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xml" ContentType="application/vnd.openxmlformats-officedocument.drawingml.chart+xml"/>
  <Override PartName="/ppt/notesSlides/notesSlide55.xml" ContentType="application/vnd.openxmlformats-officedocument.presentationml.notesSlide+xml"/>
  <Override PartName="/ppt/charts/chart2.xml" ContentType="application/vnd.openxmlformats-officedocument.drawingml.chart+xml"/>
  <Override PartName="/ppt/notesSlides/notesSlide56.xml" ContentType="application/vnd.openxmlformats-officedocument.presentationml.notesSlide+xml"/>
  <Override PartName="/ppt/charts/chart3.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4.xml" ContentType="application/vnd.openxmlformats-officedocument.drawingml.chart+xml"/>
  <Override PartName="/ppt/notesSlides/notesSlide59.xml" ContentType="application/vnd.openxmlformats-officedocument.presentationml.notesSlide+xml"/>
  <Override PartName="/ppt/charts/chart5.xml" ContentType="application/vnd.openxmlformats-officedocument.drawingml.chart+xml"/>
  <Override PartName="/ppt/notesSlides/notesSlide60.xml" ContentType="application/vnd.openxmlformats-officedocument.presentationml.notesSlide+xml"/>
  <Override PartName="/ppt/charts/chart6.xml" ContentType="application/vnd.openxmlformats-officedocument.drawingml.chart+xml"/>
  <Override PartName="/ppt/notesSlides/notesSlide61.xml" ContentType="application/vnd.openxmlformats-officedocument.presentationml.notesSlide+xml"/>
  <Override PartName="/ppt/charts/chart7.xml" ContentType="application/vnd.openxmlformats-officedocument.drawingml.chart+xml"/>
  <Override PartName="/ppt/notesSlides/notesSlide62.xml" ContentType="application/vnd.openxmlformats-officedocument.presentationml.notesSlide+xml"/>
  <Override PartName="/ppt/charts/chart8.xml" ContentType="application/vnd.openxmlformats-officedocument.drawingml.chart+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9.xml" ContentType="application/vnd.openxmlformats-officedocument.drawingml.chart+xml"/>
  <Override PartName="/ppt/notesSlides/notesSlide66.xml" ContentType="application/vnd.openxmlformats-officedocument.presentationml.notesSlide+xml"/>
  <Override PartName="/ppt/charts/chart10.xml" ContentType="application/vnd.openxmlformats-officedocument.drawingml.chart+xml"/>
  <Override PartName="/ppt/notesSlides/notesSlide67.xml" ContentType="application/vnd.openxmlformats-officedocument.presentationml.notesSlide+xml"/>
  <Override PartName="/ppt/charts/chart11.xml" ContentType="application/vnd.openxmlformats-officedocument.drawingml.chart+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1"/>
  </p:notesMasterIdLst>
  <p:handoutMasterIdLst>
    <p:handoutMasterId r:id="rId72"/>
  </p:handoutMasterIdLst>
  <p:sldIdLst>
    <p:sldId id="527" r:id="rId2"/>
    <p:sldId id="528" r:id="rId3"/>
    <p:sldId id="529" r:id="rId4"/>
    <p:sldId id="530" r:id="rId5"/>
    <p:sldId id="531" r:id="rId6"/>
    <p:sldId id="532" r:id="rId7"/>
    <p:sldId id="561" r:id="rId8"/>
    <p:sldId id="533" r:id="rId9"/>
    <p:sldId id="534" r:id="rId10"/>
    <p:sldId id="536" r:id="rId11"/>
    <p:sldId id="537" r:id="rId12"/>
    <p:sldId id="538" r:id="rId13"/>
    <p:sldId id="539" r:id="rId14"/>
    <p:sldId id="540" r:id="rId15"/>
    <p:sldId id="541" r:id="rId16"/>
    <p:sldId id="542" r:id="rId17"/>
    <p:sldId id="543" r:id="rId18"/>
    <p:sldId id="544" r:id="rId19"/>
    <p:sldId id="545" r:id="rId20"/>
    <p:sldId id="546" r:id="rId21"/>
    <p:sldId id="547" r:id="rId22"/>
    <p:sldId id="548" r:id="rId23"/>
    <p:sldId id="549" r:id="rId24"/>
    <p:sldId id="550" r:id="rId25"/>
    <p:sldId id="551" r:id="rId26"/>
    <p:sldId id="552" r:id="rId27"/>
    <p:sldId id="553" r:id="rId28"/>
    <p:sldId id="554" r:id="rId29"/>
    <p:sldId id="555" r:id="rId30"/>
    <p:sldId id="556" r:id="rId31"/>
    <p:sldId id="557" r:id="rId32"/>
    <p:sldId id="558" r:id="rId33"/>
    <p:sldId id="559" r:id="rId34"/>
    <p:sldId id="560" r:id="rId35"/>
    <p:sldId id="480" r:id="rId36"/>
    <p:sldId id="563" r:id="rId37"/>
    <p:sldId id="520" r:id="rId38"/>
    <p:sldId id="512" r:id="rId39"/>
    <p:sldId id="521" r:id="rId40"/>
    <p:sldId id="522" r:id="rId41"/>
    <p:sldId id="523" r:id="rId42"/>
    <p:sldId id="514" r:id="rId43"/>
    <p:sldId id="515" r:id="rId44"/>
    <p:sldId id="565" r:id="rId45"/>
    <p:sldId id="524" r:id="rId46"/>
    <p:sldId id="516" r:id="rId47"/>
    <p:sldId id="517" r:id="rId48"/>
    <p:sldId id="518" r:id="rId49"/>
    <p:sldId id="526" r:id="rId50"/>
    <p:sldId id="314" r:id="rId51"/>
    <p:sldId id="300" r:id="rId52"/>
    <p:sldId id="487" r:id="rId53"/>
    <p:sldId id="268" r:id="rId54"/>
    <p:sldId id="501" r:id="rId55"/>
    <p:sldId id="502" r:id="rId56"/>
    <p:sldId id="503" r:id="rId57"/>
    <p:sldId id="488" r:id="rId58"/>
    <p:sldId id="505" r:id="rId59"/>
    <p:sldId id="562" r:id="rId60"/>
    <p:sldId id="506" r:id="rId61"/>
    <p:sldId id="495" r:id="rId62"/>
    <p:sldId id="507" r:id="rId63"/>
    <p:sldId id="312" r:id="rId64"/>
    <p:sldId id="310" r:id="rId65"/>
    <p:sldId id="509" r:id="rId66"/>
    <p:sldId id="508" r:id="rId67"/>
    <p:sldId id="329" r:id="rId68"/>
    <p:sldId id="510" r:id="rId69"/>
    <p:sldId id="270"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946231"/>
    <a:srgbClr val="996633"/>
    <a:srgbClr val="B0FF00"/>
    <a:srgbClr val="F0E4B8"/>
    <a:srgbClr val="F0F000"/>
    <a:srgbClr val="F3F3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73" autoAdjust="0"/>
    <p:restoredTop sz="59517" autoAdjust="0"/>
  </p:normalViewPr>
  <p:slideViewPr>
    <p:cSldViewPr snapToGrid="0" snapToObjects="1">
      <p:cViewPr varScale="1">
        <p:scale>
          <a:sx n="63" d="100"/>
          <a:sy n="63" d="100"/>
        </p:scale>
        <p:origin x="-2704" y="-104"/>
      </p:cViewPr>
      <p:guideLst>
        <p:guide orient="horz" pos="2160"/>
        <p:guide pos="2880"/>
      </p:guideLst>
    </p:cSldViewPr>
  </p:slideViewPr>
  <p:notesTextViewPr>
    <p:cViewPr>
      <p:scale>
        <a:sx n="100" d="100"/>
        <a:sy n="100" d="100"/>
      </p:scale>
      <p:origin x="0" y="0"/>
    </p:cViewPr>
  </p:notesTextViewPr>
  <p:sorterViewPr>
    <p:cViewPr>
      <p:scale>
        <a:sx n="65" d="100"/>
        <a:sy n="6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handoutMaster" Target="handoutMasters/handout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interSettings" Target="printerSettings/printerSettings1.bin"/><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Macintosh%20HD:Users:swarun:Documents:carspeak_ppt_char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1"/>
          <c:order val="0"/>
          <c:spPr>
            <a:ln>
              <a:solidFill>
                <a:schemeClr val="bg1"/>
              </a:solidFill>
            </a:ln>
          </c:spPr>
          <c:marker>
            <c:symbol val="none"/>
          </c:marker>
          <c:xVal>
            <c:numRef>
              <c:f>Sheet5!$C$1:$C$25</c:f>
              <c:numCache>
                <c:formatCode>General</c:formatCode>
                <c:ptCount val="25"/>
                <c:pt idx="0">
                  <c:v>0.21</c:v>
                </c:pt>
                <c:pt idx="1">
                  <c:v>0.23</c:v>
                </c:pt>
                <c:pt idx="2">
                  <c:v>0.25</c:v>
                </c:pt>
                <c:pt idx="3">
                  <c:v>0.33</c:v>
                </c:pt>
                <c:pt idx="4">
                  <c:v>0.409657687927107</c:v>
                </c:pt>
                <c:pt idx="5">
                  <c:v>0.509</c:v>
                </c:pt>
                <c:pt idx="6">
                  <c:v>0.835966173120729</c:v>
                </c:pt>
                <c:pt idx="7">
                  <c:v>1.138767255125285</c:v>
                </c:pt>
                <c:pt idx="8">
                  <c:v>1.245604783599089</c:v>
                </c:pt>
                <c:pt idx="9">
                  <c:v>1.298468394077449</c:v>
                </c:pt>
                <c:pt idx="10">
                  <c:v>1.339206378132119</c:v>
                </c:pt>
                <c:pt idx="11">
                  <c:v>1.346848804100228</c:v>
                </c:pt>
                <c:pt idx="12">
                  <c:v>1.389898974943052</c:v>
                </c:pt>
                <c:pt idx="13">
                  <c:v>1.812479726651481</c:v>
                </c:pt>
                <c:pt idx="14">
                  <c:v>1.851424430523918</c:v>
                </c:pt>
                <c:pt idx="15">
                  <c:v>1.894218963553531</c:v>
                </c:pt>
                <c:pt idx="16">
                  <c:v>2.158220330296128</c:v>
                </c:pt>
                <c:pt idx="17">
                  <c:v>2.172120159453303</c:v>
                </c:pt>
                <c:pt idx="18">
                  <c:v>2.241848234624141</c:v>
                </c:pt>
                <c:pt idx="19">
                  <c:v>2.345362471526196</c:v>
                </c:pt>
                <c:pt idx="20">
                  <c:v>2.412412072892939</c:v>
                </c:pt>
                <c:pt idx="21">
                  <c:v>2.420378815489749</c:v>
                </c:pt>
                <c:pt idx="22">
                  <c:v>2.421367027334852</c:v>
                </c:pt>
                <c:pt idx="23">
                  <c:v>2.53447340546697</c:v>
                </c:pt>
                <c:pt idx="24">
                  <c:v>3.35181235763098</c:v>
                </c:pt>
              </c:numCache>
            </c:numRef>
          </c:xVal>
          <c:yVal>
            <c:numRef>
              <c:f>Sheet5!$E$1:$E$25</c:f>
              <c:numCache>
                <c:formatCode>General</c:formatCode>
                <c:ptCount val="25"/>
                <c:pt idx="0">
                  <c:v>0.04</c:v>
                </c:pt>
                <c:pt idx="1">
                  <c:v>0.08</c:v>
                </c:pt>
                <c:pt idx="2">
                  <c:v>0.12</c:v>
                </c:pt>
                <c:pt idx="3">
                  <c:v>0.16</c:v>
                </c:pt>
                <c:pt idx="4">
                  <c:v>0.2</c:v>
                </c:pt>
                <c:pt idx="5">
                  <c:v>0.24</c:v>
                </c:pt>
                <c:pt idx="6">
                  <c:v>0.28</c:v>
                </c:pt>
                <c:pt idx="7">
                  <c:v>0.32</c:v>
                </c:pt>
                <c:pt idx="8">
                  <c:v>0.36</c:v>
                </c:pt>
                <c:pt idx="9">
                  <c:v>0.4</c:v>
                </c:pt>
                <c:pt idx="10">
                  <c:v>0.44</c:v>
                </c:pt>
                <c:pt idx="11">
                  <c:v>0.48</c:v>
                </c:pt>
                <c:pt idx="12">
                  <c:v>0.52</c:v>
                </c:pt>
                <c:pt idx="13">
                  <c:v>0.56</c:v>
                </c:pt>
                <c:pt idx="14">
                  <c:v>0.6</c:v>
                </c:pt>
                <c:pt idx="15">
                  <c:v>0.64</c:v>
                </c:pt>
                <c:pt idx="16">
                  <c:v>0.68</c:v>
                </c:pt>
                <c:pt idx="17">
                  <c:v>0.72</c:v>
                </c:pt>
                <c:pt idx="18">
                  <c:v>0.76</c:v>
                </c:pt>
                <c:pt idx="19">
                  <c:v>0.8</c:v>
                </c:pt>
                <c:pt idx="20">
                  <c:v>0.84</c:v>
                </c:pt>
                <c:pt idx="21">
                  <c:v>0.88</c:v>
                </c:pt>
                <c:pt idx="22">
                  <c:v>0.92</c:v>
                </c:pt>
                <c:pt idx="23">
                  <c:v>0.96</c:v>
                </c:pt>
                <c:pt idx="24">
                  <c:v>1.0</c:v>
                </c:pt>
              </c:numCache>
            </c:numRef>
          </c:yVal>
          <c:smooth val="0"/>
        </c:ser>
        <c:dLbls>
          <c:showLegendKey val="0"/>
          <c:showVal val="0"/>
          <c:showCatName val="0"/>
          <c:showSerName val="0"/>
          <c:showPercent val="0"/>
          <c:showBubbleSize val="0"/>
        </c:dLbls>
        <c:axId val="1830649256"/>
        <c:axId val="1830652696"/>
      </c:scatterChart>
      <c:valAx>
        <c:axId val="1830649256"/>
        <c:scaling>
          <c:orientation val="minMax"/>
        </c:scaling>
        <c:delete val="0"/>
        <c:axPos val="b"/>
        <c:numFmt formatCode="General" sourceLinked="1"/>
        <c:majorTickMark val="out"/>
        <c:minorTickMark val="none"/>
        <c:tickLblPos val="nextTo"/>
        <c:txPr>
          <a:bodyPr/>
          <a:lstStyle/>
          <a:p>
            <a:pPr>
              <a:defRPr sz="2400"/>
            </a:pPr>
            <a:endParaRPr lang="en-US"/>
          </a:p>
        </c:txPr>
        <c:crossAx val="1830652696"/>
        <c:crosses val="autoZero"/>
        <c:crossBetween val="midCat"/>
      </c:valAx>
      <c:valAx>
        <c:axId val="1830652696"/>
        <c:scaling>
          <c:orientation val="minMax"/>
          <c:max val="1.0"/>
        </c:scaling>
        <c:delete val="0"/>
        <c:axPos val="l"/>
        <c:numFmt formatCode="General" sourceLinked="1"/>
        <c:majorTickMark val="out"/>
        <c:minorTickMark val="none"/>
        <c:tickLblPos val="nextTo"/>
        <c:txPr>
          <a:bodyPr/>
          <a:lstStyle/>
          <a:p>
            <a:pPr>
              <a:defRPr sz="2400"/>
            </a:pPr>
            <a:endParaRPr lang="en-US"/>
          </a:p>
        </c:txPr>
        <c:crossAx val="1830649256"/>
        <c:crosses val="autoZero"/>
        <c:crossBetween val="midCat"/>
      </c:valAx>
      <c:spPr>
        <a:noFill/>
        <a:ln w="25400">
          <a:noFill/>
        </a:ln>
      </c:spPr>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noFill/>
            <a:ln>
              <a:noFill/>
            </a:ln>
            <a:effectLst/>
          </c:spPr>
          <c:invertIfNegative val="0"/>
          <c:errBars>
            <c:errBarType val="both"/>
            <c:errValType val="cust"/>
            <c:noEndCap val="0"/>
            <c:plus>
              <c:numRef>
                <c:f>Sheet4!$F$1:$F$4</c:f>
                <c:numCache>
                  <c:formatCode>General</c:formatCode>
                  <c:ptCount val="4"/>
                  <c:pt idx="0">
                    <c:v>0.684945</c:v>
                  </c:pt>
                  <c:pt idx="1">
                    <c:v>0.2232185</c:v>
                  </c:pt>
                  <c:pt idx="2">
                    <c:v>0.1010595</c:v>
                  </c:pt>
                  <c:pt idx="3">
                    <c:v>0.4243635</c:v>
                  </c:pt>
                </c:numCache>
              </c:numRef>
            </c:plus>
            <c:minus>
              <c:numRef>
                <c:f>Sheet4!$F$1:$F$4</c:f>
                <c:numCache>
                  <c:formatCode>General</c:formatCode>
                  <c:ptCount val="4"/>
                  <c:pt idx="0">
                    <c:v>0.684945</c:v>
                  </c:pt>
                  <c:pt idx="1">
                    <c:v>0.2232185</c:v>
                  </c:pt>
                  <c:pt idx="2">
                    <c:v>0.1010595</c:v>
                  </c:pt>
                  <c:pt idx="3">
                    <c:v>0.4243635</c:v>
                  </c:pt>
                </c:numCache>
              </c:numRef>
            </c:minus>
            <c:spPr>
              <a:ln>
                <a:noFill/>
              </a:ln>
            </c:spPr>
          </c:errBars>
          <c:val>
            <c:numRef>
              <c:f>Sheet4!$B$1:$B$4</c:f>
              <c:numCache>
                <c:formatCode>General</c:formatCode>
                <c:ptCount val="4"/>
                <c:pt idx="0">
                  <c:v>1.4612</c:v>
                </c:pt>
                <c:pt idx="1">
                  <c:v>4.038333</c:v>
                </c:pt>
                <c:pt idx="2">
                  <c:v>5.479</c:v>
                </c:pt>
                <c:pt idx="3">
                  <c:v>6.9818</c:v>
                </c:pt>
              </c:numCache>
            </c:numRef>
          </c:val>
        </c:ser>
        <c:ser>
          <c:idx val="1"/>
          <c:order val="1"/>
          <c:invertIfNegative val="0"/>
          <c:errBars>
            <c:errBarType val="both"/>
            <c:errValType val="cust"/>
            <c:noEndCap val="0"/>
            <c:plus>
              <c:numRef>
                <c:f>Sheet4!$G$1:$G$4</c:f>
                <c:numCache>
                  <c:formatCode>General</c:formatCode>
                  <c:ptCount val="4"/>
                  <c:pt idx="0">
                    <c:v>1.0160625</c:v>
                  </c:pt>
                  <c:pt idx="1">
                    <c:v>0.84504</c:v>
                  </c:pt>
                  <c:pt idx="2">
                    <c:v>0.31799</c:v>
                  </c:pt>
                  <c:pt idx="3">
                    <c:v>0.905008</c:v>
                  </c:pt>
                </c:numCache>
              </c:numRef>
            </c:plus>
            <c:minus>
              <c:numRef>
                <c:f>Sheet4!$G$1:$G$4</c:f>
                <c:numCache>
                  <c:formatCode>General</c:formatCode>
                  <c:ptCount val="4"/>
                  <c:pt idx="0">
                    <c:v>1.0160625</c:v>
                  </c:pt>
                  <c:pt idx="1">
                    <c:v>0.84504</c:v>
                  </c:pt>
                  <c:pt idx="2">
                    <c:v>0.31799</c:v>
                  </c:pt>
                  <c:pt idx="3">
                    <c:v>0.905008</c:v>
                  </c:pt>
                </c:numCache>
              </c:numRef>
            </c:minus>
            <c:spPr>
              <a:ln>
                <a:solidFill>
                  <a:schemeClr val="accent2">
                    <a:lumMod val="50000"/>
                  </a:schemeClr>
                </a:solidFill>
              </a:ln>
            </c:spPr>
          </c:errBars>
          <c:val>
            <c:numRef>
              <c:f>Sheet4!$C$1:$C$4</c:f>
              <c:numCache>
                <c:formatCode>General</c:formatCode>
                <c:ptCount val="4"/>
                <c:pt idx="0">
                  <c:v>-3.6622</c:v>
                </c:pt>
                <c:pt idx="1">
                  <c:v>-1.2928</c:v>
                </c:pt>
                <c:pt idx="2">
                  <c:v>0.69325</c:v>
                </c:pt>
                <c:pt idx="3">
                  <c:v>1.866167</c:v>
                </c:pt>
              </c:numCache>
            </c:numRef>
          </c:val>
        </c:ser>
        <c:dLbls>
          <c:showLegendKey val="0"/>
          <c:showVal val="0"/>
          <c:showCatName val="0"/>
          <c:showSerName val="0"/>
          <c:showPercent val="0"/>
          <c:showBubbleSize val="0"/>
        </c:dLbls>
        <c:gapWidth val="150"/>
        <c:axId val="1848186616"/>
        <c:axId val="1848189592"/>
      </c:barChart>
      <c:catAx>
        <c:axId val="1848186616"/>
        <c:scaling>
          <c:orientation val="minMax"/>
        </c:scaling>
        <c:delete val="1"/>
        <c:axPos val="b"/>
        <c:numFmt formatCode="General" sourceLinked="1"/>
        <c:majorTickMark val="out"/>
        <c:minorTickMark val="none"/>
        <c:tickLblPos val="nextTo"/>
        <c:crossAx val="1848189592"/>
        <c:crosses val="autoZero"/>
        <c:auto val="1"/>
        <c:lblAlgn val="ctr"/>
        <c:lblOffset val="100"/>
        <c:noMultiLvlLbl val="0"/>
      </c:catAx>
      <c:valAx>
        <c:axId val="1848189592"/>
        <c:scaling>
          <c:orientation val="minMax"/>
        </c:scaling>
        <c:delete val="0"/>
        <c:axPos val="l"/>
        <c:numFmt formatCode="General" sourceLinked="1"/>
        <c:majorTickMark val="out"/>
        <c:minorTickMark val="none"/>
        <c:tickLblPos val="nextTo"/>
        <c:txPr>
          <a:bodyPr/>
          <a:lstStyle/>
          <a:p>
            <a:pPr>
              <a:defRPr sz="2400" b="1"/>
            </a:pPr>
            <a:endParaRPr lang="en-US"/>
          </a:p>
        </c:txPr>
        <c:crossAx val="1848186616"/>
        <c:crosses val="autoZero"/>
        <c:crossBetween val="between"/>
      </c:valAx>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errBars>
            <c:errBarType val="both"/>
            <c:errValType val="cust"/>
            <c:noEndCap val="0"/>
            <c:plus>
              <c:numRef>
                <c:f>Sheet4!$F$1:$F$4</c:f>
                <c:numCache>
                  <c:formatCode>General</c:formatCode>
                  <c:ptCount val="4"/>
                  <c:pt idx="0">
                    <c:v>0.684945</c:v>
                  </c:pt>
                  <c:pt idx="1">
                    <c:v>0.2232185</c:v>
                  </c:pt>
                  <c:pt idx="2">
                    <c:v>0.1010595</c:v>
                  </c:pt>
                  <c:pt idx="3">
                    <c:v>0.4243635</c:v>
                  </c:pt>
                </c:numCache>
              </c:numRef>
            </c:plus>
            <c:minus>
              <c:numRef>
                <c:f>Sheet4!$F$1:$F$4</c:f>
                <c:numCache>
                  <c:formatCode>General</c:formatCode>
                  <c:ptCount val="4"/>
                  <c:pt idx="0">
                    <c:v>0.684945</c:v>
                  </c:pt>
                  <c:pt idx="1">
                    <c:v>0.2232185</c:v>
                  </c:pt>
                  <c:pt idx="2">
                    <c:v>0.1010595</c:v>
                  </c:pt>
                  <c:pt idx="3">
                    <c:v>0.4243635</c:v>
                  </c:pt>
                </c:numCache>
              </c:numRef>
            </c:minus>
            <c:spPr>
              <a:ln>
                <a:solidFill>
                  <a:schemeClr val="accent1"/>
                </a:solidFill>
              </a:ln>
            </c:spPr>
          </c:errBars>
          <c:val>
            <c:numRef>
              <c:f>Sheet4!$B$1:$B$4</c:f>
              <c:numCache>
                <c:formatCode>General</c:formatCode>
                <c:ptCount val="4"/>
                <c:pt idx="0">
                  <c:v>1.4612</c:v>
                </c:pt>
                <c:pt idx="1">
                  <c:v>4.038333</c:v>
                </c:pt>
                <c:pt idx="2">
                  <c:v>5.479</c:v>
                </c:pt>
                <c:pt idx="3">
                  <c:v>6.9818</c:v>
                </c:pt>
              </c:numCache>
            </c:numRef>
          </c:val>
        </c:ser>
        <c:ser>
          <c:idx val="1"/>
          <c:order val="1"/>
          <c:invertIfNegative val="0"/>
          <c:errBars>
            <c:errBarType val="both"/>
            <c:errValType val="cust"/>
            <c:noEndCap val="0"/>
            <c:plus>
              <c:numRef>
                <c:f>Sheet4!$G$1:$G$4</c:f>
                <c:numCache>
                  <c:formatCode>General</c:formatCode>
                  <c:ptCount val="4"/>
                  <c:pt idx="0">
                    <c:v>1.0160625</c:v>
                  </c:pt>
                  <c:pt idx="1">
                    <c:v>0.84504</c:v>
                  </c:pt>
                  <c:pt idx="2">
                    <c:v>0.31799</c:v>
                  </c:pt>
                  <c:pt idx="3">
                    <c:v>0.905008</c:v>
                  </c:pt>
                </c:numCache>
              </c:numRef>
            </c:plus>
            <c:minus>
              <c:numRef>
                <c:f>Sheet4!$G$1:$G$4</c:f>
                <c:numCache>
                  <c:formatCode>General</c:formatCode>
                  <c:ptCount val="4"/>
                  <c:pt idx="0">
                    <c:v>1.0160625</c:v>
                  </c:pt>
                  <c:pt idx="1">
                    <c:v>0.84504</c:v>
                  </c:pt>
                  <c:pt idx="2">
                    <c:v>0.31799</c:v>
                  </c:pt>
                  <c:pt idx="3">
                    <c:v>0.905008</c:v>
                  </c:pt>
                </c:numCache>
              </c:numRef>
            </c:minus>
            <c:spPr>
              <a:ln>
                <a:solidFill>
                  <a:schemeClr val="accent2">
                    <a:lumMod val="50000"/>
                  </a:schemeClr>
                </a:solidFill>
              </a:ln>
            </c:spPr>
          </c:errBars>
          <c:val>
            <c:numRef>
              <c:f>Sheet4!$C$1:$C$4</c:f>
              <c:numCache>
                <c:formatCode>General</c:formatCode>
                <c:ptCount val="4"/>
                <c:pt idx="0">
                  <c:v>-3.6622</c:v>
                </c:pt>
                <c:pt idx="1">
                  <c:v>-1.2928</c:v>
                </c:pt>
                <c:pt idx="2">
                  <c:v>0.69325</c:v>
                </c:pt>
                <c:pt idx="3">
                  <c:v>1.866167</c:v>
                </c:pt>
              </c:numCache>
            </c:numRef>
          </c:val>
        </c:ser>
        <c:dLbls>
          <c:showLegendKey val="0"/>
          <c:showVal val="0"/>
          <c:showCatName val="0"/>
          <c:showSerName val="0"/>
          <c:showPercent val="0"/>
          <c:showBubbleSize val="0"/>
        </c:dLbls>
        <c:gapWidth val="150"/>
        <c:axId val="1845065208"/>
        <c:axId val="1845068184"/>
      </c:barChart>
      <c:catAx>
        <c:axId val="1845065208"/>
        <c:scaling>
          <c:orientation val="minMax"/>
        </c:scaling>
        <c:delete val="1"/>
        <c:axPos val="b"/>
        <c:numFmt formatCode="General" sourceLinked="1"/>
        <c:majorTickMark val="out"/>
        <c:minorTickMark val="none"/>
        <c:tickLblPos val="nextTo"/>
        <c:crossAx val="1845068184"/>
        <c:crosses val="autoZero"/>
        <c:auto val="1"/>
        <c:lblAlgn val="ctr"/>
        <c:lblOffset val="100"/>
        <c:noMultiLvlLbl val="0"/>
      </c:catAx>
      <c:valAx>
        <c:axId val="1845068184"/>
        <c:scaling>
          <c:orientation val="minMax"/>
        </c:scaling>
        <c:delete val="0"/>
        <c:axPos val="l"/>
        <c:numFmt formatCode="General" sourceLinked="1"/>
        <c:majorTickMark val="out"/>
        <c:minorTickMark val="none"/>
        <c:tickLblPos val="nextTo"/>
        <c:txPr>
          <a:bodyPr/>
          <a:lstStyle/>
          <a:p>
            <a:pPr>
              <a:defRPr sz="2400" b="1"/>
            </a:pPr>
            <a:endParaRPr lang="en-US"/>
          </a:p>
        </c:txPr>
        <c:crossAx val="184506520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1"/>
          <c:order val="0"/>
          <c:marker>
            <c:symbol val="none"/>
          </c:marker>
          <c:xVal>
            <c:numRef>
              <c:f>Sheet5!$C$1:$C$25</c:f>
              <c:numCache>
                <c:formatCode>General</c:formatCode>
                <c:ptCount val="25"/>
                <c:pt idx="0">
                  <c:v>0.21</c:v>
                </c:pt>
                <c:pt idx="1">
                  <c:v>0.23</c:v>
                </c:pt>
                <c:pt idx="2">
                  <c:v>0.25</c:v>
                </c:pt>
                <c:pt idx="3">
                  <c:v>0.33</c:v>
                </c:pt>
                <c:pt idx="4">
                  <c:v>0.409657687927107</c:v>
                </c:pt>
                <c:pt idx="5">
                  <c:v>0.509</c:v>
                </c:pt>
                <c:pt idx="6">
                  <c:v>0.835966173120729</c:v>
                </c:pt>
                <c:pt idx="7">
                  <c:v>1.138767255125285</c:v>
                </c:pt>
                <c:pt idx="8">
                  <c:v>1.245604783599089</c:v>
                </c:pt>
                <c:pt idx="9">
                  <c:v>1.298468394077449</c:v>
                </c:pt>
                <c:pt idx="10">
                  <c:v>1.339206378132119</c:v>
                </c:pt>
                <c:pt idx="11">
                  <c:v>1.346848804100228</c:v>
                </c:pt>
                <c:pt idx="12">
                  <c:v>1.389898974943052</c:v>
                </c:pt>
                <c:pt idx="13">
                  <c:v>1.812479726651481</c:v>
                </c:pt>
                <c:pt idx="14">
                  <c:v>1.851424430523918</c:v>
                </c:pt>
                <c:pt idx="15">
                  <c:v>1.894218963553531</c:v>
                </c:pt>
                <c:pt idx="16">
                  <c:v>2.158220330296128</c:v>
                </c:pt>
                <c:pt idx="17">
                  <c:v>2.172120159453303</c:v>
                </c:pt>
                <c:pt idx="18">
                  <c:v>2.241848234624141</c:v>
                </c:pt>
                <c:pt idx="19">
                  <c:v>2.345362471526196</c:v>
                </c:pt>
                <c:pt idx="20">
                  <c:v>2.412412072892939</c:v>
                </c:pt>
                <c:pt idx="21">
                  <c:v>2.420378815489749</c:v>
                </c:pt>
                <c:pt idx="22">
                  <c:v>2.421367027334852</c:v>
                </c:pt>
                <c:pt idx="23">
                  <c:v>2.53447340546697</c:v>
                </c:pt>
                <c:pt idx="24">
                  <c:v>3.35181235763098</c:v>
                </c:pt>
              </c:numCache>
            </c:numRef>
          </c:xVal>
          <c:yVal>
            <c:numRef>
              <c:f>Sheet5!$E$1:$E$25</c:f>
              <c:numCache>
                <c:formatCode>General</c:formatCode>
                <c:ptCount val="25"/>
                <c:pt idx="0">
                  <c:v>0.04</c:v>
                </c:pt>
                <c:pt idx="1">
                  <c:v>0.08</c:v>
                </c:pt>
                <c:pt idx="2">
                  <c:v>0.12</c:v>
                </c:pt>
                <c:pt idx="3">
                  <c:v>0.16</c:v>
                </c:pt>
                <c:pt idx="4">
                  <c:v>0.2</c:v>
                </c:pt>
                <c:pt idx="5">
                  <c:v>0.24</c:v>
                </c:pt>
                <c:pt idx="6">
                  <c:v>0.28</c:v>
                </c:pt>
                <c:pt idx="7">
                  <c:v>0.32</c:v>
                </c:pt>
                <c:pt idx="8">
                  <c:v>0.36</c:v>
                </c:pt>
                <c:pt idx="9">
                  <c:v>0.4</c:v>
                </c:pt>
                <c:pt idx="10">
                  <c:v>0.44</c:v>
                </c:pt>
                <c:pt idx="11">
                  <c:v>0.48</c:v>
                </c:pt>
                <c:pt idx="12">
                  <c:v>0.52</c:v>
                </c:pt>
                <c:pt idx="13">
                  <c:v>0.56</c:v>
                </c:pt>
                <c:pt idx="14">
                  <c:v>0.6</c:v>
                </c:pt>
                <c:pt idx="15">
                  <c:v>0.64</c:v>
                </c:pt>
                <c:pt idx="16">
                  <c:v>0.68</c:v>
                </c:pt>
                <c:pt idx="17">
                  <c:v>0.72</c:v>
                </c:pt>
                <c:pt idx="18">
                  <c:v>0.76</c:v>
                </c:pt>
                <c:pt idx="19">
                  <c:v>0.8</c:v>
                </c:pt>
                <c:pt idx="20">
                  <c:v>0.84</c:v>
                </c:pt>
                <c:pt idx="21">
                  <c:v>0.88</c:v>
                </c:pt>
                <c:pt idx="22">
                  <c:v>0.92</c:v>
                </c:pt>
                <c:pt idx="23">
                  <c:v>0.96</c:v>
                </c:pt>
                <c:pt idx="24">
                  <c:v>1.0</c:v>
                </c:pt>
              </c:numCache>
            </c:numRef>
          </c:yVal>
          <c:smooth val="0"/>
        </c:ser>
        <c:dLbls>
          <c:showLegendKey val="0"/>
          <c:showVal val="0"/>
          <c:showCatName val="0"/>
          <c:showSerName val="0"/>
          <c:showPercent val="0"/>
          <c:showBubbleSize val="0"/>
        </c:dLbls>
        <c:axId val="1847892568"/>
        <c:axId val="1847895624"/>
      </c:scatterChart>
      <c:valAx>
        <c:axId val="1847892568"/>
        <c:scaling>
          <c:orientation val="minMax"/>
        </c:scaling>
        <c:delete val="0"/>
        <c:axPos val="b"/>
        <c:numFmt formatCode="General" sourceLinked="1"/>
        <c:majorTickMark val="out"/>
        <c:minorTickMark val="none"/>
        <c:tickLblPos val="nextTo"/>
        <c:txPr>
          <a:bodyPr/>
          <a:lstStyle/>
          <a:p>
            <a:pPr>
              <a:defRPr sz="2400"/>
            </a:pPr>
            <a:endParaRPr lang="en-US"/>
          </a:p>
        </c:txPr>
        <c:crossAx val="1847895624"/>
        <c:crosses val="autoZero"/>
        <c:crossBetween val="midCat"/>
      </c:valAx>
      <c:valAx>
        <c:axId val="1847895624"/>
        <c:scaling>
          <c:orientation val="minMax"/>
          <c:max val="1.0"/>
        </c:scaling>
        <c:delete val="0"/>
        <c:axPos val="l"/>
        <c:numFmt formatCode="General" sourceLinked="1"/>
        <c:majorTickMark val="out"/>
        <c:minorTickMark val="none"/>
        <c:tickLblPos val="nextTo"/>
        <c:txPr>
          <a:bodyPr/>
          <a:lstStyle/>
          <a:p>
            <a:pPr>
              <a:defRPr sz="2400"/>
            </a:pPr>
            <a:endParaRPr lang="en-US"/>
          </a:p>
        </c:txPr>
        <c:crossAx val="1847892568"/>
        <c:crosses val="autoZero"/>
        <c:crossBetween val="midCat"/>
      </c:valAx>
      <c:spPr>
        <a:noFill/>
        <a:ln w="25400">
          <a:no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marker>
            <c:symbol val="none"/>
          </c:marker>
          <c:xVal>
            <c:numRef>
              <c:f>Sheet5!$D$1:$D$25</c:f>
              <c:numCache>
                <c:formatCode>General</c:formatCode>
                <c:ptCount val="25"/>
                <c:pt idx="0">
                  <c:v>0.992</c:v>
                </c:pt>
                <c:pt idx="1">
                  <c:v>0.992214</c:v>
                </c:pt>
                <c:pt idx="2">
                  <c:v>0.992778</c:v>
                </c:pt>
                <c:pt idx="3">
                  <c:v>0.992966</c:v>
                </c:pt>
                <c:pt idx="4">
                  <c:v>0.9932</c:v>
                </c:pt>
                <c:pt idx="5">
                  <c:v>0.994668</c:v>
                </c:pt>
                <c:pt idx="6">
                  <c:v>0.995774</c:v>
                </c:pt>
                <c:pt idx="7">
                  <c:v>0.996336</c:v>
                </c:pt>
                <c:pt idx="8">
                  <c:v>0.99665</c:v>
                </c:pt>
                <c:pt idx="9">
                  <c:v>0.997084</c:v>
                </c:pt>
                <c:pt idx="10">
                  <c:v>0.997098</c:v>
                </c:pt>
                <c:pt idx="11">
                  <c:v>0.997374</c:v>
                </c:pt>
                <c:pt idx="12">
                  <c:v>0.998086</c:v>
                </c:pt>
                <c:pt idx="13">
                  <c:v>0.99978</c:v>
                </c:pt>
                <c:pt idx="14">
                  <c:v>0.999808</c:v>
                </c:pt>
                <c:pt idx="15">
                  <c:v>1.000408</c:v>
                </c:pt>
                <c:pt idx="16">
                  <c:v>1.008264</c:v>
                </c:pt>
                <c:pt idx="17">
                  <c:v>1.00916</c:v>
                </c:pt>
                <c:pt idx="18">
                  <c:v>1.010356</c:v>
                </c:pt>
                <c:pt idx="19">
                  <c:v>1.010454</c:v>
                </c:pt>
                <c:pt idx="20">
                  <c:v>1.010898</c:v>
                </c:pt>
                <c:pt idx="21">
                  <c:v>1.019428</c:v>
                </c:pt>
                <c:pt idx="22">
                  <c:v>1.029166</c:v>
                </c:pt>
                <c:pt idx="23">
                  <c:v>1.02948</c:v>
                </c:pt>
                <c:pt idx="24">
                  <c:v>1.034714</c:v>
                </c:pt>
              </c:numCache>
            </c:numRef>
          </c:xVal>
          <c:yVal>
            <c:numRef>
              <c:f>Sheet5!$E$1:$E$25</c:f>
              <c:numCache>
                <c:formatCode>General</c:formatCode>
                <c:ptCount val="25"/>
                <c:pt idx="0">
                  <c:v>0.04</c:v>
                </c:pt>
                <c:pt idx="1">
                  <c:v>0.08</c:v>
                </c:pt>
                <c:pt idx="2">
                  <c:v>0.12</c:v>
                </c:pt>
                <c:pt idx="3">
                  <c:v>0.16</c:v>
                </c:pt>
                <c:pt idx="4">
                  <c:v>0.2</c:v>
                </c:pt>
                <c:pt idx="5">
                  <c:v>0.24</c:v>
                </c:pt>
                <c:pt idx="6">
                  <c:v>0.28</c:v>
                </c:pt>
                <c:pt idx="7">
                  <c:v>0.32</c:v>
                </c:pt>
                <c:pt idx="8">
                  <c:v>0.36</c:v>
                </c:pt>
                <c:pt idx="9">
                  <c:v>0.4</c:v>
                </c:pt>
                <c:pt idx="10">
                  <c:v>0.44</c:v>
                </c:pt>
                <c:pt idx="11">
                  <c:v>0.48</c:v>
                </c:pt>
                <c:pt idx="12">
                  <c:v>0.52</c:v>
                </c:pt>
                <c:pt idx="13">
                  <c:v>0.56</c:v>
                </c:pt>
                <c:pt idx="14">
                  <c:v>0.6</c:v>
                </c:pt>
                <c:pt idx="15">
                  <c:v>0.64</c:v>
                </c:pt>
                <c:pt idx="16">
                  <c:v>0.68</c:v>
                </c:pt>
                <c:pt idx="17">
                  <c:v>0.72</c:v>
                </c:pt>
                <c:pt idx="18">
                  <c:v>0.76</c:v>
                </c:pt>
                <c:pt idx="19">
                  <c:v>0.8</c:v>
                </c:pt>
                <c:pt idx="20">
                  <c:v>0.84</c:v>
                </c:pt>
                <c:pt idx="21">
                  <c:v>0.88</c:v>
                </c:pt>
                <c:pt idx="22">
                  <c:v>0.92</c:v>
                </c:pt>
                <c:pt idx="23">
                  <c:v>0.96</c:v>
                </c:pt>
                <c:pt idx="24">
                  <c:v>1.0</c:v>
                </c:pt>
              </c:numCache>
            </c:numRef>
          </c:yVal>
          <c:smooth val="0"/>
        </c:ser>
        <c:ser>
          <c:idx val="1"/>
          <c:order val="1"/>
          <c:marker>
            <c:symbol val="none"/>
          </c:marker>
          <c:xVal>
            <c:numRef>
              <c:f>Sheet5!$C$1:$C$25</c:f>
              <c:numCache>
                <c:formatCode>General</c:formatCode>
                <c:ptCount val="25"/>
                <c:pt idx="0">
                  <c:v>0.21</c:v>
                </c:pt>
                <c:pt idx="1">
                  <c:v>0.23</c:v>
                </c:pt>
                <c:pt idx="2">
                  <c:v>0.25</c:v>
                </c:pt>
                <c:pt idx="3">
                  <c:v>0.33</c:v>
                </c:pt>
                <c:pt idx="4">
                  <c:v>0.409657687927107</c:v>
                </c:pt>
                <c:pt idx="5">
                  <c:v>0.509</c:v>
                </c:pt>
                <c:pt idx="6">
                  <c:v>0.835966173120729</c:v>
                </c:pt>
                <c:pt idx="7">
                  <c:v>1.138767255125285</c:v>
                </c:pt>
                <c:pt idx="8">
                  <c:v>1.245604783599089</c:v>
                </c:pt>
                <c:pt idx="9">
                  <c:v>1.298468394077449</c:v>
                </c:pt>
                <c:pt idx="10">
                  <c:v>1.339206378132119</c:v>
                </c:pt>
                <c:pt idx="11">
                  <c:v>1.346848804100228</c:v>
                </c:pt>
                <c:pt idx="12">
                  <c:v>1.389898974943052</c:v>
                </c:pt>
                <c:pt idx="13">
                  <c:v>1.812479726651481</c:v>
                </c:pt>
                <c:pt idx="14">
                  <c:v>1.851424430523918</c:v>
                </c:pt>
                <c:pt idx="15">
                  <c:v>1.894218963553531</c:v>
                </c:pt>
                <c:pt idx="16">
                  <c:v>2.158220330296128</c:v>
                </c:pt>
                <c:pt idx="17">
                  <c:v>2.172120159453303</c:v>
                </c:pt>
                <c:pt idx="18">
                  <c:v>2.241848234624141</c:v>
                </c:pt>
                <c:pt idx="19">
                  <c:v>2.345362471526196</c:v>
                </c:pt>
                <c:pt idx="20">
                  <c:v>2.412412072892939</c:v>
                </c:pt>
                <c:pt idx="21">
                  <c:v>2.420378815489749</c:v>
                </c:pt>
                <c:pt idx="22">
                  <c:v>2.421367027334852</c:v>
                </c:pt>
                <c:pt idx="23">
                  <c:v>2.53447340546697</c:v>
                </c:pt>
                <c:pt idx="24">
                  <c:v>3.35181235763098</c:v>
                </c:pt>
              </c:numCache>
            </c:numRef>
          </c:xVal>
          <c:yVal>
            <c:numRef>
              <c:f>Sheet5!$E$1:$E$25</c:f>
              <c:numCache>
                <c:formatCode>General</c:formatCode>
                <c:ptCount val="25"/>
                <c:pt idx="0">
                  <c:v>0.04</c:v>
                </c:pt>
                <c:pt idx="1">
                  <c:v>0.08</c:v>
                </c:pt>
                <c:pt idx="2">
                  <c:v>0.12</c:v>
                </c:pt>
                <c:pt idx="3">
                  <c:v>0.16</c:v>
                </c:pt>
                <c:pt idx="4">
                  <c:v>0.2</c:v>
                </c:pt>
                <c:pt idx="5">
                  <c:v>0.24</c:v>
                </c:pt>
                <c:pt idx="6">
                  <c:v>0.28</c:v>
                </c:pt>
                <c:pt idx="7">
                  <c:v>0.32</c:v>
                </c:pt>
                <c:pt idx="8">
                  <c:v>0.36</c:v>
                </c:pt>
                <c:pt idx="9">
                  <c:v>0.4</c:v>
                </c:pt>
                <c:pt idx="10">
                  <c:v>0.44</c:v>
                </c:pt>
                <c:pt idx="11">
                  <c:v>0.48</c:v>
                </c:pt>
                <c:pt idx="12">
                  <c:v>0.52</c:v>
                </c:pt>
                <c:pt idx="13">
                  <c:v>0.56</c:v>
                </c:pt>
                <c:pt idx="14">
                  <c:v>0.6</c:v>
                </c:pt>
                <c:pt idx="15">
                  <c:v>0.64</c:v>
                </c:pt>
                <c:pt idx="16">
                  <c:v>0.68</c:v>
                </c:pt>
                <c:pt idx="17">
                  <c:v>0.72</c:v>
                </c:pt>
                <c:pt idx="18">
                  <c:v>0.76</c:v>
                </c:pt>
                <c:pt idx="19">
                  <c:v>0.8</c:v>
                </c:pt>
                <c:pt idx="20">
                  <c:v>0.84</c:v>
                </c:pt>
                <c:pt idx="21">
                  <c:v>0.88</c:v>
                </c:pt>
                <c:pt idx="22">
                  <c:v>0.92</c:v>
                </c:pt>
                <c:pt idx="23">
                  <c:v>0.96</c:v>
                </c:pt>
                <c:pt idx="24">
                  <c:v>1.0</c:v>
                </c:pt>
              </c:numCache>
            </c:numRef>
          </c:yVal>
          <c:smooth val="0"/>
        </c:ser>
        <c:dLbls>
          <c:showLegendKey val="0"/>
          <c:showVal val="0"/>
          <c:showCatName val="0"/>
          <c:showSerName val="0"/>
          <c:showPercent val="0"/>
          <c:showBubbleSize val="0"/>
        </c:dLbls>
        <c:axId val="1847962744"/>
        <c:axId val="1847965544"/>
      </c:scatterChart>
      <c:valAx>
        <c:axId val="1847962744"/>
        <c:scaling>
          <c:orientation val="minMax"/>
        </c:scaling>
        <c:delete val="0"/>
        <c:axPos val="b"/>
        <c:numFmt formatCode="General" sourceLinked="1"/>
        <c:majorTickMark val="out"/>
        <c:minorTickMark val="none"/>
        <c:tickLblPos val="nextTo"/>
        <c:txPr>
          <a:bodyPr/>
          <a:lstStyle/>
          <a:p>
            <a:pPr>
              <a:defRPr sz="2400"/>
            </a:pPr>
            <a:endParaRPr lang="en-US"/>
          </a:p>
        </c:txPr>
        <c:crossAx val="1847965544"/>
        <c:crosses val="autoZero"/>
        <c:crossBetween val="midCat"/>
      </c:valAx>
      <c:valAx>
        <c:axId val="1847965544"/>
        <c:scaling>
          <c:orientation val="minMax"/>
          <c:max val="1.0"/>
        </c:scaling>
        <c:delete val="0"/>
        <c:axPos val="l"/>
        <c:numFmt formatCode="General" sourceLinked="1"/>
        <c:majorTickMark val="out"/>
        <c:minorTickMark val="none"/>
        <c:tickLblPos val="nextTo"/>
        <c:txPr>
          <a:bodyPr/>
          <a:lstStyle/>
          <a:p>
            <a:pPr>
              <a:defRPr sz="2400"/>
            </a:pPr>
            <a:endParaRPr lang="en-US"/>
          </a:p>
        </c:txPr>
        <c:crossAx val="1847962744"/>
        <c:crosses val="autoZero"/>
        <c:crossBetween val="midCat"/>
      </c:valAx>
      <c:spPr>
        <a:noFill/>
        <a:ln w="25400">
          <a:noFill/>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13822154950233"/>
          <c:y val="0.0262135882251222"/>
          <c:w val="0.889458813408196"/>
          <c:h val="0.858679633257452"/>
        </c:manualLayout>
      </c:layout>
      <c:lineChart>
        <c:grouping val="standard"/>
        <c:varyColors val="0"/>
        <c:ser>
          <c:idx val="2"/>
          <c:order val="0"/>
          <c:spPr>
            <a:ln>
              <a:noFill/>
            </a:ln>
          </c:spPr>
          <c:marker>
            <c:symbol val="none"/>
          </c:marker>
          <c:val>
            <c:numRef>
              <c:f>'Sheet1 (2)'!$C$1:$C$8</c:f>
              <c:numCache>
                <c:formatCode>General</c:formatCode>
                <c:ptCount val="8"/>
                <c:pt idx="0">
                  <c:v>100.0</c:v>
                </c:pt>
                <c:pt idx="1">
                  <c:v>99.205326</c:v>
                </c:pt>
                <c:pt idx="2">
                  <c:v>77.97498299999998</c:v>
                </c:pt>
                <c:pt idx="3">
                  <c:v>80.271095</c:v>
                </c:pt>
                <c:pt idx="4">
                  <c:v>25.662259</c:v>
                </c:pt>
                <c:pt idx="5">
                  <c:v>6.98442</c:v>
                </c:pt>
                <c:pt idx="6">
                  <c:v>6.758398</c:v>
                </c:pt>
                <c:pt idx="7">
                  <c:v>6.082888999999995</c:v>
                </c:pt>
              </c:numCache>
            </c:numRef>
          </c:val>
          <c:smooth val="0"/>
        </c:ser>
        <c:dLbls>
          <c:showLegendKey val="0"/>
          <c:showVal val="0"/>
          <c:showCatName val="0"/>
          <c:showSerName val="0"/>
          <c:showPercent val="0"/>
          <c:showBubbleSize val="0"/>
        </c:dLbls>
        <c:marker val="1"/>
        <c:smooth val="0"/>
        <c:axId val="1830558248"/>
        <c:axId val="1830545336"/>
      </c:lineChart>
      <c:catAx>
        <c:axId val="1830558248"/>
        <c:scaling>
          <c:orientation val="minMax"/>
        </c:scaling>
        <c:delete val="0"/>
        <c:axPos val="b"/>
        <c:numFmt formatCode="General" sourceLinked="1"/>
        <c:majorTickMark val="out"/>
        <c:minorTickMark val="none"/>
        <c:tickLblPos val="nextTo"/>
        <c:txPr>
          <a:bodyPr/>
          <a:lstStyle/>
          <a:p>
            <a:pPr>
              <a:defRPr sz="2400"/>
            </a:pPr>
            <a:endParaRPr lang="en-US"/>
          </a:p>
        </c:txPr>
        <c:crossAx val="1830545336"/>
        <c:crosses val="autoZero"/>
        <c:auto val="1"/>
        <c:lblAlgn val="ctr"/>
        <c:lblOffset val="100"/>
        <c:noMultiLvlLbl val="0"/>
      </c:catAx>
      <c:valAx>
        <c:axId val="1830545336"/>
        <c:scaling>
          <c:orientation val="minMax"/>
          <c:max val="104.0"/>
          <c:min val="0.0"/>
        </c:scaling>
        <c:delete val="0"/>
        <c:axPos val="l"/>
        <c:numFmt formatCode="General" sourceLinked="1"/>
        <c:majorTickMark val="out"/>
        <c:minorTickMark val="none"/>
        <c:tickLblPos val="nextTo"/>
        <c:txPr>
          <a:bodyPr/>
          <a:lstStyle/>
          <a:p>
            <a:pPr>
              <a:defRPr sz="2400"/>
            </a:pPr>
            <a:endParaRPr lang="en-US"/>
          </a:p>
        </c:txPr>
        <c:crossAx val="1830558248"/>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13822154950233"/>
          <c:y val="0.0262135882251222"/>
          <c:w val="0.889458813408196"/>
          <c:h val="0.858679633257452"/>
        </c:manualLayout>
      </c:layout>
      <c:lineChart>
        <c:grouping val="standard"/>
        <c:varyColors val="0"/>
        <c:ser>
          <c:idx val="2"/>
          <c:order val="0"/>
          <c:spPr>
            <a:ln>
              <a:noFill/>
            </a:ln>
          </c:spPr>
          <c:marker>
            <c:symbol val="none"/>
          </c:marker>
          <c:val>
            <c:numRef>
              <c:f>'Sheet1 (2)'!$C$1:$C$8</c:f>
              <c:numCache>
                <c:formatCode>General</c:formatCode>
                <c:ptCount val="8"/>
                <c:pt idx="0">
                  <c:v>100.0</c:v>
                </c:pt>
                <c:pt idx="1">
                  <c:v>99.205326</c:v>
                </c:pt>
                <c:pt idx="2">
                  <c:v>77.97498299999998</c:v>
                </c:pt>
                <c:pt idx="3">
                  <c:v>80.271095</c:v>
                </c:pt>
                <c:pt idx="4">
                  <c:v>25.662259</c:v>
                </c:pt>
                <c:pt idx="5">
                  <c:v>6.98442</c:v>
                </c:pt>
                <c:pt idx="6">
                  <c:v>6.758398</c:v>
                </c:pt>
                <c:pt idx="7">
                  <c:v>6.082889</c:v>
                </c:pt>
              </c:numCache>
            </c:numRef>
          </c:val>
          <c:smooth val="0"/>
        </c:ser>
        <c:dLbls>
          <c:showLegendKey val="0"/>
          <c:showVal val="0"/>
          <c:showCatName val="0"/>
          <c:showSerName val="0"/>
          <c:showPercent val="0"/>
          <c:showBubbleSize val="0"/>
        </c:dLbls>
        <c:marker val="1"/>
        <c:smooth val="0"/>
        <c:axId val="2099110024"/>
        <c:axId val="2098576744"/>
      </c:lineChart>
      <c:catAx>
        <c:axId val="2099110024"/>
        <c:scaling>
          <c:orientation val="minMax"/>
        </c:scaling>
        <c:delete val="0"/>
        <c:axPos val="b"/>
        <c:numFmt formatCode="General" sourceLinked="1"/>
        <c:majorTickMark val="out"/>
        <c:minorTickMark val="none"/>
        <c:tickLblPos val="nextTo"/>
        <c:txPr>
          <a:bodyPr/>
          <a:lstStyle/>
          <a:p>
            <a:pPr>
              <a:defRPr sz="2400"/>
            </a:pPr>
            <a:endParaRPr lang="en-US"/>
          </a:p>
        </c:txPr>
        <c:crossAx val="2098576744"/>
        <c:crosses val="autoZero"/>
        <c:auto val="1"/>
        <c:lblAlgn val="ctr"/>
        <c:lblOffset val="100"/>
        <c:noMultiLvlLbl val="0"/>
      </c:catAx>
      <c:valAx>
        <c:axId val="2098576744"/>
        <c:scaling>
          <c:orientation val="minMax"/>
          <c:max val="104.0"/>
          <c:min val="0.0"/>
        </c:scaling>
        <c:delete val="0"/>
        <c:axPos val="l"/>
        <c:numFmt formatCode="General" sourceLinked="1"/>
        <c:majorTickMark val="out"/>
        <c:minorTickMark val="none"/>
        <c:tickLblPos val="nextTo"/>
        <c:txPr>
          <a:bodyPr/>
          <a:lstStyle/>
          <a:p>
            <a:pPr>
              <a:defRPr sz="2400"/>
            </a:pPr>
            <a:endParaRPr lang="en-US"/>
          </a:p>
        </c:txPr>
        <c:crossAx val="2099110024"/>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13822154950233"/>
          <c:y val="0.0262135882251222"/>
          <c:w val="0.889458813408196"/>
          <c:h val="0.858679633257452"/>
        </c:manualLayout>
      </c:layout>
      <c:lineChart>
        <c:grouping val="standard"/>
        <c:varyColors val="0"/>
        <c:ser>
          <c:idx val="2"/>
          <c:order val="0"/>
          <c:spPr>
            <a:ln>
              <a:solidFill>
                <a:schemeClr val="accent2"/>
              </a:solidFill>
            </a:ln>
          </c:spPr>
          <c:marker>
            <c:symbol val="none"/>
          </c:marker>
          <c:errBars>
            <c:errDir val="y"/>
            <c:errBarType val="both"/>
            <c:errValType val="cust"/>
            <c:noEndCap val="0"/>
            <c:plus>
              <c:numRef>
                <c:f>'Sheet1 (2)'!$G$1:$G$8</c:f>
                <c:numCache>
                  <c:formatCode>General</c:formatCode>
                  <c:ptCount val="8"/>
                  <c:pt idx="0">
                    <c:v>0.0</c:v>
                  </c:pt>
                  <c:pt idx="1">
                    <c:v>1.1703465</c:v>
                  </c:pt>
                  <c:pt idx="2">
                    <c:v>15.5912945</c:v>
                  </c:pt>
                  <c:pt idx="3">
                    <c:v>8.476875000000001</c:v>
                  </c:pt>
                  <c:pt idx="4">
                    <c:v>17.28932349999998</c:v>
                  </c:pt>
                  <c:pt idx="5">
                    <c:v>1.513378</c:v>
                  </c:pt>
                  <c:pt idx="6">
                    <c:v>2.148767</c:v>
                  </c:pt>
                  <c:pt idx="7">
                    <c:v>2.9024515</c:v>
                  </c:pt>
                </c:numCache>
              </c:numRef>
            </c:plus>
            <c:minus>
              <c:numRef>
                <c:f>'Sheet1 (2)'!$G$1:$G$8</c:f>
                <c:numCache>
                  <c:formatCode>General</c:formatCode>
                  <c:ptCount val="8"/>
                  <c:pt idx="0">
                    <c:v>0.0</c:v>
                  </c:pt>
                  <c:pt idx="1">
                    <c:v>1.1703465</c:v>
                  </c:pt>
                  <c:pt idx="2">
                    <c:v>15.5912945</c:v>
                  </c:pt>
                  <c:pt idx="3">
                    <c:v>8.476875000000001</c:v>
                  </c:pt>
                  <c:pt idx="4">
                    <c:v>17.28932349999998</c:v>
                  </c:pt>
                  <c:pt idx="5">
                    <c:v>1.513378</c:v>
                  </c:pt>
                  <c:pt idx="6">
                    <c:v>2.148767</c:v>
                  </c:pt>
                  <c:pt idx="7">
                    <c:v>2.9024515</c:v>
                  </c:pt>
                </c:numCache>
              </c:numRef>
            </c:minus>
            <c:spPr>
              <a:ln>
                <a:solidFill>
                  <a:schemeClr val="accent2"/>
                </a:solidFill>
              </a:ln>
            </c:spPr>
          </c:errBars>
          <c:val>
            <c:numRef>
              <c:f>'Sheet1 (2)'!$C$1:$C$8</c:f>
              <c:numCache>
                <c:formatCode>General</c:formatCode>
                <c:ptCount val="8"/>
                <c:pt idx="0">
                  <c:v>100.0</c:v>
                </c:pt>
                <c:pt idx="1">
                  <c:v>99.205326</c:v>
                </c:pt>
                <c:pt idx="2">
                  <c:v>77.97498299999998</c:v>
                </c:pt>
                <c:pt idx="3">
                  <c:v>80.271095</c:v>
                </c:pt>
                <c:pt idx="4">
                  <c:v>25.662259</c:v>
                </c:pt>
                <c:pt idx="5">
                  <c:v>6.98442</c:v>
                </c:pt>
                <c:pt idx="6">
                  <c:v>6.758398</c:v>
                </c:pt>
                <c:pt idx="7">
                  <c:v>6.082888999999995</c:v>
                </c:pt>
              </c:numCache>
            </c:numRef>
          </c:val>
          <c:smooth val="0"/>
        </c:ser>
        <c:dLbls>
          <c:showLegendKey val="0"/>
          <c:showVal val="0"/>
          <c:showCatName val="0"/>
          <c:showSerName val="0"/>
          <c:showPercent val="0"/>
          <c:showBubbleSize val="0"/>
        </c:dLbls>
        <c:marker val="1"/>
        <c:smooth val="0"/>
        <c:axId val="1843930408"/>
        <c:axId val="1846331288"/>
      </c:lineChart>
      <c:catAx>
        <c:axId val="1843930408"/>
        <c:scaling>
          <c:orientation val="minMax"/>
        </c:scaling>
        <c:delete val="0"/>
        <c:axPos val="b"/>
        <c:numFmt formatCode="General" sourceLinked="1"/>
        <c:majorTickMark val="out"/>
        <c:minorTickMark val="none"/>
        <c:tickLblPos val="nextTo"/>
        <c:txPr>
          <a:bodyPr/>
          <a:lstStyle/>
          <a:p>
            <a:pPr>
              <a:defRPr sz="2400"/>
            </a:pPr>
            <a:endParaRPr lang="en-US"/>
          </a:p>
        </c:txPr>
        <c:crossAx val="1846331288"/>
        <c:crosses val="autoZero"/>
        <c:auto val="1"/>
        <c:lblAlgn val="ctr"/>
        <c:lblOffset val="100"/>
        <c:noMultiLvlLbl val="0"/>
      </c:catAx>
      <c:valAx>
        <c:axId val="1846331288"/>
        <c:scaling>
          <c:orientation val="minMax"/>
          <c:max val="104.0"/>
          <c:min val="0.0"/>
        </c:scaling>
        <c:delete val="0"/>
        <c:axPos val="l"/>
        <c:numFmt formatCode="General" sourceLinked="1"/>
        <c:majorTickMark val="out"/>
        <c:minorTickMark val="none"/>
        <c:tickLblPos val="nextTo"/>
        <c:txPr>
          <a:bodyPr/>
          <a:lstStyle/>
          <a:p>
            <a:pPr>
              <a:defRPr sz="2400"/>
            </a:pPr>
            <a:endParaRPr lang="en-US"/>
          </a:p>
        </c:txPr>
        <c:crossAx val="1843930408"/>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13822154950233"/>
          <c:y val="0.0262135882251222"/>
          <c:w val="0.889458813408196"/>
          <c:h val="0.858679633257452"/>
        </c:manualLayout>
      </c:layout>
      <c:lineChart>
        <c:grouping val="standard"/>
        <c:varyColors val="0"/>
        <c:ser>
          <c:idx val="1"/>
          <c:order val="0"/>
          <c:spPr>
            <a:ln>
              <a:solidFill>
                <a:schemeClr val="accent1"/>
              </a:solidFill>
            </a:ln>
          </c:spPr>
          <c:marker>
            <c:symbol val="none"/>
          </c:marker>
          <c:errBars>
            <c:errDir val="y"/>
            <c:errBarType val="both"/>
            <c:errValType val="cust"/>
            <c:noEndCap val="0"/>
            <c:plus>
              <c:numRef>
                <c:f>'Sheet1 (2)'!$F$1:$F$8</c:f>
                <c:numCache>
                  <c:formatCode>General</c:formatCode>
                  <c:ptCount val="8"/>
                  <c:pt idx="0">
                    <c:v>0.0</c:v>
                  </c:pt>
                  <c:pt idx="1">
                    <c:v>0.0</c:v>
                  </c:pt>
                  <c:pt idx="2">
                    <c:v>0.0</c:v>
                  </c:pt>
                  <c:pt idx="3">
                    <c:v>0.0</c:v>
                  </c:pt>
                  <c:pt idx="4">
                    <c:v>0.0</c:v>
                  </c:pt>
                  <c:pt idx="5">
                    <c:v>0.0</c:v>
                  </c:pt>
                  <c:pt idx="6">
                    <c:v>8.704373999999991</c:v>
                  </c:pt>
                  <c:pt idx="7">
                    <c:v>9.728238499999998</c:v>
                  </c:pt>
                </c:numCache>
              </c:numRef>
            </c:plus>
            <c:minus>
              <c:numRef>
                <c:f>'Sheet1 (2)'!$F$1:$F$8</c:f>
                <c:numCache>
                  <c:formatCode>General</c:formatCode>
                  <c:ptCount val="8"/>
                  <c:pt idx="0">
                    <c:v>0.0</c:v>
                  </c:pt>
                  <c:pt idx="1">
                    <c:v>0.0</c:v>
                  </c:pt>
                  <c:pt idx="2">
                    <c:v>0.0</c:v>
                  </c:pt>
                  <c:pt idx="3">
                    <c:v>0.0</c:v>
                  </c:pt>
                  <c:pt idx="4">
                    <c:v>0.0</c:v>
                  </c:pt>
                  <c:pt idx="5">
                    <c:v>0.0</c:v>
                  </c:pt>
                  <c:pt idx="6">
                    <c:v>8.704373999999991</c:v>
                  </c:pt>
                  <c:pt idx="7">
                    <c:v>9.728238499999998</c:v>
                  </c:pt>
                </c:numCache>
              </c:numRef>
            </c:minus>
            <c:spPr>
              <a:ln>
                <a:solidFill>
                  <a:schemeClr val="accent1"/>
                </a:solidFill>
              </a:ln>
            </c:spPr>
          </c:errBars>
          <c:val>
            <c:numRef>
              <c:f>'Sheet1 (2)'!$B$1:$B$8</c:f>
              <c:numCache>
                <c:formatCode>General</c:formatCode>
                <c:ptCount val="8"/>
                <c:pt idx="0">
                  <c:v>100.0</c:v>
                </c:pt>
                <c:pt idx="1">
                  <c:v>100.0</c:v>
                </c:pt>
                <c:pt idx="2">
                  <c:v>100.0</c:v>
                </c:pt>
                <c:pt idx="3">
                  <c:v>100.0</c:v>
                </c:pt>
                <c:pt idx="4">
                  <c:v>100.0</c:v>
                </c:pt>
                <c:pt idx="5">
                  <c:v>100.0</c:v>
                </c:pt>
                <c:pt idx="6">
                  <c:v>91.996854</c:v>
                </c:pt>
                <c:pt idx="7">
                  <c:v>90.40277699999992</c:v>
                </c:pt>
              </c:numCache>
            </c:numRef>
          </c:val>
          <c:smooth val="0"/>
        </c:ser>
        <c:ser>
          <c:idx val="2"/>
          <c:order val="1"/>
          <c:spPr>
            <a:ln>
              <a:solidFill>
                <a:schemeClr val="accent2"/>
              </a:solidFill>
            </a:ln>
          </c:spPr>
          <c:marker>
            <c:symbol val="none"/>
          </c:marker>
          <c:errBars>
            <c:errDir val="y"/>
            <c:errBarType val="both"/>
            <c:errValType val="cust"/>
            <c:noEndCap val="0"/>
            <c:plus>
              <c:numRef>
                <c:f>'Sheet1 (2)'!$G$1:$G$8</c:f>
                <c:numCache>
                  <c:formatCode>General</c:formatCode>
                  <c:ptCount val="8"/>
                  <c:pt idx="0">
                    <c:v>0.0</c:v>
                  </c:pt>
                  <c:pt idx="1">
                    <c:v>1.1703465</c:v>
                  </c:pt>
                  <c:pt idx="2">
                    <c:v>15.5912945</c:v>
                  </c:pt>
                  <c:pt idx="3">
                    <c:v>8.476875000000001</c:v>
                  </c:pt>
                  <c:pt idx="4">
                    <c:v>17.28932349999998</c:v>
                  </c:pt>
                  <c:pt idx="5">
                    <c:v>1.513378</c:v>
                  </c:pt>
                  <c:pt idx="6">
                    <c:v>2.148767</c:v>
                  </c:pt>
                  <c:pt idx="7">
                    <c:v>2.9024515</c:v>
                  </c:pt>
                </c:numCache>
              </c:numRef>
            </c:plus>
            <c:minus>
              <c:numRef>
                <c:f>'Sheet1 (2)'!$G$1:$G$8</c:f>
                <c:numCache>
                  <c:formatCode>General</c:formatCode>
                  <c:ptCount val="8"/>
                  <c:pt idx="0">
                    <c:v>0.0</c:v>
                  </c:pt>
                  <c:pt idx="1">
                    <c:v>1.1703465</c:v>
                  </c:pt>
                  <c:pt idx="2">
                    <c:v>15.5912945</c:v>
                  </c:pt>
                  <c:pt idx="3">
                    <c:v>8.476875000000001</c:v>
                  </c:pt>
                  <c:pt idx="4">
                    <c:v>17.28932349999998</c:v>
                  </c:pt>
                  <c:pt idx="5">
                    <c:v>1.513378</c:v>
                  </c:pt>
                  <c:pt idx="6">
                    <c:v>2.148767</c:v>
                  </c:pt>
                  <c:pt idx="7">
                    <c:v>2.9024515</c:v>
                  </c:pt>
                </c:numCache>
              </c:numRef>
            </c:minus>
            <c:spPr>
              <a:ln>
                <a:solidFill>
                  <a:schemeClr val="accent2"/>
                </a:solidFill>
              </a:ln>
            </c:spPr>
          </c:errBars>
          <c:val>
            <c:numRef>
              <c:f>'Sheet1 (2)'!$C$1:$C$8</c:f>
              <c:numCache>
                <c:formatCode>General</c:formatCode>
                <c:ptCount val="8"/>
                <c:pt idx="0">
                  <c:v>100.0</c:v>
                </c:pt>
                <c:pt idx="1">
                  <c:v>99.205326</c:v>
                </c:pt>
                <c:pt idx="2">
                  <c:v>77.97498299999998</c:v>
                </c:pt>
                <c:pt idx="3">
                  <c:v>80.271095</c:v>
                </c:pt>
                <c:pt idx="4">
                  <c:v>25.662259</c:v>
                </c:pt>
                <c:pt idx="5">
                  <c:v>6.98442</c:v>
                </c:pt>
                <c:pt idx="6">
                  <c:v>6.758398</c:v>
                </c:pt>
                <c:pt idx="7">
                  <c:v>6.082888999999995</c:v>
                </c:pt>
              </c:numCache>
            </c:numRef>
          </c:val>
          <c:smooth val="0"/>
        </c:ser>
        <c:dLbls>
          <c:showLegendKey val="0"/>
          <c:showVal val="0"/>
          <c:showCatName val="0"/>
          <c:showSerName val="0"/>
          <c:showPercent val="0"/>
          <c:showBubbleSize val="0"/>
        </c:dLbls>
        <c:marker val="1"/>
        <c:smooth val="0"/>
        <c:axId val="1844876920"/>
        <c:axId val="1844879928"/>
      </c:lineChart>
      <c:catAx>
        <c:axId val="1844876920"/>
        <c:scaling>
          <c:orientation val="minMax"/>
        </c:scaling>
        <c:delete val="0"/>
        <c:axPos val="b"/>
        <c:numFmt formatCode="General" sourceLinked="1"/>
        <c:majorTickMark val="out"/>
        <c:minorTickMark val="none"/>
        <c:tickLblPos val="nextTo"/>
        <c:txPr>
          <a:bodyPr/>
          <a:lstStyle/>
          <a:p>
            <a:pPr>
              <a:defRPr sz="2400"/>
            </a:pPr>
            <a:endParaRPr lang="en-US"/>
          </a:p>
        </c:txPr>
        <c:crossAx val="1844879928"/>
        <c:crosses val="autoZero"/>
        <c:auto val="1"/>
        <c:lblAlgn val="ctr"/>
        <c:lblOffset val="100"/>
        <c:noMultiLvlLbl val="0"/>
      </c:catAx>
      <c:valAx>
        <c:axId val="1844879928"/>
        <c:scaling>
          <c:orientation val="minMax"/>
          <c:max val="104.0"/>
          <c:min val="0.0"/>
        </c:scaling>
        <c:delete val="0"/>
        <c:axPos val="l"/>
        <c:numFmt formatCode="General" sourceLinked="1"/>
        <c:majorTickMark val="out"/>
        <c:minorTickMark val="none"/>
        <c:tickLblPos val="nextTo"/>
        <c:txPr>
          <a:bodyPr/>
          <a:lstStyle/>
          <a:p>
            <a:pPr>
              <a:defRPr sz="2400"/>
            </a:pPr>
            <a:endParaRPr lang="en-US"/>
          </a:p>
        </c:txPr>
        <c:crossAx val="1844876920"/>
        <c:crosses val="autoZero"/>
        <c:crossBetween val="between"/>
      </c:val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13822154950233"/>
          <c:y val="0.0262135882251222"/>
          <c:w val="0.889458813408196"/>
          <c:h val="0.858679633257452"/>
        </c:manualLayout>
      </c:layout>
      <c:lineChart>
        <c:grouping val="standard"/>
        <c:varyColors val="0"/>
        <c:ser>
          <c:idx val="1"/>
          <c:order val="0"/>
          <c:spPr>
            <a:ln>
              <a:solidFill>
                <a:schemeClr val="accent1"/>
              </a:solidFill>
            </a:ln>
          </c:spPr>
          <c:marker>
            <c:symbol val="none"/>
          </c:marker>
          <c:errBars>
            <c:errDir val="y"/>
            <c:errBarType val="both"/>
            <c:errValType val="cust"/>
            <c:noEndCap val="0"/>
            <c:plus>
              <c:numRef>
                <c:f>'Sheet1 (2)'!$F$1:$F$8</c:f>
                <c:numCache>
                  <c:formatCode>General</c:formatCode>
                  <c:ptCount val="8"/>
                  <c:pt idx="0">
                    <c:v>0.0</c:v>
                  </c:pt>
                  <c:pt idx="1">
                    <c:v>0.0</c:v>
                  </c:pt>
                  <c:pt idx="2">
                    <c:v>0.0</c:v>
                  </c:pt>
                  <c:pt idx="3">
                    <c:v>0.0</c:v>
                  </c:pt>
                  <c:pt idx="4">
                    <c:v>0.0</c:v>
                  </c:pt>
                  <c:pt idx="5">
                    <c:v>0.0</c:v>
                  </c:pt>
                  <c:pt idx="6">
                    <c:v>8.704373999999991</c:v>
                  </c:pt>
                  <c:pt idx="7">
                    <c:v>9.728238499999998</c:v>
                  </c:pt>
                </c:numCache>
              </c:numRef>
            </c:plus>
            <c:minus>
              <c:numRef>
                <c:f>'Sheet1 (2)'!$F$1:$F$8</c:f>
                <c:numCache>
                  <c:formatCode>General</c:formatCode>
                  <c:ptCount val="8"/>
                  <c:pt idx="0">
                    <c:v>0.0</c:v>
                  </c:pt>
                  <c:pt idx="1">
                    <c:v>0.0</c:v>
                  </c:pt>
                  <c:pt idx="2">
                    <c:v>0.0</c:v>
                  </c:pt>
                  <c:pt idx="3">
                    <c:v>0.0</c:v>
                  </c:pt>
                  <c:pt idx="4">
                    <c:v>0.0</c:v>
                  </c:pt>
                  <c:pt idx="5">
                    <c:v>0.0</c:v>
                  </c:pt>
                  <c:pt idx="6">
                    <c:v>8.704373999999991</c:v>
                  </c:pt>
                  <c:pt idx="7">
                    <c:v>9.728238499999998</c:v>
                  </c:pt>
                </c:numCache>
              </c:numRef>
            </c:minus>
            <c:spPr>
              <a:ln>
                <a:solidFill>
                  <a:schemeClr val="accent1"/>
                </a:solidFill>
              </a:ln>
            </c:spPr>
          </c:errBars>
          <c:val>
            <c:numRef>
              <c:f>'Sheet1 (2)'!$B$1:$B$8</c:f>
              <c:numCache>
                <c:formatCode>General</c:formatCode>
                <c:ptCount val="8"/>
                <c:pt idx="0">
                  <c:v>100.0</c:v>
                </c:pt>
                <c:pt idx="1">
                  <c:v>100.0</c:v>
                </c:pt>
                <c:pt idx="2">
                  <c:v>100.0</c:v>
                </c:pt>
                <c:pt idx="3">
                  <c:v>100.0</c:v>
                </c:pt>
                <c:pt idx="4">
                  <c:v>100.0</c:v>
                </c:pt>
                <c:pt idx="5">
                  <c:v>100.0</c:v>
                </c:pt>
                <c:pt idx="6">
                  <c:v>91.996854</c:v>
                </c:pt>
                <c:pt idx="7">
                  <c:v>90.40277699999992</c:v>
                </c:pt>
              </c:numCache>
            </c:numRef>
          </c:val>
          <c:smooth val="0"/>
        </c:ser>
        <c:ser>
          <c:idx val="2"/>
          <c:order val="1"/>
          <c:spPr>
            <a:ln>
              <a:solidFill>
                <a:schemeClr val="accent2"/>
              </a:solidFill>
            </a:ln>
          </c:spPr>
          <c:marker>
            <c:symbol val="none"/>
          </c:marker>
          <c:errBars>
            <c:errDir val="y"/>
            <c:errBarType val="both"/>
            <c:errValType val="cust"/>
            <c:noEndCap val="0"/>
            <c:plus>
              <c:numRef>
                <c:f>'Sheet1 (2)'!$G$1:$G$8</c:f>
                <c:numCache>
                  <c:formatCode>General</c:formatCode>
                  <c:ptCount val="8"/>
                  <c:pt idx="0">
                    <c:v>0.0</c:v>
                  </c:pt>
                  <c:pt idx="1">
                    <c:v>1.1703465</c:v>
                  </c:pt>
                  <c:pt idx="2">
                    <c:v>15.5912945</c:v>
                  </c:pt>
                  <c:pt idx="3">
                    <c:v>8.476875000000001</c:v>
                  </c:pt>
                  <c:pt idx="4">
                    <c:v>17.28932349999998</c:v>
                  </c:pt>
                  <c:pt idx="5">
                    <c:v>1.513378</c:v>
                  </c:pt>
                  <c:pt idx="6">
                    <c:v>2.148767</c:v>
                  </c:pt>
                  <c:pt idx="7">
                    <c:v>2.9024515</c:v>
                  </c:pt>
                </c:numCache>
              </c:numRef>
            </c:plus>
            <c:minus>
              <c:numRef>
                <c:f>'Sheet1 (2)'!$G$1:$G$8</c:f>
                <c:numCache>
                  <c:formatCode>General</c:formatCode>
                  <c:ptCount val="8"/>
                  <c:pt idx="0">
                    <c:v>0.0</c:v>
                  </c:pt>
                  <c:pt idx="1">
                    <c:v>1.1703465</c:v>
                  </c:pt>
                  <c:pt idx="2">
                    <c:v>15.5912945</c:v>
                  </c:pt>
                  <c:pt idx="3">
                    <c:v>8.476875000000001</c:v>
                  </c:pt>
                  <c:pt idx="4">
                    <c:v>17.28932349999998</c:v>
                  </c:pt>
                  <c:pt idx="5">
                    <c:v>1.513378</c:v>
                  </c:pt>
                  <c:pt idx="6">
                    <c:v>2.148767</c:v>
                  </c:pt>
                  <c:pt idx="7">
                    <c:v>2.9024515</c:v>
                  </c:pt>
                </c:numCache>
              </c:numRef>
            </c:minus>
            <c:spPr>
              <a:ln>
                <a:solidFill>
                  <a:schemeClr val="accent2"/>
                </a:solidFill>
              </a:ln>
            </c:spPr>
          </c:errBars>
          <c:val>
            <c:numRef>
              <c:f>'Sheet1 (2)'!$C$1:$C$8</c:f>
              <c:numCache>
                <c:formatCode>General</c:formatCode>
                <c:ptCount val="8"/>
                <c:pt idx="0">
                  <c:v>100.0</c:v>
                </c:pt>
                <c:pt idx="1">
                  <c:v>99.205326</c:v>
                </c:pt>
                <c:pt idx="2">
                  <c:v>77.97498299999998</c:v>
                </c:pt>
                <c:pt idx="3">
                  <c:v>80.271095</c:v>
                </c:pt>
                <c:pt idx="4">
                  <c:v>25.662259</c:v>
                </c:pt>
                <c:pt idx="5">
                  <c:v>6.98442</c:v>
                </c:pt>
                <c:pt idx="6">
                  <c:v>6.758398</c:v>
                </c:pt>
                <c:pt idx="7">
                  <c:v>6.082888999999995</c:v>
                </c:pt>
              </c:numCache>
            </c:numRef>
          </c:val>
          <c:smooth val="0"/>
        </c:ser>
        <c:dLbls>
          <c:showLegendKey val="0"/>
          <c:showVal val="0"/>
          <c:showCatName val="0"/>
          <c:showSerName val="0"/>
          <c:showPercent val="0"/>
          <c:showBubbleSize val="0"/>
        </c:dLbls>
        <c:marker val="1"/>
        <c:smooth val="0"/>
        <c:axId val="1844939912"/>
        <c:axId val="1844942920"/>
      </c:lineChart>
      <c:catAx>
        <c:axId val="1844939912"/>
        <c:scaling>
          <c:orientation val="minMax"/>
        </c:scaling>
        <c:delete val="0"/>
        <c:axPos val="b"/>
        <c:numFmt formatCode="General" sourceLinked="1"/>
        <c:majorTickMark val="out"/>
        <c:minorTickMark val="none"/>
        <c:tickLblPos val="nextTo"/>
        <c:txPr>
          <a:bodyPr/>
          <a:lstStyle/>
          <a:p>
            <a:pPr>
              <a:defRPr sz="2400"/>
            </a:pPr>
            <a:endParaRPr lang="en-US"/>
          </a:p>
        </c:txPr>
        <c:crossAx val="1844942920"/>
        <c:crosses val="autoZero"/>
        <c:auto val="1"/>
        <c:lblAlgn val="ctr"/>
        <c:lblOffset val="100"/>
        <c:noMultiLvlLbl val="0"/>
      </c:catAx>
      <c:valAx>
        <c:axId val="1844942920"/>
        <c:scaling>
          <c:orientation val="minMax"/>
          <c:max val="104.0"/>
          <c:min val="0.0"/>
        </c:scaling>
        <c:delete val="0"/>
        <c:axPos val="l"/>
        <c:numFmt formatCode="General" sourceLinked="1"/>
        <c:majorTickMark val="out"/>
        <c:minorTickMark val="none"/>
        <c:tickLblPos val="nextTo"/>
        <c:txPr>
          <a:bodyPr/>
          <a:lstStyle/>
          <a:p>
            <a:pPr>
              <a:defRPr sz="2400"/>
            </a:pPr>
            <a:endParaRPr lang="en-US"/>
          </a:p>
        </c:txPr>
        <c:crossAx val="1844939912"/>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noFill/>
            <a:ln>
              <a:noFill/>
            </a:ln>
            <a:effectLst/>
          </c:spPr>
          <c:invertIfNegative val="0"/>
          <c:errBars>
            <c:errBarType val="both"/>
            <c:errValType val="cust"/>
            <c:noEndCap val="0"/>
            <c:plus>
              <c:numRef>
                <c:f>Sheet4!$F$1:$F$4</c:f>
                <c:numCache>
                  <c:formatCode>General</c:formatCode>
                  <c:ptCount val="4"/>
                  <c:pt idx="0">
                    <c:v>0.684945</c:v>
                  </c:pt>
                  <c:pt idx="1">
                    <c:v>0.2232185</c:v>
                  </c:pt>
                  <c:pt idx="2">
                    <c:v>0.1010595</c:v>
                  </c:pt>
                  <c:pt idx="3">
                    <c:v>0.4243635</c:v>
                  </c:pt>
                </c:numCache>
              </c:numRef>
            </c:plus>
            <c:minus>
              <c:numRef>
                <c:f>Sheet4!$F$1:$F$4</c:f>
                <c:numCache>
                  <c:formatCode>General</c:formatCode>
                  <c:ptCount val="4"/>
                  <c:pt idx="0">
                    <c:v>0.684945</c:v>
                  </c:pt>
                  <c:pt idx="1">
                    <c:v>0.2232185</c:v>
                  </c:pt>
                  <c:pt idx="2">
                    <c:v>0.1010595</c:v>
                  </c:pt>
                  <c:pt idx="3">
                    <c:v>0.4243635</c:v>
                  </c:pt>
                </c:numCache>
              </c:numRef>
            </c:minus>
            <c:spPr>
              <a:ln>
                <a:noFill/>
              </a:ln>
            </c:spPr>
          </c:errBars>
          <c:val>
            <c:numRef>
              <c:f>Sheet4!$B$1:$B$4</c:f>
              <c:numCache>
                <c:formatCode>General</c:formatCode>
                <c:ptCount val="4"/>
                <c:pt idx="0">
                  <c:v>1.4612</c:v>
                </c:pt>
                <c:pt idx="1">
                  <c:v>4.038333</c:v>
                </c:pt>
                <c:pt idx="2">
                  <c:v>5.479</c:v>
                </c:pt>
                <c:pt idx="3">
                  <c:v>6.9818</c:v>
                </c:pt>
              </c:numCache>
            </c:numRef>
          </c:val>
        </c:ser>
        <c:ser>
          <c:idx val="1"/>
          <c:order val="1"/>
          <c:spPr>
            <a:noFill/>
            <a:ln>
              <a:noFill/>
            </a:ln>
            <a:effectLst/>
          </c:spPr>
          <c:invertIfNegative val="0"/>
          <c:errBars>
            <c:errBarType val="both"/>
            <c:errValType val="cust"/>
            <c:noEndCap val="0"/>
            <c:plus>
              <c:numRef>
                <c:f>Sheet4!$G$1:$G$4</c:f>
                <c:numCache>
                  <c:formatCode>General</c:formatCode>
                  <c:ptCount val="4"/>
                  <c:pt idx="0">
                    <c:v>1.0160625</c:v>
                  </c:pt>
                  <c:pt idx="1">
                    <c:v>0.84504</c:v>
                  </c:pt>
                  <c:pt idx="2">
                    <c:v>0.31799</c:v>
                  </c:pt>
                  <c:pt idx="3">
                    <c:v>0.905008</c:v>
                  </c:pt>
                </c:numCache>
              </c:numRef>
            </c:plus>
            <c:minus>
              <c:numRef>
                <c:f>Sheet4!$G$1:$G$4</c:f>
                <c:numCache>
                  <c:formatCode>General</c:formatCode>
                  <c:ptCount val="4"/>
                  <c:pt idx="0">
                    <c:v>1.0160625</c:v>
                  </c:pt>
                  <c:pt idx="1">
                    <c:v>0.84504</c:v>
                  </c:pt>
                  <c:pt idx="2">
                    <c:v>0.31799</c:v>
                  </c:pt>
                  <c:pt idx="3">
                    <c:v>0.905008</c:v>
                  </c:pt>
                </c:numCache>
              </c:numRef>
            </c:minus>
            <c:spPr>
              <a:ln>
                <a:solidFill>
                  <a:schemeClr val="bg1"/>
                </a:solidFill>
              </a:ln>
            </c:spPr>
          </c:errBars>
          <c:val>
            <c:numRef>
              <c:f>Sheet4!$C$1:$C$4</c:f>
              <c:numCache>
                <c:formatCode>General</c:formatCode>
                <c:ptCount val="4"/>
                <c:pt idx="0">
                  <c:v>-3.6622</c:v>
                </c:pt>
                <c:pt idx="1">
                  <c:v>-1.2928</c:v>
                </c:pt>
                <c:pt idx="2">
                  <c:v>0.69325</c:v>
                </c:pt>
                <c:pt idx="3">
                  <c:v>1.866167</c:v>
                </c:pt>
              </c:numCache>
            </c:numRef>
          </c:val>
        </c:ser>
        <c:dLbls>
          <c:showLegendKey val="0"/>
          <c:showVal val="0"/>
          <c:showCatName val="0"/>
          <c:showSerName val="0"/>
          <c:showPercent val="0"/>
          <c:showBubbleSize val="0"/>
        </c:dLbls>
        <c:gapWidth val="150"/>
        <c:axId val="1845591000"/>
        <c:axId val="-2085878984"/>
      </c:barChart>
      <c:catAx>
        <c:axId val="1845591000"/>
        <c:scaling>
          <c:orientation val="minMax"/>
        </c:scaling>
        <c:delete val="1"/>
        <c:axPos val="b"/>
        <c:numFmt formatCode="General" sourceLinked="1"/>
        <c:majorTickMark val="out"/>
        <c:minorTickMark val="none"/>
        <c:tickLblPos val="nextTo"/>
        <c:crossAx val="-2085878984"/>
        <c:crosses val="autoZero"/>
        <c:auto val="1"/>
        <c:lblAlgn val="ctr"/>
        <c:lblOffset val="100"/>
        <c:noMultiLvlLbl val="0"/>
      </c:catAx>
      <c:valAx>
        <c:axId val="-2085878984"/>
        <c:scaling>
          <c:orientation val="minMax"/>
        </c:scaling>
        <c:delete val="0"/>
        <c:axPos val="l"/>
        <c:numFmt formatCode="General" sourceLinked="1"/>
        <c:majorTickMark val="out"/>
        <c:minorTickMark val="none"/>
        <c:tickLblPos val="nextTo"/>
        <c:txPr>
          <a:bodyPr/>
          <a:lstStyle/>
          <a:p>
            <a:pPr>
              <a:defRPr sz="2400" b="1"/>
            </a:pPr>
            <a:endParaRPr lang="en-US"/>
          </a:p>
        </c:txPr>
        <c:crossAx val="1845591000"/>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22E08-FB65-3844-BC6D-5BE7823010F1}" type="datetimeFigureOut">
              <a:rPr lang="en-US" smtClean="0"/>
              <a:t>10/7/12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3C038CF-1497-7B4C-9B64-1165050F8EB8}" type="slidenum">
              <a:rPr lang="en-US" smtClean="0"/>
              <a:t>‹#›</a:t>
            </a:fld>
            <a:endParaRPr lang="en-US"/>
          </a:p>
        </p:txBody>
      </p:sp>
    </p:spTree>
    <p:extLst>
      <p:ext uri="{BB962C8B-B14F-4D97-AF65-F5344CB8AC3E}">
        <p14:creationId xmlns:p14="http://schemas.microsoft.com/office/powerpoint/2010/main" val="158327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A79C63-5B16-FE46-A49C-8D7E8078E729}" type="datetimeFigureOut">
              <a:rPr lang="en-US" smtClean="0"/>
              <a:t>10/7/12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C52261-85B6-0A4A-8AA5-6939B0079CC1}" type="slidenum">
              <a:rPr lang="en-US" smtClean="0"/>
              <a:t>‹#›</a:t>
            </a:fld>
            <a:endParaRPr lang="en-US"/>
          </a:p>
        </p:txBody>
      </p:sp>
    </p:spTree>
    <p:extLst>
      <p:ext uri="{BB962C8B-B14F-4D97-AF65-F5344CB8AC3E}">
        <p14:creationId xmlns:p14="http://schemas.microsoft.com/office/powerpoint/2010/main" val="40871333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Hi, I am Swarun</a:t>
            </a:r>
            <a:r>
              <a:rPr lang="en-US" baseline="0" dirty="0" smtClean="0"/>
              <a:t> Kumar from MIT. I am going to talk to you about a content-centric network for autonomous driving.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joint work with my colleagues </a:t>
            </a:r>
            <a:r>
              <a:rPr lang="en-US" sz="1200" dirty="0" err="1" smtClean="0"/>
              <a:t>Lixin</a:t>
            </a:r>
            <a:r>
              <a:rPr lang="en-US" sz="1200" dirty="0" smtClean="0"/>
              <a:t>, Stephanie, </a:t>
            </a:r>
            <a:r>
              <a:rPr lang="en-US" sz="1200" dirty="0" err="1" smtClean="0"/>
              <a:t>Nabeel</a:t>
            </a:r>
            <a:r>
              <a:rPr lang="en-US" sz="1200" dirty="0" smtClean="0"/>
              <a:t>, Dina and Daniela.</a:t>
            </a:r>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1</a:t>
            </a:fld>
            <a:endParaRPr lang="en-US"/>
          </a:p>
        </p:txBody>
      </p:sp>
    </p:spTree>
    <p:extLst>
      <p:ext uri="{BB962C8B-B14F-4D97-AF65-F5344CB8AC3E}">
        <p14:creationId xmlns:p14="http://schemas.microsoft.com/office/powerpoint/2010/main" val="3849903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second issue is that autonomous vehicles don</a:t>
            </a:r>
            <a:r>
              <a:rPr lang="fr-FR" baseline="0" dirty="0" smtClean="0"/>
              <a:t>’</a:t>
            </a:r>
            <a:r>
              <a:rPr lang="en-US" baseline="0" dirty="0" smtClean="0"/>
              <a:t>t know who has the content they desire.</a:t>
            </a:r>
          </a:p>
          <a:p>
            <a:endParaRPr lang="en-US" baseline="0" dirty="0" smtClean="0"/>
          </a:p>
          <a:p>
            <a:r>
              <a:rPr lang="en-US" baseline="0" dirty="0" smtClean="0"/>
              <a:t>In today’s networks, you know which destination has the content you seek. Say, for </a:t>
            </a:r>
            <a:r>
              <a:rPr lang="en-US" baseline="0" dirty="0" err="1" smtClean="0"/>
              <a:t>CNN.com</a:t>
            </a:r>
            <a:r>
              <a:rPr lang="en-US" baseline="0" dirty="0" smtClean="0"/>
              <a:t>, you access CNN’s server.</a:t>
            </a:r>
          </a:p>
          <a:p>
            <a:endParaRPr lang="en-US" baseline="0" dirty="0" smtClean="0"/>
          </a:p>
          <a:p>
            <a:r>
              <a:rPr lang="en-US" baseline="0" dirty="0" smtClean="0"/>
              <a:t>But, in autonomous driving, a car wants sensor data from some part of the road, e.g., an intersection. </a:t>
            </a:r>
          </a:p>
          <a:p>
            <a:endParaRPr lang="en-US" baseline="0" dirty="0" smtClean="0"/>
          </a:p>
          <a:p>
            <a:r>
              <a:rPr lang="en-US" baseline="0" dirty="0" smtClean="0"/>
              <a:t>And it doesn’t even know which car has that information. Maybe it</a:t>
            </a:r>
            <a:r>
              <a:rPr lang="fr-FR" baseline="0" dirty="0" smtClean="0"/>
              <a:t>’</a:t>
            </a:r>
            <a:r>
              <a:rPr lang="en-US" baseline="0" dirty="0" smtClean="0"/>
              <a:t>s the red BMW or maybe it’s nobody!</a:t>
            </a:r>
          </a:p>
          <a:p>
            <a:endParaRPr lang="en-US" baseline="0" dirty="0" smtClean="0"/>
          </a:p>
          <a:p>
            <a:r>
              <a:rPr lang="en-US" baseline="0" dirty="0" smtClean="0"/>
              <a:t>So the whole communication system should focus on accessing content as opposed to accessing a particular destination.</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10</a:t>
            </a:fld>
            <a:endParaRPr lang="en-US"/>
          </a:p>
        </p:txBody>
      </p:sp>
    </p:spTree>
    <p:extLst>
      <p:ext uri="{BB962C8B-B14F-4D97-AF65-F5344CB8AC3E}">
        <p14:creationId xmlns:p14="http://schemas.microsoft.com/office/powerpoint/2010/main" val="2136807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the rest of this talk, I will present CarSpeak. [pause]</a:t>
            </a:r>
          </a:p>
          <a:p>
            <a:endParaRPr lang="en-US" baseline="0" dirty="0" smtClean="0"/>
          </a:p>
          <a:p>
            <a:r>
              <a:rPr lang="en-US" baseline="0" dirty="0" smtClean="0"/>
              <a:t>CarSpeak is a communication system for autonomous driving that is integrated with path planning and navigation. </a:t>
            </a:r>
          </a:p>
          <a:p>
            <a:endParaRPr lang="en-US" baseline="0" dirty="0" smtClean="0"/>
          </a:p>
          <a:p>
            <a:r>
              <a:rPr lang="en-US" baseline="0" dirty="0" smtClean="0"/>
              <a:t>CarSpeak has a content centric design where content, describing parts of the road, is a first class citizen</a:t>
            </a:r>
          </a:p>
          <a:p>
            <a:endParaRPr lang="en-US" baseline="0" dirty="0" smtClean="0"/>
          </a:p>
          <a:p>
            <a:r>
              <a:rPr lang="en-US" baseline="0" dirty="0" smtClean="0"/>
              <a:t>We designed a new MAC protocol where content, instead of senders contend for the wireless medium.</a:t>
            </a:r>
          </a:p>
          <a:p>
            <a:endParaRPr lang="en-US" baseline="0" dirty="0" smtClean="0"/>
          </a:p>
          <a:p>
            <a:r>
              <a:rPr lang="en-US" b="0" baseline="0" dirty="0" smtClean="0"/>
              <a:t>We implemented and evaluated CarSpeak on real autonomous vehicles.</a:t>
            </a:r>
          </a:p>
        </p:txBody>
      </p:sp>
      <p:sp>
        <p:nvSpPr>
          <p:cNvPr id="4" name="Slide Number Placeholder 3"/>
          <p:cNvSpPr>
            <a:spLocks noGrp="1"/>
          </p:cNvSpPr>
          <p:nvPr>
            <p:ph type="sldNum" sz="quarter" idx="10"/>
          </p:nvPr>
        </p:nvSpPr>
        <p:spPr/>
        <p:txBody>
          <a:bodyPr/>
          <a:lstStyle/>
          <a:p>
            <a:fld id="{33C52261-85B6-0A4A-8AA5-6939B0079CC1}" type="slidenum">
              <a:rPr lang="en-US" smtClean="0"/>
              <a:t>11</a:t>
            </a:fld>
            <a:endParaRPr lang="en-US"/>
          </a:p>
        </p:txBody>
      </p:sp>
    </p:spTree>
    <p:extLst>
      <p:ext uri="{BB962C8B-B14F-4D97-AF65-F5344CB8AC3E}">
        <p14:creationId xmlns:p14="http://schemas.microsoft.com/office/powerpoint/2010/main" val="1975112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this, we need to answer two main questions.</a:t>
            </a:r>
          </a:p>
          <a:p>
            <a:endParaRPr lang="en-US" baseline="0" dirty="0" smtClean="0"/>
          </a:p>
          <a:p>
            <a:r>
              <a:rPr lang="en-US" baseline="0" dirty="0" smtClean="0"/>
              <a:t>First, what is the content that autonomous vehicles care about and how do we represent it?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Second, </a:t>
            </a:r>
            <a:r>
              <a:rPr lang="en-US" sz="1200" dirty="0" smtClean="0"/>
              <a:t>how can senders go about disseminating</a:t>
            </a:r>
            <a:r>
              <a:rPr lang="en-US" sz="1200" baseline="0" dirty="0" smtClean="0"/>
              <a:t> this content</a:t>
            </a:r>
            <a:r>
              <a:rPr lang="en-US" sz="1200" dirty="0" smtClean="0"/>
              <a:t>?</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12</a:t>
            </a:fld>
            <a:endParaRPr lang="en-US"/>
          </a:p>
        </p:txBody>
      </p:sp>
    </p:spTree>
    <p:extLst>
      <p:ext uri="{BB962C8B-B14F-4D97-AF65-F5344CB8AC3E}">
        <p14:creationId xmlns:p14="http://schemas.microsoft.com/office/powerpoint/2010/main" val="2400249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 me start with the first question.</a:t>
            </a:r>
          </a:p>
          <a:p>
            <a:endParaRPr lang="en-US" baseline="0" dirty="0" smtClean="0"/>
          </a:p>
          <a:p>
            <a:r>
              <a:rPr lang="en-US" baseline="0" dirty="0" smtClean="0"/>
              <a:t>That is, What is content and how do we represent it.</a:t>
            </a:r>
          </a:p>
        </p:txBody>
      </p:sp>
      <p:sp>
        <p:nvSpPr>
          <p:cNvPr id="4" name="Slide Number Placeholder 3"/>
          <p:cNvSpPr>
            <a:spLocks noGrp="1"/>
          </p:cNvSpPr>
          <p:nvPr>
            <p:ph type="sldNum" sz="quarter" idx="10"/>
          </p:nvPr>
        </p:nvSpPr>
        <p:spPr/>
        <p:txBody>
          <a:bodyPr/>
          <a:lstStyle/>
          <a:p>
            <a:fld id="{33C52261-85B6-0A4A-8AA5-6939B0079CC1}" type="slidenum">
              <a:rPr lang="en-US" smtClean="0"/>
              <a:t>13</a:t>
            </a:fld>
            <a:endParaRPr lang="en-US"/>
          </a:p>
        </p:txBody>
      </p:sp>
    </p:spTree>
    <p:extLst>
      <p:ext uri="{BB962C8B-B14F-4D97-AF65-F5344CB8AC3E}">
        <p14:creationId xmlns:p14="http://schemas.microsoft.com/office/powerpoint/2010/main" val="2400249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first answer is very simple.</a:t>
            </a:r>
          </a:p>
          <a:p>
            <a:endParaRPr lang="en-US" baseline="0" dirty="0" smtClean="0"/>
          </a:p>
          <a:p>
            <a:r>
              <a:rPr lang="en-US" baseline="0" dirty="0" smtClean="0"/>
              <a:t>For autonomous vehicles, content is any sensor information that describes a </a:t>
            </a:r>
            <a:r>
              <a:rPr lang="en-US" b="0" baseline="0" dirty="0" smtClean="0"/>
              <a:t>cube</a:t>
            </a:r>
            <a:r>
              <a:rPr lang="en-US" baseline="0" dirty="0" smtClean="0"/>
              <a:t> of the environment.</a:t>
            </a:r>
          </a:p>
          <a:p>
            <a:endParaRPr lang="en-US" baseline="0" dirty="0" smtClean="0"/>
          </a:p>
          <a:p>
            <a:r>
              <a:rPr lang="en-US" baseline="0" dirty="0" smtClean="0"/>
              <a:t>For example, the autonomous car might be interested in information from the gray cube as shown.</a:t>
            </a:r>
          </a:p>
          <a:p>
            <a:r>
              <a:rPr lang="en-US" baseline="0" dirty="0" smtClean="0"/>
              <a:t>So the real question is, how do we represent these cubes in the environment.</a:t>
            </a:r>
          </a:p>
        </p:txBody>
      </p:sp>
      <p:sp>
        <p:nvSpPr>
          <p:cNvPr id="4" name="Slide Number Placeholder 3"/>
          <p:cNvSpPr>
            <a:spLocks noGrp="1"/>
          </p:cNvSpPr>
          <p:nvPr>
            <p:ph type="sldNum" sz="quarter" idx="10"/>
          </p:nvPr>
        </p:nvSpPr>
        <p:spPr/>
        <p:txBody>
          <a:bodyPr/>
          <a:lstStyle/>
          <a:p>
            <a:fld id="{33C52261-85B6-0A4A-8AA5-6939B0079CC1}" type="slidenum">
              <a:rPr lang="en-US" smtClean="0"/>
              <a:t>14</a:t>
            </a:fld>
            <a:endParaRPr lang="en-US"/>
          </a:p>
        </p:txBody>
      </p:sp>
    </p:spTree>
    <p:extLst>
      <p:ext uri="{BB962C8B-B14F-4D97-AF65-F5344CB8AC3E}">
        <p14:creationId xmlns:p14="http://schemas.microsoft.com/office/powerpoint/2010/main" val="2817602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Ideally, we need a representation where cars can obtain a low resolution view of  their environment.</a:t>
            </a:r>
          </a:p>
          <a:p>
            <a:endParaRPr lang="en-US" baseline="0" dirty="0" smtClean="0"/>
          </a:p>
          <a:p>
            <a:r>
              <a:rPr lang="en-US" baseline="0" dirty="0" smtClean="0"/>
              <a:t>Based on this low resolution view, the cars can then zoom in to obtain a higher resolution view of a smaller part of the environment.</a:t>
            </a:r>
          </a:p>
          <a:p>
            <a:endParaRPr lang="en-US" baseline="0" dirty="0" smtClean="0"/>
          </a:p>
          <a:p>
            <a:r>
              <a:rPr lang="en-US" baseline="0" dirty="0" smtClean="0"/>
              <a:t>For example, in our case, the car should ideally obtain a low resolution view of a big cubical region that surrounds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based on this information, it can decide to zoom in for a high resolution view of the smaller cube containing what looks like a pedestrian.</a:t>
            </a:r>
          </a:p>
          <a:p>
            <a:endParaRPr lang="en-US" baseline="0" dirty="0" smtClean="0"/>
          </a:p>
          <a:p>
            <a:r>
              <a:rPr lang="en-US" baseline="0" dirty="0" smtClean="0"/>
              <a:t>So effectively, we need to have a recursive representation of the environment that makes best use of available bandwidth by zooming in only on required content.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15</a:t>
            </a:fld>
            <a:endParaRPr lang="en-US"/>
          </a:p>
        </p:txBody>
      </p:sp>
    </p:spTree>
    <p:extLst>
      <p:ext uri="{BB962C8B-B14F-4D97-AF65-F5344CB8AC3E}">
        <p14:creationId xmlns:p14="http://schemas.microsoft.com/office/powerpoint/2010/main" val="2817602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Ideally, we need a representation where cars can obtain a low resolution view of  their environment.</a:t>
            </a:r>
          </a:p>
          <a:p>
            <a:endParaRPr lang="en-US" baseline="0" dirty="0" smtClean="0"/>
          </a:p>
          <a:p>
            <a:r>
              <a:rPr lang="en-US" baseline="0" dirty="0" smtClean="0"/>
              <a:t>Based on this low resolution view, the cars can then zoom in to obtain a higher resolution view of a smaller part of the environment.</a:t>
            </a:r>
          </a:p>
          <a:p>
            <a:endParaRPr lang="en-US" baseline="0" dirty="0" smtClean="0"/>
          </a:p>
          <a:p>
            <a:r>
              <a:rPr lang="en-US" baseline="0" dirty="0" smtClean="0"/>
              <a:t>For example, in our case, the car should ideally obtain a low resolution view of a big cubical region that surrounds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based on this information, it can decide to zoom in for a high resolution view of the smaller cube containing what looks like a pedestrian.</a:t>
            </a:r>
          </a:p>
          <a:p>
            <a:endParaRPr lang="en-US" baseline="0" dirty="0" smtClean="0"/>
          </a:p>
          <a:p>
            <a:r>
              <a:rPr lang="en-US" baseline="0" dirty="0" smtClean="0"/>
              <a:t>So effectively, we need to have a recursive representation of the environment that makes best use of available bandwidth by zooming in only on required content.</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16</a:t>
            </a:fld>
            <a:endParaRPr lang="en-US"/>
          </a:p>
        </p:txBody>
      </p:sp>
    </p:spTree>
    <p:extLst>
      <p:ext uri="{BB962C8B-B14F-4D97-AF65-F5344CB8AC3E}">
        <p14:creationId xmlns:p14="http://schemas.microsoft.com/office/powerpoint/2010/main" val="2817602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Ideally, we need a representation where cars can obtain a low resolution view of  their environment.</a:t>
            </a:r>
          </a:p>
          <a:p>
            <a:endParaRPr lang="en-US" baseline="0" dirty="0" smtClean="0"/>
          </a:p>
          <a:p>
            <a:r>
              <a:rPr lang="en-US" baseline="0" dirty="0" smtClean="0"/>
              <a:t>Based on this low resolution view, the cars can then zoom in to obtain a higher resolution view of a smaller part of the environment.</a:t>
            </a:r>
          </a:p>
          <a:p>
            <a:endParaRPr lang="en-US" baseline="0" dirty="0" smtClean="0"/>
          </a:p>
          <a:p>
            <a:r>
              <a:rPr lang="en-US" baseline="0" dirty="0" smtClean="0"/>
              <a:t>For example, in our case, the car should ideally obtain a low resolution view of a big cubical region that surrounds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based on this information, it can decide to zoom in for a high resolution view of the smaller cube containing what looks like a pedestrian.</a:t>
            </a:r>
          </a:p>
          <a:p>
            <a:endParaRPr lang="en-US" baseline="0" dirty="0" smtClean="0"/>
          </a:p>
          <a:p>
            <a:r>
              <a:rPr lang="en-US" baseline="0" dirty="0" smtClean="0"/>
              <a:t>So effectively, we need to have a recursive representation of the environment that makes best use of available bandwidth by zooming in only on required content.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17</a:t>
            </a:fld>
            <a:endParaRPr lang="en-US"/>
          </a:p>
        </p:txBody>
      </p:sp>
    </p:spTree>
    <p:extLst>
      <p:ext uri="{BB962C8B-B14F-4D97-AF65-F5344CB8AC3E}">
        <p14:creationId xmlns:p14="http://schemas.microsoft.com/office/powerpoint/2010/main" val="2817602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Ideally, we need a representation where cars can obtain a low resolution view of  their environment.</a:t>
            </a:r>
          </a:p>
          <a:p>
            <a:endParaRPr lang="en-US" baseline="0" dirty="0" smtClean="0"/>
          </a:p>
          <a:p>
            <a:r>
              <a:rPr lang="en-US" baseline="0" dirty="0" smtClean="0"/>
              <a:t>Based on this low resolution view, the cars can then zoom in to obtain a higher resolution view of a smaller part of the environment.</a:t>
            </a:r>
          </a:p>
          <a:p>
            <a:endParaRPr lang="en-US" baseline="0" dirty="0" smtClean="0"/>
          </a:p>
          <a:p>
            <a:r>
              <a:rPr lang="en-US" baseline="0" dirty="0" smtClean="0"/>
              <a:t>For example, in our case, the car should ideally obtain a low resolution view of a big cubical region that surrounds 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based on this information, it can decide to zoom in for a high resolution view of the smaller cube containing what looks like a pedestrian.</a:t>
            </a:r>
          </a:p>
          <a:p>
            <a:endParaRPr lang="en-US" baseline="0" dirty="0" smtClean="0"/>
          </a:p>
          <a:p>
            <a:r>
              <a:rPr lang="en-US" baseline="0" dirty="0" smtClean="0"/>
              <a:t>So effectively, we need to have a recursive representation of the environment that makes best use of available bandwidth by zooming in only on required content.</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18</a:t>
            </a:fld>
            <a:endParaRPr lang="en-US"/>
          </a:p>
        </p:txBody>
      </p:sp>
    </p:spTree>
    <p:extLst>
      <p:ext uri="{BB962C8B-B14F-4D97-AF65-F5344CB8AC3E}">
        <p14:creationId xmlns:p14="http://schemas.microsoft.com/office/powerpoint/2010/main" val="2817602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 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endParaRPr lang="en-US" baseline="0" dirty="0" smtClean="0"/>
          </a:p>
          <a:p>
            <a:r>
              <a:rPr lang="en-US" baseline="0" dirty="0" smtClean="0"/>
              <a:t>Each vertex in the tree represents a cube in the environment.</a:t>
            </a:r>
          </a:p>
          <a:p>
            <a:endParaRPr lang="en-US" baseline="0" dirty="0" smtClean="0"/>
          </a:p>
          <a:p>
            <a:r>
              <a:rPr lang="en-US" baseline="0" dirty="0" smtClean="0"/>
              <a:t>We label them by a unique ID depending on their position in the tree.</a:t>
            </a:r>
          </a:p>
          <a:p>
            <a:endParaRPr lang="en-US" baseline="0" dirty="0" smtClean="0"/>
          </a:p>
          <a:p>
            <a:r>
              <a:rPr lang="en-US" baseline="0" dirty="0" smtClean="0"/>
              <a:t>Now, suppose a car wants information about some cube at a particular resolution.</a:t>
            </a:r>
          </a:p>
          <a:p>
            <a:endParaRPr lang="en-US" baseline="0" dirty="0" smtClean="0"/>
          </a:p>
          <a:p>
            <a:r>
              <a:rPr lang="en-US" baseline="0" dirty="0" smtClean="0"/>
              <a:t>To identify the cube, it specifies the unique ID of the corresponding vertex in the tree.</a:t>
            </a:r>
          </a:p>
          <a:p>
            <a:endParaRPr lang="en-US" baseline="0" dirty="0" smtClean="0"/>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19</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Recently, there has a been a lot of interest in</a:t>
            </a:r>
            <a:r>
              <a:rPr lang="en-US" baseline="0" dirty="0" smtClean="0"/>
              <a:t> autonomous vehicles</a:t>
            </a:r>
          </a:p>
          <a:p>
            <a:endParaRPr lang="en-US" baseline="0" dirty="0" smtClean="0"/>
          </a:p>
          <a:p>
            <a:r>
              <a:rPr lang="en-US" baseline="0" dirty="0" smtClean="0"/>
              <a:t>Perhaps the most well known initiative is the DARPA Urban challenge, in which, universities designed autonomous cars that can navigate on urban roads.</a:t>
            </a:r>
          </a:p>
          <a:p>
            <a:endParaRPr lang="en-US" baseline="0" dirty="0" smtClean="0"/>
          </a:p>
          <a:p>
            <a:r>
              <a:rPr lang="en-US" baseline="0" dirty="0" smtClean="0"/>
              <a:t>Another recent example is that of Google’s autonomous car which has traveled thousands of miles on public roads.</a:t>
            </a:r>
          </a:p>
          <a:p>
            <a:endParaRPr lang="en-US" baseline="0" dirty="0" smtClean="0"/>
          </a:p>
          <a:p>
            <a:r>
              <a:rPr lang="en-US" baseline="0" dirty="0" smtClean="0"/>
              <a:t>In fact, autonomous vehicles are not just restricted to cars on the road, but were also used to detect radiation during the recent Fukushima nuclear disaster. </a:t>
            </a:r>
          </a:p>
          <a:p>
            <a:endParaRPr lang="en-US" baseline="0" dirty="0" smtClean="0"/>
          </a:p>
          <a:p>
            <a:r>
              <a:rPr lang="en-US" baseline="0" dirty="0" smtClean="0"/>
              <a:t>These autonomous vehicles provide multiple benefits including: </a:t>
            </a:r>
          </a:p>
          <a:p>
            <a:r>
              <a:rPr lang="en-US" baseline="0" dirty="0" smtClean="0"/>
              <a:t>Fewer traffic congestions,   </a:t>
            </a:r>
          </a:p>
          <a:p>
            <a:r>
              <a:rPr lang="en-US" baseline="0" dirty="0" smtClean="0"/>
              <a:t>much higher fuel efficiency  and  </a:t>
            </a:r>
          </a:p>
          <a:p>
            <a:r>
              <a:rPr lang="en-US" baseline="0" dirty="0" smtClean="0"/>
              <a:t>improved productivity</a:t>
            </a:r>
          </a:p>
          <a:p>
            <a:endParaRPr lang="en-US" baseline="0" dirty="0" smtClean="0"/>
          </a:p>
          <a:p>
            <a:r>
              <a:rPr lang="en-US" baseline="0" dirty="0" smtClean="0"/>
              <a:t>Estimates show that these benefits are projected to save billions of dollars in the US alone.</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a:t>
            </a:fld>
            <a:endParaRPr lang="en-US"/>
          </a:p>
        </p:txBody>
      </p:sp>
    </p:spTree>
    <p:extLst>
      <p:ext uri="{BB962C8B-B14F-4D97-AF65-F5344CB8AC3E}">
        <p14:creationId xmlns:p14="http://schemas.microsoft.com/office/powerpoint/2010/main" val="1858419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 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endParaRPr lang="en-US" baseline="0" dirty="0" smtClean="0"/>
          </a:p>
          <a:p>
            <a:r>
              <a:rPr lang="en-US" baseline="0" dirty="0" smtClean="0"/>
              <a:t>Each vertex in the tree represents a cube in the environment.</a:t>
            </a:r>
          </a:p>
          <a:p>
            <a:endParaRPr lang="en-US" baseline="0" dirty="0" smtClean="0"/>
          </a:p>
          <a:p>
            <a:r>
              <a:rPr lang="en-US" baseline="0" dirty="0" smtClean="0"/>
              <a:t>We label them by a unique ID depending on their position in the tree.</a:t>
            </a:r>
          </a:p>
          <a:p>
            <a:endParaRPr lang="en-US" baseline="0" dirty="0" smtClean="0"/>
          </a:p>
          <a:p>
            <a:r>
              <a:rPr lang="en-US" baseline="0" dirty="0" smtClean="0"/>
              <a:t>Now, suppose a car wants information about some cube at a particular resolution.</a:t>
            </a:r>
          </a:p>
          <a:p>
            <a:endParaRPr lang="en-US" baseline="0" dirty="0" smtClean="0"/>
          </a:p>
          <a:p>
            <a:r>
              <a:rPr lang="en-US" baseline="0" dirty="0" smtClean="0"/>
              <a:t>To identify the cube, it specifies the unique ID of the corresponding vertex in the tree.</a:t>
            </a:r>
          </a:p>
          <a:p>
            <a:endParaRPr lang="en-US" baseline="0" dirty="0" smtClean="0"/>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20</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 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endParaRPr lang="en-US" baseline="0" dirty="0" smtClean="0"/>
          </a:p>
          <a:p>
            <a:r>
              <a:rPr lang="en-US" baseline="0" dirty="0" smtClean="0"/>
              <a:t>Each vertex in the tree represents a cube in the environment.</a:t>
            </a:r>
          </a:p>
          <a:p>
            <a:endParaRPr lang="en-US" baseline="0" dirty="0" smtClean="0"/>
          </a:p>
          <a:p>
            <a:r>
              <a:rPr lang="en-US" baseline="0" dirty="0" smtClean="0"/>
              <a:t>We label them by a unique ID depending on their position in the tree.</a:t>
            </a:r>
          </a:p>
          <a:p>
            <a:endParaRPr lang="en-US" baseline="0" dirty="0" smtClean="0"/>
          </a:p>
          <a:p>
            <a:r>
              <a:rPr lang="en-US" baseline="0" dirty="0" smtClean="0"/>
              <a:t>Now, suppose a car wants information about some cube at a particular resolution.</a:t>
            </a:r>
          </a:p>
          <a:p>
            <a:endParaRPr lang="en-US" baseline="0" dirty="0" smtClean="0"/>
          </a:p>
          <a:p>
            <a:r>
              <a:rPr lang="en-US" baseline="0" dirty="0" smtClean="0"/>
              <a:t>To identify the cube, it specifies the unique ID of the corresponding vertex in the tree.</a:t>
            </a:r>
          </a:p>
          <a:p>
            <a:endParaRPr lang="en-US" baseline="0" dirty="0" smtClean="0"/>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21</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 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endParaRPr lang="en-US" baseline="0" dirty="0" smtClean="0"/>
          </a:p>
          <a:p>
            <a:r>
              <a:rPr lang="en-US" baseline="0" dirty="0" smtClean="0"/>
              <a:t>Each vertex in the tree represents a cube in the environment.</a:t>
            </a:r>
          </a:p>
          <a:p>
            <a:endParaRPr lang="en-US" baseline="0" dirty="0" smtClean="0"/>
          </a:p>
          <a:p>
            <a:r>
              <a:rPr lang="en-US" baseline="0" dirty="0" smtClean="0"/>
              <a:t>We label them by a unique ID depending on their position in the tree.</a:t>
            </a:r>
          </a:p>
          <a:p>
            <a:endParaRPr lang="en-US" baseline="0" dirty="0" smtClean="0"/>
          </a:p>
          <a:p>
            <a:r>
              <a:rPr lang="en-US" baseline="0" dirty="0" smtClean="0"/>
              <a:t>Now, suppose a car wants information about some cube at a particular resolution.</a:t>
            </a:r>
          </a:p>
          <a:p>
            <a:endParaRPr lang="en-US" baseline="0" dirty="0" smtClean="0"/>
          </a:p>
          <a:p>
            <a:r>
              <a:rPr lang="en-US" baseline="0" dirty="0" smtClean="0"/>
              <a:t>To identify the cube, it specifies the unique ID of the corresponding vertex in the tree.</a:t>
            </a:r>
          </a:p>
          <a:p>
            <a:endParaRPr lang="en-US" baseline="0" dirty="0" smtClean="0"/>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22</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 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endParaRPr lang="en-US" baseline="0" dirty="0" smtClean="0"/>
          </a:p>
          <a:p>
            <a:r>
              <a:rPr lang="en-US" baseline="0" dirty="0" smtClean="0"/>
              <a:t>Each vertex in the tree represents a cube in the environment.</a:t>
            </a:r>
          </a:p>
          <a:p>
            <a:endParaRPr lang="en-US" baseline="0" dirty="0" smtClean="0"/>
          </a:p>
          <a:p>
            <a:r>
              <a:rPr lang="en-US" baseline="0" dirty="0" smtClean="0"/>
              <a:t>We label them by a unique ID depending on their position in the tree.</a:t>
            </a:r>
          </a:p>
          <a:p>
            <a:endParaRPr lang="en-US" baseline="0" dirty="0" smtClean="0"/>
          </a:p>
          <a:p>
            <a:r>
              <a:rPr lang="en-US" baseline="0" dirty="0" smtClean="0"/>
              <a:t>Now, suppose a car wants information about some cube at a particular resolution.</a:t>
            </a:r>
          </a:p>
          <a:p>
            <a:endParaRPr lang="en-US" baseline="0" dirty="0" smtClean="0"/>
          </a:p>
          <a:p>
            <a:r>
              <a:rPr lang="en-US" baseline="0" dirty="0" smtClean="0"/>
              <a:t>To identify the cube, it specifies the unique ID of the corresponding vertex in the tree.</a:t>
            </a:r>
          </a:p>
          <a:p>
            <a:endParaRPr lang="en-US" baseline="0" dirty="0" smtClean="0"/>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23</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 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endParaRPr lang="en-US" baseline="0" dirty="0" smtClean="0"/>
          </a:p>
          <a:p>
            <a:r>
              <a:rPr lang="en-US" baseline="0" dirty="0" smtClean="0"/>
              <a:t>Each vertex in the tree represents a cube in the environment.</a:t>
            </a:r>
          </a:p>
          <a:p>
            <a:endParaRPr lang="en-US" baseline="0" dirty="0" smtClean="0"/>
          </a:p>
          <a:p>
            <a:r>
              <a:rPr lang="en-US" baseline="0" dirty="0" smtClean="0"/>
              <a:t>We label them by a unique ID depending on their position in the tree.</a:t>
            </a:r>
          </a:p>
          <a:p>
            <a:endParaRPr lang="en-US" baseline="0" dirty="0" smtClean="0"/>
          </a:p>
          <a:p>
            <a:r>
              <a:rPr lang="en-US" baseline="0" dirty="0" smtClean="0"/>
              <a:t>Now, suppose a car wants information about some cube at a particular resolution.</a:t>
            </a:r>
          </a:p>
          <a:p>
            <a:endParaRPr lang="en-US" baseline="0" dirty="0" smtClean="0"/>
          </a:p>
          <a:p>
            <a:r>
              <a:rPr lang="en-US" baseline="0" dirty="0" smtClean="0"/>
              <a:t>To identify the cube, it specifies the unique ID of the corresponding vertex in the tree.</a:t>
            </a:r>
          </a:p>
          <a:p>
            <a:endParaRPr lang="en-US" baseline="0" dirty="0" smtClean="0"/>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24</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 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endParaRPr lang="en-US" baseline="0" dirty="0" smtClean="0"/>
          </a:p>
          <a:p>
            <a:r>
              <a:rPr lang="en-US" baseline="0" dirty="0" smtClean="0"/>
              <a:t>Each vertex in the tree represents a cube in the environment.</a:t>
            </a:r>
          </a:p>
          <a:p>
            <a:endParaRPr lang="en-US" baseline="0" dirty="0" smtClean="0"/>
          </a:p>
          <a:p>
            <a:r>
              <a:rPr lang="en-US" baseline="0" dirty="0" smtClean="0"/>
              <a:t>We label them by a unique ID depending on their position in the tree.</a:t>
            </a:r>
          </a:p>
          <a:p>
            <a:endParaRPr lang="en-US" baseline="0" dirty="0" smtClean="0"/>
          </a:p>
          <a:p>
            <a:r>
              <a:rPr lang="en-US" baseline="0" dirty="0" smtClean="0"/>
              <a:t>Now, suppose a car wants information about some cube at a particular resolution.</a:t>
            </a:r>
          </a:p>
          <a:p>
            <a:endParaRPr lang="en-US" baseline="0" dirty="0" smtClean="0"/>
          </a:p>
          <a:p>
            <a:r>
              <a:rPr lang="en-US" baseline="0" dirty="0" smtClean="0"/>
              <a:t>To identify the cube, it specifies the unique ID of the corresponding vertex in the tree.</a:t>
            </a:r>
          </a:p>
          <a:p>
            <a:endParaRPr lang="en-US" baseline="0" dirty="0" smtClean="0"/>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25</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 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endParaRPr lang="en-US" baseline="0" dirty="0" smtClean="0"/>
          </a:p>
          <a:p>
            <a:r>
              <a:rPr lang="en-US" baseline="0" dirty="0" smtClean="0"/>
              <a:t>Each vertex in the tree represents a cube in the environment.</a:t>
            </a:r>
          </a:p>
          <a:p>
            <a:endParaRPr lang="en-US" baseline="0" dirty="0" smtClean="0"/>
          </a:p>
          <a:p>
            <a:r>
              <a:rPr lang="en-US" baseline="0" dirty="0" smtClean="0"/>
              <a:t>We label them by a unique ID depending on their position in the tree.</a:t>
            </a:r>
          </a:p>
          <a:p>
            <a:endParaRPr lang="en-US" baseline="0" dirty="0" smtClean="0"/>
          </a:p>
          <a:p>
            <a:r>
              <a:rPr lang="en-US" baseline="0" dirty="0" smtClean="0"/>
              <a:t>Now, suppose a car wants information about some cube at a particular resolution.</a:t>
            </a:r>
          </a:p>
          <a:p>
            <a:endParaRPr lang="en-US" baseline="0" dirty="0" smtClean="0"/>
          </a:p>
          <a:p>
            <a:r>
              <a:rPr lang="en-US" baseline="0" dirty="0" smtClean="0"/>
              <a:t>To identify the cube, it specifies the unique ID of the corresponding vertex in the tree.</a:t>
            </a:r>
          </a:p>
          <a:p>
            <a:endParaRPr lang="en-US" baseline="0" dirty="0" smtClean="0"/>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26</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 me now tell you how CarSpeak achieves this recursive representation of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baseline="0" dirty="0" smtClean="0"/>
              <a:t>To achieve this, let us first consider a large cube which encompasses the environment.</a:t>
            </a:r>
          </a:p>
          <a:p>
            <a:endParaRPr lang="en-US" baseline="0" dirty="0" smtClean="0"/>
          </a:p>
          <a:p>
            <a:r>
              <a:rPr lang="en-US" baseline="0" dirty="0" smtClean="0"/>
              <a:t>We now divide this cube into 8 smaller cubes.</a:t>
            </a:r>
          </a:p>
          <a:p>
            <a:endParaRPr lang="en-US" baseline="0" dirty="0" smtClean="0"/>
          </a:p>
          <a:p>
            <a:r>
              <a:rPr lang="en-US" baseline="0" dirty="0" smtClean="0"/>
              <a:t>We repeat this process recursively, and divide each one of these cubes into smaller and smaller cubes.</a:t>
            </a:r>
          </a:p>
          <a:p>
            <a:endParaRPr lang="en-US" baseline="0" dirty="0" smtClean="0"/>
          </a:p>
          <a:p>
            <a:r>
              <a:rPr lang="en-US" baseline="0" dirty="0" smtClean="0"/>
              <a:t>We stop when the smallest cubes are nearly point objects smaller than 1 mm.</a:t>
            </a:r>
          </a:p>
          <a:p>
            <a:endParaRPr lang="en-US" baseline="0" dirty="0" smtClean="0"/>
          </a:p>
          <a:p>
            <a:r>
              <a:rPr lang="en-US" baseline="0" dirty="0" smtClean="0"/>
              <a:t>Just like any other recursive structure, we can represent this recursion by a tree.</a:t>
            </a:r>
          </a:p>
          <a:p>
            <a:endParaRPr lang="en-US" baseline="0" dirty="0" smtClean="0"/>
          </a:p>
          <a:p>
            <a:r>
              <a:rPr lang="en-US" baseline="0" dirty="0" smtClean="0"/>
              <a:t>Each vertex in the tree represents a cube in the environment.</a:t>
            </a:r>
          </a:p>
          <a:p>
            <a:endParaRPr lang="en-US" baseline="0" dirty="0" smtClean="0"/>
          </a:p>
          <a:p>
            <a:r>
              <a:rPr lang="en-US" baseline="0" dirty="0" smtClean="0"/>
              <a:t>We label them by a unique ID depending on their position in the tree.</a:t>
            </a:r>
          </a:p>
          <a:p>
            <a:endParaRPr lang="en-US" baseline="0" dirty="0" smtClean="0"/>
          </a:p>
          <a:p>
            <a:r>
              <a:rPr lang="en-US" baseline="0" dirty="0" smtClean="0"/>
              <a:t>Now, suppose a car wants information about some cube at a particular resolution.</a:t>
            </a:r>
          </a:p>
          <a:p>
            <a:endParaRPr lang="en-US" baseline="0" dirty="0" smtClean="0"/>
          </a:p>
          <a:p>
            <a:r>
              <a:rPr lang="en-US" baseline="0" dirty="0" smtClean="0"/>
              <a:t>To identify the cube, it specifies the unique ID of the corresponding vertex in the tree.</a:t>
            </a:r>
          </a:p>
          <a:p>
            <a:endParaRPr lang="en-US" baseline="0" dirty="0" smtClean="0"/>
          </a:p>
          <a:p>
            <a:r>
              <a:rPr lang="en-US" baseline="0" dirty="0" smtClean="0"/>
              <a:t>And for the resolution, it provides the depth of the sub-tree needed from below this vertex</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understand how to represent content in terms of recursive cubes. </a:t>
            </a:r>
          </a:p>
        </p:txBody>
      </p:sp>
      <p:sp>
        <p:nvSpPr>
          <p:cNvPr id="4" name="Slide Number Placeholder 3"/>
          <p:cNvSpPr>
            <a:spLocks noGrp="1"/>
          </p:cNvSpPr>
          <p:nvPr>
            <p:ph type="sldNum" sz="quarter" idx="10"/>
          </p:nvPr>
        </p:nvSpPr>
        <p:spPr/>
        <p:txBody>
          <a:bodyPr/>
          <a:lstStyle/>
          <a:p>
            <a:fld id="{33C52261-85B6-0A4A-8AA5-6939B0079CC1}" type="slidenum">
              <a:rPr lang="en-US" smtClean="0"/>
              <a:t>27</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what kind of information does an autonomous car need from these cubes?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Basically, an autonomous car is just looking for obstacle free paths to safely get to its destination.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it needs to know which parts of its environment….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are empty and therefore safe to pass through.</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And are occupied and therefore unsafe to pass through</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28</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all that we need to say about a cube is one bit – 0 if it’s empty or 1 if it’s occupied.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Of course if a cube is empty, everything cube inside it is also empty.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contrast, if a cube is occupied, it doesn’t mean everything inside it is occupied. It just means that at least one cube inside it is occupied.</a:t>
            </a:r>
          </a:p>
        </p:txBody>
      </p:sp>
      <p:sp>
        <p:nvSpPr>
          <p:cNvPr id="4" name="Slide Number Placeholder 3"/>
          <p:cNvSpPr>
            <a:spLocks noGrp="1"/>
          </p:cNvSpPr>
          <p:nvPr>
            <p:ph type="sldNum" sz="quarter" idx="10"/>
          </p:nvPr>
        </p:nvSpPr>
        <p:spPr/>
        <p:txBody>
          <a:bodyPr/>
          <a:lstStyle/>
          <a:p>
            <a:fld id="{33C52261-85B6-0A4A-8AA5-6939B0079CC1}" type="slidenum">
              <a:rPr lang="en-US" smtClean="0"/>
              <a:t>29</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fact, major companies are already building autonomous cars. And General Motors expects them on the road by 2020.</a:t>
            </a:r>
          </a:p>
          <a:p>
            <a:endParaRPr lang="en-US" baseline="0" dirty="0" smtClean="0"/>
          </a:p>
          <a:p>
            <a:r>
              <a:rPr lang="en-US" baseline="0" dirty="0" smtClean="0"/>
              <a:t>There is support from governments as well. In the US, Nevada has legalized testing autonomous vehicles on the road. Many other states, including California and Florida are expected to follow.</a:t>
            </a:r>
          </a:p>
          <a:p>
            <a:endParaRPr lang="en-US" baseline="0" dirty="0" smtClean="0"/>
          </a:p>
          <a:p>
            <a:r>
              <a:rPr lang="en-US" baseline="0" dirty="0" smtClean="0"/>
              <a:t>Similarly, multiple countries in Europe are encouraging testing autonomous cars on the road.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All this is great, but there is still one huge technical</a:t>
            </a:r>
            <a:r>
              <a:rPr lang="en-US" baseline="0" dirty="0" smtClean="0"/>
              <a:t> </a:t>
            </a:r>
            <a:r>
              <a:rPr lang="en-US" dirty="0" smtClean="0"/>
              <a:t>challenge that we have to address.</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3</a:t>
            </a:fld>
            <a:endParaRPr lang="en-US"/>
          </a:p>
        </p:txBody>
      </p:sp>
    </p:spTree>
    <p:extLst>
      <p:ext uri="{BB962C8B-B14F-4D97-AF65-F5344CB8AC3E}">
        <p14:creationId xmlns:p14="http://schemas.microsoft.com/office/powerpoint/2010/main" val="3648223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all that we need to say about a cube is one bit – 0 if it’s empty or 1 if it’s occupied.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Of course if a cube is empty, everything cube inside it is also empty.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contrast, if a cube is occupied, it doesn’t mean everything inside it is occupied. It just means that at least one cube inside it is occupied.</a:t>
            </a:r>
          </a:p>
        </p:txBody>
      </p:sp>
      <p:sp>
        <p:nvSpPr>
          <p:cNvPr id="4" name="Slide Number Placeholder 3"/>
          <p:cNvSpPr>
            <a:spLocks noGrp="1"/>
          </p:cNvSpPr>
          <p:nvPr>
            <p:ph type="sldNum" sz="quarter" idx="10"/>
          </p:nvPr>
        </p:nvSpPr>
        <p:spPr/>
        <p:txBody>
          <a:bodyPr/>
          <a:lstStyle/>
          <a:p>
            <a:fld id="{33C52261-85B6-0A4A-8AA5-6939B0079CC1}" type="slidenum">
              <a:rPr lang="en-US" smtClean="0"/>
              <a:t>30</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let’s see how we can use this method to compactly represent this data.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Let’s say that this is our cube of interest, and again, green refers to empty and red refers to occupied.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before, we can represent this using a tree.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first level of the tree has 8 bits, where 0 refers to empty and 1 refers to occupied.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every empty cube is completely empty, none of these 0’s need to be expanded to the 2</a:t>
            </a:r>
            <a:r>
              <a:rPr lang="en-US" baseline="30000" dirty="0" smtClean="0"/>
              <a:t>nd</a:t>
            </a:r>
            <a:r>
              <a:rPr lang="en-US" baseline="0" dirty="0" smtClean="0"/>
              <a:t> level of the tree.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Only the 1 is expanded, if we want to see inside this cube at more resolution.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as we zoom further into this cube, only 1’s need to be expanded and all 0’s will terminate.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Thus, we can use this method to compress information about the cube efficiently.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have the tools to both represent content and compress information that cars need.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31</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let’s see how we can use this method to compactly represent this data.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Let’s say that this is our cube of interest, and again, green refers to empty and red refers to occupied.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before, we can represent this using a tree.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first level of the tree has 8 bits, where 0 refers to empty and 1 refers to occupied.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every empty cube is completely empty, none of these 0’s need to be expanded to the 2</a:t>
            </a:r>
            <a:r>
              <a:rPr lang="en-US" baseline="30000" dirty="0" smtClean="0"/>
              <a:t>nd</a:t>
            </a:r>
            <a:r>
              <a:rPr lang="en-US" baseline="0" dirty="0" smtClean="0"/>
              <a:t> level of the tree.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Only the 1 is expanded, if we want to see inside this cube at more resolution.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as we zoom further into this cube, only 1’s need to be expanded and all 0’s will terminate.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Thus, we can use this method to compress information about the cube efficiently.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have the tools to both represent content and compress information that cars need.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32</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let’s see how we can use this method to compactly represent this data.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Let’s say that this is our cube of interest, and again, green refers to empty and red refers to occupied.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before, we can represent this using a tree.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first level of the tree has 8 bits, where 0 refers to empty and 1 refers to occupied.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every empty cube is completely empty, none of these 0’s need to be expanded to the 2</a:t>
            </a:r>
            <a:r>
              <a:rPr lang="en-US" baseline="30000" dirty="0" smtClean="0"/>
              <a:t>nd</a:t>
            </a:r>
            <a:r>
              <a:rPr lang="en-US" baseline="0" dirty="0" smtClean="0"/>
              <a:t> level of the tree.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Only the 1 is expanded, if we want to see inside this cube at more resolution.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as we zoom further into this cube, only 1’s need to be expanded and all 0’s will terminate.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Thus, we can use this method to compress information about the cube efficiently.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have the tools to both represent content and compress information that cars need.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33</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let’s see how we can use this method to compactly represent this data.</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Let’s say that this is our cube of interest, and again, green refers to empty and red refers to occupied.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before, we can represent this using a tree.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first level of the tree has 8 bits, where 0 refers to empty and 1 refers to occupied.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every empty cube is completely empty, none of these 0’s need to be expanded to the 2</a:t>
            </a:r>
            <a:r>
              <a:rPr lang="en-US" baseline="30000" dirty="0" smtClean="0"/>
              <a:t>nd</a:t>
            </a:r>
            <a:r>
              <a:rPr lang="en-US" baseline="0" dirty="0" smtClean="0"/>
              <a:t> level of the tree.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Only the 1 is expanded, if we want to see inside this cube at more resolution.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Now as we zoom further into this cube, only 1’s need to be expanded and all 0’s will terminate.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Thus, we can use this method to compress information about the cube efficiently.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we now have the tools to both represent content and compress information that cars need.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34</a:t>
            </a:fld>
            <a:endParaRPr lang="en-US"/>
          </a:p>
        </p:txBody>
      </p:sp>
    </p:spTree>
    <p:extLst>
      <p:ext uri="{BB962C8B-B14F-4D97-AF65-F5344CB8AC3E}">
        <p14:creationId xmlns:p14="http://schemas.microsoft.com/office/powerpoint/2010/main" val="1114257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let’s move on to our next question.</a:t>
            </a:r>
          </a:p>
          <a:p>
            <a:endParaRPr lang="en-US" baseline="0" dirty="0" smtClean="0"/>
          </a:p>
          <a:p>
            <a:r>
              <a:rPr lang="en-US" baseline="0" dirty="0" smtClean="0"/>
              <a:t>How do we disseminate this content?</a:t>
            </a:r>
          </a:p>
        </p:txBody>
      </p:sp>
      <p:sp>
        <p:nvSpPr>
          <p:cNvPr id="4" name="Slide Number Placeholder 3"/>
          <p:cNvSpPr>
            <a:spLocks noGrp="1"/>
          </p:cNvSpPr>
          <p:nvPr>
            <p:ph type="sldNum" sz="quarter" idx="10"/>
          </p:nvPr>
        </p:nvSpPr>
        <p:spPr/>
        <p:txBody>
          <a:bodyPr/>
          <a:lstStyle/>
          <a:p>
            <a:fld id="{33C52261-85B6-0A4A-8AA5-6939B0079CC1}" type="slidenum">
              <a:rPr lang="en-US" smtClean="0"/>
              <a:t>35</a:t>
            </a:fld>
            <a:endParaRPr lang="en-US"/>
          </a:p>
        </p:txBody>
      </p:sp>
    </p:spTree>
    <p:extLst>
      <p:ext uri="{BB962C8B-B14F-4D97-AF65-F5344CB8AC3E}">
        <p14:creationId xmlns:p14="http://schemas.microsoft.com/office/powerpoint/2010/main" val="2400249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we said earlier, autonomous cars collect a huge amount of sensor information.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they cannot simply flood the medium with all their data.</a:t>
            </a:r>
          </a:p>
          <a:p>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36</a:t>
            </a:fld>
            <a:endParaRPr lang="en-US"/>
          </a:p>
        </p:txBody>
      </p:sp>
    </p:spTree>
    <p:extLst>
      <p:ext uri="{BB962C8B-B14F-4D97-AF65-F5344CB8AC3E}">
        <p14:creationId xmlns:p14="http://schemas.microsoft.com/office/powerpoint/2010/main" val="502736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That</a:t>
            </a:r>
            <a:r>
              <a:rPr lang="fr-FR" baseline="0" dirty="0" smtClean="0"/>
              <a:t>’</a:t>
            </a:r>
            <a:r>
              <a:rPr lang="en-US" baseline="0" dirty="0" smtClean="0"/>
              <a:t>s why, CarSpeak adopts a request response approach.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37</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car requests a cube that it is interested in, for e.g. its blind spot, the next intersection, etc.</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Vehicles which possess this information can respond with sensor data in that cube.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this example,  [animate], the red car wants to know about the area around the intersection in its blind spot –that is cube 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[animate] the red car sends a request for 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[animate] And the green Car can send a response for 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38</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make this request-response approach work we need to address multiple challenges.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first challenge is: [animate] who should respond to a particular request?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challenge is better described with an example. </a:t>
            </a:r>
          </a:p>
        </p:txBody>
      </p:sp>
      <p:sp>
        <p:nvSpPr>
          <p:cNvPr id="4" name="Slide Number Placeholder 3"/>
          <p:cNvSpPr>
            <a:spLocks noGrp="1"/>
          </p:cNvSpPr>
          <p:nvPr>
            <p:ph type="sldNum" sz="quarter" idx="10"/>
          </p:nvPr>
        </p:nvSpPr>
        <p:spPr/>
        <p:txBody>
          <a:bodyPr/>
          <a:lstStyle/>
          <a:p>
            <a:fld id="{33C52261-85B6-0A4A-8AA5-6939B0079CC1}" type="slidenum">
              <a:rPr lang="en-US" smtClean="0"/>
              <a:t>39</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Autonomous vehicles still can’t safely detect hidden objects.</a:t>
            </a:r>
          </a:p>
          <a:p>
            <a:endParaRPr lang="en-US" baseline="0" dirty="0" smtClean="0"/>
          </a:p>
          <a:p>
            <a:r>
              <a:rPr lang="en-US" baseline="0" dirty="0" smtClean="0"/>
              <a:t>In particular, s</a:t>
            </a:r>
            <a:r>
              <a:rPr lang="en-US" dirty="0" smtClean="0"/>
              <a:t>ensors on any one autonomous car can only</a:t>
            </a:r>
            <a:r>
              <a:rPr lang="en-US" baseline="0" dirty="0" smtClean="0"/>
              <a:t> view objects in its direct line of sight. </a:t>
            </a:r>
          </a:p>
          <a:p>
            <a:endParaRPr lang="en-US" baseline="0" dirty="0" smtClean="0"/>
          </a:p>
          <a:p>
            <a:r>
              <a:rPr lang="en-US" baseline="0" dirty="0" smtClean="0"/>
              <a:t>This is a significant safety challenge, because today, an autonomous car may fail to detect a kid running around the corner </a:t>
            </a:r>
          </a:p>
          <a:p>
            <a:endParaRPr lang="en-US" baseline="0" dirty="0" smtClean="0"/>
          </a:p>
          <a:p>
            <a:r>
              <a:rPr lang="en-US" baseline="0" dirty="0" smtClean="0"/>
              <a:t>or a car pulling out of an occluded driveway.</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4</a:t>
            </a:fld>
            <a:endParaRPr lang="en-US"/>
          </a:p>
        </p:txBody>
      </p:sp>
    </p:spTree>
    <p:extLst>
      <p:ext uri="{BB962C8B-B14F-4D97-AF65-F5344CB8AC3E}">
        <p14:creationId xmlns:p14="http://schemas.microsoft.com/office/powerpoint/2010/main" val="2817602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Say someone sends a request for the cube in the picture. Which of the four cars should answer?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One naïve solution is to make all cars respond.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of course will cause a lot of overlap and wasted bandwidth.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40</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What if we instead make just one car respond?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too is problematic.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First, [animate] the responder may leave the network before it has sending all packets in the cube.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More importantly, [animate] different cars offer different perspectives; for example some may see the intersection from the left while others from the right; some may see a pedestrian, others may have the pedestrian occluded.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[Pause]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What we need is a solution that balance data diversity with data overlap. [pause]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41</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Our solution is to make the cars use random walks as they disseminate the information about a particular cube.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Specifically, the content of the cube (that is its subtree) is divided into packets.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Each vehicle that has information about the requested cube, uses a different random walk to for sending packets in cube.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example, one car may walk the packets in the cube along the blue line, while another does so along the red line.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only </a:t>
            </a:r>
            <a:r>
              <a:rPr lang="en-US" b="1" baseline="0" dirty="0" smtClean="0"/>
              <a:t>one</a:t>
            </a:r>
            <a:r>
              <a:rPr lang="en-US" baseline="0" dirty="0" smtClean="0"/>
              <a:t> car has data about the cube, then it eventually finishes its random walk and sends all the data it has about the cube.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if multiple cars have data about the cube, they will transmit different packets at any time. This will minimize the overlap. [pause]</a:t>
            </a:r>
          </a:p>
        </p:txBody>
      </p:sp>
      <p:sp>
        <p:nvSpPr>
          <p:cNvPr id="4" name="Slide Number Placeholder 3"/>
          <p:cNvSpPr>
            <a:spLocks noGrp="1"/>
          </p:cNvSpPr>
          <p:nvPr>
            <p:ph type="sldNum" sz="quarter" idx="10"/>
          </p:nvPr>
        </p:nvSpPr>
        <p:spPr/>
        <p:txBody>
          <a:bodyPr/>
          <a:lstStyle/>
          <a:p>
            <a:fld id="{33C52261-85B6-0A4A-8AA5-6939B0079CC1}" type="slidenum">
              <a:rPr lang="en-US" smtClean="0"/>
              <a:t>42</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second challenge is to ensure that medium is shared equally by all content of interest.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Consider for example two cubes 1 and 2.</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 us say that cube 1 has requested by some car.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cube 2 gets requested by some other car.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Cube 1 has 5 vehicles observing it, while cube 2 just has 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Traditional wireless protocols like 802.11, provide an equal share of the medium to all contending senders. As a consequence, Cube 1 gets 5 times the share of the medium that Cube 2 does.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Ideally, we need a medium access protocol which ensures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that cube 1 and cube 2’s share are equal regardless of the number of vehicles viewing these cubes.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how can we achieve this?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43</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second challenge is to ensure that medium is shared equally by all content of interest.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Consider for example two cubes 1 and 2.</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 us say that cube 1 has requested by some car.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cube 2 gets requested by some other car.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Cube 1 has 5 vehicles observing it, while cube 2 just has 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Traditional wireless protocols like 802.11, provide an equal share of the medium to all contending senders. As a consequence, Cube 1 gets 5 times the share of the medium that Cube 2 does.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Ideally, we need a medium access protocol which ensures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that cube 1 and cube 2’s share are equal regardless of the number of vehicles viewing these cubes.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how can we achieve this?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44</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second challenge is to ensure that medium is shared equally by all content of interest.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Consider for example two cubes 1 and 2.</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Let us say that cube 1 has requested by some car.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cube 2 gets requested by some other car.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Cube 1 has 5 vehicles observing it, while cube 2 just has 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Traditional wireless protocols like 802.11, provide an equal share of the medium to all contending senders. As a consequence, Cube 1 gets 5 times the share of the medium that Cube 2 does.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Ideally, we need a medium access protocol which ensures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that cube 1 and cube 2’s share are equal regardless of the number of vehicles viewing these cubes.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how can we achieve this?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45</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solution is to replace contention between senders by contention between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other words, instead of senders, cubes must contend for the medium. This would ensure that all requested cubes get an equal share of the medium.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of course, cubes are just virtual entities that we created. Therefore, we must design a MAC protocol where all cars that view a cube contend on its behalf.</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46</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solution is to replace contention between senders by contention between content.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other words, instead of senders, cubes must contend for the medium. This would ensure that all requested cubes get an equal share of the medium.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of course, cubes are just virtual entities that we created. Therefore, we must design a MAC protocol where all cars that view a cube contend on its behalf.</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47</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let’s see how we can implement content-based contention.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 understand this, let’s first look at a toy example.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Say we have two requested cubes.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green car here sees both cubes while the red car sees only the second cube.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Ideally we want the two cubes to share the medium equally, which means each of them gets a half share.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means that the green car’s share of the medium is 3/4;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the red car’s share is 1/4.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problem is that these cars do not know who has information about these cubes; so how can they compute their shares?</a:t>
            </a:r>
          </a:p>
        </p:txBody>
      </p:sp>
      <p:sp>
        <p:nvSpPr>
          <p:cNvPr id="4" name="Slide Number Placeholder 3"/>
          <p:cNvSpPr>
            <a:spLocks noGrp="1"/>
          </p:cNvSpPr>
          <p:nvPr>
            <p:ph type="sldNum" sz="quarter" idx="10"/>
          </p:nvPr>
        </p:nvSpPr>
        <p:spPr/>
        <p:txBody>
          <a:bodyPr/>
          <a:lstStyle/>
          <a:p>
            <a:fld id="{33C52261-85B6-0A4A-8AA5-6939B0079CC1}" type="slidenum">
              <a:rPr lang="en-US" smtClean="0"/>
              <a:t>48</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answer to this question is easy.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Each car listens on the medium and counts how many other cars are responding to a particular request.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each cube it can sense, it computes its medium share as 1 over the number of nodes currently responding about that cube.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car then computes its total share of the medium as the sum of these shares normalized by the number requested cubes. This tells the car the fraction of the medium it should use.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the paper, we show how to set the contention window using a car’s share to implement CarSpeak’s MAC on off the shelf wireless cards.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49</a:t>
            </a:fld>
            <a:endParaRPr lang="en-US"/>
          </a:p>
        </p:txBody>
      </p:sp>
    </p:spTree>
    <p:extLst>
      <p:ext uri="{BB962C8B-B14F-4D97-AF65-F5344CB8AC3E}">
        <p14:creationId xmlns:p14="http://schemas.microsoft.com/office/powerpoint/2010/main" val="806732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fact hidden objects do affect today’s autonomous cars.</a:t>
            </a:r>
          </a:p>
          <a:p>
            <a:endParaRPr lang="en-US" baseline="0" dirty="0" smtClean="0"/>
          </a:p>
          <a:p>
            <a:r>
              <a:rPr lang="en-US" baseline="0" dirty="0" smtClean="0"/>
              <a:t>For example, Google’s autonomous car requires occasional human intervention to prevent accidents.</a:t>
            </a:r>
          </a:p>
          <a:p>
            <a:endParaRPr lang="en-US" baseline="0" dirty="0" smtClean="0"/>
          </a:p>
          <a:p>
            <a:r>
              <a:rPr lang="en-US" baseline="0" dirty="0" smtClean="0"/>
              <a:t>Similarly, according to the DARPA urban challenge, the future of commercial autonomous driving critically depends on how well cars can deal with blind spots and hidden objects.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5</a:t>
            </a:fld>
            <a:endParaRPr lang="en-US"/>
          </a:p>
        </p:txBody>
      </p:sp>
    </p:spTree>
    <p:extLst>
      <p:ext uri="{BB962C8B-B14F-4D97-AF65-F5344CB8AC3E}">
        <p14:creationId xmlns:p14="http://schemas.microsoft.com/office/powerpoint/2010/main" val="28176029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let us see how CarSpeak performs in practice</a:t>
            </a:r>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50</a:t>
            </a:fld>
            <a:endParaRPr lang="en-US"/>
          </a:p>
        </p:txBody>
      </p:sp>
    </p:spTree>
    <p:extLst>
      <p:ext uri="{BB962C8B-B14F-4D97-AF65-F5344CB8AC3E}">
        <p14:creationId xmlns:p14="http://schemas.microsoft.com/office/powerpoint/2010/main" val="41926745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implemented CarSpeak in ROS – the Robot Operating system.</a:t>
            </a:r>
            <a:r>
              <a:rPr lang="en-US" baseline="0" dirty="0" smtClean="0"/>
              <a:t> This enables CarSpeak to be easily integrated with various autonomous vehicle and robotic systems.</a:t>
            </a:r>
          </a:p>
          <a:p>
            <a:endParaRPr lang="en-US" baseline="0" dirty="0" smtClean="0"/>
          </a:p>
          <a:p>
            <a:r>
              <a:rPr lang="en-US" baseline="0" dirty="0" smtClean="0"/>
              <a:t>We integrated CarSpeak with MIT’s Path Planner from the DARPA Urban challenge.</a:t>
            </a:r>
          </a:p>
          <a:p>
            <a:endParaRPr lang="en-US" baseline="0" dirty="0" smtClean="0"/>
          </a:p>
          <a:p>
            <a:r>
              <a:rPr lang="en-US" baseline="0" dirty="0" smtClean="0"/>
              <a:t>We also implemented CarSpeak’s content-based MAC protocol by modifying the ath9k driver for commodity Atheros WiFi cards.</a:t>
            </a:r>
          </a:p>
        </p:txBody>
      </p:sp>
      <p:sp>
        <p:nvSpPr>
          <p:cNvPr id="4" name="Slide Number Placeholder 3"/>
          <p:cNvSpPr>
            <a:spLocks noGrp="1"/>
          </p:cNvSpPr>
          <p:nvPr>
            <p:ph type="sldNum" sz="quarter" idx="10"/>
          </p:nvPr>
        </p:nvSpPr>
        <p:spPr/>
        <p:txBody>
          <a:bodyPr/>
          <a:lstStyle/>
          <a:p>
            <a:fld id="{33C52261-85B6-0A4A-8AA5-6939B0079CC1}" type="slidenum">
              <a:rPr lang="en-US" smtClean="0"/>
              <a:t>51</a:t>
            </a:fld>
            <a:endParaRPr lang="en-US"/>
          </a:p>
        </p:txBody>
      </p:sp>
    </p:spTree>
    <p:extLst>
      <p:ext uri="{BB962C8B-B14F-4D97-AF65-F5344CB8AC3E}">
        <p14:creationId xmlns:p14="http://schemas.microsoft.com/office/powerpoint/2010/main" val="24714767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
            </a:r>
            <a:r>
              <a:rPr lang="en-US" baseline="0" dirty="0" smtClean="0"/>
              <a:t>compared CarSpeak with a baseline that uses 802.11 Since flooding all information can be extremely inefficient, we allow the baseline to send requests and responses for certain cube along the road, like in CarSpeak. The baseline however does not express cubes recursively, nor does it use CarSpeak’s MAC.</a:t>
            </a:r>
          </a:p>
          <a:p>
            <a:endParaRPr lang="en-US" baseline="0" dirty="0" smtClean="0"/>
          </a:p>
          <a:p>
            <a:r>
              <a:rPr lang="en-US" baseline="0" dirty="0" smtClean="0"/>
              <a:t>We perform our experiments in two settings:  An indoor testbed of robots, and an outdoor testbed that has a real autonomous car.</a:t>
            </a:r>
          </a:p>
        </p:txBody>
      </p:sp>
      <p:sp>
        <p:nvSpPr>
          <p:cNvPr id="4" name="Slide Number Placeholder 3"/>
          <p:cNvSpPr>
            <a:spLocks noGrp="1"/>
          </p:cNvSpPr>
          <p:nvPr>
            <p:ph type="sldNum" sz="quarter" idx="10"/>
          </p:nvPr>
        </p:nvSpPr>
        <p:spPr/>
        <p:txBody>
          <a:bodyPr/>
          <a:lstStyle/>
          <a:p>
            <a:fld id="{33C52261-85B6-0A4A-8AA5-6939B0079CC1}" type="slidenum">
              <a:rPr lang="en-US" smtClean="0"/>
              <a:t>52</a:t>
            </a:fld>
            <a:endParaRPr lang="en-US"/>
          </a:p>
        </p:txBody>
      </p:sp>
    </p:spTree>
    <p:extLst>
      <p:ext uri="{BB962C8B-B14F-4D97-AF65-F5344CB8AC3E}">
        <p14:creationId xmlns:p14="http://schemas.microsoft.com/office/powerpoint/2010/main" val="24714767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with the indoor experiments.</a:t>
            </a:r>
            <a:r>
              <a:rPr lang="en-US" baseline="0" dirty="0" smtClean="0"/>
              <a:t> </a:t>
            </a:r>
          </a:p>
          <a:p>
            <a:endParaRPr lang="en-US" dirty="0" smtClean="0"/>
          </a:p>
          <a:p>
            <a:r>
              <a:rPr lang="en-US" dirty="0" smtClean="0"/>
              <a:t>Here</a:t>
            </a:r>
            <a:r>
              <a:rPr lang="en-US" baseline="0" dirty="0" smtClean="0"/>
              <a:t> we have</a:t>
            </a:r>
            <a:r>
              <a:rPr lang="en-US" dirty="0" smtClean="0"/>
              <a:t> 10 </a:t>
            </a:r>
            <a:r>
              <a:rPr lang="en-US" dirty="0" err="1" smtClean="0"/>
              <a:t>roomba</a:t>
            </a:r>
            <a:r>
              <a:rPr lang="en-US" dirty="0" smtClean="0"/>
              <a:t> robots fitted with Kinect sensors. </a:t>
            </a:r>
          </a:p>
          <a:p>
            <a:endParaRPr lang="en-US" dirty="0" smtClean="0"/>
          </a:p>
          <a:p>
            <a:r>
              <a:rPr lang="en-US" dirty="0" smtClean="0"/>
              <a:t>They navigate</a:t>
            </a:r>
            <a:r>
              <a:rPr lang="en-US" baseline="0" dirty="0" smtClean="0"/>
              <a:t> in an environment with obstacles as shown in the figure.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53</a:t>
            </a:fld>
            <a:endParaRPr lang="en-US"/>
          </a:p>
        </p:txBody>
      </p:sp>
    </p:spTree>
    <p:extLst>
      <p:ext uri="{BB962C8B-B14F-4D97-AF65-F5344CB8AC3E}">
        <p14:creationId xmlns:p14="http://schemas.microsoft.com/office/powerpoint/2010/main" val="10822929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first</a:t>
            </a:r>
            <a:r>
              <a:rPr lang="en-US" baseline="0" dirty="0" smtClean="0"/>
              <a:t> check whether CarSpeak’s MAC can assign a fair share of the medium to different requested content.</a:t>
            </a:r>
          </a:p>
          <a:p>
            <a:endParaRPr lang="en-US" baseline="0" dirty="0" smtClean="0"/>
          </a:p>
          <a:p>
            <a:r>
              <a:rPr lang="en-US" baseline="0" dirty="0" smtClean="0"/>
              <a:t>We have 10 moving robots responding to a requests for 2 cubes.</a:t>
            </a:r>
          </a:p>
          <a:p>
            <a:r>
              <a:rPr lang="en-US" baseline="0" dirty="0" smtClean="0"/>
              <a:t>In each experiment we measure the ratio of the number of packets transmitted from Cube 1 to that from Cube 2. </a:t>
            </a:r>
          </a:p>
          <a:p>
            <a:r>
              <a:rPr lang="en-US" baseline="0" dirty="0" smtClean="0"/>
              <a:t>We repeat the experiment multiple times  and plot the CDF. [pause]</a:t>
            </a:r>
          </a:p>
          <a:p>
            <a:endParaRPr lang="en-US" baseline="0" dirty="0" smtClean="0"/>
          </a:p>
          <a:p>
            <a:r>
              <a:rPr lang="en-US" baseline="0" dirty="0" smtClean="0"/>
              <a:t>Ideally, the two cubes should have more or less the same number of transmitted packets.  That is the CDF should be a step function at “1”  [pause]</a:t>
            </a:r>
          </a:p>
          <a:p>
            <a:r>
              <a:rPr lang="en-US" baseline="0" dirty="0" smtClean="0"/>
              <a:t>Let’s see the actual results.</a:t>
            </a:r>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54</a:t>
            </a:fld>
            <a:endParaRPr lang="en-US"/>
          </a:p>
        </p:txBody>
      </p:sp>
    </p:spTree>
    <p:extLst>
      <p:ext uri="{BB962C8B-B14F-4D97-AF65-F5344CB8AC3E}">
        <p14:creationId xmlns:p14="http://schemas.microsoft.com/office/powerpoint/2010/main" val="9947070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the 802.11 baseline. [Pause]</a:t>
            </a:r>
          </a:p>
          <a:p>
            <a:r>
              <a:rPr lang="en-US" baseline="0" dirty="0" smtClean="0"/>
              <a:t>As you can see The ratio varies a lot across the runs and can be as large as three times.  This is because in 802.11, a cube gets transmitted more if it is sensed by more cars. [Pause]</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55</a:t>
            </a:fld>
            <a:endParaRPr lang="en-US"/>
          </a:p>
        </p:txBody>
      </p:sp>
    </p:spTree>
    <p:extLst>
      <p:ext uri="{BB962C8B-B14F-4D97-AF65-F5344CB8AC3E}">
        <p14:creationId xmlns:p14="http://schemas.microsoft.com/office/powerpoint/2010/main" val="9947070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the results for </a:t>
            </a:r>
            <a:r>
              <a:rPr lang="en-US" baseline="0" dirty="0" err="1" smtClean="0"/>
              <a:t>CarSpeak</a:t>
            </a:r>
            <a:r>
              <a:rPr lang="en-US" baseline="0" dirty="0" smtClean="0"/>
              <a:t> [Pause]</a:t>
            </a:r>
          </a:p>
          <a:p>
            <a:r>
              <a:rPr lang="en-US" baseline="0" dirty="0" smtClean="0"/>
              <a:t>As you can see, the two Cubes get the same share of the medium. </a:t>
            </a:r>
          </a:p>
          <a:p>
            <a:endParaRPr lang="en-US" baseline="0" dirty="0" smtClean="0"/>
          </a:p>
          <a:p>
            <a:r>
              <a:rPr lang="en-US" baseline="0" dirty="0" smtClean="0"/>
              <a:t>In contrast to 802.11, CarSpeak’s content centric MAC divides the medium fairly between requested content. [Pause]</a:t>
            </a:r>
          </a:p>
        </p:txBody>
      </p:sp>
      <p:sp>
        <p:nvSpPr>
          <p:cNvPr id="4" name="Slide Number Placeholder 3"/>
          <p:cNvSpPr>
            <a:spLocks noGrp="1"/>
          </p:cNvSpPr>
          <p:nvPr>
            <p:ph type="sldNum" sz="quarter" idx="10"/>
          </p:nvPr>
        </p:nvSpPr>
        <p:spPr/>
        <p:txBody>
          <a:bodyPr/>
          <a:lstStyle/>
          <a:p>
            <a:fld id="{33C52261-85B6-0A4A-8AA5-6939B0079CC1}" type="slidenum">
              <a:rPr lang="en-US" smtClean="0"/>
              <a:t>56</a:t>
            </a:fld>
            <a:endParaRPr lang="en-US"/>
          </a:p>
        </p:txBody>
      </p:sp>
    </p:spTree>
    <p:extLst>
      <p:ext uri="{BB962C8B-B14F-4D97-AF65-F5344CB8AC3E}">
        <p14:creationId xmlns:p14="http://schemas.microsoft.com/office/powerpoint/2010/main" val="9947070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evaluate whether CarSpeak can improve</a:t>
            </a:r>
            <a:r>
              <a:rPr lang="en-US" baseline="0" dirty="0" smtClean="0"/>
              <a:t> reaction to hidden objects in blind spots.</a:t>
            </a:r>
            <a:endParaRPr lang="en-US" dirty="0" smtClean="0"/>
          </a:p>
          <a:p>
            <a:endParaRPr lang="en-US" dirty="0" smtClean="0"/>
          </a:p>
          <a:p>
            <a:r>
              <a:rPr lang="en-US" dirty="0" smtClean="0"/>
              <a:t>Here,</a:t>
            </a:r>
            <a:r>
              <a:rPr lang="en-US" baseline="0" dirty="0" smtClean="0"/>
              <a:t> </a:t>
            </a:r>
            <a:r>
              <a:rPr lang="en-US" dirty="0" smtClean="0"/>
              <a:t>robot</a:t>
            </a:r>
            <a:r>
              <a:rPr lang="en-US" baseline="0" dirty="0" smtClean="0"/>
              <a:t> A is driving on the road while B pulls out from a completely occluded driveway.  </a:t>
            </a:r>
          </a:p>
          <a:p>
            <a:r>
              <a:rPr lang="en-US" baseline="0" dirty="0" smtClean="0"/>
              <a:t>This could lead to a collision. [pause]</a:t>
            </a:r>
          </a:p>
          <a:p>
            <a:endParaRPr lang="en-US" baseline="0" dirty="0" smtClean="0"/>
          </a:p>
          <a:p>
            <a:r>
              <a:rPr lang="en-US" baseline="0" dirty="0" smtClean="0"/>
              <a:t>But, if the robots can communicate they can learn about each other’s presence and avoid the collision.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Of course, “A” and “B” have to share the medium with other transmitters. Thus they can exchange enough data to avoid the collision, only if they have sufficient access to the medium.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run this experiment with </a:t>
            </a:r>
            <a:r>
              <a:rPr lang="en-US" baseline="0" dirty="0" err="1" smtClean="0"/>
              <a:t>Carspeak</a:t>
            </a:r>
            <a:r>
              <a:rPr lang="en-US" baseline="0" dirty="0" smtClean="0"/>
              <a:t> and the baseline.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57</a:t>
            </a:fld>
            <a:endParaRPr lang="en-US"/>
          </a:p>
        </p:txBody>
      </p:sp>
    </p:spTree>
    <p:extLst>
      <p:ext uri="{BB962C8B-B14F-4D97-AF65-F5344CB8AC3E}">
        <p14:creationId xmlns:p14="http://schemas.microsoft.com/office/powerpoint/2010/main" val="2346352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plot the percentage</a:t>
            </a:r>
            <a:r>
              <a:rPr lang="en-US" baseline="0" dirty="0" smtClean="0"/>
              <a:t> of runs in which robots B discovers robot A and stops before it exists the driveway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plot this percentage as a function of how many independent transmitters are sharing the medium with the two robots.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58</a:t>
            </a:fld>
            <a:endParaRPr lang="en-US"/>
          </a:p>
        </p:txBody>
      </p:sp>
    </p:spTree>
    <p:extLst>
      <p:ext uri="{BB962C8B-B14F-4D97-AF65-F5344CB8AC3E}">
        <p14:creationId xmlns:p14="http://schemas.microsoft.com/office/powerpoint/2010/main" val="12238503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Before showing the results,</a:t>
            </a:r>
            <a:r>
              <a:rPr lang="en-US" baseline="0" dirty="0" smtClean="0"/>
              <a:t> let me show you the probability of stopping if we did not have communication at all.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Since the experiment is set up so that the drive way is completely hidden from the car on the road, in the absence of communication, there is no reason to stop and hence the probability is 0.</a:t>
            </a:r>
            <a:endParaRPr lang="en-US"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59</a:t>
            </a:fld>
            <a:endParaRPr lang="en-US"/>
          </a:p>
        </p:txBody>
      </p:sp>
    </p:spTree>
    <p:extLst>
      <p:ext uri="{BB962C8B-B14F-4D97-AF65-F5344CB8AC3E}">
        <p14:creationId xmlns:p14="http://schemas.microsoft.com/office/powerpoint/2010/main" val="1223850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real question is how can autonomous vehicles detect hidden objects?</a:t>
            </a:r>
          </a:p>
          <a:p>
            <a:endParaRPr lang="en-US" baseline="0" dirty="0" smtClean="0"/>
          </a:p>
          <a:p>
            <a:r>
              <a:rPr lang="en-US" baseline="0" dirty="0" smtClean="0"/>
              <a:t>Of course, The natural answer is communication! </a:t>
            </a:r>
          </a:p>
          <a:p>
            <a:endParaRPr lang="en-US" baseline="0" dirty="0" smtClean="0"/>
          </a:p>
          <a:p>
            <a:r>
              <a:rPr lang="en-US" baseline="0" dirty="0" smtClean="0"/>
              <a:t>In principle, these vehicles can communicate with static infrastructure, like a sensor on the road as shown here [pause]</a:t>
            </a:r>
          </a:p>
          <a:p>
            <a:endParaRPr lang="en-US" baseline="0" dirty="0" smtClean="0"/>
          </a:p>
          <a:p>
            <a:r>
              <a:rPr lang="en-US" baseline="0" dirty="0" smtClean="0"/>
              <a:t>Or even with other vehicles in the vicinity, to gather information about hidden objects beyond line of sight.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6</a:t>
            </a:fld>
            <a:endParaRPr lang="en-US"/>
          </a:p>
        </p:txBody>
      </p:sp>
    </p:spTree>
    <p:extLst>
      <p:ext uri="{BB962C8B-B14F-4D97-AF65-F5344CB8AC3E}">
        <p14:creationId xmlns:p14="http://schemas.microsoft.com/office/powerpoint/2010/main" val="32259349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 let’s see how the 802.11</a:t>
            </a:r>
            <a:r>
              <a:rPr lang="en-US" baseline="0" dirty="0" smtClean="0"/>
              <a:t> baseline performs. [pause]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you can see, [animate] as the number of contending transmitters increases, the information does not arrive on time, and robot B drives into robot A without stopping. [pause]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60</a:t>
            </a:fld>
            <a:endParaRPr lang="en-US"/>
          </a:p>
        </p:txBody>
      </p:sp>
    </p:spTree>
    <p:extLst>
      <p:ext uri="{BB962C8B-B14F-4D97-AF65-F5344CB8AC3E}">
        <p14:creationId xmlns:p14="http://schemas.microsoft.com/office/powerpoint/2010/main" val="12238503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Here are</a:t>
            </a:r>
            <a:r>
              <a:rPr lang="en-US" baseline="0" dirty="0" smtClean="0"/>
              <a:t> the results for</a:t>
            </a:r>
            <a:r>
              <a:rPr lang="en-US" dirty="0" smtClean="0"/>
              <a:t> CarSpeak</a:t>
            </a:r>
            <a:r>
              <a:rPr lang="en-US" baseline="0" dirty="0" smtClean="0"/>
              <a:t> [pause]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you can see, the probability of robot B stopping on time increases significantly</a:t>
            </a:r>
          </a:p>
        </p:txBody>
      </p:sp>
      <p:sp>
        <p:nvSpPr>
          <p:cNvPr id="4" name="Slide Number Placeholder 3"/>
          <p:cNvSpPr>
            <a:spLocks noGrp="1"/>
          </p:cNvSpPr>
          <p:nvPr>
            <p:ph type="sldNum" sz="quarter" idx="10"/>
          </p:nvPr>
        </p:nvSpPr>
        <p:spPr/>
        <p:txBody>
          <a:bodyPr/>
          <a:lstStyle/>
          <a:p>
            <a:fld id="{33C52261-85B6-0A4A-8AA5-6939B0079CC1}" type="slidenum">
              <a:rPr lang="en-US" smtClean="0"/>
              <a:t>61</a:t>
            </a:fld>
            <a:endParaRPr lang="en-US"/>
          </a:p>
        </p:txBody>
      </p:sp>
    </p:spTree>
    <p:extLst>
      <p:ext uri="{BB962C8B-B14F-4D97-AF65-F5344CB8AC3E}">
        <p14:creationId xmlns:p14="http://schemas.microsoft.com/office/powerpoint/2010/main" val="12238503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Thus we see that CarSpeak improves</a:t>
            </a:r>
            <a:r>
              <a:rPr lang="en-US" baseline="0" dirty="0" smtClean="0"/>
              <a:t>  the probability of stopping safely by up to 14 times. </a:t>
            </a:r>
          </a:p>
          <a:p>
            <a:endParaRPr lang="en-US" baseline="0" dirty="0" smtClean="0"/>
          </a:p>
          <a:p>
            <a:r>
              <a:rPr lang="en-US" baseline="0" dirty="0" smtClean="0"/>
              <a:t>Thus, [animate]  CarSpeak can enable vehicles to better deal with hidden objects in their blind spots.</a:t>
            </a:r>
            <a:endParaRPr lang="en-US"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62</a:t>
            </a:fld>
            <a:endParaRPr lang="en-US"/>
          </a:p>
        </p:txBody>
      </p:sp>
    </p:spTree>
    <p:extLst>
      <p:ext uri="{BB962C8B-B14F-4D97-AF65-F5344CB8AC3E}">
        <p14:creationId xmlns:p14="http://schemas.microsoft.com/office/powerpoint/2010/main" val="12238503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let</a:t>
            </a:r>
            <a:r>
              <a:rPr lang="en-US" baseline="0" dirty="0" smtClean="0"/>
              <a:t> us see how CarSpeak performs in an outdoor environment.</a:t>
            </a:r>
            <a:endParaRPr lang="en-US" dirty="0" smtClean="0"/>
          </a:p>
          <a:p>
            <a:endParaRPr lang="en-US" dirty="0" smtClean="0"/>
          </a:p>
          <a:p>
            <a:r>
              <a:rPr lang="en-US" dirty="0" smtClean="0"/>
              <a:t>For our outdoor</a:t>
            </a:r>
            <a:r>
              <a:rPr lang="en-US" baseline="0" dirty="0" smtClean="0"/>
              <a:t> experiments, w</a:t>
            </a:r>
            <a:r>
              <a:rPr lang="en-US" dirty="0" smtClean="0"/>
              <a:t>e integrated CarSpeak with an instrumented</a:t>
            </a:r>
            <a:r>
              <a:rPr lang="en-US" baseline="0" dirty="0" smtClean="0"/>
              <a:t> Yamaha car that was equipped with SICK and Hokuyo laser sensors.</a:t>
            </a:r>
            <a:endParaRPr lang="en-US" dirty="0" smtClean="0"/>
          </a:p>
          <a:p>
            <a:endParaRPr lang="en-US" dirty="0" smtClean="0"/>
          </a:p>
          <a:p>
            <a:r>
              <a:rPr lang="en-US" dirty="0" smtClean="0"/>
              <a:t>We evaluated CarSpeak in a campus like environment where the car needs to detect</a:t>
            </a:r>
            <a:r>
              <a:rPr lang="en-US" baseline="0" dirty="0" smtClean="0"/>
              <a:t> pedestrians and other vehicles. In this setup, we consider a segment of the road where with a hidden pedestrian crosswalk. </a:t>
            </a:r>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63</a:t>
            </a:fld>
            <a:endParaRPr lang="en-US"/>
          </a:p>
        </p:txBody>
      </p:sp>
    </p:spTree>
    <p:extLst>
      <p:ext uri="{BB962C8B-B14F-4D97-AF65-F5344CB8AC3E}">
        <p14:creationId xmlns:p14="http://schemas.microsoft.com/office/powerpoint/2010/main" val="40066212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Pedestrians often walk down the stairs from a lobby adjacent to the crosswalk, to cross the road. </a:t>
            </a:r>
          </a:p>
          <a:p>
            <a:endParaRPr lang="en-US" baseline="0" dirty="0" smtClean="0"/>
          </a:p>
          <a:p>
            <a:r>
              <a:rPr lang="en-US" baseline="0" dirty="0" smtClean="0"/>
              <a:t>The lobby, however, is a blind spot for the vehicle. </a:t>
            </a:r>
          </a:p>
          <a:p>
            <a:endParaRPr lang="en-US" b="1" baseline="0" dirty="0" smtClean="0"/>
          </a:p>
          <a:p>
            <a:r>
              <a:rPr lang="en-US" b="0" baseline="0" dirty="0" smtClean="0"/>
              <a:t>To mitigate this, we have infrastructure sensors some of which can send a view of the lobby over the wireless medium.  [pause]</a:t>
            </a:r>
          </a:p>
          <a:p>
            <a:r>
              <a:rPr lang="en-US" baseline="0" dirty="0" smtClean="0"/>
              <a:t>We evaluate whether CarSpeak can enable early detection of the pedestrian safely stopping the car before he steps in to the crosswalk. </a:t>
            </a:r>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64</a:t>
            </a:fld>
            <a:endParaRPr lang="en-US"/>
          </a:p>
        </p:txBody>
      </p:sp>
    </p:spTree>
    <p:extLst>
      <p:ext uri="{BB962C8B-B14F-4D97-AF65-F5344CB8AC3E}">
        <p14:creationId xmlns:p14="http://schemas.microsoft.com/office/powerpoint/2010/main" val="34631453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here are the results.[pause]</a:t>
            </a:r>
          </a:p>
          <a:p>
            <a:r>
              <a:rPr lang="en-US" dirty="0" smtClean="0"/>
              <a:t>On</a:t>
            </a:r>
            <a:r>
              <a:rPr lang="en-US" baseline="0" dirty="0" smtClean="0"/>
              <a:t> the x-axis we plot how far the car was from the crosswalk when the pedestrian appeared on the stairs. [pause]</a:t>
            </a:r>
          </a:p>
          <a:p>
            <a:r>
              <a:rPr lang="en-US" baseline="0" dirty="0" smtClean="0"/>
              <a:t>On the y-axis we plot how far the car was from the crosswalk when it stopped.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In particular negative values on the y-axis mean that car drove into the crosswalk as the pedestrian was trying to cross. [pause]</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65</a:t>
            </a:fld>
            <a:endParaRPr lang="en-US"/>
          </a:p>
        </p:txBody>
      </p:sp>
    </p:spTree>
    <p:extLst>
      <p:ext uri="{BB962C8B-B14F-4D97-AF65-F5344CB8AC3E}">
        <p14:creationId xmlns:p14="http://schemas.microsoft.com/office/powerpoint/2010/main" val="22868457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First, here are the results for the 802.11 baseline. </a:t>
            </a:r>
            <a:endParaRPr lang="en-US" dirty="0" smtClean="0"/>
          </a:p>
          <a:p>
            <a:endParaRPr lang="en-US" dirty="0" smtClean="0"/>
          </a:p>
          <a:p>
            <a:r>
              <a:rPr lang="en-US" dirty="0" smtClean="0"/>
              <a:t>Clearly, with</a:t>
            </a:r>
            <a:r>
              <a:rPr lang="en-US" baseline="0" dirty="0" smtClean="0"/>
              <a:t> </a:t>
            </a:r>
            <a:r>
              <a:rPr lang="en-US" dirty="0" smtClean="0"/>
              <a:t>802.11, the car overshoots the crosswalk if it</a:t>
            </a:r>
            <a:r>
              <a:rPr lang="en-US" baseline="0" dirty="0" smtClean="0"/>
              <a:t> were less than 4m away when the pedestrian appeared in the stairs. This is the circled area. </a:t>
            </a:r>
          </a:p>
          <a:p>
            <a:r>
              <a:rPr lang="en-US" baseline="0" dirty="0" smtClean="0"/>
              <a:t>As you might imagine,  having the car run into the crosswalk while the pedestrian is crossing can be quite dangerous. [pause]</a:t>
            </a:r>
          </a:p>
          <a:p>
            <a:r>
              <a:rPr lang="en-US" baseline="0" dirty="0" smtClean="0"/>
              <a:t>Of course, in our experiments, we ensured that the pedestrian stops short of actually obstructing the car.</a:t>
            </a:r>
          </a:p>
        </p:txBody>
      </p:sp>
      <p:sp>
        <p:nvSpPr>
          <p:cNvPr id="4" name="Slide Number Placeholder 3"/>
          <p:cNvSpPr>
            <a:spLocks noGrp="1"/>
          </p:cNvSpPr>
          <p:nvPr>
            <p:ph type="sldNum" sz="quarter" idx="10"/>
          </p:nvPr>
        </p:nvSpPr>
        <p:spPr/>
        <p:txBody>
          <a:bodyPr/>
          <a:lstStyle/>
          <a:p>
            <a:fld id="{33C52261-85B6-0A4A-8AA5-6939B0079CC1}" type="slidenum">
              <a:rPr lang="en-US" smtClean="0"/>
              <a:t>66</a:t>
            </a:fld>
            <a:endParaRPr lang="en-US"/>
          </a:p>
        </p:txBody>
      </p:sp>
    </p:spTree>
    <p:extLst>
      <p:ext uri="{BB962C8B-B14F-4D97-AF65-F5344CB8AC3E}">
        <p14:creationId xmlns:p14="http://schemas.microsoft.com/office/powerpoint/2010/main" val="22868457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are the results for </a:t>
            </a:r>
            <a:r>
              <a:rPr lang="en-US" baseline="0" dirty="0" err="1" smtClean="0"/>
              <a:t>CarSpeak</a:t>
            </a:r>
            <a:r>
              <a:rPr lang="en-US" baseline="0" dirty="0" smtClean="0"/>
              <a:t>. </a:t>
            </a:r>
          </a:p>
          <a:p>
            <a:endParaRPr lang="en-US" baseline="0" dirty="0" smtClean="0"/>
          </a:p>
          <a:p>
            <a:r>
              <a:rPr lang="en-US" baseline="0" dirty="0" smtClean="0"/>
              <a:t>The results show that </a:t>
            </a:r>
            <a:r>
              <a:rPr lang="en-US" baseline="0" dirty="0" err="1" smtClean="0"/>
              <a:t>CarSpeak</a:t>
            </a:r>
            <a:r>
              <a:rPr lang="en-US" baseline="0" dirty="0" smtClean="0"/>
              <a:t> allows the vehicle to safely stop before the crosswalk. The car stops even if it were only 1 to 2m away from the crosswalk when the pedestrian appeared on the stairs. </a:t>
            </a:r>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67</a:t>
            </a:fld>
            <a:endParaRPr lang="en-US"/>
          </a:p>
        </p:txBody>
      </p:sp>
    </p:spTree>
    <p:extLst>
      <p:ext uri="{BB962C8B-B14F-4D97-AF65-F5344CB8AC3E}">
        <p14:creationId xmlns:p14="http://schemas.microsoft.com/office/powerpoint/2010/main" val="22868457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 will show you a video of a </a:t>
            </a:r>
            <a:r>
              <a:rPr lang="en-US" dirty="0" err="1" smtClean="0"/>
              <a:t>CarSpeak</a:t>
            </a:r>
            <a:r>
              <a:rPr lang="en-US" dirty="0" smtClean="0"/>
              <a:t> autonomous</a:t>
            </a:r>
            <a:r>
              <a:rPr lang="en-US" baseline="0" dirty="0" smtClean="0"/>
              <a:t> vehicle driving on the NUS campus in Singapore. </a:t>
            </a:r>
            <a:endParaRPr lang="en-US" dirty="0" smtClean="0"/>
          </a:p>
          <a:p>
            <a:r>
              <a:rPr lang="en-US" dirty="0" smtClean="0"/>
              <a:t>The video shows</a:t>
            </a:r>
            <a:r>
              <a:rPr lang="en-US" baseline="0" dirty="0" smtClean="0"/>
              <a:t> how the car detects a pedestrian in a blind spot and stops before the crosswalk. </a:t>
            </a:r>
          </a:p>
          <a:p>
            <a:endParaRPr lang="en-US" baseline="0" dirty="0" smtClean="0"/>
          </a:p>
          <a:p>
            <a:r>
              <a:rPr lang="en-US" baseline="0" dirty="0" smtClean="0"/>
              <a:t>First, let’s see the view from the road side. </a:t>
            </a:r>
            <a:endParaRPr lang="en-US"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68</a:t>
            </a:fld>
            <a:endParaRPr lang="en-US"/>
          </a:p>
        </p:txBody>
      </p:sp>
    </p:spTree>
    <p:extLst>
      <p:ext uri="{BB962C8B-B14F-4D97-AF65-F5344CB8AC3E}">
        <p14:creationId xmlns:p14="http://schemas.microsoft.com/office/powerpoint/2010/main" val="3021519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conclude, </a:t>
            </a:r>
          </a:p>
          <a:p>
            <a:endParaRPr lang="en-US" dirty="0" smtClean="0"/>
          </a:p>
          <a:p>
            <a:r>
              <a:rPr lang="en-US" dirty="0" smtClean="0"/>
              <a:t>I</a:t>
            </a:r>
            <a:r>
              <a:rPr lang="en-US" baseline="0" dirty="0" smtClean="0"/>
              <a:t> presented CarSpeak, a communication system fully integrated with autonomous driving.</a:t>
            </a:r>
          </a:p>
          <a:p>
            <a:endParaRPr lang="en-US" baseline="0" dirty="0" smtClean="0"/>
          </a:p>
          <a:p>
            <a:r>
              <a:rPr lang="en-US" baseline="0" dirty="0" smtClean="0"/>
              <a:t>CarSpeak adopts a content-centric approach to data access and medium access control.</a:t>
            </a:r>
          </a:p>
          <a:p>
            <a:endParaRPr lang="en-US" baseline="0" dirty="0" smtClean="0"/>
          </a:p>
          <a:p>
            <a:r>
              <a:rPr lang="en-US" dirty="0" smtClean="0"/>
              <a:t>Many</a:t>
            </a:r>
            <a:r>
              <a:rPr lang="en-US" baseline="0" dirty="0" smtClean="0"/>
              <a:t> of CarSpeak’s core concepts apply to collaborative robotics, virtual reality, and virtual games which involve collaboration of distributed sensors over the wireless medium.</a:t>
            </a:r>
          </a:p>
          <a:p>
            <a:endParaRPr lang="en-US" baseline="0" dirty="0" smtClean="0"/>
          </a:p>
          <a:p>
            <a:r>
              <a:rPr lang="en-US" baseline="0" dirty="0" smtClean="0"/>
              <a:t>Thank you and I will take questions.</a:t>
            </a:r>
            <a:endParaRPr lang="en-US" dirty="0"/>
          </a:p>
        </p:txBody>
      </p:sp>
      <p:sp>
        <p:nvSpPr>
          <p:cNvPr id="4" name="Slide Number Placeholder 3"/>
          <p:cNvSpPr>
            <a:spLocks noGrp="1"/>
          </p:cNvSpPr>
          <p:nvPr>
            <p:ph type="sldNum" sz="quarter" idx="10"/>
          </p:nvPr>
        </p:nvSpPr>
        <p:spPr/>
        <p:txBody>
          <a:bodyPr/>
          <a:lstStyle/>
          <a:p>
            <a:fld id="{33C52261-85B6-0A4A-8AA5-6939B0079CC1}" type="slidenum">
              <a:rPr lang="en-US" smtClean="0"/>
              <a:t>69</a:t>
            </a:fld>
            <a:endParaRPr lang="en-US"/>
          </a:p>
        </p:txBody>
      </p:sp>
    </p:spTree>
    <p:extLst>
      <p:ext uri="{BB962C8B-B14F-4D97-AF65-F5344CB8AC3E}">
        <p14:creationId xmlns:p14="http://schemas.microsoft.com/office/powerpoint/2010/main" val="1898621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real question is how can autonomous vehicles detect hidden objects?</a:t>
            </a:r>
          </a:p>
          <a:p>
            <a:endParaRPr lang="en-US" baseline="0" dirty="0" smtClean="0"/>
          </a:p>
          <a:p>
            <a:r>
              <a:rPr lang="en-US" baseline="0" dirty="0" smtClean="0"/>
              <a:t>Of course, The natural answer is communication! </a:t>
            </a:r>
          </a:p>
          <a:p>
            <a:endParaRPr lang="en-US" baseline="0" dirty="0" smtClean="0"/>
          </a:p>
          <a:p>
            <a:r>
              <a:rPr lang="en-US" baseline="0" dirty="0" smtClean="0"/>
              <a:t>In principle, these vehicles can communicate with static infrastructure, like a sensor on the road as shown here [pause]</a:t>
            </a:r>
          </a:p>
          <a:p>
            <a:endParaRPr lang="en-US" baseline="0" dirty="0" smtClean="0"/>
          </a:p>
          <a:p>
            <a:r>
              <a:rPr lang="en-US" baseline="0" dirty="0" smtClean="0"/>
              <a:t>Or even with other vehicles in the vicinity, to gather information about hidden objects.</a:t>
            </a:r>
          </a:p>
          <a:p>
            <a:endParaRPr lang="en-US" baseline="0" dirty="0" smtClean="0"/>
          </a:p>
          <a:p>
            <a:r>
              <a:rPr lang="en-US" baseline="0" dirty="0" smtClean="0"/>
              <a:t>Hence, communication expands the field of view of a car beyond line of sight. </a:t>
            </a:r>
          </a:p>
          <a:p>
            <a:r>
              <a:rPr lang="en-US" b="0" baseline="0" dirty="0" smtClean="0"/>
              <a:t>Note</a:t>
            </a:r>
            <a:r>
              <a:rPr lang="en-US" baseline="0" dirty="0" smtClean="0"/>
              <a:t> that having access to a wider field of view beyond line of sight is also valuable for human drivers. Because now they have more time to react to objects that they couldn’t see before.</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7</a:t>
            </a:fld>
            <a:endParaRPr lang="en-US"/>
          </a:p>
        </p:txBody>
      </p:sp>
    </p:spTree>
    <p:extLst>
      <p:ext uri="{BB962C8B-B14F-4D97-AF65-F5344CB8AC3E}">
        <p14:creationId xmlns:p14="http://schemas.microsoft.com/office/powerpoint/2010/main" val="3225934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fact, people have looked at communication between vehicles using Vehicular Ad-hoc networks. So can we simply use this past work?</a:t>
            </a:r>
          </a:p>
          <a:p>
            <a:endParaRPr lang="en-US" baseline="0" dirty="0" smtClean="0"/>
          </a:p>
          <a:p>
            <a:r>
              <a:rPr lang="en-US" baseline="0" dirty="0" smtClean="0"/>
              <a:t>VANET protocols are typically oblivious to the application. Instead they focus on improving communication through </a:t>
            </a:r>
          </a:p>
          <a:p>
            <a:endParaRPr lang="en-US" baseline="0" dirty="0" smtClean="0"/>
          </a:p>
          <a:p>
            <a:r>
              <a:rPr lang="en-US" baseline="0" dirty="0" smtClean="0"/>
              <a:t>efficient routing, </a:t>
            </a:r>
          </a:p>
          <a:p>
            <a:endParaRPr lang="en-US" baseline="0" dirty="0" smtClean="0"/>
          </a:p>
          <a:p>
            <a:r>
              <a:rPr lang="en-US" baseline="0" dirty="0" smtClean="0"/>
              <a:t>reliable message delivery, </a:t>
            </a:r>
          </a:p>
          <a:p>
            <a:endParaRPr lang="en-US" baseline="0" dirty="0" smtClean="0"/>
          </a:p>
          <a:p>
            <a:r>
              <a:rPr lang="en-US" baseline="0" dirty="0" smtClean="0"/>
              <a:t>etc.</a:t>
            </a:r>
          </a:p>
          <a:p>
            <a:endParaRPr lang="en-US" baseline="0" dirty="0" smtClean="0"/>
          </a:p>
          <a:p>
            <a:r>
              <a:rPr lang="en-US" baseline="0" dirty="0" smtClean="0"/>
              <a:t>Such protocols are generic and not directly integrated with specific applications.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33C52261-85B6-0A4A-8AA5-6939B0079CC1}" type="slidenum">
              <a:rPr lang="en-US" smtClean="0"/>
              <a:t>8</a:t>
            </a:fld>
            <a:endParaRPr lang="en-US"/>
          </a:p>
        </p:txBody>
      </p:sp>
    </p:spTree>
    <p:extLst>
      <p:ext uri="{BB962C8B-B14F-4D97-AF65-F5344CB8AC3E}">
        <p14:creationId xmlns:p14="http://schemas.microsoft.com/office/powerpoint/2010/main" val="2136807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However, autonomous driving needs tight integration with the communication system.</a:t>
            </a:r>
            <a:br>
              <a:rPr lang="en-US" baseline="0" dirty="0" smtClean="0"/>
            </a:br>
            <a:r>
              <a:rPr lang="en-US" baseline="0" dirty="0" smtClean="0"/>
              <a:t>There are two reasons for this.</a:t>
            </a:r>
          </a:p>
          <a:p>
            <a:endParaRPr lang="en-US" baseline="0" dirty="0" smtClean="0"/>
          </a:p>
          <a:p>
            <a:r>
              <a:rPr lang="en-US" baseline="0" dirty="0" smtClean="0"/>
              <a:t>First, the sensors on these autonomous vehicles generate Gb/s of data. In fact sensor data is like a 3D video stream of all objects in the environment.[stop video]</a:t>
            </a:r>
          </a:p>
          <a:p>
            <a:endParaRPr lang="en-US" baseline="0" dirty="0" smtClean="0"/>
          </a:p>
          <a:p>
            <a:r>
              <a:rPr lang="en-US" baseline="0" dirty="0" smtClean="0"/>
              <a:t>This generates a huge amount of time-critical data far beyond what wireless networks can support.</a:t>
            </a:r>
          </a:p>
          <a:p>
            <a:endParaRPr lang="en-US" baseline="0" dirty="0" smtClean="0"/>
          </a:p>
          <a:p>
            <a:r>
              <a:rPr lang="en-US" baseline="0" dirty="0" smtClean="0"/>
              <a:t>Thus, we should design communication systems that only sends information most critical to the application.</a:t>
            </a:r>
          </a:p>
        </p:txBody>
      </p:sp>
      <p:sp>
        <p:nvSpPr>
          <p:cNvPr id="4" name="Slide Number Placeholder 3"/>
          <p:cNvSpPr>
            <a:spLocks noGrp="1"/>
          </p:cNvSpPr>
          <p:nvPr>
            <p:ph type="sldNum" sz="quarter" idx="10"/>
          </p:nvPr>
        </p:nvSpPr>
        <p:spPr/>
        <p:txBody>
          <a:bodyPr/>
          <a:lstStyle/>
          <a:p>
            <a:fld id="{33C52261-85B6-0A4A-8AA5-6939B0079CC1}" type="slidenum">
              <a:rPr lang="en-US" smtClean="0"/>
              <a:t>9</a:t>
            </a:fld>
            <a:endParaRPr lang="en-US"/>
          </a:p>
        </p:txBody>
      </p:sp>
    </p:spTree>
    <p:extLst>
      <p:ext uri="{BB962C8B-B14F-4D97-AF65-F5344CB8AC3E}">
        <p14:creationId xmlns:p14="http://schemas.microsoft.com/office/powerpoint/2010/main" val="2136807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AB02A5-4FE5-49D9-9E24-09F23B90C450}" type="datetimeFigureOut">
              <a:rPr lang="en-US" smtClean="0"/>
              <a:t>10/7/12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15950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AB02A5-4FE5-49D9-9E24-09F23B90C450}" type="datetimeFigureOut">
              <a:rPr lang="en-US" smtClean="0"/>
              <a:t>10/7/12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135412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AB02A5-4FE5-49D9-9E24-09F23B90C450}" type="datetimeFigureOut">
              <a:rPr lang="en-US" smtClean="0"/>
              <a:t>10/7/12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3691359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AB02A5-4FE5-49D9-9E24-09F23B90C450}" type="datetimeFigureOut">
              <a:rPr lang="en-US" smtClean="0"/>
              <a:t>10/7/12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1388224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AB02A5-4FE5-49D9-9E24-09F23B90C450}" type="datetimeFigureOut">
              <a:rPr lang="en-US" smtClean="0"/>
              <a:t>10/7/12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1736789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AB02A5-4FE5-49D9-9E24-09F23B90C450}" type="datetimeFigureOut">
              <a:rPr lang="en-US" smtClean="0"/>
              <a:t>10/7/12</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325643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AB02A5-4FE5-49D9-9E24-09F23B90C450}" type="datetimeFigureOut">
              <a:rPr lang="en-US" smtClean="0"/>
              <a:t>10/7/12</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1069002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1348"/>
            <a:ext cx="8229600"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AB02A5-4FE5-49D9-9E24-09F23B90C450}" type="datetimeFigureOut">
              <a:rPr lang="en-US" smtClean="0"/>
              <a:t>10/7/12</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3628381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AB02A5-4FE5-49D9-9E24-09F23B90C450}" type="datetimeFigureOut">
              <a:rPr lang="en-US" smtClean="0"/>
              <a:t>10/7/12</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3489466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AB02A5-4FE5-49D9-9E24-09F23B90C450}" type="datetimeFigureOut">
              <a:rPr lang="en-US" smtClean="0"/>
              <a:t>10/7/12</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288171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AB02A5-4FE5-49D9-9E24-09F23B90C450}" type="datetimeFigureOut">
              <a:rPr lang="en-US" smtClean="0"/>
              <a:t>10/7/12</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294C92D-0306-4E69-9CD3-20855E849650}" type="slidenum">
              <a:rPr kumimoji="0" lang="en-US" smtClean="0"/>
              <a:t>‹#›</a:t>
            </a:fld>
            <a:endParaRPr kumimoji="0" lang="en-US"/>
          </a:p>
        </p:txBody>
      </p:sp>
    </p:spTree>
    <p:extLst>
      <p:ext uri="{BB962C8B-B14F-4D97-AF65-F5344CB8AC3E}">
        <p14:creationId xmlns:p14="http://schemas.microsoft.com/office/powerpoint/2010/main" val="24847196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eaLnBrk="1" latinLnBrk="0" hangingPunct="1"/>
            <a:fld id="{54AB02A5-4FE5-49D9-9E24-09F23B90C450}" type="datetimeFigureOut">
              <a:rPr lang="en-US" smtClean="0"/>
              <a:t>10/7/12</a:t>
            </a:fld>
            <a:endParaRPr lang="en-US" sz="1200">
              <a:solidFill>
                <a:schemeClr val="bg2">
                  <a:shade val="50000"/>
                </a:scheme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US" sz="1200">
              <a:solidFill>
                <a:schemeClr val="bg2">
                  <a:shade val="50000"/>
                </a:schemeClr>
              </a:solidFill>
              <a:effectLst/>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eaLnBrk="1" latinLnBrk="0" hangingPunct="1"/>
            <a:fld id="{6294C92D-0306-4E69-9CD3-20855E849650}" type="slidenum">
              <a:rPr kumimoji="0" lang="en-US" smtClean="0"/>
              <a:t>‹#›</a:t>
            </a:fld>
            <a:endParaRPr kumimoji="0" lang="en-US" sz="1200">
              <a:solidFill>
                <a:schemeClr val="bg2">
                  <a:shade val="50000"/>
                </a:schemeClr>
              </a:solidFill>
              <a:effectLst/>
            </a:endParaRPr>
          </a:p>
        </p:txBody>
      </p:sp>
    </p:spTree>
    <p:extLst>
      <p:ext uri="{BB962C8B-B14F-4D97-AF65-F5344CB8AC3E}">
        <p14:creationId xmlns:p14="http://schemas.microsoft.com/office/powerpoint/2010/main" val="38221727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2.wdp"/><Relationship Id="rId5" Type="http://schemas.openxmlformats.org/officeDocument/2006/relationships/image" Target="../media/image6.png"/><Relationship Id="rId6" Type="http://schemas.microsoft.com/office/2007/relationships/hdphoto" Target="../media/hdphoto1.wdp"/><Relationship Id="rId7" Type="http://schemas.openxmlformats.org/officeDocument/2006/relationships/image" Target="../media/image9.png"/><Relationship Id="rId8"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2.wdp"/><Relationship Id="rId5" Type="http://schemas.openxmlformats.org/officeDocument/2006/relationships/image" Target="../media/image6.png"/><Relationship Id="rId6" Type="http://schemas.microsoft.com/office/2007/relationships/hdphoto" Target="../media/hdphoto1.wdp"/><Relationship Id="rId7" Type="http://schemas.openxmlformats.org/officeDocument/2006/relationships/image" Target="../media/image9.png"/><Relationship Id="rId8"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2.wdp"/><Relationship Id="rId5" Type="http://schemas.openxmlformats.org/officeDocument/2006/relationships/image" Target="../media/image6.png"/><Relationship Id="rId6" Type="http://schemas.microsoft.com/office/2007/relationships/hdphoto" Target="../media/hdphoto1.wdp"/><Relationship Id="rId7" Type="http://schemas.openxmlformats.org/officeDocument/2006/relationships/image" Target="../media/image9.png"/><Relationship Id="rId8"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2.wdp"/><Relationship Id="rId5" Type="http://schemas.openxmlformats.org/officeDocument/2006/relationships/image" Target="../media/image6.png"/><Relationship Id="rId6" Type="http://schemas.microsoft.com/office/2007/relationships/hdphoto" Target="../media/hdphoto1.wdp"/><Relationship Id="rId7" Type="http://schemas.openxmlformats.org/officeDocument/2006/relationships/image" Target="../media/image9.png"/><Relationship Id="rId8"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2.wdp"/><Relationship Id="rId5" Type="http://schemas.openxmlformats.org/officeDocument/2006/relationships/image" Target="../media/image6.png"/><Relationship Id="rId6" Type="http://schemas.microsoft.com/office/2007/relationships/hdphoto" Target="../media/hdphoto1.wdp"/><Relationship Id="rId7" Type="http://schemas.openxmlformats.org/officeDocument/2006/relationships/image" Target="../media/image9.png"/><Relationship Id="rId8"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4" Type="http://schemas.microsoft.com/office/2007/relationships/hdphoto" Target="../media/hdphoto1.wdp"/><Relationship Id="rId5" Type="http://schemas.openxmlformats.org/officeDocument/2006/relationships/image" Target="../media/image9.png"/><Relationship Id="rId6" Type="http://schemas.microsoft.com/office/2007/relationships/hdphoto" Target="../media/hdphoto4.wdp"/><Relationship Id="rId7" Type="http://schemas.openxmlformats.org/officeDocument/2006/relationships/image" Target="../media/image11.png"/><Relationship Id="rId8"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7.wdp"/><Relationship Id="rId5" Type="http://schemas.openxmlformats.org/officeDocument/2006/relationships/image" Target="../media/image9.png"/><Relationship Id="rId6" Type="http://schemas.microsoft.com/office/2007/relationships/hdphoto" Target="../media/hdphoto4.wdp"/><Relationship Id="rId7"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7.wdp"/><Relationship Id="rId5" Type="http://schemas.openxmlformats.org/officeDocument/2006/relationships/image" Target="../media/image9.png"/><Relationship Id="rId6" Type="http://schemas.microsoft.com/office/2007/relationships/hdphoto" Target="../media/hdphoto4.wdp"/><Relationship Id="rId7" Type="http://schemas.microsoft.com/office/2007/relationships/hdphoto" Target="../media/hdphoto8.wdp"/><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7.wdp"/><Relationship Id="rId5" Type="http://schemas.openxmlformats.org/officeDocument/2006/relationships/image" Target="../media/image9.png"/><Relationship Id="rId6" Type="http://schemas.microsoft.com/office/2007/relationships/hdphoto" Target="../media/hdphoto9.wdp"/><Relationship Id="rId7" Type="http://schemas.openxmlformats.org/officeDocument/2006/relationships/image" Target="../media/image12.png"/><Relationship Id="rId8"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7.wdp"/><Relationship Id="rId5" Type="http://schemas.openxmlformats.org/officeDocument/2006/relationships/image" Target="../media/image9.png"/><Relationship Id="rId6" Type="http://schemas.microsoft.com/office/2007/relationships/hdphoto" Target="../media/hdphoto9.wdp"/><Relationship Id="rId7" Type="http://schemas.openxmlformats.org/officeDocument/2006/relationships/image" Target="../media/image12.png"/><Relationship Id="rId8"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7.wdp"/><Relationship Id="rId5" Type="http://schemas.openxmlformats.org/officeDocument/2006/relationships/image" Target="../media/image9.png"/><Relationship Id="rId6" Type="http://schemas.microsoft.com/office/2007/relationships/hdphoto" Target="../media/hdphoto9.wdp"/><Relationship Id="rId7" Type="http://schemas.openxmlformats.org/officeDocument/2006/relationships/image" Target="../media/image12.png"/><Relationship Id="rId8"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7.wdp"/><Relationship Id="rId5" Type="http://schemas.openxmlformats.org/officeDocument/2006/relationships/image" Target="../media/image9.png"/><Relationship Id="rId6" Type="http://schemas.microsoft.com/office/2007/relationships/hdphoto" Target="../media/hdphoto9.wdp"/><Relationship Id="rId7" Type="http://schemas.openxmlformats.org/officeDocument/2006/relationships/image" Target="../media/image12.png"/><Relationship Id="rId8" Type="http://schemas.microsoft.com/office/2007/relationships/hdphoto" Target="../media/hdphoto11.wdp"/><Relationship Id="rId9"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7.wdp"/><Relationship Id="rId5" Type="http://schemas.openxmlformats.org/officeDocument/2006/relationships/image" Target="../media/image12.png"/><Relationship Id="rId6"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4" Type="http://schemas.microsoft.com/office/2007/relationships/hdphoto" Target="../media/hdphoto7.wdp"/><Relationship Id="rId5" Type="http://schemas.openxmlformats.org/officeDocument/2006/relationships/image" Target="../media/image12.png"/><Relationship Id="rId6"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chart" Target="../charts/char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chart" Target="../charts/char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chart" Target="../charts/char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chart" Target="../charts/char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chart" Target="../charts/char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microsoft.com/office/2007/relationships/hdphoto" Target="../media/hdphoto1.wdp"/><Relationship Id="rId6" Type="http://schemas.openxmlformats.org/officeDocument/2006/relationships/image" Target="../media/image7.png"/><Relationship Id="rId7"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chart" Target="../charts/char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chart" Target="../charts/char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chart" Target="../charts/chart8.xml"/></Relationships>
</file>

<file path=ppt/slides/_rels/slide6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1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chart" Target="../charts/char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chart" Target="../charts/char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chart" Target="../charts/char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1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8.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49688"/>
            <a:ext cx="7772400" cy="1470025"/>
          </a:xfrm>
        </p:spPr>
        <p:txBody>
          <a:bodyPr>
            <a:normAutofit/>
          </a:bodyPr>
          <a:lstStyle/>
          <a:p>
            <a:pPr algn="ctr"/>
            <a:r>
              <a:rPr lang="en-US" dirty="0" smtClean="0"/>
              <a:t>A Content-Centric Network for Autonomous Driving</a:t>
            </a:r>
            <a:endParaRPr lang="en-US" dirty="0"/>
          </a:p>
        </p:txBody>
      </p:sp>
      <p:sp>
        <p:nvSpPr>
          <p:cNvPr id="3" name="Subtitle 2"/>
          <p:cNvSpPr>
            <a:spLocks noGrp="1"/>
          </p:cNvSpPr>
          <p:nvPr>
            <p:ph type="subTitle" idx="1"/>
          </p:nvPr>
        </p:nvSpPr>
        <p:spPr>
          <a:xfrm>
            <a:off x="2956787" y="3666164"/>
            <a:ext cx="3040955" cy="1752600"/>
          </a:xfrm>
        </p:spPr>
        <p:txBody>
          <a:bodyPr>
            <a:normAutofit/>
          </a:bodyPr>
          <a:lstStyle/>
          <a:p>
            <a:pPr algn="ctr"/>
            <a:r>
              <a:rPr lang="en-US" sz="3000" dirty="0" smtClean="0">
                <a:solidFill>
                  <a:schemeClr val="tx1"/>
                </a:solidFill>
              </a:rPr>
              <a:t>Swarun</a:t>
            </a:r>
            <a:r>
              <a:rPr lang="en-US" sz="2800" dirty="0" smtClean="0">
                <a:solidFill>
                  <a:schemeClr val="tx1"/>
                </a:solidFill>
              </a:rPr>
              <a:t> Kumar</a:t>
            </a:r>
          </a:p>
        </p:txBody>
      </p:sp>
      <p:sp>
        <p:nvSpPr>
          <p:cNvPr id="4" name="Subtitle 2"/>
          <p:cNvSpPr txBox="1">
            <a:spLocks/>
          </p:cNvSpPr>
          <p:nvPr/>
        </p:nvSpPr>
        <p:spPr>
          <a:xfrm>
            <a:off x="486612" y="4729622"/>
            <a:ext cx="8246979" cy="1752600"/>
          </a:xfrm>
          <a:prstGeom prst="rect">
            <a:avLst/>
          </a:prstGeom>
        </p:spPr>
        <p:txBody>
          <a:bodyPr tIns="0">
            <a:norm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a:r>
              <a:rPr lang="en-US" sz="2800" dirty="0" err="1" smtClean="0"/>
              <a:t>Lixin</a:t>
            </a:r>
            <a:r>
              <a:rPr lang="en-US" sz="2800" dirty="0" smtClean="0"/>
              <a:t> Shi, Stephanie Gil, </a:t>
            </a:r>
            <a:r>
              <a:rPr lang="en-US" sz="2800" dirty="0" err="1" smtClean="0"/>
              <a:t>Nabeel</a:t>
            </a:r>
            <a:r>
              <a:rPr lang="en-US" sz="2800" dirty="0" smtClean="0"/>
              <a:t> Ahmed, </a:t>
            </a:r>
          </a:p>
          <a:p>
            <a:pPr algn="ctr"/>
            <a:r>
              <a:rPr lang="en-US" sz="2800" dirty="0" smtClean="0"/>
              <a:t>Dina </a:t>
            </a:r>
            <a:r>
              <a:rPr lang="en-US" sz="2800" dirty="0" err="1" smtClean="0"/>
              <a:t>Katabi</a:t>
            </a:r>
            <a:r>
              <a:rPr lang="en-US" sz="2800" dirty="0" smtClean="0"/>
              <a:t> and Daniela </a:t>
            </a:r>
            <a:r>
              <a:rPr lang="en-US" sz="2800" dirty="0" err="1" smtClean="0"/>
              <a:t>Rus</a:t>
            </a:r>
            <a:endParaRPr lang="en-US" sz="2800" dirty="0"/>
          </a:p>
        </p:txBody>
      </p:sp>
      <p:pic>
        <p:nvPicPr>
          <p:cNvPr id="5" name="Picture 4" descr="C:\Users\gshyam\Desktop\MIT.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72955" y="5662702"/>
            <a:ext cx="1659824" cy="98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8711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877371" y="3205856"/>
            <a:ext cx="8133178" cy="5275884"/>
          </a:xfrm>
        </p:spPr>
        <p:txBody>
          <a:bodyPr>
            <a:normAutofit/>
          </a:bodyPr>
          <a:lstStyle/>
          <a:p>
            <a:r>
              <a:rPr lang="en-US" dirty="0" smtClean="0"/>
              <a:t>Don’t know who has the desired content </a:t>
            </a:r>
          </a:p>
          <a:p>
            <a:pPr lvl="1"/>
            <a:r>
              <a:rPr lang="en-US" dirty="0" smtClean="0"/>
              <a:t>In typical networks, you know your destination</a:t>
            </a:r>
          </a:p>
          <a:p>
            <a:pPr lvl="1"/>
            <a:r>
              <a:rPr lang="en-US" dirty="0" smtClean="0"/>
              <a:t>Instead, autonomous car seeks sensor data from part of the road, e.g. an intersection</a:t>
            </a:r>
          </a:p>
          <a:p>
            <a:pPr lvl="1"/>
            <a:r>
              <a:rPr lang="en-US" dirty="0" smtClean="0"/>
              <a:t>It doesn’t know which car has this information</a:t>
            </a:r>
          </a:p>
          <a:p>
            <a:pPr lvl="1"/>
            <a:r>
              <a:rPr lang="en-US" dirty="0" smtClean="0"/>
              <a:t>Focus on content as opposed to accessing a particular destination</a:t>
            </a:r>
          </a:p>
          <a:p>
            <a:pPr lvl="1"/>
            <a:endParaRPr lang="en-US" dirty="0" smtClean="0"/>
          </a:p>
        </p:txBody>
      </p:sp>
      <p:sp>
        <p:nvSpPr>
          <p:cNvPr id="34" name="Title 1"/>
          <p:cNvSpPr>
            <a:spLocks noGrp="1"/>
          </p:cNvSpPr>
          <p:nvPr>
            <p:ph type="title"/>
          </p:nvPr>
        </p:nvSpPr>
        <p:spPr>
          <a:xfrm>
            <a:off x="0" y="133470"/>
            <a:ext cx="9144000" cy="1143000"/>
          </a:xfrm>
        </p:spPr>
        <p:txBody>
          <a:bodyPr vert="horz" lIns="91440" tIns="45720" rIns="91440" bIns="45720" rtlCol="0" anchor="ctr">
            <a:normAutofit fontScale="90000"/>
          </a:bodyPr>
          <a:lstStyle/>
          <a:p>
            <a:r>
              <a:rPr lang="en-US" dirty="0" smtClean="0">
                <a:solidFill>
                  <a:schemeClr val="tx2"/>
                </a:solidFill>
              </a:rPr>
              <a:t>Autonomous Driving needs Tight Integration with Communication</a:t>
            </a:r>
            <a:endParaRPr lang="en-US" dirty="0">
              <a:solidFill>
                <a:schemeClr val="tx2"/>
              </a:solidFill>
            </a:endParaRPr>
          </a:p>
        </p:txBody>
      </p:sp>
      <p:sp>
        <p:nvSpPr>
          <p:cNvPr id="35" name="Content Placeholder 2"/>
          <p:cNvSpPr txBox="1">
            <a:spLocks/>
          </p:cNvSpPr>
          <p:nvPr/>
        </p:nvSpPr>
        <p:spPr>
          <a:xfrm>
            <a:off x="877371" y="1417638"/>
            <a:ext cx="773631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t>Data is huge and time critical</a:t>
            </a:r>
            <a:endParaRPr lang="en-US" dirty="0"/>
          </a:p>
        </p:txBody>
      </p:sp>
      <p:sp>
        <p:nvSpPr>
          <p:cNvPr id="36" name="Content Placeholder 2"/>
          <p:cNvSpPr txBox="1">
            <a:spLocks/>
          </p:cNvSpPr>
          <p:nvPr/>
        </p:nvSpPr>
        <p:spPr>
          <a:xfrm>
            <a:off x="877371" y="2000190"/>
            <a:ext cx="773631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charset="0"/>
              <a:buChar char="à"/>
            </a:pPr>
            <a:r>
              <a:rPr lang="en-US" dirty="0" smtClean="0">
                <a:sym typeface="Wingdings"/>
              </a:rPr>
              <a:t>Communication should focus on information </a:t>
            </a:r>
            <a:br>
              <a:rPr lang="en-US" dirty="0" smtClean="0">
                <a:sym typeface="Wingdings"/>
              </a:rPr>
            </a:br>
            <a:r>
              <a:rPr lang="en-US" dirty="0" smtClean="0">
                <a:sym typeface="Wingdings"/>
              </a:rPr>
              <a:t>most critical to the application</a:t>
            </a:r>
          </a:p>
        </p:txBody>
      </p:sp>
    </p:spTree>
    <p:extLst>
      <p:ext uri="{BB962C8B-B14F-4D97-AF65-F5344CB8AC3E}">
        <p14:creationId xmlns:p14="http://schemas.microsoft.com/office/powerpoint/2010/main" val="3041592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338" y="1600268"/>
            <a:ext cx="8904662" cy="5656218"/>
          </a:xfrm>
        </p:spPr>
        <p:txBody>
          <a:bodyPr>
            <a:normAutofit/>
          </a:bodyPr>
          <a:lstStyle/>
          <a:p>
            <a:r>
              <a:rPr lang="en-US" dirty="0" smtClean="0"/>
              <a:t>Integrates communication with path planning and navigation in autonomous vehicles</a:t>
            </a:r>
            <a:endParaRPr lang="en-US" dirty="0"/>
          </a:p>
          <a:p>
            <a:r>
              <a:rPr lang="en-US" dirty="0" smtClean="0"/>
              <a:t>Has a content centric design </a:t>
            </a:r>
          </a:p>
          <a:p>
            <a:pPr lvl="1"/>
            <a:r>
              <a:rPr lang="en-US" dirty="0" smtClean="0"/>
              <a:t> content, i.e. parts of road, is a first class citizen</a:t>
            </a:r>
          </a:p>
          <a:p>
            <a:r>
              <a:rPr lang="en-US" dirty="0" smtClean="0"/>
              <a:t>New MAC design where content, not senders, contend for the medium</a:t>
            </a:r>
            <a:endParaRPr lang="en-US" dirty="0"/>
          </a:p>
          <a:p>
            <a:r>
              <a:rPr lang="en-US" dirty="0" smtClean="0"/>
              <a:t>Implemented &amp; evaluated on real autonomous vehicles</a:t>
            </a:r>
          </a:p>
          <a:p>
            <a:endParaRPr lang="en-US" dirty="0"/>
          </a:p>
        </p:txBody>
      </p:sp>
      <p:sp>
        <p:nvSpPr>
          <p:cNvPr id="41" name="Title 1"/>
          <p:cNvSpPr txBox="1">
            <a:spLocks/>
          </p:cNvSpPr>
          <p:nvPr/>
        </p:nvSpPr>
        <p:spPr>
          <a:xfrm>
            <a:off x="457200" y="416713"/>
            <a:ext cx="822960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tx2"/>
                </a:solidFill>
              </a:rPr>
              <a:t>CarSpeak</a:t>
            </a:r>
            <a:endParaRPr lang="en-US" sz="3100" i="1" dirty="0">
              <a:solidFill>
                <a:schemeClr val="tx2"/>
              </a:solidFill>
            </a:endParaRPr>
          </a:p>
        </p:txBody>
      </p:sp>
    </p:spTree>
    <p:extLst>
      <p:ext uri="{BB962C8B-B14F-4D97-AF65-F5344CB8AC3E}">
        <p14:creationId xmlns:p14="http://schemas.microsoft.com/office/powerpoint/2010/main" val="3958005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Content Placeholder 2"/>
          <p:cNvSpPr>
            <a:spLocks noGrp="1"/>
          </p:cNvSpPr>
          <p:nvPr>
            <p:ph idx="1"/>
          </p:nvPr>
        </p:nvSpPr>
        <p:spPr>
          <a:xfrm>
            <a:off x="473359" y="1234969"/>
            <a:ext cx="8499374" cy="5076800"/>
          </a:xfrm>
        </p:spPr>
        <p:txBody>
          <a:bodyPr>
            <a:normAutofit/>
          </a:bodyPr>
          <a:lstStyle/>
          <a:p>
            <a:pPr marL="514350" indent="-514350">
              <a:buAutoNum type="arabicPeriod"/>
            </a:pPr>
            <a:r>
              <a:rPr lang="en-US" sz="4000" dirty="0" smtClean="0"/>
              <a:t>What is “content” and how do we represent it?</a:t>
            </a:r>
          </a:p>
          <a:p>
            <a:pPr marL="514350" indent="-514350">
              <a:buAutoNum type="arabicPeriod"/>
            </a:pPr>
            <a:endParaRPr lang="en-US" sz="4000" dirty="0"/>
          </a:p>
          <a:p>
            <a:pPr marL="0" indent="0">
              <a:buNone/>
            </a:pPr>
            <a:endParaRPr lang="en-US" sz="4000" dirty="0"/>
          </a:p>
          <a:p>
            <a:pPr marL="0" indent="0">
              <a:buNone/>
            </a:pPr>
            <a:r>
              <a:rPr lang="en-US" sz="4000" dirty="0" smtClean="0"/>
              <a:t>2. How do we disseminate this content?</a:t>
            </a:r>
          </a:p>
          <a:p>
            <a:endParaRPr lang="en-US" sz="4000" dirty="0"/>
          </a:p>
          <a:p>
            <a:endParaRPr lang="en-US" sz="4000" dirty="0" smtClean="0"/>
          </a:p>
          <a:p>
            <a:endParaRPr lang="en-US" sz="4000" dirty="0"/>
          </a:p>
          <a:p>
            <a:endParaRPr lang="en-US" sz="4000" dirty="0" smtClean="0"/>
          </a:p>
          <a:p>
            <a:endParaRPr lang="en-US" sz="4000" dirty="0"/>
          </a:p>
        </p:txBody>
      </p:sp>
    </p:spTree>
    <p:extLst>
      <p:ext uri="{BB962C8B-B14F-4D97-AF65-F5344CB8AC3E}">
        <p14:creationId xmlns:p14="http://schemas.microsoft.com/office/powerpoint/2010/main" val="2229949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34180" y="1184833"/>
            <a:ext cx="8321082" cy="145559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dk1"/>
              </a:solidFill>
            </a:endParaRPr>
          </a:p>
        </p:txBody>
      </p:sp>
      <p:sp>
        <p:nvSpPr>
          <p:cNvPr id="67" name="Content Placeholder 2"/>
          <p:cNvSpPr>
            <a:spLocks noGrp="1"/>
          </p:cNvSpPr>
          <p:nvPr>
            <p:ph idx="1"/>
          </p:nvPr>
        </p:nvSpPr>
        <p:spPr>
          <a:xfrm>
            <a:off x="473359" y="1234969"/>
            <a:ext cx="8499374" cy="5076800"/>
          </a:xfrm>
        </p:spPr>
        <p:txBody>
          <a:bodyPr>
            <a:normAutofit/>
          </a:bodyPr>
          <a:lstStyle/>
          <a:p>
            <a:pPr marL="514350" indent="-514350">
              <a:buAutoNum type="arabicPeriod"/>
            </a:pPr>
            <a:r>
              <a:rPr lang="en-US" sz="4000" dirty="0"/>
              <a:t>What is “content” and how do we represent it?</a:t>
            </a:r>
          </a:p>
          <a:p>
            <a:pPr marL="0" indent="0">
              <a:buNone/>
            </a:pPr>
            <a:endParaRPr lang="en-US" sz="4000" dirty="0" smtClean="0"/>
          </a:p>
          <a:p>
            <a:pPr marL="0" indent="0">
              <a:buNone/>
            </a:pPr>
            <a:endParaRPr lang="en-US" sz="4000" dirty="0" smtClean="0"/>
          </a:p>
          <a:p>
            <a:pPr marL="0" indent="0">
              <a:buNone/>
            </a:pPr>
            <a:r>
              <a:rPr lang="en-US" sz="4000" dirty="0" smtClean="0"/>
              <a:t>2. How </a:t>
            </a:r>
            <a:r>
              <a:rPr lang="en-US" sz="4000" dirty="0"/>
              <a:t>do we disseminate this content?</a:t>
            </a:r>
          </a:p>
          <a:p>
            <a:pPr marL="0" indent="0">
              <a:buNone/>
            </a:pPr>
            <a:endParaRPr lang="en-US" sz="4000" dirty="0" smtClean="0"/>
          </a:p>
          <a:p>
            <a:pPr marL="0" indent="0">
              <a:buNone/>
            </a:pPr>
            <a:endParaRPr lang="en-US" sz="4000" dirty="0" smtClean="0"/>
          </a:p>
          <a:p>
            <a:endParaRPr lang="en-US" sz="4000" dirty="0" smtClean="0"/>
          </a:p>
          <a:p>
            <a:endParaRPr lang="en-US" sz="4000" dirty="0" smtClean="0"/>
          </a:p>
          <a:p>
            <a:endParaRPr lang="en-US" sz="4000" dirty="0"/>
          </a:p>
          <a:p>
            <a:endParaRPr lang="en-US" sz="4000" dirty="0" smtClean="0"/>
          </a:p>
          <a:p>
            <a:endParaRPr lang="en-US" sz="4000" dirty="0"/>
          </a:p>
        </p:txBody>
      </p:sp>
    </p:spTree>
    <p:extLst>
      <p:ext uri="{BB962C8B-B14F-4D97-AF65-F5344CB8AC3E}">
        <p14:creationId xmlns:p14="http://schemas.microsoft.com/office/powerpoint/2010/main" val="1027396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384" y="211692"/>
            <a:ext cx="10923304" cy="1143000"/>
          </a:xfrm>
        </p:spPr>
        <p:txBody>
          <a:bodyPr vert="horz" lIns="91440" tIns="45720" rIns="91440" bIns="45720" rtlCol="0" anchor="ctr">
            <a:normAutofit/>
          </a:bodyPr>
          <a:lstStyle/>
          <a:p>
            <a:r>
              <a:rPr lang="en-US" sz="3600" dirty="0" smtClean="0">
                <a:solidFill>
                  <a:schemeClr val="tx2"/>
                </a:solidFill>
              </a:rPr>
              <a:t>What is “content” and how do we represent it?</a:t>
            </a:r>
            <a:endParaRPr lang="en-US" sz="3600" dirty="0">
              <a:solidFill>
                <a:schemeClr val="tx2"/>
              </a:solidFill>
            </a:endParaRPr>
          </a:p>
        </p:txBody>
      </p:sp>
      <p:grpSp>
        <p:nvGrpSpPr>
          <p:cNvPr id="35" name="Group 34"/>
          <p:cNvGrpSpPr/>
          <p:nvPr/>
        </p:nvGrpSpPr>
        <p:grpSpPr>
          <a:xfrm>
            <a:off x="2451889" y="2543582"/>
            <a:ext cx="4723100" cy="4634865"/>
            <a:chOff x="3405939" y="3901677"/>
            <a:chExt cx="2278395" cy="2412120"/>
          </a:xfrm>
        </p:grpSpPr>
        <p:grpSp>
          <p:nvGrpSpPr>
            <p:cNvPr id="36" name="Group 35"/>
            <p:cNvGrpSpPr/>
            <p:nvPr/>
          </p:nvGrpSpPr>
          <p:grpSpPr>
            <a:xfrm rot="21090177">
              <a:off x="3405939" y="4024629"/>
              <a:ext cx="2278395" cy="2289168"/>
              <a:chOff x="4571999" y="3760760"/>
              <a:chExt cx="4352855" cy="4304460"/>
            </a:xfrm>
            <a:scene3d>
              <a:camera prst="isometricOffAxis2Top"/>
              <a:lightRig rig="threePt" dir="t"/>
            </a:scene3d>
          </p:grpSpPr>
          <p:sp>
            <p:nvSpPr>
              <p:cNvPr id="45" name="Rectangle 44"/>
              <p:cNvSpPr/>
              <p:nvPr/>
            </p:nvSpPr>
            <p:spPr>
              <a:xfrm>
                <a:off x="6890490" y="3760760"/>
                <a:ext cx="1738870" cy="4166132"/>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z</a:t>
                </a:r>
                <a:endParaRPr lang="en-US" dirty="0"/>
              </a:p>
            </p:txBody>
          </p:sp>
          <p:sp>
            <p:nvSpPr>
              <p:cNvPr id="46" name="Rectangle 45"/>
              <p:cNvSpPr/>
              <p:nvPr/>
            </p:nvSpPr>
            <p:spPr>
              <a:xfrm rot="5400000">
                <a:off x="6193601" y="5333967"/>
                <a:ext cx="1109649" cy="4352854"/>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47" name="Straight Arrow Connector 46"/>
              <p:cNvCxnSpPr>
                <a:stCxn id="45" idx="0"/>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8" name="Straight Arrow Connector 47"/>
              <p:cNvCxnSpPr>
                <a:stCxn id="46" idx="0"/>
                <a:endCxn id="46" idx="2"/>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9" name="Straight Arrow Connector 48"/>
              <p:cNvCxnSpPr/>
              <p:nvPr/>
            </p:nvCxnSpPr>
            <p:spPr>
              <a:xfrm flipH="1">
                <a:off x="6890491" y="5365603"/>
                <a:ext cx="1738871" cy="0"/>
              </a:xfrm>
              <a:prstGeom prst="straightConnector1">
                <a:avLst/>
              </a:prstGeom>
              <a:ln w="38100" cmpd="sng">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grpSp>
        <p:pic>
          <p:nvPicPr>
            <p:cNvPr id="38" name="Picture 37"/>
            <p:cNvPicPr>
              <a:picLocks noChangeAspect="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Lst>
            </a:blip>
            <a:stretch>
              <a:fillRect/>
            </a:stretch>
          </p:blipFill>
          <p:spPr>
            <a:xfrm flipH="1">
              <a:off x="5307434" y="5135402"/>
              <a:ext cx="185835" cy="199919"/>
            </a:xfrm>
            <a:prstGeom prst="rect">
              <a:avLst/>
            </a:prstGeom>
          </p:spPr>
        </p:pic>
        <p:sp>
          <p:nvSpPr>
            <p:cNvPr id="39" name="Cube 38"/>
            <p:cNvSpPr/>
            <p:nvPr/>
          </p:nvSpPr>
          <p:spPr>
            <a:xfrm>
              <a:off x="3458296" y="3901677"/>
              <a:ext cx="1296252" cy="1392685"/>
            </a:xfrm>
            <a:prstGeom prst="cube">
              <a:avLst>
                <a:gd name="adj" fmla="val 27437"/>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flipH="1">
              <a:off x="4135997" y="4994367"/>
              <a:ext cx="162195" cy="339106"/>
            </a:xfrm>
            <a:prstGeom prst="rect">
              <a:avLst/>
            </a:prstGeom>
          </p:spPr>
        </p:pic>
        <p:cxnSp>
          <p:nvCxnSpPr>
            <p:cNvPr id="41" name="Straight Connector 40"/>
            <p:cNvCxnSpPr/>
            <p:nvPr/>
          </p:nvCxnSpPr>
          <p:spPr>
            <a:xfrm>
              <a:off x="4761811" y="5070917"/>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42" name="Picture 41"/>
            <p:cNvPicPr>
              <a:picLocks noChangeAspect="1"/>
            </p:cNvPicPr>
            <p:nvPr/>
          </p:nvPicPr>
          <p:blipFill>
            <a:blip r:embed="rId7">
              <a:extLst>
                <a:ext uri="{BEBA8EAE-BF5A-486C-A8C5-ECC9F3942E4B}">
                  <a14:imgProps xmlns:a14="http://schemas.microsoft.com/office/drawing/2010/main">
                    <a14:imgLayer r:embed="rId8">
                      <a14:imgEffect>
                        <a14:backgroundRemoval t="10000" b="90000" l="5667" r="97167"/>
                      </a14:imgEffect>
                    </a14:imgLayer>
                  </a14:imgProps>
                </a:ext>
              </a:extLst>
            </a:blip>
            <a:stretch>
              <a:fillRect/>
            </a:stretch>
          </p:blipFill>
          <p:spPr>
            <a:xfrm rot="21022772">
              <a:off x="4760141" y="4536819"/>
              <a:ext cx="575448" cy="772732"/>
            </a:xfrm>
            <a:prstGeom prst="rect">
              <a:avLst/>
            </a:prstGeom>
          </p:spPr>
        </p:pic>
        <p:cxnSp>
          <p:nvCxnSpPr>
            <p:cNvPr id="43" name="Straight Connector 42"/>
            <p:cNvCxnSpPr/>
            <p:nvPr/>
          </p:nvCxnSpPr>
          <p:spPr>
            <a:xfrm>
              <a:off x="4433959" y="5359946"/>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50" name="Cube 49"/>
          <p:cNvSpPr/>
          <p:nvPr/>
        </p:nvSpPr>
        <p:spPr>
          <a:xfrm>
            <a:off x="1583073" y="2501611"/>
            <a:ext cx="5896952" cy="3422922"/>
          </a:xfrm>
          <a:prstGeom prst="cube">
            <a:avLst>
              <a:gd name="adj" fmla="val 22995"/>
            </a:avLst>
          </a:prstGeom>
          <a:solidFill>
            <a:schemeClr val="bg1">
              <a:lumMod val="85000"/>
              <a:alpha val="50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1" name="Content Placeholder 2"/>
          <p:cNvSpPr txBox="1">
            <a:spLocks/>
          </p:cNvSpPr>
          <p:nvPr/>
        </p:nvSpPr>
        <p:spPr>
          <a:xfrm>
            <a:off x="466257" y="1285934"/>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Content is sensor data from cubes in the environment</a:t>
            </a:r>
          </a:p>
        </p:txBody>
      </p:sp>
      <p:sp>
        <p:nvSpPr>
          <p:cNvPr id="18" name="Content Placeholder 2"/>
          <p:cNvSpPr txBox="1">
            <a:spLocks/>
          </p:cNvSpPr>
          <p:nvPr/>
        </p:nvSpPr>
        <p:spPr>
          <a:xfrm>
            <a:off x="415597" y="6185104"/>
            <a:ext cx="8792901" cy="79102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chemeClr val="accent2"/>
                </a:solidFill>
              </a:rPr>
              <a:t>How do we represent these cubes in environment?</a:t>
            </a:r>
          </a:p>
        </p:txBody>
      </p:sp>
    </p:spTree>
    <p:extLst>
      <p:ext uri="{BB962C8B-B14F-4D97-AF65-F5344CB8AC3E}">
        <p14:creationId xmlns:p14="http://schemas.microsoft.com/office/powerpoint/2010/main" val="3812560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txBox="1">
            <a:spLocks/>
          </p:cNvSpPr>
          <p:nvPr/>
        </p:nvSpPr>
        <p:spPr>
          <a:xfrm>
            <a:off x="536612" y="1671479"/>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Zoom in for higher resolution view of a smaller part of environment</a:t>
            </a:r>
          </a:p>
          <a:p>
            <a:pPr marL="0" indent="0">
              <a:buNone/>
            </a:pPr>
            <a:endParaRPr lang="en-US" dirty="0" smtClean="0"/>
          </a:p>
        </p:txBody>
      </p:sp>
      <p:sp>
        <p:nvSpPr>
          <p:cNvPr id="34" name="Title 1"/>
          <p:cNvSpPr>
            <a:spLocks noGrp="1"/>
          </p:cNvSpPr>
          <p:nvPr>
            <p:ph type="title"/>
          </p:nvPr>
        </p:nvSpPr>
        <p:spPr>
          <a:xfrm>
            <a:off x="254367" y="37009"/>
            <a:ext cx="9205535" cy="1143000"/>
          </a:xfrm>
        </p:spPr>
        <p:txBody>
          <a:bodyPr vert="horz" lIns="91440" tIns="45720" rIns="91440" bIns="45720" rtlCol="0" anchor="ctr">
            <a:normAutofit/>
          </a:bodyPr>
          <a:lstStyle/>
          <a:p>
            <a:r>
              <a:rPr lang="en-US" dirty="0" smtClean="0">
                <a:solidFill>
                  <a:schemeClr val="tx2"/>
                </a:solidFill>
              </a:rPr>
              <a:t>Ideally…</a:t>
            </a:r>
            <a:endParaRPr lang="en-US" dirty="0">
              <a:solidFill>
                <a:schemeClr val="tx2"/>
              </a:solidFill>
            </a:endParaRPr>
          </a:p>
        </p:txBody>
      </p:sp>
      <p:sp>
        <p:nvSpPr>
          <p:cNvPr id="35" name="Content Placeholder 2"/>
          <p:cNvSpPr txBox="1">
            <a:spLocks/>
          </p:cNvSpPr>
          <p:nvPr/>
        </p:nvSpPr>
        <p:spPr>
          <a:xfrm>
            <a:off x="536612" y="1113571"/>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Obtain low resolution view of environment</a:t>
            </a:r>
          </a:p>
        </p:txBody>
      </p:sp>
      <p:grpSp>
        <p:nvGrpSpPr>
          <p:cNvPr id="20" name="Group 19"/>
          <p:cNvGrpSpPr/>
          <p:nvPr/>
        </p:nvGrpSpPr>
        <p:grpSpPr>
          <a:xfrm>
            <a:off x="2379133" y="3362483"/>
            <a:ext cx="4950411" cy="4446216"/>
            <a:chOff x="3405939" y="3901677"/>
            <a:chExt cx="2278395" cy="2412120"/>
          </a:xfrm>
        </p:grpSpPr>
        <p:grpSp>
          <p:nvGrpSpPr>
            <p:cNvPr id="21" name="Group 20"/>
            <p:cNvGrpSpPr/>
            <p:nvPr/>
          </p:nvGrpSpPr>
          <p:grpSpPr>
            <a:xfrm rot="21090177">
              <a:off x="3405939" y="4024629"/>
              <a:ext cx="2278395" cy="2289168"/>
              <a:chOff x="4571999" y="3760760"/>
              <a:chExt cx="4352855" cy="4304460"/>
            </a:xfrm>
            <a:scene3d>
              <a:camera prst="isometricOffAxis2Top"/>
              <a:lightRig rig="threePt" dir="t"/>
            </a:scene3d>
          </p:grpSpPr>
          <p:sp>
            <p:nvSpPr>
              <p:cNvPr id="39" name="Rectangle 38"/>
              <p:cNvSpPr/>
              <p:nvPr/>
            </p:nvSpPr>
            <p:spPr>
              <a:xfrm>
                <a:off x="6890490" y="3760760"/>
                <a:ext cx="1738870" cy="4166132"/>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z</a:t>
                </a:r>
                <a:endParaRPr lang="en-US" dirty="0"/>
              </a:p>
            </p:txBody>
          </p:sp>
          <p:sp>
            <p:nvSpPr>
              <p:cNvPr id="40" name="Rectangle 39"/>
              <p:cNvSpPr/>
              <p:nvPr/>
            </p:nvSpPr>
            <p:spPr>
              <a:xfrm rot="5400000">
                <a:off x="6193601" y="5333967"/>
                <a:ext cx="1109649" cy="4352854"/>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41" name="Straight Arrow Connector 40"/>
              <p:cNvCxnSpPr>
                <a:stCxn id="39" idx="0"/>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2" name="Straight Arrow Connector 41"/>
              <p:cNvCxnSpPr>
                <a:stCxn id="40" idx="0"/>
                <a:endCxn id="40" idx="2"/>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3" name="Straight Arrow Connector 42"/>
              <p:cNvCxnSpPr/>
              <p:nvPr/>
            </p:nvCxnSpPr>
            <p:spPr>
              <a:xfrm flipH="1">
                <a:off x="6890491" y="5365603"/>
                <a:ext cx="1738871" cy="0"/>
              </a:xfrm>
              <a:prstGeom prst="straightConnector1">
                <a:avLst/>
              </a:prstGeom>
              <a:ln w="38100" cmpd="sng">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gr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Lst>
            </a:blip>
            <a:stretch>
              <a:fillRect/>
            </a:stretch>
          </p:blipFill>
          <p:spPr>
            <a:xfrm flipH="1">
              <a:off x="5307434" y="5135402"/>
              <a:ext cx="185835" cy="199919"/>
            </a:xfrm>
            <a:prstGeom prst="rect">
              <a:avLst/>
            </a:prstGeom>
          </p:spPr>
        </p:pic>
        <p:sp>
          <p:nvSpPr>
            <p:cNvPr id="26" name="Cube 25"/>
            <p:cNvSpPr/>
            <p:nvPr/>
          </p:nvSpPr>
          <p:spPr>
            <a:xfrm>
              <a:off x="3458296" y="3901677"/>
              <a:ext cx="1296252" cy="1392685"/>
            </a:xfrm>
            <a:prstGeom prst="cube">
              <a:avLst>
                <a:gd name="adj" fmla="val 27437"/>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flipH="1">
              <a:off x="4135997" y="4994367"/>
              <a:ext cx="162195" cy="339106"/>
            </a:xfrm>
            <a:prstGeom prst="rect">
              <a:avLst/>
            </a:prstGeom>
          </p:spPr>
        </p:pic>
        <p:cxnSp>
          <p:nvCxnSpPr>
            <p:cNvPr id="32" name="Straight Connector 31"/>
            <p:cNvCxnSpPr/>
            <p:nvPr/>
          </p:nvCxnSpPr>
          <p:spPr>
            <a:xfrm>
              <a:off x="4761811" y="5070917"/>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7">
              <a:extLst>
                <a:ext uri="{BEBA8EAE-BF5A-486C-A8C5-ECC9F3942E4B}">
                  <a14:imgProps xmlns:a14="http://schemas.microsoft.com/office/drawing/2010/main">
                    <a14:imgLayer r:embed="rId8">
                      <a14:imgEffect>
                        <a14:backgroundRemoval t="10000" b="90000" l="5667" r="97167"/>
                      </a14:imgEffect>
                    </a14:imgLayer>
                  </a14:imgProps>
                </a:ext>
              </a:extLst>
            </a:blip>
            <a:stretch>
              <a:fillRect/>
            </a:stretch>
          </p:blipFill>
          <p:spPr>
            <a:xfrm rot="21022772">
              <a:off x="4760141" y="4536819"/>
              <a:ext cx="575448" cy="772732"/>
            </a:xfrm>
            <a:prstGeom prst="rect">
              <a:avLst/>
            </a:prstGeom>
          </p:spPr>
        </p:pic>
        <p:cxnSp>
          <p:nvCxnSpPr>
            <p:cNvPr id="37" name="Straight Connector 36"/>
            <p:cNvCxnSpPr/>
            <p:nvPr/>
          </p:nvCxnSpPr>
          <p:spPr>
            <a:xfrm>
              <a:off x="4433959" y="5359946"/>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502258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txBox="1">
            <a:spLocks/>
          </p:cNvSpPr>
          <p:nvPr/>
        </p:nvSpPr>
        <p:spPr>
          <a:xfrm>
            <a:off x="536612" y="1671479"/>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Zoom in for higher resolution view of a smaller part of environment</a:t>
            </a:r>
          </a:p>
        </p:txBody>
      </p:sp>
      <p:sp>
        <p:nvSpPr>
          <p:cNvPr id="34" name="Title 1"/>
          <p:cNvSpPr>
            <a:spLocks noGrp="1"/>
          </p:cNvSpPr>
          <p:nvPr>
            <p:ph type="title"/>
          </p:nvPr>
        </p:nvSpPr>
        <p:spPr>
          <a:xfrm>
            <a:off x="254367" y="37009"/>
            <a:ext cx="9205535" cy="1143000"/>
          </a:xfrm>
        </p:spPr>
        <p:txBody>
          <a:bodyPr vert="horz" lIns="91440" tIns="45720" rIns="91440" bIns="45720" rtlCol="0" anchor="ctr">
            <a:normAutofit/>
          </a:bodyPr>
          <a:lstStyle/>
          <a:p>
            <a:r>
              <a:rPr lang="en-US" dirty="0" smtClean="0">
                <a:solidFill>
                  <a:schemeClr val="tx2"/>
                </a:solidFill>
              </a:rPr>
              <a:t>Ideally…</a:t>
            </a:r>
            <a:endParaRPr lang="en-US" dirty="0">
              <a:solidFill>
                <a:schemeClr val="tx2"/>
              </a:solidFill>
            </a:endParaRPr>
          </a:p>
        </p:txBody>
      </p:sp>
      <p:sp>
        <p:nvSpPr>
          <p:cNvPr id="35" name="Content Placeholder 2"/>
          <p:cNvSpPr txBox="1">
            <a:spLocks/>
          </p:cNvSpPr>
          <p:nvPr/>
        </p:nvSpPr>
        <p:spPr>
          <a:xfrm>
            <a:off x="536612" y="1113571"/>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Obtain low resolution view of environment</a:t>
            </a:r>
          </a:p>
        </p:txBody>
      </p:sp>
      <p:grpSp>
        <p:nvGrpSpPr>
          <p:cNvPr id="20" name="Group 19"/>
          <p:cNvGrpSpPr/>
          <p:nvPr/>
        </p:nvGrpSpPr>
        <p:grpSpPr>
          <a:xfrm>
            <a:off x="2379133" y="3362483"/>
            <a:ext cx="4950411" cy="4446216"/>
            <a:chOff x="3405939" y="3901677"/>
            <a:chExt cx="2278395" cy="2412120"/>
          </a:xfrm>
        </p:grpSpPr>
        <p:grpSp>
          <p:nvGrpSpPr>
            <p:cNvPr id="21" name="Group 20"/>
            <p:cNvGrpSpPr/>
            <p:nvPr/>
          </p:nvGrpSpPr>
          <p:grpSpPr>
            <a:xfrm rot="21090177">
              <a:off x="3405939" y="4024629"/>
              <a:ext cx="2278395" cy="2289168"/>
              <a:chOff x="4571999" y="3760760"/>
              <a:chExt cx="4352855" cy="4304460"/>
            </a:xfrm>
            <a:scene3d>
              <a:camera prst="isometricOffAxis2Top"/>
              <a:lightRig rig="threePt" dir="t"/>
            </a:scene3d>
          </p:grpSpPr>
          <p:sp>
            <p:nvSpPr>
              <p:cNvPr id="39" name="Rectangle 38"/>
              <p:cNvSpPr/>
              <p:nvPr/>
            </p:nvSpPr>
            <p:spPr>
              <a:xfrm>
                <a:off x="6890490" y="3760760"/>
                <a:ext cx="1738870" cy="4166132"/>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z</a:t>
                </a:r>
                <a:endParaRPr lang="en-US" dirty="0"/>
              </a:p>
            </p:txBody>
          </p:sp>
          <p:sp>
            <p:nvSpPr>
              <p:cNvPr id="40" name="Rectangle 39"/>
              <p:cNvSpPr/>
              <p:nvPr/>
            </p:nvSpPr>
            <p:spPr>
              <a:xfrm rot="5400000">
                <a:off x="6193601" y="5333967"/>
                <a:ext cx="1109649" cy="4352854"/>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41" name="Straight Arrow Connector 40"/>
              <p:cNvCxnSpPr>
                <a:stCxn id="39" idx="0"/>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2" name="Straight Arrow Connector 41"/>
              <p:cNvCxnSpPr>
                <a:stCxn id="40" idx="0"/>
                <a:endCxn id="40" idx="2"/>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3" name="Straight Arrow Connector 42"/>
              <p:cNvCxnSpPr/>
              <p:nvPr/>
            </p:nvCxnSpPr>
            <p:spPr>
              <a:xfrm flipH="1">
                <a:off x="6890491" y="5365603"/>
                <a:ext cx="1738871" cy="0"/>
              </a:xfrm>
              <a:prstGeom prst="straightConnector1">
                <a:avLst/>
              </a:prstGeom>
              <a:ln w="38100" cmpd="sng">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gr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Lst>
            </a:blip>
            <a:stretch>
              <a:fillRect/>
            </a:stretch>
          </p:blipFill>
          <p:spPr>
            <a:xfrm flipH="1">
              <a:off x="5307434" y="5135402"/>
              <a:ext cx="185835" cy="199919"/>
            </a:xfrm>
            <a:prstGeom prst="rect">
              <a:avLst/>
            </a:prstGeom>
          </p:spPr>
        </p:pic>
        <p:sp>
          <p:nvSpPr>
            <p:cNvPr id="26" name="Cube 25"/>
            <p:cNvSpPr/>
            <p:nvPr/>
          </p:nvSpPr>
          <p:spPr>
            <a:xfrm>
              <a:off x="3458296" y="3901677"/>
              <a:ext cx="1296252" cy="1392685"/>
            </a:xfrm>
            <a:prstGeom prst="cube">
              <a:avLst>
                <a:gd name="adj" fmla="val 27437"/>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flipH="1">
              <a:off x="4135997" y="4994367"/>
              <a:ext cx="162195" cy="339106"/>
            </a:xfrm>
            <a:prstGeom prst="rect">
              <a:avLst/>
            </a:prstGeom>
          </p:spPr>
        </p:pic>
        <p:cxnSp>
          <p:nvCxnSpPr>
            <p:cNvPr id="32" name="Straight Connector 31"/>
            <p:cNvCxnSpPr/>
            <p:nvPr/>
          </p:nvCxnSpPr>
          <p:spPr>
            <a:xfrm>
              <a:off x="4761811" y="5070917"/>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7">
              <a:extLst>
                <a:ext uri="{BEBA8EAE-BF5A-486C-A8C5-ECC9F3942E4B}">
                  <a14:imgProps xmlns:a14="http://schemas.microsoft.com/office/drawing/2010/main">
                    <a14:imgLayer r:embed="rId8">
                      <a14:imgEffect>
                        <a14:backgroundRemoval t="10000" b="90000" l="5667" r="97167"/>
                      </a14:imgEffect>
                    </a14:imgLayer>
                  </a14:imgProps>
                </a:ext>
              </a:extLst>
            </a:blip>
            <a:stretch>
              <a:fillRect/>
            </a:stretch>
          </p:blipFill>
          <p:spPr>
            <a:xfrm rot="21022772">
              <a:off x="4760141" y="4536819"/>
              <a:ext cx="575448" cy="772732"/>
            </a:xfrm>
            <a:prstGeom prst="rect">
              <a:avLst/>
            </a:prstGeom>
          </p:spPr>
        </p:pic>
        <p:cxnSp>
          <p:nvCxnSpPr>
            <p:cNvPr id="37" name="Straight Connector 36"/>
            <p:cNvCxnSpPr/>
            <p:nvPr/>
          </p:nvCxnSpPr>
          <p:spPr>
            <a:xfrm>
              <a:off x="4433959" y="5359946"/>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44" name="Cube 43"/>
          <p:cNvSpPr/>
          <p:nvPr/>
        </p:nvSpPr>
        <p:spPr>
          <a:xfrm>
            <a:off x="1350176" y="2852300"/>
            <a:ext cx="6435544" cy="3699800"/>
          </a:xfrm>
          <a:prstGeom prst="cube">
            <a:avLst/>
          </a:prstGeom>
          <a:solidFill>
            <a:schemeClr val="bg1">
              <a:lumMod val="85000"/>
              <a:alpha val="50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37244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txBox="1">
            <a:spLocks/>
          </p:cNvSpPr>
          <p:nvPr/>
        </p:nvSpPr>
        <p:spPr>
          <a:xfrm>
            <a:off x="536612" y="1671479"/>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Zoom in for higher resolution view of a smaller part of environment</a:t>
            </a:r>
          </a:p>
          <a:p>
            <a:pPr marL="0" indent="0">
              <a:buNone/>
            </a:pPr>
            <a:endParaRPr lang="en-US" dirty="0" smtClean="0"/>
          </a:p>
        </p:txBody>
      </p:sp>
      <p:sp>
        <p:nvSpPr>
          <p:cNvPr id="34" name="Title 1"/>
          <p:cNvSpPr>
            <a:spLocks noGrp="1"/>
          </p:cNvSpPr>
          <p:nvPr>
            <p:ph type="title"/>
          </p:nvPr>
        </p:nvSpPr>
        <p:spPr>
          <a:xfrm>
            <a:off x="254367" y="37009"/>
            <a:ext cx="9205535" cy="1143000"/>
          </a:xfrm>
        </p:spPr>
        <p:txBody>
          <a:bodyPr vert="horz" lIns="91440" tIns="45720" rIns="91440" bIns="45720" rtlCol="0" anchor="ctr">
            <a:normAutofit/>
          </a:bodyPr>
          <a:lstStyle/>
          <a:p>
            <a:r>
              <a:rPr lang="en-US" dirty="0" smtClean="0">
                <a:solidFill>
                  <a:schemeClr val="tx2"/>
                </a:solidFill>
              </a:rPr>
              <a:t>Ideally…</a:t>
            </a:r>
            <a:endParaRPr lang="en-US" dirty="0">
              <a:solidFill>
                <a:schemeClr val="tx2"/>
              </a:solidFill>
            </a:endParaRPr>
          </a:p>
        </p:txBody>
      </p:sp>
      <p:sp>
        <p:nvSpPr>
          <p:cNvPr id="35" name="Content Placeholder 2"/>
          <p:cNvSpPr txBox="1">
            <a:spLocks/>
          </p:cNvSpPr>
          <p:nvPr/>
        </p:nvSpPr>
        <p:spPr>
          <a:xfrm>
            <a:off x="536612" y="1113571"/>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Obtain low resolution view of environment</a:t>
            </a:r>
          </a:p>
        </p:txBody>
      </p:sp>
      <p:grpSp>
        <p:nvGrpSpPr>
          <p:cNvPr id="20" name="Group 19"/>
          <p:cNvGrpSpPr/>
          <p:nvPr/>
        </p:nvGrpSpPr>
        <p:grpSpPr>
          <a:xfrm>
            <a:off x="2379133" y="3362483"/>
            <a:ext cx="4950411" cy="4446216"/>
            <a:chOff x="3405939" y="3901677"/>
            <a:chExt cx="2278395" cy="2412120"/>
          </a:xfrm>
        </p:grpSpPr>
        <p:grpSp>
          <p:nvGrpSpPr>
            <p:cNvPr id="21" name="Group 20"/>
            <p:cNvGrpSpPr/>
            <p:nvPr/>
          </p:nvGrpSpPr>
          <p:grpSpPr>
            <a:xfrm rot="21090177">
              <a:off x="3405939" y="4024629"/>
              <a:ext cx="2278395" cy="2289168"/>
              <a:chOff x="4571999" y="3760760"/>
              <a:chExt cx="4352855" cy="4304460"/>
            </a:xfrm>
            <a:scene3d>
              <a:camera prst="isometricOffAxis2Top"/>
              <a:lightRig rig="threePt" dir="t"/>
            </a:scene3d>
          </p:grpSpPr>
          <p:sp>
            <p:nvSpPr>
              <p:cNvPr id="39" name="Rectangle 38"/>
              <p:cNvSpPr/>
              <p:nvPr/>
            </p:nvSpPr>
            <p:spPr>
              <a:xfrm>
                <a:off x="6890490" y="3760760"/>
                <a:ext cx="1738870" cy="4166132"/>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z</a:t>
                </a:r>
                <a:endParaRPr lang="en-US" dirty="0"/>
              </a:p>
            </p:txBody>
          </p:sp>
          <p:sp>
            <p:nvSpPr>
              <p:cNvPr id="40" name="Rectangle 39"/>
              <p:cNvSpPr/>
              <p:nvPr/>
            </p:nvSpPr>
            <p:spPr>
              <a:xfrm rot="5400000">
                <a:off x="6193601" y="5333967"/>
                <a:ext cx="1109649" cy="4352854"/>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41" name="Straight Arrow Connector 40"/>
              <p:cNvCxnSpPr>
                <a:stCxn id="39" idx="0"/>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2" name="Straight Arrow Connector 41"/>
              <p:cNvCxnSpPr>
                <a:stCxn id="40" idx="0"/>
                <a:endCxn id="40" idx="2"/>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3" name="Straight Arrow Connector 42"/>
              <p:cNvCxnSpPr/>
              <p:nvPr/>
            </p:nvCxnSpPr>
            <p:spPr>
              <a:xfrm flipH="1">
                <a:off x="6890491" y="5365603"/>
                <a:ext cx="1738871" cy="0"/>
              </a:xfrm>
              <a:prstGeom prst="straightConnector1">
                <a:avLst/>
              </a:prstGeom>
              <a:ln w="38100" cmpd="sng">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gr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Lst>
            </a:blip>
            <a:stretch>
              <a:fillRect/>
            </a:stretch>
          </p:blipFill>
          <p:spPr>
            <a:xfrm flipH="1">
              <a:off x="5307434" y="5135402"/>
              <a:ext cx="185835" cy="199919"/>
            </a:xfrm>
            <a:prstGeom prst="rect">
              <a:avLst/>
            </a:prstGeom>
          </p:spPr>
        </p:pic>
        <p:sp>
          <p:nvSpPr>
            <p:cNvPr id="26" name="Cube 25"/>
            <p:cNvSpPr/>
            <p:nvPr/>
          </p:nvSpPr>
          <p:spPr>
            <a:xfrm>
              <a:off x="3458296" y="3901677"/>
              <a:ext cx="1296252" cy="1392685"/>
            </a:xfrm>
            <a:prstGeom prst="cube">
              <a:avLst>
                <a:gd name="adj" fmla="val 27437"/>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flipH="1">
              <a:off x="4135997" y="4994367"/>
              <a:ext cx="162195" cy="339106"/>
            </a:xfrm>
            <a:prstGeom prst="rect">
              <a:avLst/>
            </a:prstGeom>
          </p:spPr>
        </p:pic>
        <p:cxnSp>
          <p:nvCxnSpPr>
            <p:cNvPr id="32" name="Straight Connector 31"/>
            <p:cNvCxnSpPr/>
            <p:nvPr/>
          </p:nvCxnSpPr>
          <p:spPr>
            <a:xfrm>
              <a:off x="4761811" y="5070917"/>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7">
              <a:extLst>
                <a:ext uri="{BEBA8EAE-BF5A-486C-A8C5-ECC9F3942E4B}">
                  <a14:imgProps xmlns:a14="http://schemas.microsoft.com/office/drawing/2010/main">
                    <a14:imgLayer r:embed="rId8">
                      <a14:imgEffect>
                        <a14:backgroundRemoval t="10000" b="90000" l="5667" r="97167"/>
                      </a14:imgEffect>
                    </a14:imgLayer>
                  </a14:imgProps>
                </a:ext>
              </a:extLst>
            </a:blip>
            <a:stretch>
              <a:fillRect/>
            </a:stretch>
          </p:blipFill>
          <p:spPr>
            <a:xfrm rot="21022772">
              <a:off x="4760141" y="4536819"/>
              <a:ext cx="575448" cy="772732"/>
            </a:xfrm>
            <a:prstGeom prst="rect">
              <a:avLst/>
            </a:prstGeom>
          </p:spPr>
        </p:pic>
        <p:cxnSp>
          <p:nvCxnSpPr>
            <p:cNvPr id="37" name="Straight Connector 36"/>
            <p:cNvCxnSpPr/>
            <p:nvPr/>
          </p:nvCxnSpPr>
          <p:spPr>
            <a:xfrm>
              <a:off x="4433959" y="5359946"/>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44" name="Cube 43"/>
          <p:cNvSpPr/>
          <p:nvPr/>
        </p:nvSpPr>
        <p:spPr>
          <a:xfrm>
            <a:off x="3469226" y="5097949"/>
            <a:ext cx="1609344" cy="923544"/>
          </a:xfrm>
          <a:prstGeom prst="cube">
            <a:avLst/>
          </a:prstGeom>
          <a:solidFill>
            <a:schemeClr val="bg1">
              <a:lumMod val="85000"/>
              <a:alpha val="50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825082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strVal val="4*#ppt_w"/>
                                          </p:val>
                                        </p:tav>
                                        <p:tav tm="100000">
                                          <p:val>
                                            <p:strVal val="#ppt_w"/>
                                          </p:val>
                                        </p:tav>
                                      </p:tavLst>
                                    </p:anim>
                                    <p:anim calcmode="lin" valueType="num">
                                      <p:cBhvr>
                                        <p:cTn id="8" dur="500" fill="hold"/>
                                        <p:tgtEl>
                                          <p:spTgt spid="4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
          <p:cNvSpPr txBox="1">
            <a:spLocks/>
          </p:cNvSpPr>
          <p:nvPr/>
        </p:nvSpPr>
        <p:spPr>
          <a:xfrm>
            <a:off x="536612" y="1671479"/>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Zoom in for higher resolution view of a smaller part of environment</a:t>
            </a:r>
          </a:p>
          <a:p>
            <a:pPr marL="0" indent="0">
              <a:buNone/>
            </a:pPr>
            <a:endParaRPr lang="en-US" dirty="0" smtClean="0"/>
          </a:p>
        </p:txBody>
      </p:sp>
      <p:sp>
        <p:nvSpPr>
          <p:cNvPr id="34" name="Title 1"/>
          <p:cNvSpPr>
            <a:spLocks noGrp="1"/>
          </p:cNvSpPr>
          <p:nvPr>
            <p:ph type="title"/>
          </p:nvPr>
        </p:nvSpPr>
        <p:spPr>
          <a:xfrm>
            <a:off x="254367" y="37009"/>
            <a:ext cx="9205535" cy="1143000"/>
          </a:xfrm>
        </p:spPr>
        <p:txBody>
          <a:bodyPr vert="horz" lIns="91440" tIns="45720" rIns="91440" bIns="45720" rtlCol="0" anchor="ctr">
            <a:normAutofit/>
          </a:bodyPr>
          <a:lstStyle/>
          <a:p>
            <a:r>
              <a:rPr lang="en-US" dirty="0" smtClean="0">
                <a:solidFill>
                  <a:schemeClr val="tx2"/>
                </a:solidFill>
              </a:rPr>
              <a:t>Ideally…</a:t>
            </a:r>
            <a:endParaRPr lang="en-US" dirty="0">
              <a:solidFill>
                <a:schemeClr val="tx2"/>
              </a:solidFill>
            </a:endParaRPr>
          </a:p>
        </p:txBody>
      </p:sp>
      <p:sp>
        <p:nvSpPr>
          <p:cNvPr id="35" name="Content Placeholder 2"/>
          <p:cNvSpPr txBox="1">
            <a:spLocks/>
          </p:cNvSpPr>
          <p:nvPr/>
        </p:nvSpPr>
        <p:spPr>
          <a:xfrm>
            <a:off x="536612" y="1113571"/>
            <a:ext cx="8286226"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Obtain low resolution view of environment</a:t>
            </a:r>
          </a:p>
        </p:txBody>
      </p:sp>
      <p:grpSp>
        <p:nvGrpSpPr>
          <p:cNvPr id="20" name="Group 19"/>
          <p:cNvGrpSpPr/>
          <p:nvPr/>
        </p:nvGrpSpPr>
        <p:grpSpPr>
          <a:xfrm>
            <a:off x="2379133" y="3362483"/>
            <a:ext cx="4950411" cy="4446216"/>
            <a:chOff x="3405939" y="3901677"/>
            <a:chExt cx="2278395" cy="2412120"/>
          </a:xfrm>
        </p:grpSpPr>
        <p:grpSp>
          <p:nvGrpSpPr>
            <p:cNvPr id="21" name="Group 20"/>
            <p:cNvGrpSpPr/>
            <p:nvPr/>
          </p:nvGrpSpPr>
          <p:grpSpPr>
            <a:xfrm rot="21090177">
              <a:off x="3405939" y="4024629"/>
              <a:ext cx="2278395" cy="2289168"/>
              <a:chOff x="4571999" y="3760760"/>
              <a:chExt cx="4352855" cy="4304460"/>
            </a:xfrm>
            <a:scene3d>
              <a:camera prst="isometricOffAxis2Top"/>
              <a:lightRig rig="threePt" dir="t"/>
            </a:scene3d>
          </p:grpSpPr>
          <p:sp>
            <p:nvSpPr>
              <p:cNvPr id="39" name="Rectangle 38"/>
              <p:cNvSpPr/>
              <p:nvPr/>
            </p:nvSpPr>
            <p:spPr>
              <a:xfrm>
                <a:off x="6890490" y="3760760"/>
                <a:ext cx="1738870" cy="4166132"/>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z</a:t>
                </a:r>
                <a:endParaRPr lang="en-US" dirty="0"/>
              </a:p>
            </p:txBody>
          </p:sp>
          <p:sp>
            <p:nvSpPr>
              <p:cNvPr id="40" name="Rectangle 39"/>
              <p:cNvSpPr/>
              <p:nvPr/>
            </p:nvSpPr>
            <p:spPr>
              <a:xfrm rot="5400000">
                <a:off x="6193601" y="5333967"/>
                <a:ext cx="1109649" cy="4352854"/>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41" name="Straight Arrow Connector 40"/>
              <p:cNvCxnSpPr>
                <a:stCxn id="39" idx="0"/>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2" name="Straight Arrow Connector 41"/>
              <p:cNvCxnSpPr>
                <a:stCxn id="40" idx="0"/>
                <a:endCxn id="40" idx="2"/>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43" name="Straight Arrow Connector 42"/>
              <p:cNvCxnSpPr/>
              <p:nvPr/>
            </p:nvCxnSpPr>
            <p:spPr>
              <a:xfrm flipH="1">
                <a:off x="6890491" y="5365603"/>
                <a:ext cx="1738871" cy="0"/>
              </a:xfrm>
              <a:prstGeom prst="straightConnector1">
                <a:avLst/>
              </a:prstGeom>
              <a:ln w="38100" cmpd="sng">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gr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0" b="100000" l="10000" r="90000"/>
                      </a14:imgEffect>
                    </a14:imgLayer>
                  </a14:imgProps>
                </a:ext>
              </a:extLst>
            </a:blip>
            <a:stretch>
              <a:fillRect/>
            </a:stretch>
          </p:blipFill>
          <p:spPr>
            <a:xfrm flipH="1">
              <a:off x="5307434" y="5135402"/>
              <a:ext cx="185835" cy="199919"/>
            </a:xfrm>
            <a:prstGeom prst="rect">
              <a:avLst/>
            </a:prstGeom>
          </p:spPr>
        </p:pic>
        <p:sp>
          <p:nvSpPr>
            <p:cNvPr id="26" name="Cube 25"/>
            <p:cNvSpPr/>
            <p:nvPr/>
          </p:nvSpPr>
          <p:spPr>
            <a:xfrm>
              <a:off x="3458296" y="3901677"/>
              <a:ext cx="1296252" cy="1392685"/>
            </a:xfrm>
            <a:prstGeom prst="cube">
              <a:avLst>
                <a:gd name="adj" fmla="val 27437"/>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flipH="1">
              <a:off x="4135997" y="4994367"/>
              <a:ext cx="162195" cy="339106"/>
            </a:xfrm>
            <a:prstGeom prst="rect">
              <a:avLst/>
            </a:prstGeom>
          </p:spPr>
        </p:pic>
        <p:cxnSp>
          <p:nvCxnSpPr>
            <p:cNvPr id="32" name="Straight Connector 31"/>
            <p:cNvCxnSpPr/>
            <p:nvPr/>
          </p:nvCxnSpPr>
          <p:spPr>
            <a:xfrm>
              <a:off x="4761811" y="5070917"/>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7">
              <a:extLst>
                <a:ext uri="{BEBA8EAE-BF5A-486C-A8C5-ECC9F3942E4B}">
                  <a14:imgProps xmlns:a14="http://schemas.microsoft.com/office/drawing/2010/main">
                    <a14:imgLayer r:embed="rId8">
                      <a14:imgEffect>
                        <a14:backgroundRemoval t="10000" b="90000" l="5667" r="97167"/>
                      </a14:imgEffect>
                    </a14:imgLayer>
                  </a14:imgProps>
                </a:ext>
              </a:extLst>
            </a:blip>
            <a:stretch>
              <a:fillRect/>
            </a:stretch>
          </p:blipFill>
          <p:spPr>
            <a:xfrm rot="21022772">
              <a:off x="4760141" y="4536819"/>
              <a:ext cx="575448" cy="772732"/>
            </a:xfrm>
            <a:prstGeom prst="rect">
              <a:avLst/>
            </a:prstGeom>
          </p:spPr>
        </p:pic>
        <p:cxnSp>
          <p:nvCxnSpPr>
            <p:cNvPr id="37" name="Straight Connector 36"/>
            <p:cNvCxnSpPr/>
            <p:nvPr/>
          </p:nvCxnSpPr>
          <p:spPr>
            <a:xfrm>
              <a:off x="4433959" y="5359946"/>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44" name="Cube 43"/>
          <p:cNvSpPr/>
          <p:nvPr/>
        </p:nvSpPr>
        <p:spPr>
          <a:xfrm>
            <a:off x="3469226" y="5097949"/>
            <a:ext cx="1609344" cy="923544"/>
          </a:xfrm>
          <a:prstGeom prst="cube">
            <a:avLst/>
          </a:prstGeom>
          <a:solidFill>
            <a:schemeClr val="bg1">
              <a:lumMod val="85000"/>
              <a:alpha val="50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9" name="Content Placeholder 2"/>
          <p:cNvSpPr txBox="1">
            <a:spLocks/>
          </p:cNvSpPr>
          <p:nvPr/>
        </p:nvSpPr>
        <p:spPr>
          <a:xfrm>
            <a:off x="536612" y="5481387"/>
            <a:ext cx="7951560" cy="1185901"/>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dirty="0" smtClean="0"/>
              <a:t>Need recursive representation that makes best use of available wireless bandwidth</a:t>
            </a:r>
          </a:p>
        </p:txBody>
      </p:sp>
    </p:spTree>
    <p:extLst>
      <p:ext uri="{BB962C8B-B14F-4D97-AF65-F5344CB8AC3E}">
        <p14:creationId xmlns:p14="http://schemas.microsoft.com/office/powerpoint/2010/main" val="248198346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sp>
        <p:nvSpPr>
          <p:cNvPr id="55" name="Cube 54"/>
          <p:cNvSpPr/>
          <p:nvPr/>
        </p:nvSpPr>
        <p:spPr>
          <a:xfrm>
            <a:off x="2877725" y="3214896"/>
            <a:ext cx="2980944" cy="2578608"/>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pic>
        <p:nvPicPr>
          <p:cNvPr id="56" name="Picture 55"/>
          <p:cNvPicPr>
            <a:picLocks noChangeAspect="1"/>
          </p:cNvPicPr>
          <p:nvPr/>
        </p:nvPicPr>
        <p:blipFill>
          <a:blip r:embed="rId3">
            <a:alphaModFix amt="14000"/>
          </a:blip>
          <a:stretch>
            <a:fillRect/>
          </a:stretch>
        </p:blipFill>
        <p:spPr>
          <a:xfrm>
            <a:off x="2893219" y="3839924"/>
            <a:ext cx="2318145" cy="1943547"/>
          </a:xfrm>
          <a:prstGeom prst="rect">
            <a:avLst/>
          </a:prstGeom>
        </p:spPr>
      </p:pic>
      <p:sp>
        <p:nvSpPr>
          <p:cNvPr id="57" name="Content Placeholder 2"/>
          <p:cNvSpPr txBox="1">
            <a:spLocks/>
          </p:cNvSpPr>
          <p:nvPr/>
        </p:nvSpPr>
        <p:spPr>
          <a:xfrm>
            <a:off x="335761" y="1201165"/>
            <a:ext cx="848707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Consider large cube encompassing environment</a:t>
            </a:r>
          </a:p>
          <a:p>
            <a:pPr marL="0" indent="0">
              <a:buNone/>
            </a:pPr>
            <a:endParaRPr lang="en-US" dirty="0" smtClean="0"/>
          </a:p>
        </p:txBody>
      </p:sp>
    </p:spTree>
    <p:extLst>
      <p:ext uri="{BB962C8B-B14F-4D97-AF65-F5344CB8AC3E}">
        <p14:creationId xmlns:p14="http://schemas.microsoft.com/office/powerpoint/2010/main" val="1487536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789" y="274638"/>
            <a:ext cx="8686800" cy="1143000"/>
          </a:xfrm>
        </p:spPr>
        <p:txBody>
          <a:bodyPr>
            <a:normAutofit fontScale="90000"/>
          </a:bodyPr>
          <a:lstStyle/>
          <a:p>
            <a:r>
              <a:rPr lang="en-US" dirty="0" smtClean="0">
                <a:solidFill>
                  <a:schemeClr val="tx2"/>
                </a:solidFill>
              </a:rPr>
              <a:t>Much Interest in Autonomous Vehicles</a:t>
            </a:r>
            <a:endParaRPr lang="en-US" dirty="0">
              <a:solidFill>
                <a:schemeClr val="tx2"/>
              </a:solidFill>
            </a:endParaRPr>
          </a:p>
        </p:txBody>
      </p:sp>
      <p:pic>
        <p:nvPicPr>
          <p:cNvPr id="6" name="Content Placeholder 5"/>
          <p:cNvPicPr>
            <a:picLocks noGrp="1" noChangeAspect="1"/>
          </p:cNvPicPr>
          <p:nvPr>
            <p:ph idx="1"/>
          </p:nvPr>
        </p:nvPicPr>
        <p:blipFill rotWithShape="1">
          <a:blip r:embed="rId3"/>
          <a:srcRect l="4881" t="2027" r="25607" b="2027"/>
          <a:stretch/>
        </p:blipFill>
        <p:spPr>
          <a:xfrm>
            <a:off x="735494" y="1417638"/>
            <a:ext cx="3527489" cy="3249003"/>
          </a:xfrm>
        </p:spPr>
      </p:pic>
      <p:sp>
        <p:nvSpPr>
          <p:cNvPr id="9" name="TextBox 8"/>
          <p:cNvSpPr txBox="1"/>
          <p:nvPr/>
        </p:nvSpPr>
        <p:spPr>
          <a:xfrm>
            <a:off x="598586" y="4759277"/>
            <a:ext cx="3664397" cy="369332"/>
          </a:xfrm>
          <a:prstGeom prst="rect">
            <a:avLst/>
          </a:prstGeom>
          <a:noFill/>
        </p:spPr>
        <p:txBody>
          <a:bodyPr wrap="none" rtlCol="0">
            <a:spAutoFit/>
          </a:bodyPr>
          <a:lstStyle/>
          <a:p>
            <a:r>
              <a:rPr lang="en-US" dirty="0" smtClean="0"/>
              <a:t>DARPA Urban Challenge (Team MIT)</a:t>
            </a:r>
            <a:endParaRPr lang="en-US" dirty="0"/>
          </a:p>
        </p:txBody>
      </p:sp>
      <p:pic>
        <p:nvPicPr>
          <p:cNvPr id="10" name="Picture 9"/>
          <p:cNvPicPr>
            <a:picLocks noChangeAspect="1"/>
          </p:cNvPicPr>
          <p:nvPr/>
        </p:nvPicPr>
        <p:blipFill>
          <a:blip r:embed="rId4"/>
          <a:stretch>
            <a:fillRect/>
          </a:stretch>
        </p:blipFill>
        <p:spPr>
          <a:xfrm>
            <a:off x="4777032" y="1329298"/>
            <a:ext cx="4156656" cy="2609329"/>
          </a:xfrm>
          <a:prstGeom prst="rect">
            <a:avLst/>
          </a:prstGeom>
        </p:spPr>
      </p:pic>
      <p:sp>
        <p:nvSpPr>
          <p:cNvPr id="11" name="TextBox 10"/>
          <p:cNvSpPr txBox="1"/>
          <p:nvPr/>
        </p:nvSpPr>
        <p:spPr>
          <a:xfrm>
            <a:off x="5734644" y="3938627"/>
            <a:ext cx="2675357" cy="369332"/>
          </a:xfrm>
          <a:prstGeom prst="rect">
            <a:avLst/>
          </a:prstGeom>
          <a:noFill/>
        </p:spPr>
        <p:txBody>
          <a:bodyPr wrap="none" rtlCol="0">
            <a:spAutoFit/>
          </a:bodyPr>
          <a:lstStyle/>
          <a:p>
            <a:r>
              <a:rPr lang="en-US" dirty="0" smtClean="0"/>
              <a:t>Google’s Autonomous Car</a:t>
            </a:r>
            <a:endParaRPr lang="en-US" dirty="0"/>
          </a:p>
        </p:txBody>
      </p:sp>
      <p:sp>
        <p:nvSpPr>
          <p:cNvPr id="14" name="TextBox 13"/>
          <p:cNvSpPr txBox="1"/>
          <p:nvPr/>
        </p:nvSpPr>
        <p:spPr>
          <a:xfrm>
            <a:off x="4777032" y="6360766"/>
            <a:ext cx="3765274" cy="369332"/>
          </a:xfrm>
          <a:prstGeom prst="rect">
            <a:avLst/>
          </a:prstGeom>
          <a:noFill/>
        </p:spPr>
        <p:txBody>
          <a:bodyPr wrap="none" rtlCol="0">
            <a:spAutoFit/>
          </a:bodyPr>
          <a:lstStyle/>
          <a:p>
            <a:r>
              <a:rPr lang="en-US" dirty="0" smtClean="0"/>
              <a:t>Robots for Disaster Areas (Fukushima) </a:t>
            </a:r>
            <a:endParaRPr lang="en-US" dirty="0"/>
          </a:p>
        </p:txBody>
      </p:sp>
      <p:pic>
        <p:nvPicPr>
          <p:cNvPr id="3" name="Picture 2"/>
          <p:cNvPicPr>
            <a:picLocks noChangeAspect="1"/>
          </p:cNvPicPr>
          <p:nvPr/>
        </p:nvPicPr>
        <p:blipFill>
          <a:blip r:embed="rId5"/>
          <a:stretch>
            <a:fillRect/>
          </a:stretch>
        </p:blipFill>
        <p:spPr>
          <a:xfrm>
            <a:off x="5173009" y="4384328"/>
            <a:ext cx="3075305" cy="1964371"/>
          </a:xfrm>
          <a:prstGeom prst="rect">
            <a:avLst/>
          </a:prstGeom>
        </p:spPr>
      </p:pic>
      <p:sp>
        <p:nvSpPr>
          <p:cNvPr id="15" name="Content Placeholder 2"/>
          <p:cNvSpPr txBox="1">
            <a:spLocks/>
          </p:cNvSpPr>
          <p:nvPr/>
        </p:nvSpPr>
        <p:spPr>
          <a:xfrm>
            <a:off x="535278" y="4203201"/>
            <a:ext cx="8434002" cy="2288621"/>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pPr algn="l"/>
            <a:endParaRPr lang="en-US" dirty="0"/>
          </a:p>
        </p:txBody>
      </p:sp>
      <p:sp>
        <p:nvSpPr>
          <p:cNvPr id="17" name="Rectangle 16"/>
          <p:cNvSpPr/>
          <p:nvPr/>
        </p:nvSpPr>
        <p:spPr>
          <a:xfrm>
            <a:off x="515036" y="5662017"/>
            <a:ext cx="8680638" cy="553998"/>
          </a:xfrm>
          <a:prstGeom prst="rect">
            <a:avLst/>
          </a:prstGeom>
        </p:spPr>
        <p:txBody>
          <a:bodyPr wrap="square">
            <a:spAutoFit/>
          </a:bodyPr>
          <a:lstStyle/>
          <a:p>
            <a:pPr marL="688975" indent="-457200">
              <a:buFont typeface="Arial"/>
              <a:buChar char="•"/>
            </a:pPr>
            <a:r>
              <a:rPr lang="en-US" sz="3000" dirty="0" smtClean="0">
                <a:solidFill>
                  <a:schemeClr val="bg1"/>
                </a:solidFill>
                <a:latin typeface="Calibri" pitchFamily="34" charset="0"/>
                <a:ea typeface="Batang" pitchFamily="18" charset="-127"/>
                <a:cs typeface="Calibri" pitchFamily="34" charset="0"/>
              </a:rPr>
              <a:t>Projected to save </a:t>
            </a:r>
            <a:r>
              <a:rPr lang="en-US" sz="3000" b="1" dirty="0" smtClean="0">
                <a:solidFill>
                  <a:schemeClr val="bg1"/>
                </a:solidFill>
                <a:latin typeface="Calibri" pitchFamily="34" charset="0"/>
                <a:ea typeface="Batang" pitchFamily="18" charset="-127"/>
                <a:cs typeface="Calibri" pitchFamily="34" charset="0"/>
              </a:rPr>
              <a:t>$</a:t>
            </a:r>
            <a:r>
              <a:rPr lang="en-US" sz="3000" b="1" dirty="0">
                <a:solidFill>
                  <a:schemeClr val="bg1"/>
                </a:solidFill>
                <a:latin typeface="Calibri" pitchFamily="34" charset="0"/>
                <a:ea typeface="Batang" pitchFamily="18" charset="-127"/>
                <a:cs typeface="Calibri" pitchFamily="34" charset="0"/>
              </a:rPr>
              <a:t>100B/</a:t>
            </a:r>
            <a:r>
              <a:rPr lang="en-US" sz="3000" b="1" dirty="0" err="1">
                <a:solidFill>
                  <a:schemeClr val="bg1"/>
                </a:solidFill>
                <a:latin typeface="Calibri" pitchFamily="34" charset="0"/>
                <a:ea typeface="Batang" pitchFamily="18" charset="-127"/>
                <a:cs typeface="Calibri" pitchFamily="34" charset="0"/>
              </a:rPr>
              <a:t>yr</a:t>
            </a:r>
            <a:r>
              <a:rPr lang="en-US" sz="3000" b="1" dirty="0">
                <a:solidFill>
                  <a:schemeClr val="bg1"/>
                </a:solidFill>
                <a:latin typeface="Calibri" pitchFamily="34" charset="0"/>
                <a:ea typeface="Batang" pitchFamily="18" charset="-127"/>
                <a:cs typeface="Calibri" pitchFamily="34" charset="0"/>
              </a:rPr>
              <a:t> </a:t>
            </a:r>
            <a:r>
              <a:rPr lang="en-US" sz="3000" dirty="0">
                <a:solidFill>
                  <a:schemeClr val="bg1"/>
                </a:solidFill>
                <a:latin typeface="Calibri" pitchFamily="34" charset="0"/>
                <a:ea typeface="Batang" pitchFamily="18" charset="-127"/>
                <a:cs typeface="Calibri" pitchFamily="34" charset="0"/>
              </a:rPr>
              <a:t>in </a:t>
            </a:r>
            <a:r>
              <a:rPr lang="en-US" sz="3000" dirty="0" smtClean="0">
                <a:solidFill>
                  <a:schemeClr val="bg1"/>
                </a:solidFill>
                <a:latin typeface="Calibri" pitchFamily="34" charset="0"/>
                <a:ea typeface="Batang" pitchFamily="18" charset="-127"/>
                <a:cs typeface="Calibri" pitchFamily="34" charset="0"/>
              </a:rPr>
              <a:t>US alone </a:t>
            </a:r>
            <a:r>
              <a:rPr lang="en-US" sz="3000" dirty="0">
                <a:solidFill>
                  <a:schemeClr val="bg1"/>
                </a:solidFill>
                <a:latin typeface="Calibri" pitchFamily="34" charset="0"/>
                <a:ea typeface="Batang" pitchFamily="18" charset="-127"/>
                <a:cs typeface="Calibri" pitchFamily="34" charset="0"/>
              </a:rPr>
              <a:t>[WPI’07]</a:t>
            </a:r>
          </a:p>
        </p:txBody>
      </p:sp>
      <p:sp>
        <p:nvSpPr>
          <p:cNvPr id="18" name="Rectangle 17"/>
          <p:cNvSpPr/>
          <p:nvPr/>
        </p:nvSpPr>
        <p:spPr>
          <a:xfrm>
            <a:off x="51674" y="4460601"/>
            <a:ext cx="9144000" cy="1477328"/>
          </a:xfrm>
          <a:prstGeom prst="rect">
            <a:avLst/>
          </a:prstGeom>
        </p:spPr>
        <p:txBody>
          <a:bodyPr wrap="square">
            <a:spAutoFit/>
          </a:bodyPr>
          <a:lstStyle/>
          <a:p>
            <a:pPr marL="1146175" lvl="1" indent="-457200">
              <a:buFont typeface="Arial"/>
              <a:buChar char="•"/>
            </a:pPr>
            <a:r>
              <a:rPr lang="en-US" sz="3000" dirty="0" smtClean="0">
                <a:solidFill>
                  <a:schemeClr val="bg1"/>
                </a:solidFill>
                <a:latin typeface="Calibri" pitchFamily="34" charset="0"/>
                <a:ea typeface="Batang" pitchFamily="18" charset="-127"/>
                <a:cs typeface="Calibri" pitchFamily="34" charset="0"/>
              </a:rPr>
              <a:t>Benefits include lower traffic congestion, higher </a:t>
            </a:r>
            <a:r>
              <a:rPr lang="en-US" sz="3000" dirty="0">
                <a:solidFill>
                  <a:schemeClr val="bg1"/>
                </a:solidFill>
                <a:latin typeface="Calibri" pitchFamily="34" charset="0"/>
                <a:ea typeface="Batang" pitchFamily="18" charset="-127"/>
                <a:cs typeface="Calibri" pitchFamily="34" charset="0"/>
              </a:rPr>
              <a:t>fuel </a:t>
            </a:r>
            <a:r>
              <a:rPr lang="en-US" sz="3000" dirty="0" smtClean="0">
                <a:solidFill>
                  <a:schemeClr val="bg1"/>
                </a:solidFill>
                <a:latin typeface="Calibri" pitchFamily="34" charset="0"/>
                <a:ea typeface="Batang" pitchFamily="18" charset="-127"/>
                <a:cs typeface="Calibri" pitchFamily="34" charset="0"/>
              </a:rPr>
              <a:t>efficiency, improved productivity</a:t>
            </a:r>
            <a:endParaRPr lang="en-US" sz="3000" dirty="0">
              <a:solidFill>
                <a:schemeClr val="bg1"/>
              </a:solidFill>
              <a:latin typeface="Calibri" pitchFamily="34" charset="0"/>
              <a:ea typeface="Batang" pitchFamily="18" charset="-127"/>
              <a:cs typeface="Calibri" pitchFamily="34" charset="0"/>
            </a:endParaRPr>
          </a:p>
          <a:p>
            <a:pPr marL="688975" indent="-457200">
              <a:buFont typeface="Arial"/>
              <a:buChar char="•"/>
            </a:pPr>
            <a:endParaRPr lang="en-US" sz="3000" dirty="0">
              <a:solidFill>
                <a:schemeClr val="bg1"/>
              </a:solidFill>
              <a:latin typeface="Calibri" pitchFamily="34" charset="0"/>
              <a:ea typeface="Batang" pitchFamily="18" charset="-127"/>
              <a:cs typeface="Calibri" pitchFamily="34" charset="0"/>
            </a:endParaRPr>
          </a:p>
        </p:txBody>
      </p:sp>
    </p:spTree>
    <p:extLst>
      <p:ext uri="{BB962C8B-B14F-4D97-AF65-F5344CB8AC3E}">
        <p14:creationId xmlns:p14="http://schemas.microsoft.com/office/powerpoint/2010/main" val="2342119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P spid="15" grpId="0" animBg="1"/>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grpSp>
        <p:nvGrpSpPr>
          <p:cNvPr id="4" name="Group 3"/>
          <p:cNvGrpSpPr/>
          <p:nvPr/>
        </p:nvGrpSpPr>
        <p:grpSpPr>
          <a:xfrm>
            <a:off x="3210719" y="4176921"/>
            <a:ext cx="2647950" cy="1285875"/>
            <a:chOff x="1433544" y="2617247"/>
            <a:chExt cx="2647950" cy="1285875"/>
          </a:xfrm>
        </p:grpSpPr>
        <p:sp>
          <p:nvSpPr>
            <p:cNvPr id="5" name="Cube 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 name="Cube 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7" name="Group 6"/>
          <p:cNvGrpSpPr/>
          <p:nvPr/>
        </p:nvGrpSpPr>
        <p:grpSpPr>
          <a:xfrm>
            <a:off x="3210719" y="3214896"/>
            <a:ext cx="2647950" cy="1285875"/>
            <a:chOff x="1433544" y="2617247"/>
            <a:chExt cx="2647950" cy="1285875"/>
          </a:xfrm>
        </p:grpSpPr>
        <p:sp>
          <p:nvSpPr>
            <p:cNvPr id="8" name="Cube 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9" name="Cube 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0" name="Group 9"/>
          <p:cNvGrpSpPr/>
          <p:nvPr/>
        </p:nvGrpSpPr>
        <p:grpSpPr>
          <a:xfrm>
            <a:off x="2893219" y="4497596"/>
            <a:ext cx="2647950" cy="1285875"/>
            <a:chOff x="1433544" y="2617247"/>
            <a:chExt cx="2647950" cy="1285875"/>
          </a:xfrm>
        </p:grpSpPr>
        <p:sp>
          <p:nvSpPr>
            <p:cNvPr id="11" name="Cube 1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2" name="Cube 1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3" name="Cube 12"/>
          <p:cNvSpPr/>
          <p:nvPr/>
        </p:nvSpPr>
        <p:spPr>
          <a:xfrm>
            <a:off x="289321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4" name="Cube 13"/>
          <p:cNvSpPr/>
          <p:nvPr/>
        </p:nvSpPr>
        <p:spPr>
          <a:xfrm>
            <a:off x="405526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pic>
        <p:nvPicPr>
          <p:cNvPr id="53" name="Picture 52"/>
          <p:cNvPicPr>
            <a:picLocks noChangeAspect="1"/>
          </p:cNvPicPr>
          <p:nvPr/>
        </p:nvPicPr>
        <p:blipFill>
          <a:blip r:embed="rId3">
            <a:alphaModFix amt="14000"/>
          </a:blip>
          <a:stretch>
            <a:fillRect/>
          </a:stretch>
        </p:blipFill>
        <p:spPr>
          <a:xfrm>
            <a:off x="2893219" y="3839924"/>
            <a:ext cx="2318145" cy="1943547"/>
          </a:xfrm>
          <a:prstGeom prst="rect">
            <a:avLst/>
          </a:prstGeom>
        </p:spPr>
      </p:pic>
      <p:sp>
        <p:nvSpPr>
          <p:cNvPr id="54" name="Content Placeholder 2"/>
          <p:cNvSpPr txBox="1">
            <a:spLocks/>
          </p:cNvSpPr>
          <p:nvPr/>
        </p:nvSpPr>
        <p:spPr>
          <a:xfrm>
            <a:off x="335761" y="1201165"/>
            <a:ext cx="848707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Consider large cube encompassing environment</a:t>
            </a:r>
          </a:p>
          <a:p>
            <a:r>
              <a:rPr lang="en-US" dirty="0" smtClean="0"/>
              <a:t>Recursively divide into 8 smaller cubes</a:t>
            </a:r>
          </a:p>
          <a:p>
            <a:pPr marL="0" indent="0">
              <a:buNone/>
            </a:pPr>
            <a:endParaRPr lang="en-US" dirty="0" smtClean="0"/>
          </a:p>
        </p:txBody>
      </p:sp>
    </p:spTree>
    <p:extLst>
      <p:ext uri="{BB962C8B-B14F-4D97-AF65-F5344CB8AC3E}">
        <p14:creationId xmlns:p14="http://schemas.microsoft.com/office/powerpoint/2010/main" val="20529018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grpSp>
        <p:nvGrpSpPr>
          <p:cNvPr id="4" name="Group 3"/>
          <p:cNvGrpSpPr/>
          <p:nvPr/>
        </p:nvGrpSpPr>
        <p:grpSpPr>
          <a:xfrm>
            <a:off x="3210719" y="4176921"/>
            <a:ext cx="2647950" cy="1285875"/>
            <a:chOff x="1433544" y="2617247"/>
            <a:chExt cx="2647950" cy="1285875"/>
          </a:xfrm>
        </p:grpSpPr>
        <p:sp>
          <p:nvSpPr>
            <p:cNvPr id="5" name="Cube 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 name="Cube 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7" name="Group 6"/>
          <p:cNvGrpSpPr/>
          <p:nvPr/>
        </p:nvGrpSpPr>
        <p:grpSpPr>
          <a:xfrm>
            <a:off x="3210719" y="3214896"/>
            <a:ext cx="2647950" cy="1285875"/>
            <a:chOff x="1433544" y="2617247"/>
            <a:chExt cx="2647950" cy="1285875"/>
          </a:xfrm>
        </p:grpSpPr>
        <p:sp>
          <p:nvSpPr>
            <p:cNvPr id="8" name="Cube 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9" name="Cube 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0" name="Group 9"/>
          <p:cNvGrpSpPr/>
          <p:nvPr/>
        </p:nvGrpSpPr>
        <p:grpSpPr>
          <a:xfrm>
            <a:off x="2893219" y="4497596"/>
            <a:ext cx="2647950" cy="1285875"/>
            <a:chOff x="1433544" y="2617247"/>
            <a:chExt cx="2647950" cy="1285875"/>
          </a:xfrm>
        </p:grpSpPr>
        <p:sp>
          <p:nvSpPr>
            <p:cNvPr id="11" name="Cube 1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2" name="Cube 1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3" name="Cube 12"/>
          <p:cNvSpPr/>
          <p:nvPr/>
        </p:nvSpPr>
        <p:spPr>
          <a:xfrm>
            <a:off x="289321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4" name="Cube 13"/>
          <p:cNvSpPr/>
          <p:nvPr/>
        </p:nvSpPr>
        <p:spPr>
          <a:xfrm>
            <a:off x="405526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15" name="Group 14"/>
          <p:cNvGrpSpPr/>
          <p:nvPr/>
        </p:nvGrpSpPr>
        <p:grpSpPr>
          <a:xfrm>
            <a:off x="4055269" y="3536714"/>
            <a:ext cx="1485900" cy="1284732"/>
            <a:chOff x="2008219" y="1999709"/>
            <a:chExt cx="2965450" cy="2568575"/>
          </a:xfrm>
        </p:grpSpPr>
        <p:grpSp>
          <p:nvGrpSpPr>
            <p:cNvPr id="16" name="Group 15"/>
            <p:cNvGrpSpPr/>
            <p:nvPr/>
          </p:nvGrpSpPr>
          <p:grpSpPr>
            <a:xfrm>
              <a:off x="2325719" y="2961734"/>
              <a:ext cx="2647950" cy="1285875"/>
              <a:chOff x="1433544" y="2617247"/>
              <a:chExt cx="2647950" cy="1285875"/>
            </a:xfrm>
          </p:grpSpPr>
          <p:sp>
            <p:nvSpPr>
              <p:cNvPr id="25" name="Cube 2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6" name="Cube 2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7" name="Group 16"/>
            <p:cNvGrpSpPr/>
            <p:nvPr/>
          </p:nvGrpSpPr>
          <p:grpSpPr>
            <a:xfrm>
              <a:off x="2325719" y="1999709"/>
              <a:ext cx="2647950" cy="1285875"/>
              <a:chOff x="1433544" y="2617247"/>
              <a:chExt cx="2647950" cy="1285875"/>
            </a:xfrm>
          </p:grpSpPr>
          <p:sp>
            <p:nvSpPr>
              <p:cNvPr id="23" name="Cube 2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4" name="Cube 2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8" name="Group 17"/>
            <p:cNvGrpSpPr/>
            <p:nvPr/>
          </p:nvGrpSpPr>
          <p:grpSpPr>
            <a:xfrm>
              <a:off x="2008219" y="3282409"/>
              <a:ext cx="2647950" cy="1285875"/>
              <a:chOff x="1433544" y="2617247"/>
              <a:chExt cx="2647950" cy="1285875"/>
            </a:xfrm>
          </p:grpSpPr>
          <p:sp>
            <p:nvSpPr>
              <p:cNvPr id="21" name="Cube 2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2" name="Cube 2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9" name="Cube 18"/>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0" name="Cube 19"/>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pic>
        <p:nvPicPr>
          <p:cNvPr id="53" name="Picture 52"/>
          <p:cNvPicPr>
            <a:picLocks noChangeAspect="1"/>
          </p:cNvPicPr>
          <p:nvPr/>
        </p:nvPicPr>
        <p:blipFill>
          <a:blip r:embed="rId3">
            <a:alphaModFix amt="14000"/>
          </a:blip>
          <a:stretch>
            <a:fillRect/>
          </a:stretch>
        </p:blipFill>
        <p:spPr>
          <a:xfrm>
            <a:off x="2893219" y="3839924"/>
            <a:ext cx="2318145" cy="1943547"/>
          </a:xfrm>
          <a:prstGeom prst="rect">
            <a:avLst/>
          </a:prstGeom>
        </p:spPr>
      </p:pic>
      <p:sp>
        <p:nvSpPr>
          <p:cNvPr id="54" name="Content Placeholder 2"/>
          <p:cNvSpPr txBox="1">
            <a:spLocks/>
          </p:cNvSpPr>
          <p:nvPr/>
        </p:nvSpPr>
        <p:spPr>
          <a:xfrm>
            <a:off x="335761" y="1201165"/>
            <a:ext cx="848707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Consider large cube encompassing environment</a:t>
            </a:r>
          </a:p>
          <a:p>
            <a:r>
              <a:rPr lang="en-US" dirty="0" smtClean="0"/>
              <a:t>Recursively divide into 8 smaller cubes</a:t>
            </a:r>
          </a:p>
          <a:p>
            <a:pPr marL="0" indent="0">
              <a:buNone/>
            </a:pPr>
            <a:endParaRPr lang="en-US" dirty="0" smtClean="0"/>
          </a:p>
        </p:txBody>
      </p:sp>
    </p:spTree>
    <p:extLst>
      <p:ext uri="{BB962C8B-B14F-4D97-AF65-F5344CB8AC3E}">
        <p14:creationId xmlns:p14="http://schemas.microsoft.com/office/powerpoint/2010/main" val="339424454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grpSp>
        <p:nvGrpSpPr>
          <p:cNvPr id="4" name="Group 3"/>
          <p:cNvGrpSpPr/>
          <p:nvPr/>
        </p:nvGrpSpPr>
        <p:grpSpPr>
          <a:xfrm>
            <a:off x="3210719" y="4176921"/>
            <a:ext cx="2647950" cy="1285875"/>
            <a:chOff x="1433544" y="2617247"/>
            <a:chExt cx="2647950" cy="1285875"/>
          </a:xfrm>
        </p:grpSpPr>
        <p:sp>
          <p:nvSpPr>
            <p:cNvPr id="5" name="Cube 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 name="Cube 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7" name="Group 6"/>
          <p:cNvGrpSpPr/>
          <p:nvPr/>
        </p:nvGrpSpPr>
        <p:grpSpPr>
          <a:xfrm>
            <a:off x="3210719" y="3214896"/>
            <a:ext cx="2647950" cy="1285875"/>
            <a:chOff x="1433544" y="2617247"/>
            <a:chExt cx="2647950" cy="1285875"/>
          </a:xfrm>
        </p:grpSpPr>
        <p:sp>
          <p:nvSpPr>
            <p:cNvPr id="8" name="Cube 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9" name="Cube 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0" name="Group 9"/>
          <p:cNvGrpSpPr/>
          <p:nvPr/>
        </p:nvGrpSpPr>
        <p:grpSpPr>
          <a:xfrm>
            <a:off x="2893219" y="4497596"/>
            <a:ext cx="2647950" cy="1285875"/>
            <a:chOff x="1433544" y="2617247"/>
            <a:chExt cx="2647950" cy="1285875"/>
          </a:xfrm>
        </p:grpSpPr>
        <p:sp>
          <p:nvSpPr>
            <p:cNvPr id="11" name="Cube 1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2" name="Cube 1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3" name="Cube 12"/>
          <p:cNvSpPr/>
          <p:nvPr/>
        </p:nvSpPr>
        <p:spPr>
          <a:xfrm>
            <a:off x="289321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4" name="Cube 13"/>
          <p:cNvSpPr/>
          <p:nvPr/>
        </p:nvSpPr>
        <p:spPr>
          <a:xfrm>
            <a:off x="405526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15" name="Group 14"/>
          <p:cNvGrpSpPr/>
          <p:nvPr/>
        </p:nvGrpSpPr>
        <p:grpSpPr>
          <a:xfrm>
            <a:off x="4055269" y="3536714"/>
            <a:ext cx="1485900" cy="1284732"/>
            <a:chOff x="2008219" y="1999709"/>
            <a:chExt cx="2965450" cy="2568575"/>
          </a:xfrm>
        </p:grpSpPr>
        <p:grpSp>
          <p:nvGrpSpPr>
            <p:cNvPr id="16" name="Group 15"/>
            <p:cNvGrpSpPr/>
            <p:nvPr/>
          </p:nvGrpSpPr>
          <p:grpSpPr>
            <a:xfrm>
              <a:off x="2325719" y="2961734"/>
              <a:ext cx="2647950" cy="1285875"/>
              <a:chOff x="1433544" y="2617247"/>
              <a:chExt cx="2647950" cy="1285875"/>
            </a:xfrm>
          </p:grpSpPr>
          <p:sp>
            <p:nvSpPr>
              <p:cNvPr id="25" name="Cube 2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6" name="Cube 2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7" name="Group 16"/>
            <p:cNvGrpSpPr/>
            <p:nvPr/>
          </p:nvGrpSpPr>
          <p:grpSpPr>
            <a:xfrm>
              <a:off x="2325719" y="1999709"/>
              <a:ext cx="2647950" cy="1285875"/>
              <a:chOff x="1433544" y="2617247"/>
              <a:chExt cx="2647950" cy="1285875"/>
            </a:xfrm>
          </p:grpSpPr>
          <p:sp>
            <p:nvSpPr>
              <p:cNvPr id="23" name="Cube 2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4" name="Cube 2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8" name="Group 17"/>
            <p:cNvGrpSpPr/>
            <p:nvPr/>
          </p:nvGrpSpPr>
          <p:grpSpPr>
            <a:xfrm>
              <a:off x="2008219" y="3282409"/>
              <a:ext cx="2647950" cy="1285875"/>
              <a:chOff x="1433544" y="2617247"/>
              <a:chExt cx="2647950" cy="1285875"/>
            </a:xfrm>
          </p:grpSpPr>
          <p:sp>
            <p:nvSpPr>
              <p:cNvPr id="21" name="Cube 2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2" name="Cube 2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9" name="Cube 18"/>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0" name="Cube 19"/>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27" name="Group 26"/>
          <p:cNvGrpSpPr/>
          <p:nvPr/>
        </p:nvGrpSpPr>
        <p:grpSpPr>
          <a:xfrm>
            <a:off x="4637538" y="3695567"/>
            <a:ext cx="745236" cy="644652"/>
            <a:chOff x="2008219" y="1999709"/>
            <a:chExt cx="2965450" cy="2568575"/>
          </a:xfrm>
          <a:effectLst/>
        </p:grpSpPr>
        <p:grpSp>
          <p:nvGrpSpPr>
            <p:cNvPr id="28" name="Group 27"/>
            <p:cNvGrpSpPr/>
            <p:nvPr/>
          </p:nvGrpSpPr>
          <p:grpSpPr>
            <a:xfrm>
              <a:off x="2325719" y="2961734"/>
              <a:ext cx="2647950" cy="1285875"/>
              <a:chOff x="1433544" y="2617247"/>
              <a:chExt cx="2647950" cy="1285875"/>
            </a:xfrm>
          </p:grpSpPr>
          <p:sp>
            <p:nvSpPr>
              <p:cNvPr id="38" name="Cube 3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9" name="Cube 3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29" name="Group 28"/>
            <p:cNvGrpSpPr/>
            <p:nvPr/>
          </p:nvGrpSpPr>
          <p:grpSpPr>
            <a:xfrm>
              <a:off x="2325719" y="1999709"/>
              <a:ext cx="2647950" cy="1285875"/>
              <a:chOff x="1433544" y="2617247"/>
              <a:chExt cx="2647950" cy="1285875"/>
            </a:xfrm>
          </p:grpSpPr>
          <p:sp>
            <p:nvSpPr>
              <p:cNvPr id="36" name="Cube 3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7" name="Cube 3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30" name="Group 29"/>
            <p:cNvGrpSpPr/>
            <p:nvPr/>
          </p:nvGrpSpPr>
          <p:grpSpPr>
            <a:xfrm>
              <a:off x="2008219" y="3282409"/>
              <a:ext cx="2647950" cy="1285875"/>
              <a:chOff x="1433544" y="2617247"/>
              <a:chExt cx="2647950" cy="1285875"/>
            </a:xfrm>
          </p:grpSpPr>
          <p:sp>
            <p:nvSpPr>
              <p:cNvPr id="34" name="Cube 33"/>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5" name="Cube 34"/>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32" name="Cube 31"/>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Cube 32"/>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pic>
        <p:nvPicPr>
          <p:cNvPr id="53" name="Picture 52"/>
          <p:cNvPicPr>
            <a:picLocks noChangeAspect="1"/>
          </p:cNvPicPr>
          <p:nvPr/>
        </p:nvPicPr>
        <p:blipFill>
          <a:blip r:embed="rId3">
            <a:alphaModFix amt="14000"/>
          </a:blip>
          <a:stretch>
            <a:fillRect/>
          </a:stretch>
        </p:blipFill>
        <p:spPr>
          <a:xfrm>
            <a:off x="2893219" y="3839924"/>
            <a:ext cx="2318145" cy="1943547"/>
          </a:xfrm>
          <a:prstGeom prst="rect">
            <a:avLst/>
          </a:prstGeom>
        </p:spPr>
      </p:pic>
      <p:sp>
        <p:nvSpPr>
          <p:cNvPr id="54" name="Content Placeholder 2"/>
          <p:cNvSpPr txBox="1">
            <a:spLocks/>
          </p:cNvSpPr>
          <p:nvPr/>
        </p:nvSpPr>
        <p:spPr>
          <a:xfrm>
            <a:off x="335761" y="1201165"/>
            <a:ext cx="848707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Consider large cube encompassing environment</a:t>
            </a:r>
          </a:p>
          <a:p>
            <a:r>
              <a:rPr lang="en-US" dirty="0" smtClean="0"/>
              <a:t>Recursively divide into 8 smaller cubes</a:t>
            </a:r>
          </a:p>
          <a:p>
            <a:pPr marL="0" indent="0">
              <a:buNone/>
            </a:pPr>
            <a:endParaRPr lang="en-US" dirty="0" smtClean="0"/>
          </a:p>
        </p:txBody>
      </p:sp>
    </p:spTree>
    <p:extLst>
      <p:ext uri="{BB962C8B-B14F-4D97-AF65-F5344CB8AC3E}">
        <p14:creationId xmlns:p14="http://schemas.microsoft.com/office/powerpoint/2010/main" val="14246008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grpSp>
        <p:nvGrpSpPr>
          <p:cNvPr id="4" name="Group 3"/>
          <p:cNvGrpSpPr/>
          <p:nvPr/>
        </p:nvGrpSpPr>
        <p:grpSpPr>
          <a:xfrm>
            <a:off x="3210719" y="4176921"/>
            <a:ext cx="2647950" cy="1285875"/>
            <a:chOff x="1433544" y="2617247"/>
            <a:chExt cx="2647950" cy="1285875"/>
          </a:xfrm>
        </p:grpSpPr>
        <p:sp>
          <p:nvSpPr>
            <p:cNvPr id="5" name="Cube 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 name="Cube 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7" name="Group 6"/>
          <p:cNvGrpSpPr/>
          <p:nvPr/>
        </p:nvGrpSpPr>
        <p:grpSpPr>
          <a:xfrm>
            <a:off x="3210719" y="3214896"/>
            <a:ext cx="2647950" cy="1285875"/>
            <a:chOff x="1433544" y="2617247"/>
            <a:chExt cx="2647950" cy="1285875"/>
          </a:xfrm>
        </p:grpSpPr>
        <p:sp>
          <p:nvSpPr>
            <p:cNvPr id="8" name="Cube 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9" name="Cube 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0" name="Group 9"/>
          <p:cNvGrpSpPr/>
          <p:nvPr/>
        </p:nvGrpSpPr>
        <p:grpSpPr>
          <a:xfrm>
            <a:off x="2893219" y="4497596"/>
            <a:ext cx="2647950" cy="1285875"/>
            <a:chOff x="1433544" y="2617247"/>
            <a:chExt cx="2647950" cy="1285875"/>
          </a:xfrm>
        </p:grpSpPr>
        <p:sp>
          <p:nvSpPr>
            <p:cNvPr id="11" name="Cube 1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2" name="Cube 1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3" name="Cube 12"/>
          <p:cNvSpPr/>
          <p:nvPr/>
        </p:nvSpPr>
        <p:spPr>
          <a:xfrm>
            <a:off x="289321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4" name="Cube 13"/>
          <p:cNvSpPr/>
          <p:nvPr/>
        </p:nvSpPr>
        <p:spPr>
          <a:xfrm>
            <a:off x="405526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15" name="Group 14"/>
          <p:cNvGrpSpPr/>
          <p:nvPr/>
        </p:nvGrpSpPr>
        <p:grpSpPr>
          <a:xfrm>
            <a:off x="4055269" y="3536714"/>
            <a:ext cx="1485900" cy="1284732"/>
            <a:chOff x="2008219" y="1999709"/>
            <a:chExt cx="2965450" cy="2568575"/>
          </a:xfrm>
        </p:grpSpPr>
        <p:grpSp>
          <p:nvGrpSpPr>
            <p:cNvPr id="16" name="Group 15"/>
            <p:cNvGrpSpPr/>
            <p:nvPr/>
          </p:nvGrpSpPr>
          <p:grpSpPr>
            <a:xfrm>
              <a:off x="2325719" y="2961734"/>
              <a:ext cx="2647950" cy="1285875"/>
              <a:chOff x="1433544" y="2617247"/>
              <a:chExt cx="2647950" cy="1285875"/>
            </a:xfrm>
          </p:grpSpPr>
          <p:sp>
            <p:nvSpPr>
              <p:cNvPr id="25" name="Cube 2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6" name="Cube 2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7" name="Group 16"/>
            <p:cNvGrpSpPr/>
            <p:nvPr/>
          </p:nvGrpSpPr>
          <p:grpSpPr>
            <a:xfrm>
              <a:off x="2325719" y="1999709"/>
              <a:ext cx="2647950" cy="1285875"/>
              <a:chOff x="1433544" y="2617247"/>
              <a:chExt cx="2647950" cy="1285875"/>
            </a:xfrm>
          </p:grpSpPr>
          <p:sp>
            <p:nvSpPr>
              <p:cNvPr id="23" name="Cube 2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4" name="Cube 2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8" name="Group 17"/>
            <p:cNvGrpSpPr/>
            <p:nvPr/>
          </p:nvGrpSpPr>
          <p:grpSpPr>
            <a:xfrm>
              <a:off x="2008219" y="3282409"/>
              <a:ext cx="2647950" cy="1285875"/>
              <a:chOff x="1433544" y="2617247"/>
              <a:chExt cx="2647950" cy="1285875"/>
            </a:xfrm>
          </p:grpSpPr>
          <p:sp>
            <p:nvSpPr>
              <p:cNvPr id="21" name="Cube 2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2" name="Cube 2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9" name="Cube 18"/>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0" name="Cube 19"/>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27" name="Group 26"/>
          <p:cNvGrpSpPr/>
          <p:nvPr/>
        </p:nvGrpSpPr>
        <p:grpSpPr>
          <a:xfrm>
            <a:off x="4637538" y="3695567"/>
            <a:ext cx="745236" cy="644652"/>
            <a:chOff x="2008219" y="1999709"/>
            <a:chExt cx="2965450" cy="2568575"/>
          </a:xfrm>
          <a:effectLst/>
        </p:grpSpPr>
        <p:grpSp>
          <p:nvGrpSpPr>
            <p:cNvPr id="28" name="Group 27"/>
            <p:cNvGrpSpPr/>
            <p:nvPr/>
          </p:nvGrpSpPr>
          <p:grpSpPr>
            <a:xfrm>
              <a:off x="2325719" y="2961734"/>
              <a:ext cx="2647950" cy="1285875"/>
              <a:chOff x="1433544" y="2617247"/>
              <a:chExt cx="2647950" cy="1285875"/>
            </a:xfrm>
          </p:grpSpPr>
          <p:sp>
            <p:nvSpPr>
              <p:cNvPr id="38" name="Cube 3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9" name="Cube 3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29" name="Group 28"/>
            <p:cNvGrpSpPr/>
            <p:nvPr/>
          </p:nvGrpSpPr>
          <p:grpSpPr>
            <a:xfrm>
              <a:off x="2325719" y="1999709"/>
              <a:ext cx="2647950" cy="1285875"/>
              <a:chOff x="1433544" y="2617247"/>
              <a:chExt cx="2647950" cy="1285875"/>
            </a:xfrm>
          </p:grpSpPr>
          <p:sp>
            <p:nvSpPr>
              <p:cNvPr id="36" name="Cube 3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7" name="Cube 3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30" name="Group 29"/>
            <p:cNvGrpSpPr/>
            <p:nvPr/>
          </p:nvGrpSpPr>
          <p:grpSpPr>
            <a:xfrm>
              <a:off x="2008219" y="3282409"/>
              <a:ext cx="2647950" cy="1285875"/>
              <a:chOff x="1433544" y="2617247"/>
              <a:chExt cx="2647950" cy="1285875"/>
            </a:xfrm>
          </p:grpSpPr>
          <p:sp>
            <p:nvSpPr>
              <p:cNvPr id="34" name="Cube 33"/>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5" name="Cube 34"/>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32" name="Cube 31"/>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Cube 32"/>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0" name="Group 39"/>
          <p:cNvGrpSpPr/>
          <p:nvPr/>
        </p:nvGrpSpPr>
        <p:grpSpPr>
          <a:xfrm>
            <a:off x="4929568" y="3774707"/>
            <a:ext cx="374904" cy="324612"/>
            <a:chOff x="2008219" y="1999709"/>
            <a:chExt cx="2965450" cy="2568575"/>
          </a:xfrm>
          <a:effectLst/>
        </p:grpSpPr>
        <p:grpSp>
          <p:nvGrpSpPr>
            <p:cNvPr id="41" name="Group 40"/>
            <p:cNvGrpSpPr/>
            <p:nvPr/>
          </p:nvGrpSpPr>
          <p:grpSpPr>
            <a:xfrm>
              <a:off x="2325719" y="2961734"/>
              <a:ext cx="2647950" cy="1285875"/>
              <a:chOff x="1433544" y="2617247"/>
              <a:chExt cx="2647950" cy="1285875"/>
            </a:xfrm>
          </p:grpSpPr>
          <p:sp>
            <p:nvSpPr>
              <p:cNvPr id="50" name="Cube 49"/>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1" name="Cube 50"/>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2" name="Group 41"/>
            <p:cNvGrpSpPr/>
            <p:nvPr/>
          </p:nvGrpSpPr>
          <p:grpSpPr>
            <a:xfrm>
              <a:off x="2325719" y="1999709"/>
              <a:ext cx="2647950" cy="1285875"/>
              <a:chOff x="1433544" y="2617247"/>
              <a:chExt cx="2647950" cy="1285875"/>
            </a:xfrm>
          </p:grpSpPr>
          <p:sp>
            <p:nvSpPr>
              <p:cNvPr id="48" name="Cube 4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9" name="Cube 4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3" name="Group 42"/>
            <p:cNvGrpSpPr/>
            <p:nvPr/>
          </p:nvGrpSpPr>
          <p:grpSpPr>
            <a:xfrm>
              <a:off x="2008219" y="3282409"/>
              <a:ext cx="2647950" cy="1285875"/>
              <a:chOff x="1433544" y="2617247"/>
              <a:chExt cx="2647950" cy="1285875"/>
            </a:xfrm>
          </p:grpSpPr>
          <p:sp>
            <p:nvSpPr>
              <p:cNvPr id="46" name="Cube 4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7" name="Cube 4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44" name="Cube 43"/>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5" name="Cube 44"/>
            <p:cNvSpPr/>
            <p:nvPr/>
          </p:nvSpPr>
          <p:spPr>
            <a:xfrm>
              <a:off x="3170267" y="2320384"/>
              <a:ext cx="1485900" cy="1285873"/>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pic>
        <p:nvPicPr>
          <p:cNvPr id="55" name="Picture 54"/>
          <p:cNvPicPr>
            <a:picLocks noChangeAspect="1"/>
          </p:cNvPicPr>
          <p:nvPr/>
        </p:nvPicPr>
        <p:blipFill>
          <a:blip r:embed="rId3">
            <a:alphaModFix amt="14000"/>
          </a:blip>
          <a:stretch>
            <a:fillRect/>
          </a:stretch>
        </p:blipFill>
        <p:spPr>
          <a:xfrm>
            <a:off x="2893219" y="3839924"/>
            <a:ext cx="2318145" cy="1943547"/>
          </a:xfrm>
          <a:prstGeom prst="rect">
            <a:avLst/>
          </a:prstGeom>
        </p:spPr>
      </p:pic>
      <p:sp>
        <p:nvSpPr>
          <p:cNvPr id="56" name="Content Placeholder 2"/>
          <p:cNvSpPr txBox="1">
            <a:spLocks/>
          </p:cNvSpPr>
          <p:nvPr/>
        </p:nvSpPr>
        <p:spPr>
          <a:xfrm>
            <a:off x="335761" y="1201165"/>
            <a:ext cx="848707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Consider large cube encompassing environment</a:t>
            </a:r>
          </a:p>
          <a:p>
            <a:r>
              <a:rPr lang="en-US" dirty="0" smtClean="0"/>
              <a:t>Recursively divide into 8 smaller cubes</a:t>
            </a:r>
          </a:p>
          <a:p>
            <a:pPr marL="0" indent="0">
              <a:buNone/>
            </a:pPr>
            <a:endParaRPr lang="en-US" dirty="0" smtClean="0"/>
          </a:p>
        </p:txBody>
      </p:sp>
    </p:spTree>
    <p:extLst>
      <p:ext uri="{BB962C8B-B14F-4D97-AF65-F5344CB8AC3E}">
        <p14:creationId xmlns:p14="http://schemas.microsoft.com/office/powerpoint/2010/main" val="320840598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grpSp>
        <p:nvGrpSpPr>
          <p:cNvPr id="4" name="Group 3"/>
          <p:cNvGrpSpPr/>
          <p:nvPr/>
        </p:nvGrpSpPr>
        <p:grpSpPr>
          <a:xfrm>
            <a:off x="3210719" y="4176921"/>
            <a:ext cx="2647950" cy="1285875"/>
            <a:chOff x="1433544" y="2617247"/>
            <a:chExt cx="2647950" cy="1285875"/>
          </a:xfrm>
        </p:grpSpPr>
        <p:sp>
          <p:nvSpPr>
            <p:cNvPr id="5" name="Cube 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 name="Cube 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7" name="Group 6"/>
          <p:cNvGrpSpPr/>
          <p:nvPr/>
        </p:nvGrpSpPr>
        <p:grpSpPr>
          <a:xfrm>
            <a:off x="3210719" y="3214896"/>
            <a:ext cx="2647950" cy="1285875"/>
            <a:chOff x="1433544" y="2617247"/>
            <a:chExt cx="2647950" cy="1285875"/>
          </a:xfrm>
        </p:grpSpPr>
        <p:sp>
          <p:nvSpPr>
            <p:cNvPr id="8" name="Cube 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9" name="Cube 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0" name="Group 9"/>
          <p:cNvGrpSpPr/>
          <p:nvPr/>
        </p:nvGrpSpPr>
        <p:grpSpPr>
          <a:xfrm>
            <a:off x="2893219" y="4497596"/>
            <a:ext cx="2647950" cy="1285875"/>
            <a:chOff x="1433544" y="2617247"/>
            <a:chExt cx="2647950" cy="1285875"/>
          </a:xfrm>
        </p:grpSpPr>
        <p:sp>
          <p:nvSpPr>
            <p:cNvPr id="11" name="Cube 1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2" name="Cube 1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3" name="Cube 12"/>
          <p:cNvSpPr/>
          <p:nvPr/>
        </p:nvSpPr>
        <p:spPr>
          <a:xfrm>
            <a:off x="289321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4" name="Cube 13"/>
          <p:cNvSpPr/>
          <p:nvPr/>
        </p:nvSpPr>
        <p:spPr>
          <a:xfrm>
            <a:off x="4055269" y="3535571"/>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15" name="Group 14"/>
          <p:cNvGrpSpPr/>
          <p:nvPr/>
        </p:nvGrpSpPr>
        <p:grpSpPr>
          <a:xfrm>
            <a:off x="4055269" y="3536714"/>
            <a:ext cx="1485900" cy="1284732"/>
            <a:chOff x="2008219" y="1999709"/>
            <a:chExt cx="2965450" cy="2568575"/>
          </a:xfrm>
        </p:grpSpPr>
        <p:grpSp>
          <p:nvGrpSpPr>
            <p:cNvPr id="16" name="Group 15"/>
            <p:cNvGrpSpPr/>
            <p:nvPr/>
          </p:nvGrpSpPr>
          <p:grpSpPr>
            <a:xfrm>
              <a:off x="2325719" y="2961734"/>
              <a:ext cx="2647950" cy="1285875"/>
              <a:chOff x="1433544" y="2617247"/>
              <a:chExt cx="2647950" cy="1285875"/>
            </a:xfrm>
          </p:grpSpPr>
          <p:sp>
            <p:nvSpPr>
              <p:cNvPr id="25" name="Cube 2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6" name="Cube 2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7" name="Group 16"/>
            <p:cNvGrpSpPr/>
            <p:nvPr/>
          </p:nvGrpSpPr>
          <p:grpSpPr>
            <a:xfrm>
              <a:off x="2325719" y="1999709"/>
              <a:ext cx="2647950" cy="1285875"/>
              <a:chOff x="1433544" y="2617247"/>
              <a:chExt cx="2647950" cy="1285875"/>
            </a:xfrm>
          </p:grpSpPr>
          <p:sp>
            <p:nvSpPr>
              <p:cNvPr id="23" name="Cube 2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4" name="Cube 2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8" name="Group 17"/>
            <p:cNvGrpSpPr/>
            <p:nvPr/>
          </p:nvGrpSpPr>
          <p:grpSpPr>
            <a:xfrm>
              <a:off x="2008219" y="3282409"/>
              <a:ext cx="2647950" cy="1285875"/>
              <a:chOff x="1433544" y="2617247"/>
              <a:chExt cx="2647950" cy="1285875"/>
            </a:xfrm>
          </p:grpSpPr>
          <p:sp>
            <p:nvSpPr>
              <p:cNvPr id="21" name="Cube 2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2" name="Cube 2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9" name="Cube 18"/>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0" name="Cube 19"/>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27" name="Group 26"/>
          <p:cNvGrpSpPr/>
          <p:nvPr/>
        </p:nvGrpSpPr>
        <p:grpSpPr>
          <a:xfrm>
            <a:off x="4637538" y="3695567"/>
            <a:ext cx="745236" cy="644652"/>
            <a:chOff x="2008219" y="1999709"/>
            <a:chExt cx="2965450" cy="2568575"/>
          </a:xfrm>
          <a:effectLst/>
        </p:grpSpPr>
        <p:grpSp>
          <p:nvGrpSpPr>
            <p:cNvPr id="28" name="Group 27"/>
            <p:cNvGrpSpPr/>
            <p:nvPr/>
          </p:nvGrpSpPr>
          <p:grpSpPr>
            <a:xfrm>
              <a:off x="2325719" y="2961734"/>
              <a:ext cx="2647950" cy="1285875"/>
              <a:chOff x="1433544" y="2617247"/>
              <a:chExt cx="2647950" cy="1285875"/>
            </a:xfrm>
          </p:grpSpPr>
          <p:sp>
            <p:nvSpPr>
              <p:cNvPr id="38" name="Cube 3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9" name="Cube 3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29" name="Group 28"/>
            <p:cNvGrpSpPr/>
            <p:nvPr/>
          </p:nvGrpSpPr>
          <p:grpSpPr>
            <a:xfrm>
              <a:off x="2325719" y="1999709"/>
              <a:ext cx="2647950" cy="1285875"/>
              <a:chOff x="1433544" y="2617247"/>
              <a:chExt cx="2647950" cy="1285875"/>
            </a:xfrm>
          </p:grpSpPr>
          <p:sp>
            <p:nvSpPr>
              <p:cNvPr id="36" name="Cube 3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7" name="Cube 3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30" name="Group 29"/>
            <p:cNvGrpSpPr/>
            <p:nvPr/>
          </p:nvGrpSpPr>
          <p:grpSpPr>
            <a:xfrm>
              <a:off x="2008219" y="3282409"/>
              <a:ext cx="2647950" cy="1285875"/>
              <a:chOff x="1433544" y="2617247"/>
              <a:chExt cx="2647950" cy="1285875"/>
            </a:xfrm>
          </p:grpSpPr>
          <p:sp>
            <p:nvSpPr>
              <p:cNvPr id="34" name="Cube 33"/>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5" name="Cube 34"/>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32" name="Cube 31"/>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Cube 32"/>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0" name="Group 39"/>
          <p:cNvGrpSpPr/>
          <p:nvPr/>
        </p:nvGrpSpPr>
        <p:grpSpPr>
          <a:xfrm>
            <a:off x="4929568" y="3774707"/>
            <a:ext cx="374904" cy="324612"/>
            <a:chOff x="2008219" y="1999709"/>
            <a:chExt cx="2965450" cy="2568575"/>
          </a:xfrm>
          <a:effectLst/>
        </p:grpSpPr>
        <p:grpSp>
          <p:nvGrpSpPr>
            <p:cNvPr id="41" name="Group 40"/>
            <p:cNvGrpSpPr/>
            <p:nvPr/>
          </p:nvGrpSpPr>
          <p:grpSpPr>
            <a:xfrm>
              <a:off x="2325719" y="2961734"/>
              <a:ext cx="2647950" cy="1285875"/>
              <a:chOff x="1433544" y="2617247"/>
              <a:chExt cx="2647950" cy="1285875"/>
            </a:xfrm>
          </p:grpSpPr>
          <p:sp>
            <p:nvSpPr>
              <p:cNvPr id="50" name="Cube 49"/>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1" name="Cube 50"/>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2" name="Group 41"/>
            <p:cNvGrpSpPr/>
            <p:nvPr/>
          </p:nvGrpSpPr>
          <p:grpSpPr>
            <a:xfrm>
              <a:off x="2325719" y="1999709"/>
              <a:ext cx="2647950" cy="1285875"/>
              <a:chOff x="1433544" y="2617247"/>
              <a:chExt cx="2647950" cy="1285875"/>
            </a:xfrm>
          </p:grpSpPr>
          <p:sp>
            <p:nvSpPr>
              <p:cNvPr id="48" name="Cube 4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9" name="Cube 4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3" name="Group 42"/>
            <p:cNvGrpSpPr/>
            <p:nvPr/>
          </p:nvGrpSpPr>
          <p:grpSpPr>
            <a:xfrm>
              <a:off x="2008219" y="3282409"/>
              <a:ext cx="2647950" cy="1285875"/>
              <a:chOff x="1433544" y="2617247"/>
              <a:chExt cx="2647950" cy="1285875"/>
            </a:xfrm>
          </p:grpSpPr>
          <p:sp>
            <p:nvSpPr>
              <p:cNvPr id="46" name="Cube 4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7" name="Cube 4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44" name="Cube 43"/>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5" name="Cube 44"/>
            <p:cNvSpPr/>
            <p:nvPr/>
          </p:nvSpPr>
          <p:spPr>
            <a:xfrm>
              <a:off x="3170267" y="2320384"/>
              <a:ext cx="1485900" cy="1285873"/>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2" name="Group 51"/>
          <p:cNvGrpSpPr/>
          <p:nvPr/>
        </p:nvGrpSpPr>
        <p:grpSpPr>
          <a:xfrm>
            <a:off x="5078776" y="3813147"/>
            <a:ext cx="187452" cy="164592"/>
            <a:chOff x="2008219" y="1999709"/>
            <a:chExt cx="2965450" cy="2568575"/>
          </a:xfrm>
          <a:effectLst/>
        </p:grpSpPr>
        <p:grpSp>
          <p:nvGrpSpPr>
            <p:cNvPr id="53" name="Group 52"/>
            <p:cNvGrpSpPr/>
            <p:nvPr/>
          </p:nvGrpSpPr>
          <p:grpSpPr>
            <a:xfrm>
              <a:off x="2325719" y="2961734"/>
              <a:ext cx="2647950" cy="1285875"/>
              <a:chOff x="1433544" y="2617247"/>
              <a:chExt cx="2647950" cy="1285875"/>
            </a:xfrm>
          </p:grpSpPr>
          <p:sp>
            <p:nvSpPr>
              <p:cNvPr id="63" name="Cube 6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4" name="Cube 6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4" name="Group 53"/>
            <p:cNvGrpSpPr/>
            <p:nvPr/>
          </p:nvGrpSpPr>
          <p:grpSpPr>
            <a:xfrm>
              <a:off x="2325719" y="1999709"/>
              <a:ext cx="2647950" cy="1285875"/>
              <a:chOff x="1433544" y="2617247"/>
              <a:chExt cx="2647950" cy="1285875"/>
            </a:xfrm>
          </p:grpSpPr>
          <p:sp>
            <p:nvSpPr>
              <p:cNvPr id="61" name="Cube 6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2" name="Cube 6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6" name="Group 55"/>
            <p:cNvGrpSpPr/>
            <p:nvPr/>
          </p:nvGrpSpPr>
          <p:grpSpPr>
            <a:xfrm>
              <a:off x="2008219" y="3282409"/>
              <a:ext cx="2647950" cy="1285875"/>
              <a:chOff x="1433544" y="2617247"/>
              <a:chExt cx="2647950" cy="1285875"/>
            </a:xfrm>
          </p:grpSpPr>
          <p:sp>
            <p:nvSpPr>
              <p:cNvPr id="59" name="Cube 58"/>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0" name="Cube 59"/>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57" name="Cube 56"/>
            <p:cNvSpPr/>
            <p:nvPr/>
          </p:nvSpPr>
          <p:spPr>
            <a:xfrm>
              <a:off x="2008219" y="2320381"/>
              <a:ext cx="1485897" cy="1285878"/>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8" name="Cube 57"/>
            <p:cNvSpPr/>
            <p:nvPr/>
          </p:nvSpPr>
          <p:spPr>
            <a:xfrm>
              <a:off x="3170267" y="2320384"/>
              <a:ext cx="1485900" cy="1285873"/>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pic>
        <p:nvPicPr>
          <p:cNvPr id="65" name="Picture 64"/>
          <p:cNvPicPr>
            <a:picLocks noChangeAspect="1"/>
          </p:cNvPicPr>
          <p:nvPr/>
        </p:nvPicPr>
        <p:blipFill>
          <a:blip r:embed="rId3">
            <a:alphaModFix amt="14000"/>
          </a:blip>
          <a:stretch>
            <a:fillRect/>
          </a:stretch>
        </p:blipFill>
        <p:spPr>
          <a:xfrm>
            <a:off x="2893219" y="3839924"/>
            <a:ext cx="2318145" cy="1943547"/>
          </a:xfrm>
          <a:prstGeom prst="rect">
            <a:avLst/>
          </a:prstGeom>
        </p:spPr>
      </p:pic>
      <p:sp>
        <p:nvSpPr>
          <p:cNvPr id="66" name="Content Placeholder 2"/>
          <p:cNvSpPr txBox="1">
            <a:spLocks/>
          </p:cNvSpPr>
          <p:nvPr/>
        </p:nvSpPr>
        <p:spPr>
          <a:xfrm>
            <a:off x="335761" y="1201165"/>
            <a:ext cx="848707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Consider large cube encompassing environment</a:t>
            </a:r>
          </a:p>
          <a:p>
            <a:r>
              <a:rPr lang="en-US" dirty="0" smtClean="0"/>
              <a:t>Recursively divide into 8 smaller cubes</a:t>
            </a:r>
          </a:p>
          <a:p>
            <a:pPr marL="0" indent="0">
              <a:buNone/>
            </a:pPr>
            <a:endParaRPr lang="en-US" dirty="0" smtClean="0"/>
          </a:p>
        </p:txBody>
      </p:sp>
    </p:spTree>
    <p:extLst>
      <p:ext uri="{BB962C8B-B14F-4D97-AF65-F5344CB8AC3E}">
        <p14:creationId xmlns:p14="http://schemas.microsoft.com/office/powerpoint/2010/main" val="348817763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grpSp>
        <p:nvGrpSpPr>
          <p:cNvPr id="4" name="Group 3"/>
          <p:cNvGrpSpPr/>
          <p:nvPr/>
        </p:nvGrpSpPr>
        <p:grpSpPr>
          <a:xfrm>
            <a:off x="1210074" y="4233283"/>
            <a:ext cx="2647950" cy="1285875"/>
            <a:chOff x="1433544" y="2617247"/>
            <a:chExt cx="2647950" cy="1285875"/>
          </a:xfrm>
        </p:grpSpPr>
        <p:sp>
          <p:nvSpPr>
            <p:cNvPr id="5" name="Cube 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 name="Cube 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7" name="Group 6"/>
          <p:cNvGrpSpPr/>
          <p:nvPr/>
        </p:nvGrpSpPr>
        <p:grpSpPr>
          <a:xfrm>
            <a:off x="1210074" y="3271258"/>
            <a:ext cx="2647950" cy="1285875"/>
            <a:chOff x="1433544" y="2617247"/>
            <a:chExt cx="2647950" cy="1285875"/>
          </a:xfrm>
        </p:grpSpPr>
        <p:sp>
          <p:nvSpPr>
            <p:cNvPr id="8" name="Cube 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9" name="Cube 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0" name="Group 9"/>
          <p:cNvGrpSpPr/>
          <p:nvPr/>
        </p:nvGrpSpPr>
        <p:grpSpPr>
          <a:xfrm>
            <a:off x="892574" y="4553958"/>
            <a:ext cx="2647950" cy="1285875"/>
            <a:chOff x="1433544" y="2617247"/>
            <a:chExt cx="2647950" cy="1285875"/>
          </a:xfrm>
        </p:grpSpPr>
        <p:sp>
          <p:nvSpPr>
            <p:cNvPr id="11" name="Cube 1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2" name="Cube 1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3" name="Cube 12"/>
          <p:cNvSpPr/>
          <p:nvPr/>
        </p:nvSpPr>
        <p:spPr>
          <a:xfrm>
            <a:off x="892574" y="3591933"/>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4" name="Cube 13"/>
          <p:cNvSpPr/>
          <p:nvPr/>
        </p:nvSpPr>
        <p:spPr>
          <a:xfrm>
            <a:off x="2054624" y="3591933"/>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15" name="Group 14"/>
          <p:cNvGrpSpPr/>
          <p:nvPr/>
        </p:nvGrpSpPr>
        <p:grpSpPr>
          <a:xfrm>
            <a:off x="2054624" y="3593076"/>
            <a:ext cx="1485900" cy="1284732"/>
            <a:chOff x="2008219" y="1999709"/>
            <a:chExt cx="2965450" cy="2568575"/>
          </a:xfrm>
        </p:grpSpPr>
        <p:grpSp>
          <p:nvGrpSpPr>
            <p:cNvPr id="16" name="Group 15"/>
            <p:cNvGrpSpPr/>
            <p:nvPr/>
          </p:nvGrpSpPr>
          <p:grpSpPr>
            <a:xfrm>
              <a:off x="2325719" y="2961734"/>
              <a:ext cx="2647950" cy="1285875"/>
              <a:chOff x="1433544" y="2617247"/>
              <a:chExt cx="2647950" cy="1285875"/>
            </a:xfrm>
          </p:grpSpPr>
          <p:sp>
            <p:nvSpPr>
              <p:cNvPr id="25" name="Cube 2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6" name="Cube 2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7" name="Group 16"/>
            <p:cNvGrpSpPr/>
            <p:nvPr/>
          </p:nvGrpSpPr>
          <p:grpSpPr>
            <a:xfrm>
              <a:off x="2325719" y="1999709"/>
              <a:ext cx="2647950" cy="1285875"/>
              <a:chOff x="1433544" y="2617247"/>
              <a:chExt cx="2647950" cy="1285875"/>
            </a:xfrm>
          </p:grpSpPr>
          <p:sp>
            <p:nvSpPr>
              <p:cNvPr id="23" name="Cube 2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4" name="Cube 2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8" name="Group 17"/>
            <p:cNvGrpSpPr/>
            <p:nvPr/>
          </p:nvGrpSpPr>
          <p:grpSpPr>
            <a:xfrm>
              <a:off x="2008219" y="3282409"/>
              <a:ext cx="2647950" cy="1285875"/>
              <a:chOff x="1433544" y="2617247"/>
              <a:chExt cx="2647950" cy="1285875"/>
            </a:xfrm>
          </p:grpSpPr>
          <p:sp>
            <p:nvSpPr>
              <p:cNvPr id="21" name="Cube 2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2" name="Cube 2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9" name="Cube 18"/>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0" name="Cube 19"/>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27" name="Group 26"/>
          <p:cNvGrpSpPr/>
          <p:nvPr/>
        </p:nvGrpSpPr>
        <p:grpSpPr>
          <a:xfrm>
            <a:off x="2636893" y="3751929"/>
            <a:ext cx="745236" cy="644652"/>
            <a:chOff x="2008219" y="1999709"/>
            <a:chExt cx="2965450" cy="2568575"/>
          </a:xfrm>
          <a:effectLst/>
        </p:grpSpPr>
        <p:grpSp>
          <p:nvGrpSpPr>
            <p:cNvPr id="28" name="Group 27"/>
            <p:cNvGrpSpPr/>
            <p:nvPr/>
          </p:nvGrpSpPr>
          <p:grpSpPr>
            <a:xfrm>
              <a:off x="2325719" y="2961734"/>
              <a:ext cx="2647950" cy="1285875"/>
              <a:chOff x="1433544" y="2617247"/>
              <a:chExt cx="2647950" cy="1285875"/>
            </a:xfrm>
          </p:grpSpPr>
          <p:sp>
            <p:nvSpPr>
              <p:cNvPr id="38" name="Cube 3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9" name="Cube 3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29" name="Group 28"/>
            <p:cNvGrpSpPr/>
            <p:nvPr/>
          </p:nvGrpSpPr>
          <p:grpSpPr>
            <a:xfrm>
              <a:off x="2325719" y="1999709"/>
              <a:ext cx="2647950" cy="1285875"/>
              <a:chOff x="1433544" y="2617247"/>
              <a:chExt cx="2647950" cy="1285875"/>
            </a:xfrm>
          </p:grpSpPr>
          <p:sp>
            <p:nvSpPr>
              <p:cNvPr id="36" name="Cube 3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7" name="Cube 3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30" name="Group 29"/>
            <p:cNvGrpSpPr/>
            <p:nvPr/>
          </p:nvGrpSpPr>
          <p:grpSpPr>
            <a:xfrm>
              <a:off x="2008219" y="3282409"/>
              <a:ext cx="2647950" cy="1285875"/>
              <a:chOff x="1433544" y="2617247"/>
              <a:chExt cx="2647950" cy="1285875"/>
            </a:xfrm>
          </p:grpSpPr>
          <p:sp>
            <p:nvSpPr>
              <p:cNvPr id="34" name="Cube 33"/>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5" name="Cube 34"/>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32" name="Cube 31"/>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Cube 32"/>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0" name="Group 39"/>
          <p:cNvGrpSpPr/>
          <p:nvPr/>
        </p:nvGrpSpPr>
        <p:grpSpPr>
          <a:xfrm>
            <a:off x="2928923" y="3831069"/>
            <a:ext cx="374904" cy="324612"/>
            <a:chOff x="2008219" y="1999709"/>
            <a:chExt cx="2965450" cy="2568575"/>
          </a:xfrm>
          <a:effectLst/>
        </p:grpSpPr>
        <p:grpSp>
          <p:nvGrpSpPr>
            <p:cNvPr id="41" name="Group 40"/>
            <p:cNvGrpSpPr/>
            <p:nvPr/>
          </p:nvGrpSpPr>
          <p:grpSpPr>
            <a:xfrm>
              <a:off x="2325719" y="2961734"/>
              <a:ext cx="2647950" cy="1285875"/>
              <a:chOff x="1433544" y="2617247"/>
              <a:chExt cx="2647950" cy="1285875"/>
            </a:xfrm>
          </p:grpSpPr>
          <p:sp>
            <p:nvSpPr>
              <p:cNvPr id="50" name="Cube 49"/>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1" name="Cube 50"/>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2" name="Group 41"/>
            <p:cNvGrpSpPr/>
            <p:nvPr/>
          </p:nvGrpSpPr>
          <p:grpSpPr>
            <a:xfrm>
              <a:off x="2325719" y="1999709"/>
              <a:ext cx="2647950" cy="1285875"/>
              <a:chOff x="1433544" y="2617247"/>
              <a:chExt cx="2647950" cy="1285875"/>
            </a:xfrm>
          </p:grpSpPr>
          <p:sp>
            <p:nvSpPr>
              <p:cNvPr id="48" name="Cube 4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9" name="Cube 4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3" name="Group 42"/>
            <p:cNvGrpSpPr/>
            <p:nvPr/>
          </p:nvGrpSpPr>
          <p:grpSpPr>
            <a:xfrm>
              <a:off x="2008219" y="3282409"/>
              <a:ext cx="2647950" cy="1285875"/>
              <a:chOff x="1433544" y="2617247"/>
              <a:chExt cx="2647950" cy="1285875"/>
            </a:xfrm>
          </p:grpSpPr>
          <p:sp>
            <p:nvSpPr>
              <p:cNvPr id="46" name="Cube 4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7" name="Cube 4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44" name="Cube 43"/>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5" name="Cube 44"/>
            <p:cNvSpPr/>
            <p:nvPr/>
          </p:nvSpPr>
          <p:spPr>
            <a:xfrm>
              <a:off x="3170267" y="2320384"/>
              <a:ext cx="1485900" cy="1285873"/>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2" name="Group 51"/>
          <p:cNvGrpSpPr/>
          <p:nvPr/>
        </p:nvGrpSpPr>
        <p:grpSpPr>
          <a:xfrm>
            <a:off x="3078131" y="3869509"/>
            <a:ext cx="187452" cy="164592"/>
            <a:chOff x="2008219" y="1999709"/>
            <a:chExt cx="2965450" cy="2568575"/>
          </a:xfrm>
          <a:effectLst/>
        </p:grpSpPr>
        <p:grpSp>
          <p:nvGrpSpPr>
            <p:cNvPr id="53" name="Group 52"/>
            <p:cNvGrpSpPr/>
            <p:nvPr/>
          </p:nvGrpSpPr>
          <p:grpSpPr>
            <a:xfrm>
              <a:off x="2325719" y="2961734"/>
              <a:ext cx="2647950" cy="1285875"/>
              <a:chOff x="1433544" y="2617247"/>
              <a:chExt cx="2647950" cy="1285875"/>
            </a:xfrm>
          </p:grpSpPr>
          <p:sp>
            <p:nvSpPr>
              <p:cNvPr id="63" name="Cube 6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4" name="Cube 6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4" name="Group 53"/>
            <p:cNvGrpSpPr/>
            <p:nvPr/>
          </p:nvGrpSpPr>
          <p:grpSpPr>
            <a:xfrm>
              <a:off x="2325719" y="1999709"/>
              <a:ext cx="2647950" cy="1285875"/>
              <a:chOff x="1433544" y="2617247"/>
              <a:chExt cx="2647950" cy="1285875"/>
            </a:xfrm>
          </p:grpSpPr>
          <p:sp>
            <p:nvSpPr>
              <p:cNvPr id="61" name="Cube 6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2" name="Cube 6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6" name="Group 55"/>
            <p:cNvGrpSpPr/>
            <p:nvPr/>
          </p:nvGrpSpPr>
          <p:grpSpPr>
            <a:xfrm>
              <a:off x="2008219" y="3282409"/>
              <a:ext cx="2647950" cy="1285875"/>
              <a:chOff x="1433544" y="2617247"/>
              <a:chExt cx="2647950" cy="1285875"/>
            </a:xfrm>
          </p:grpSpPr>
          <p:sp>
            <p:nvSpPr>
              <p:cNvPr id="59" name="Cube 58"/>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0" name="Cube 59"/>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57" name="Cube 56"/>
            <p:cNvSpPr/>
            <p:nvPr/>
          </p:nvSpPr>
          <p:spPr>
            <a:xfrm>
              <a:off x="2008219" y="2320381"/>
              <a:ext cx="1485897" cy="1285878"/>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8" name="Cube 57"/>
            <p:cNvSpPr/>
            <p:nvPr/>
          </p:nvSpPr>
          <p:spPr>
            <a:xfrm>
              <a:off x="3170267" y="2320384"/>
              <a:ext cx="1485900" cy="1285873"/>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pic>
        <p:nvPicPr>
          <p:cNvPr id="65" name="Picture 64"/>
          <p:cNvPicPr>
            <a:picLocks noChangeAspect="1"/>
          </p:cNvPicPr>
          <p:nvPr/>
        </p:nvPicPr>
        <p:blipFill>
          <a:blip r:embed="rId3">
            <a:alphaModFix amt="14000"/>
          </a:blip>
          <a:stretch>
            <a:fillRect/>
          </a:stretch>
        </p:blipFill>
        <p:spPr>
          <a:xfrm>
            <a:off x="892574" y="3896286"/>
            <a:ext cx="2318145" cy="1943547"/>
          </a:xfrm>
          <a:prstGeom prst="rect">
            <a:avLst/>
          </a:prstGeom>
        </p:spPr>
      </p:pic>
      <p:sp>
        <p:nvSpPr>
          <p:cNvPr id="66" name="Oval 65"/>
          <p:cNvSpPr/>
          <p:nvPr/>
        </p:nvSpPr>
        <p:spPr>
          <a:xfrm>
            <a:off x="6500466" y="3147528"/>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7" name="Oval 66"/>
          <p:cNvSpPr/>
          <p:nvPr/>
        </p:nvSpPr>
        <p:spPr>
          <a:xfrm>
            <a:off x="5456920" y="375505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8" name="Oval 67"/>
          <p:cNvSpPr/>
          <p:nvPr/>
        </p:nvSpPr>
        <p:spPr>
          <a:xfrm>
            <a:off x="5753235" y="375632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9" name="Oval 68"/>
          <p:cNvSpPr/>
          <p:nvPr/>
        </p:nvSpPr>
        <p:spPr>
          <a:xfrm>
            <a:off x="6049551" y="375632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0" name="Oval 69"/>
          <p:cNvSpPr/>
          <p:nvPr/>
        </p:nvSpPr>
        <p:spPr>
          <a:xfrm>
            <a:off x="6345867" y="375505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1" name="Oval 70"/>
          <p:cNvSpPr/>
          <p:nvPr/>
        </p:nvSpPr>
        <p:spPr>
          <a:xfrm>
            <a:off x="6642182" y="375691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2" name="Oval 71"/>
          <p:cNvSpPr/>
          <p:nvPr/>
        </p:nvSpPr>
        <p:spPr>
          <a:xfrm>
            <a:off x="6938498" y="375818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3" name="Oval 72"/>
          <p:cNvSpPr/>
          <p:nvPr/>
        </p:nvSpPr>
        <p:spPr>
          <a:xfrm>
            <a:off x="7234814" y="375818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4" name="Oval 73"/>
          <p:cNvSpPr/>
          <p:nvPr/>
        </p:nvSpPr>
        <p:spPr>
          <a:xfrm>
            <a:off x="7531130" y="375691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cxnSp>
        <p:nvCxnSpPr>
          <p:cNvPr id="75" name="Straight Arrow Connector 74"/>
          <p:cNvCxnSpPr>
            <a:stCxn id="66" idx="3"/>
            <a:endCxn id="67" idx="0"/>
          </p:cNvCxnSpPr>
          <p:nvPr/>
        </p:nvCxnSpPr>
        <p:spPr>
          <a:xfrm flipH="1">
            <a:off x="5534219" y="3261894"/>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6" name="Straight Arrow Connector 75"/>
          <p:cNvCxnSpPr>
            <a:stCxn id="66" idx="3"/>
            <a:endCxn id="68" idx="7"/>
          </p:cNvCxnSpPr>
          <p:nvPr/>
        </p:nvCxnSpPr>
        <p:spPr>
          <a:xfrm flipH="1">
            <a:off x="5885194" y="3261894"/>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7" name="Straight Arrow Connector 76"/>
          <p:cNvCxnSpPr>
            <a:stCxn id="66" idx="3"/>
            <a:endCxn id="69" idx="7"/>
          </p:cNvCxnSpPr>
          <p:nvPr/>
        </p:nvCxnSpPr>
        <p:spPr>
          <a:xfrm flipH="1">
            <a:off x="6181510" y="3261894"/>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8" name="Straight Arrow Connector 77"/>
          <p:cNvCxnSpPr>
            <a:stCxn id="66" idx="5"/>
            <a:endCxn id="74" idx="0"/>
          </p:cNvCxnSpPr>
          <p:nvPr/>
        </p:nvCxnSpPr>
        <p:spPr>
          <a:xfrm>
            <a:off x="6632425" y="3261894"/>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9" name="Straight Arrow Connector 78"/>
          <p:cNvCxnSpPr>
            <a:stCxn id="66" idx="4"/>
            <a:endCxn id="70" idx="0"/>
          </p:cNvCxnSpPr>
          <p:nvPr/>
        </p:nvCxnSpPr>
        <p:spPr>
          <a:xfrm flipH="1">
            <a:off x="6423166" y="3281516"/>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0" name="Straight Arrow Connector 79"/>
          <p:cNvCxnSpPr>
            <a:stCxn id="66" idx="4"/>
            <a:endCxn id="71" idx="0"/>
          </p:cNvCxnSpPr>
          <p:nvPr/>
        </p:nvCxnSpPr>
        <p:spPr>
          <a:xfrm>
            <a:off x="6577766" y="3281516"/>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1" name="Straight Arrow Connector 80"/>
          <p:cNvCxnSpPr>
            <a:stCxn id="66" idx="5"/>
            <a:endCxn id="72" idx="0"/>
          </p:cNvCxnSpPr>
          <p:nvPr/>
        </p:nvCxnSpPr>
        <p:spPr>
          <a:xfrm>
            <a:off x="6632425" y="3261894"/>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2" name="Straight Arrow Connector 81"/>
          <p:cNvCxnSpPr>
            <a:stCxn id="66" idx="5"/>
            <a:endCxn id="73" idx="1"/>
          </p:cNvCxnSpPr>
          <p:nvPr/>
        </p:nvCxnSpPr>
        <p:spPr>
          <a:xfrm>
            <a:off x="6632425" y="3261894"/>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83" name="Oval 82"/>
          <p:cNvSpPr/>
          <p:nvPr/>
        </p:nvSpPr>
        <p:spPr>
          <a:xfrm>
            <a:off x="5311887" y="436258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4" name="Oval 83"/>
          <p:cNvSpPr/>
          <p:nvPr/>
        </p:nvSpPr>
        <p:spPr>
          <a:xfrm>
            <a:off x="5608203" y="436385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5" name="Oval 84"/>
          <p:cNvSpPr/>
          <p:nvPr/>
        </p:nvSpPr>
        <p:spPr>
          <a:xfrm>
            <a:off x="5904518" y="436385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6" name="Oval 85"/>
          <p:cNvSpPr/>
          <p:nvPr/>
        </p:nvSpPr>
        <p:spPr>
          <a:xfrm>
            <a:off x="6200834" y="436258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7" name="Oval 86"/>
          <p:cNvSpPr/>
          <p:nvPr/>
        </p:nvSpPr>
        <p:spPr>
          <a:xfrm>
            <a:off x="6497150" y="436444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8" name="Oval 87"/>
          <p:cNvSpPr/>
          <p:nvPr/>
        </p:nvSpPr>
        <p:spPr>
          <a:xfrm>
            <a:off x="6793465" y="436571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9" name="Oval 88"/>
          <p:cNvSpPr/>
          <p:nvPr/>
        </p:nvSpPr>
        <p:spPr>
          <a:xfrm>
            <a:off x="7089781" y="436571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0" name="Oval 89"/>
          <p:cNvSpPr/>
          <p:nvPr/>
        </p:nvSpPr>
        <p:spPr>
          <a:xfrm>
            <a:off x="7386097" y="436444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91" name="Straight Arrow Connector 90"/>
          <p:cNvCxnSpPr>
            <a:endCxn id="83" idx="0"/>
          </p:cNvCxnSpPr>
          <p:nvPr/>
        </p:nvCxnSpPr>
        <p:spPr>
          <a:xfrm flipH="1">
            <a:off x="5389187" y="3869420"/>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2" name="Straight Arrow Connector 91"/>
          <p:cNvCxnSpPr>
            <a:endCxn id="84" idx="7"/>
          </p:cNvCxnSpPr>
          <p:nvPr/>
        </p:nvCxnSpPr>
        <p:spPr>
          <a:xfrm flipH="1">
            <a:off x="5740161" y="3869420"/>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3" name="Straight Arrow Connector 92"/>
          <p:cNvCxnSpPr>
            <a:endCxn id="85" idx="7"/>
          </p:cNvCxnSpPr>
          <p:nvPr/>
        </p:nvCxnSpPr>
        <p:spPr>
          <a:xfrm flipH="1">
            <a:off x="6036477" y="3869420"/>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4" name="Straight Arrow Connector 93"/>
          <p:cNvCxnSpPr>
            <a:endCxn id="90" idx="0"/>
          </p:cNvCxnSpPr>
          <p:nvPr/>
        </p:nvCxnSpPr>
        <p:spPr>
          <a:xfrm>
            <a:off x="6487392" y="3869420"/>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5" name="Straight Arrow Connector 94"/>
          <p:cNvCxnSpPr>
            <a:endCxn id="86" idx="0"/>
          </p:cNvCxnSpPr>
          <p:nvPr/>
        </p:nvCxnSpPr>
        <p:spPr>
          <a:xfrm flipH="1">
            <a:off x="6278134" y="3889043"/>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6" name="Straight Arrow Connector 95"/>
          <p:cNvCxnSpPr>
            <a:endCxn id="87" idx="0"/>
          </p:cNvCxnSpPr>
          <p:nvPr/>
        </p:nvCxnSpPr>
        <p:spPr>
          <a:xfrm>
            <a:off x="6432733" y="3889043"/>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7" name="Straight Arrow Connector 96"/>
          <p:cNvCxnSpPr>
            <a:endCxn id="88" idx="0"/>
          </p:cNvCxnSpPr>
          <p:nvPr/>
        </p:nvCxnSpPr>
        <p:spPr>
          <a:xfrm>
            <a:off x="6487392" y="3869420"/>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8" name="Straight Arrow Connector 97"/>
          <p:cNvCxnSpPr>
            <a:endCxn id="89" idx="1"/>
          </p:cNvCxnSpPr>
          <p:nvPr/>
        </p:nvCxnSpPr>
        <p:spPr>
          <a:xfrm>
            <a:off x="6487392" y="3869420"/>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99" name="Oval 98"/>
          <p:cNvSpPr/>
          <p:nvPr/>
        </p:nvSpPr>
        <p:spPr>
          <a:xfrm>
            <a:off x="7350763" y="4034864"/>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0" name="Oval 99"/>
          <p:cNvSpPr/>
          <p:nvPr/>
        </p:nvSpPr>
        <p:spPr>
          <a:xfrm>
            <a:off x="7517958" y="403063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1" name="Oval 100"/>
          <p:cNvSpPr/>
          <p:nvPr/>
        </p:nvSpPr>
        <p:spPr>
          <a:xfrm>
            <a:off x="7698228" y="403063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2" name="Oval 101"/>
          <p:cNvSpPr/>
          <p:nvPr/>
        </p:nvSpPr>
        <p:spPr>
          <a:xfrm>
            <a:off x="5285927" y="404123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3" name="Oval 102"/>
          <p:cNvSpPr/>
          <p:nvPr/>
        </p:nvSpPr>
        <p:spPr>
          <a:xfrm>
            <a:off x="5453122" y="4036998"/>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4" name="Oval 103"/>
          <p:cNvSpPr/>
          <p:nvPr/>
        </p:nvSpPr>
        <p:spPr>
          <a:xfrm>
            <a:off x="5633392" y="4036997"/>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5" name="Oval 104"/>
          <p:cNvSpPr/>
          <p:nvPr/>
        </p:nvSpPr>
        <p:spPr>
          <a:xfrm>
            <a:off x="5151037" y="496398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6" name="Oval 105"/>
          <p:cNvSpPr/>
          <p:nvPr/>
        </p:nvSpPr>
        <p:spPr>
          <a:xfrm>
            <a:off x="5447353" y="496525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7" name="Oval 106"/>
          <p:cNvSpPr/>
          <p:nvPr/>
        </p:nvSpPr>
        <p:spPr>
          <a:xfrm>
            <a:off x="5743669" y="496525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8" name="Oval 107"/>
          <p:cNvSpPr/>
          <p:nvPr/>
        </p:nvSpPr>
        <p:spPr>
          <a:xfrm>
            <a:off x="6039984" y="4963984"/>
            <a:ext cx="154600" cy="133988"/>
          </a:xfrm>
          <a:prstGeom prst="ellipse">
            <a:avLst/>
          </a:prstGeom>
          <a:effectLst>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9" name="Oval 108"/>
          <p:cNvSpPr/>
          <p:nvPr/>
        </p:nvSpPr>
        <p:spPr>
          <a:xfrm>
            <a:off x="6336300" y="496584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0" name="Oval 109"/>
          <p:cNvSpPr/>
          <p:nvPr/>
        </p:nvSpPr>
        <p:spPr>
          <a:xfrm>
            <a:off x="6632616" y="496711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1" name="Oval 110"/>
          <p:cNvSpPr/>
          <p:nvPr/>
        </p:nvSpPr>
        <p:spPr>
          <a:xfrm>
            <a:off x="6928931" y="496711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2" name="Oval 111"/>
          <p:cNvSpPr/>
          <p:nvPr/>
        </p:nvSpPr>
        <p:spPr>
          <a:xfrm>
            <a:off x="7225247" y="496584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13" name="Straight Arrow Connector 112"/>
          <p:cNvCxnSpPr>
            <a:endCxn id="105" idx="0"/>
          </p:cNvCxnSpPr>
          <p:nvPr/>
        </p:nvCxnSpPr>
        <p:spPr>
          <a:xfrm flipH="1">
            <a:off x="5228337" y="4470823"/>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4" name="Straight Arrow Connector 113"/>
          <p:cNvCxnSpPr>
            <a:endCxn id="106" idx="7"/>
          </p:cNvCxnSpPr>
          <p:nvPr/>
        </p:nvCxnSpPr>
        <p:spPr>
          <a:xfrm flipH="1">
            <a:off x="5579312" y="4470823"/>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a:endCxn id="107" idx="7"/>
          </p:cNvCxnSpPr>
          <p:nvPr/>
        </p:nvCxnSpPr>
        <p:spPr>
          <a:xfrm flipH="1">
            <a:off x="5875627" y="4470823"/>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a:endCxn id="112" idx="0"/>
          </p:cNvCxnSpPr>
          <p:nvPr/>
        </p:nvCxnSpPr>
        <p:spPr>
          <a:xfrm>
            <a:off x="6326542" y="4470823"/>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7" name="Straight Arrow Connector 116"/>
          <p:cNvCxnSpPr>
            <a:endCxn id="108" idx="0"/>
          </p:cNvCxnSpPr>
          <p:nvPr/>
        </p:nvCxnSpPr>
        <p:spPr>
          <a:xfrm flipH="1">
            <a:off x="6117284" y="4490445"/>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8" name="Straight Arrow Connector 117"/>
          <p:cNvCxnSpPr>
            <a:endCxn id="109" idx="0"/>
          </p:cNvCxnSpPr>
          <p:nvPr/>
        </p:nvCxnSpPr>
        <p:spPr>
          <a:xfrm>
            <a:off x="6271883" y="4490445"/>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9" name="Straight Arrow Connector 118"/>
          <p:cNvCxnSpPr>
            <a:endCxn id="110" idx="0"/>
          </p:cNvCxnSpPr>
          <p:nvPr/>
        </p:nvCxnSpPr>
        <p:spPr>
          <a:xfrm>
            <a:off x="6326542" y="4470823"/>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20" name="Straight Arrow Connector 119"/>
          <p:cNvCxnSpPr>
            <a:endCxn id="111" idx="1"/>
          </p:cNvCxnSpPr>
          <p:nvPr/>
        </p:nvCxnSpPr>
        <p:spPr>
          <a:xfrm>
            <a:off x="6326542" y="4470823"/>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21" name="Oval 120"/>
          <p:cNvSpPr/>
          <p:nvPr/>
        </p:nvSpPr>
        <p:spPr>
          <a:xfrm>
            <a:off x="7189914" y="4636266"/>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2" name="Oval 121"/>
          <p:cNvSpPr/>
          <p:nvPr/>
        </p:nvSpPr>
        <p:spPr>
          <a:xfrm>
            <a:off x="7357108" y="4632034"/>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3" name="Oval 122"/>
          <p:cNvSpPr/>
          <p:nvPr/>
        </p:nvSpPr>
        <p:spPr>
          <a:xfrm>
            <a:off x="7537378" y="4632032"/>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4" name="Oval 123"/>
          <p:cNvSpPr/>
          <p:nvPr/>
        </p:nvSpPr>
        <p:spPr>
          <a:xfrm>
            <a:off x="5292272" y="463840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5" name="Oval 124"/>
          <p:cNvSpPr/>
          <p:nvPr/>
        </p:nvSpPr>
        <p:spPr>
          <a:xfrm>
            <a:off x="5472542" y="463840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6" name="Oval 125"/>
          <p:cNvSpPr/>
          <p:nvPr/>
        </p:nvSpPr>
        <p:spPr>
          <a:xfrm>
            <a:off x="4996117" y="556747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7" name="Oval 126"/>
          <p:cNvSpPr/>
          <p:nvPr/>
        </p:nvSpPr>
        <p:spPr>
          <a:xfrm>
            <a:off x="5292433" y="556874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8" name="Oval 127"/>
          <p:cNvSpPr/>
          <p:nvPr/>
        </p:nvSpPr>
        <p:spPr>
          <a:xfrm>
            <a:off x="5588748" y="556874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9" name="Oval 128"/>
          <p:cNvSpPr/>
          <p:nvPr/>
        </p:nvSpPr>
        <p:spPr>
          <a:xfrm>
            <a:off x="5885064" y="556747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0" name="Oval 129"/>
          <p:cNvSpPr/>
          <p:nvPr/>
        </p:nvSpPr>
        <p:spPr>
          <a:xfrm>
            <a:off x="6181380" y="556933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1" name="Oval 130"/>
          <p:cNvSpPr/>
          <p:nvPr/>
        </p:nvSpPr>
        <p:spPr>
          <a:xfrm>
            <a:off x="6477696" y="557060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2" name="Oval 131"/>
          <p:cNvSpPr/>
          <p:nvPr/>
        </p:nvSpPr>
        <p:spPr>
          <a:xfrm>
            <a:off x="6774011" y="557060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3" name="Oval 132"/>
          <p:cNvSpPr/>
          <p:nvPr/>
        </p:nvSpPr>
        <p:spPr>
          <a:xfrm>
            <a:off x="7070327" y="556933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34" name="Straight Arrow Connector 133"/>
          <p:cNvCxnSpPr>
            <a:endCxn id="126" idx="0"/>
          </p:cNvCxnSpPr>
          <p:nvPr/>
        </p:nvCxnSpPr>
        <p:spPr>
          <a:xfrm flipH="1">
            <a:off x="5073417" y="5074313"/>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5" name="Straight Arrow Connector 134"/>
          <p:cNvCxnSpPr>
            <a:endCxn id="127" idx="7"/>
          </p:cNvCxnSpPr>
          <p:nvPr/>
        </p:nvCxnSpPr>
        <p:spPr>
          <a:xfrm flipH="1">
            <a:off x="5424391" y="5074313"/>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6" name="Straight Arrow Connector 135"/>
          <p:cNvCxnSpPr>
            <a:endCxn id="128" idx="7"/>
          </p:cNvCxnSpPr>
          <p:nvPr/>
        </p:nvCxnSpPr>
        <p:spPr>
          <a:xfrm flipH="1">
            <a:off x="5720707" y="5074313"/>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7" name="Straight Arrow Connector 136"/>
          <p:cNvCxnSpPr>
            <a:endCxn id="133" idx="0"/>
          </p:cNvCxnSpPr>
          <p:nvPr/>
        </p:nvCxnSpPr>
        <p:spPr>
          <a:xfrm>
            <a:off x="6171622" y="5074313"/>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8" name="Straight Arrow Connector 137"/>
          <p:cNvCxnSpPr>
            <a:endCxn id="129" idx="0"/>
          </p:cNvCxnSpPr>
          <p:nvPr/>
        </p:nvCxnSpPr>
        <p:spPr>
          <a:xfrm flipH="1">
            <a:off x="5962364" y="5093936"/>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9" name="Straight Arrow Connector 138"/>
          <p:cNvCxnSpPr>
            <a:endCxn id="130" idx="0"/>
          </p:cNvCxnSpPr>
          <p:nvPr/>
        </p:nvCxnSpPr>
        <p:spPr>
          <a:xfrm>
            <a:off x="6116963" y="5093936"/>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0" name="Straight Arrow Connector 139"/>
          <p:cNvCxnSpPr>
            <a:endCxn id="131" idx="0"/>
          </p:cNvCxnSpPr>
          <p:nvPr/>
        </p:nvCxnSpPr>
        <p:spPr>
          <a:xfrm>
            <a:off x="6171622" y="5074313"/>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1" name="Straight Arrow Connector 140"/>
          <p:cNvCxnSpPr>
            <a:endCxn id="132" idx="1"/>
          </p:cNvCxnSpPr>
          <p:nvPr/>
        </p:nvCxnSpPr>
        <p:spPr>
          <a:xfrm>
            <a:off x="6171622" y="5074313"/>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42" name="Oval 141"/>
          <p:cNvSpPr/>
          <p:nvPr/>
        </p:nvSpPr>
        <p:spPr>
          <a:xfrm>
            <a:off x="7034994" y="5239757"/>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3" name="Oval 142"/>
          <p:cNvSpPr/>
          <p:nvPr/>
        </p:nvSpPr>
        <p:spPr>
          <a:xfrm>
            <a:off x="7202188" y="5235524"/>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4" name="Oval 143"/>
          <p:cNvSpPr/>
          <p:nvPr/>
        </p:nvSpPr>
        <p:spPr>
          <a:xfrm>
            <a:off x="7382458" y="5235523"/>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5" name="Oval 144"/>
          <p:cNvSpPr/>
          <p:nvPr/>
        </p:nvSpPr>
        <p:spPr>
          <a:xfrm>
            <a:off x="5137352" y="5241892"/>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6" name="Oval 145"/>
          <p:cNvSpPr/>
          <p:nvPr/>
        </p:nvSpPr>
        <p:spPr>
          <a:xfrm>
            <a:off x="5317622" y="524189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7" name="Oval 146"/>
          <p:cNvSpPr/>
          <p:nvPr/>
        </p:nvSpPr>
        <p:spPr>
          <a:xfrm>
            <a:off x="4836911" y="6204962"/>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8" name="Oval 147"/>
          <p:cNvSpPr/>
          <p:nvPr/>
        </p:nvSpPr>
        <p:spPr>
          <a:xfrm>
            <a:off x="5133227" y="620623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9" name="Oval 148"/>
          <p:cNvSpPr/>
          <p:nvPr/>
        </p:nvSpPr>
        <p:spPr>
          <a:xfrm>
            <a:off x="5429542" y="620623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0" name="Oval 149"/>
          <p:cNvSpPr/>
          <p:nvPr/>
        </p:nvSpPr>
        <p:spPr>
          <a:xfrm>
            <a:off x="5725858" y="6204962"/>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1" name="Oval 150"/>
          <p:cNvSpPr/>
          <p:nvPr/>
        </p:nvSpPr>
        <p:spPr>
          <a:xfrm>
            <a:off x="6022174" y="6206822"/>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2" name="Oval 151"/>
          <p:cNvSpPr/>
          <p:nvPr/>
        </p:nvSpPr>
        <p:spPr>
          <a:xfrm>
            <a:off x="6318490" y="620809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3" name="Oval 152"/>
          <p:cNvSpPr/>
          <p:nvPr/>
        </p:nvSpPr>
        <p:spPr>
          <a:xfrm>
            <a:off x="6614805" y="620809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4" name="Oval 153"/>
          <p:cNvSpPr/>
          <p:nvPr/>
        </p:nvSpPr>
        <p:spPr>
          <a:xfrm>
            <a:off x="6911121" y="6206822"/>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55" name="Straight Arrow Connector 154"/>
          <p:cNvCxnSpPr>
            <a:endCxn id="147" idx="0"/>
          </p:cNvCxnSpPr>
          <p:nvPr/>
        </p:nvCxnSpPr>
        <p:spPr>
          <a:xfrm flipH="1">
            <a:off x="4914211" y="5711801"/>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6" name="Straight Arrow Connector 155"/>
          <p:cNvCxnSpPr>
            <a:endCxn id="148" idx="7"/>
          </p:cNvCxnSpPr>
          <p:nvPr/>
        </p:nvCxnSpPr>
        <p:spPr>
          <a:xfrm flipH="1">
            <a:off x="5265185" y="5711801"/>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7" name="Straight Arrow Connector 156"/>
          <p:cNvCxnSpPr>
            <a:endCxn id="149" idx="7"/>
          </p:cNvCxnSpPr>
          <p:nvPr/>
        </p:nvCxnSpPr>
        <p:spPr>
          <a:xfrm flipH="1">
            <a:off x="5561501" y="5711801"/>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8" name="Straight Arrow Connector 157"/>
          <p:cNvCxnSpPr>
            <a:endCxn id="154" idx="0"/>
          </p:cNvCxnSpPr>
          <p:nvPr/>
        </p:nvCxnSpPr>
        <p:spPr>
          <a:xfrm>
            <a:off x="6012416" y="5711801"/>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9" name="Straight Arrow Connector 158"/>
          <p:cNvCxnSpPr>
            <a:endCxn id="150" idx="0"/>
          </p:cNvCxnSpPr>
          <p:nvPr/>
        </p:nvCxnSpPr>
        <p:spPr>
          <a:xfrm flipH="1">
            <a:off x="5803158" y="5731424"/>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60" name="Straight Arrow Connector 159"/>
          <p:cNvCxnSpPr>
            <a:endCxn id="151" idx="0"/>
          </p:cNvCxnSpPr>
          <p:nvPr/>
        </p:nvCxnSpPr>
        <p:spPr>
          <a:xfrm>
            <a:off x="5957757" y="5731424"/>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61" name="Straight Arrow Connector 160"/>
          <p:cNvCxnSpPr>
            <a:endCxn id="152" idx="0"/>
          </p:cNvCxnSpPr>
          <p:nvPr/>
        </p:nvCxnSpPr>
        <p:spPr>
          <a:xfrm>
            <a:off x="6012416" y="5711801"/>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62" name="Straight Arrow Connector 161"/>
          <p:cNvCxnSpPr>
            <a:endCxn id="153" idx="1"/>
          </p:cNvCxnSpPr>
          <p:nvPr/>
        </p:nvCxnSpPr>
        <p:spPr>
          <a:xfrm>
            <a:off x="6012416" y="5711801"/>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63" name="Oval 162"/>
          <p:cNvSpPr/>
          <p:nvPr/>
        </p:nvSpPr>
        <p:spPr>
          <a:xfrm>
            <a:off x="6875788" y="5877245"/>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4" name="Oval 163"/>
          <p:cNvSpPr/>
          <p:nvPr/>
        </p:nvSpPr>
        <p:spPr>
          <a:xfrm>
            <a:off x="7042982" y="5873012"/>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5" name="Oval 164"/>
          <p:cNvSpPr/>
          <p:nvPr/>
        </p:nvSpPr>
        <p:spPr>
          <a:xfrm>
            <a:off x="7223252" y="587301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6" name="Oval 165"/>
          <p:cNvSpPr/>
          <p:nvPr/>
        </p:nvSpPr>
        <p:spPr>
          <a:xfrm>
            <a:off x="4978146" y="587938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7" name="Oval 166"/>
          <p:cNvSpPr/>
          <p:nvPr/>
        </p:nvSpPr>
        <p:spPr>
          <a:xfrm>
            <a:off x="5158416" y="5879378"/>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8" name="Content Placeholder 2"/>
          <p:cNvSpPr txBox="1">
            <a:spLocks/>
          </p:cNvSpPr>
          <p:nvPr/>
        </p:nvSpPr>
        <p:spPr>
          <a:xfrm>
            <a:off x="335761" y="1201165"/>
            <a:ext cx="848707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Consider large cube encompassing environment</a:t>
            </a:r>
          </a:p>
          <a:p>
            <a:r>
              <a:rPr lang="en-US" dirty="0" smtClean="0"/>
              <a:t>Recursively divide into 8 smaller cubes</a:t>
            </a:r>
          </a:p>
          <a:p>
            <a:pPr marL="0" indent="0">
              <a:buNone/>
            </a:pPr>
            <a:endParaRPr lang="en-US" dirty="0" smtClean="0"/>
          </a:p>
        </p:txBody>
      </p:sp>
      <p:sp>
        <p:nvSpPr>
          <p:cNvPr id="3" name="TextBox 2"/>
          <p:cNvSpPr txBox="1"/>
          <p:nvPr/>
        </p:nvSpPr>
        <p:spPr>
          <a:xfrm>
            <a:off x="1680640" y="6077908"/>
            <a:ext cx="945692" cy="461665"/>
          </a:xfrm>
          <a:prstGeom prst="rect">
            <a:avLst/>
          </a:prstGeom>
          <a:noFill/>
        </p:spPr>
        <p:txBody>
          <a:bodyPr wrap="none" rtlCol="0">
            <a:spAutoFit/>
          </a:bodyPr>
          <a:lstStyle/>
          <a:p>
            <a:r>
              <a:rPr lang="en-US" sz="2400" dirty="0" smtClean="0"/>
              <a:t>Cubes</a:t>
            </a:r>
            <a:endParaRPr lang="en-US" sz="2400" dirty="0"/>
          </a:p>
        </p:txBody>
      </p:sp>
      <p:sp>
        <p:nvSpPr>
          <p:cNvPr id="169" name="TextBox 168"/>
          <p:cNvSpPr txBox="1"/>
          <p:nvPr/>
        </p:nvSpPr>
        <p:spPr>
          <a:xfrm>
            <a:off x="5105599" y="6308741"/>
            <a:ext cx="2741406" cy="461665"/>
          </a:xfrm>
          <a:prstGeom prst="rect">
            <a:avLst/>
          </a:prstGeom>
          <a:noFill/>
        </p:spPr>
        <p:txBody>
          <a:bodyPr wrap="none" rtlCol="0">
            <a:spAutoFit/>
          </a:bodyPr>
          <a:lstStyle/>
          <a:p>
            <a:r>
              <a:rPr lang="en-US" sz="2400" dirty="0" smtClean="0"/>
              <a:t>Tree Representation</a:t>
            </a:r>
            <a:endParaRPr lang="en-US" sz="2400" dirty="0"/>
          </a:p>
        </p:txBody>
      </p:sp>
    </p:spTree>
    <p:extLst>
      <p:ext uri="{BB962C8B-B14F-4D97-AF65-F5344CB8AC3E}">
        <p14:creationId xmlns:p14="http://schemas.microsoft.com/office/powerpoint/2010/main" val="205975523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grpSp>
        <p:nvGrpSpPr>
          <p:cNvPr id="4" name="Group 3"/>
          <p:cNvGrpSpPr/>
          <p:nvPr/>
        </p:nvGrpSpPr>
        <p:grpSpPr>
          <a:xfrm>
            <a:off x="1210074" y="4233283"/>
            <a:ext cx="2647950" cy="1285875"/>
            <a:chOff x="1433544" y="2617247"/>
            <a:chExt cx="2647950" cy="1285875"/>
          </a:xfrm>
        </p:grpSpPr>
        <p:sp>
          <p:nvSpPr>
            <p:cNvPr id="5" name="Cube 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 name="Cube 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7" name="Group 6"/>
          <p:cNvGrpSpPr/>
          <p:nvPr/>
        </p:nvGrpSpPr>
        <p:grpSpPr>
          <a:xfrm>
            <a:off x="1210074" y="3271258"/>
            <a:ext cx="2647950" cy="1285875"/>
            <a:chOff x="1433544" y="2617247"/>
            <a:chExt cx="2647950" cy="1285875"/>
          </a:xfrm>
        </p:grpSpPr>
        <p:sp>
          <p:nvSpPr>
            <p:cNvPr id="8" name="Cube 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9" name="Cube 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0" name="Group 9"/>
          <p:cNvGrpSpPr/>
          <p:nvPr/>
        </p:nvGrpSpPr>
        <p:grpSpPr>
          <a:xfrm>
            <a:off x="892574" y="4553958"/>
            <a:ext cx="2647950" cy="1285875"/>
            <a:chOff x="1433544" y="2617247"/>
            <a:chExt cx="2647950" cy="1285875"/>
          </a:xfrm>
        </p:grpSpPr>
        <p:sp>
          <p:nvSpPr>
            <p:cNvPr id="11" name="Cube 1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2" name="Cube 1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3" name="Cube 12"/>
          <p:cNvSpPr/>
          <p:nvPr/>
        </p:nvSpPr>
        <p:spPr>
          <a:xfrm>
            <a:off x="892574" y="3591933"/>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4" name="Cube 13"/>
          <p:cNvSpPr/>
          <p:nvPr/>
        </p:nvSpPr>
        <p:spPr>
          <a:xfrm>
            <a:off x="2054624" y="3591933"/>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15" name="Group 14"/>
          <p:cNvGrpSpPr/>
          <p:nvPr/>
        </p:nvGrpSpPr>
        <p:grpSpPr>
          <a:xfrm>
            <a:off x="2054624" y="3593076"/>
            <a:ext cx="1485900" cy="1284732"/>
            <a:chOff x="2008219" y="1999709"/>
            <a:chExt cx="2965450" cy="2568575"/>
          </a:xfrm>
        </p:grpSpPr>
        <p:grpSp>
          <p:nvGrpSpPr>
            <p:cNvPr id="16" name="Group 15"/>
            <p:cNvGrpSpPr/>
            <p:nvPr/>
          </p:nvGrpSpPr>
          <p:grpSpPr>
            <a:xfrm>
              <a:off x="2325719" y="2961734"/>
              <a:ext cx="2647950" cy="1285875"/>
              <a:chOff x="1433544" y="2617247"/>
              <a:chExt cx="2647950" cy="1285875"/>
            </a:xfrm>
          </p:grpSpPr>
          <p:sp>
            <p:nvSpPr>
              <p:cNvPr id="25" name="Cube 2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6" name="Cube 2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7" name="Group 16"/>
            <p:cNvGrpSpPr/>
            <p:nvPr/>
          </p:nvGrpSpPr>
          <p:grpSpPr>
            <a:xfrm>
              <a:off x="2325719" y="1999709"/>
              <a:ext cx="2647950" cy="1285875"/>
              <a:chOff x="1433544" y="2617247"/>
              <a:chExt cx="2647950" cy="1285875"/>
            </a:xfrm>
          </p:grpSpPr>
          <p:sp>
            <p:nvSpPr>
              <p:cNvPr id="23" name="Cube 2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4" name="Cube 2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8" name="Group 17"/>
            <p:cNvGrpSpPr/>
            <p:nvPr/>
          </p:nvGrpSpPr>
          <p:grpSpPr>
            <a:xfrm>
              <a:off x="2008219" y="3282409"/>
              <a:ext cx="2647950" cy="1285875"/>
              <a:chOff x="1433544" y="2617247"/>
              <a:chExt cx="2647950" cy="1285875"/>
            </a:xfrm>
          </p:grpSpPr>
          <p:sp>
            <p:nvSpPr>
              <p:cNvPr id="21" name="Cube 2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2" name="Cube 2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9" name="Cube 18"/>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0" name="Cube 19"/>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27" name="Group 26"/>
          <p:cNvGrpSpPr/>
          <p:nvPr/>
        </p:nvGrpSpPr>
        <p:grpSpPr>
          <a:xfrm>
            <a:off x="2636893" y="3751929"/>
            <a:ext cx="745236" cy="644652"/>
            <a:chOff x="2008219" y="1999709"/>
            <a:chExt cx="2965450" cy="2568575"/>
          </a:xfrm>
          <a:effectLst/>
        </p:grpSpPr>
        <p:grpSp>
          <p:nvGrpSpPr>
            <p:cNvPr id="28" name="Group 27"/>
            <p:cNvGrpSpPr/>
            <p:nvPr/>
          </p:nvGrpSpPr>
          <p:grpSpPr>
            <a:xfrm>
              <a:off x="2325719" y="2961734"/>
              <a:ext cx="2647950" cy="1285875"/>
              <a:chOff x="1433544" y="2617247"/>
              <a:chExt cx="2647950" cy="1285875"/>
            </a:xfrm>
          </p:grpSpPr>
          <p:sp>
            <p:nvSpPr>
              <p:cNvPr id="38" name="Cube 3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9" name="Cube 3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29" name="Group 28"/>
            <p:cNvGrpSpPr/>
            <p:nvPr/>
          </p:nvGrpSpPr>
          <p:grpSpPr>
            <a:xfrm>
              <a:off x="2325719" y="1999709"/>
              <a:ext cx="2647950" cy="1285875"/>
              <a:chOff x="1433544" y="2617247"/>
              <a:chExt cx="2647950" cy="1285875"/>
            </a:xfrm>
          </p:grpSpPr>
          <p:sp>
            <p:nvSpPr>
              <p:cNvPr id="36" name="Cube 3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7" name="Cube 3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30" name="Group 29"/>
            <p:cNvGrpSpPr/>
            <p:nvPr/>
          </p:nvGrpSpPr>
          <p:grpSpPr>
            <a:xfrm>
              <a:off x="2008219" y="3282409"/>
              <a:ext cx="2647950" cy="1285875"/>
              <a:chOff x="1433544" y="2617247"/>
              <a:chExt cx="2647950" cy="1285875"/>
            </a:xfrm>
          </p:grpSpPr>
          <p:sp>
            <p:nvSpPr>
              <p:cNvPr id="34" name="Cube 33"/>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5" name="Cube 34"/>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32" name="Cube 31"/>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3" name="Cube 32"/>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0" name="Group 39"/>
          <p:cNvGrpSpPr/>
          <p:nvPr/>
        </p:nvGrpSpPr>
        <p:grpSpPr>
          <a:xfrm>
            <a:off x="2928923" y="3831069"/>
            <a:ext cx="374904" cy="324612"/>
            <a:chOff x="2008219" y="1999709"/>
            <a:chExt cx="2965450" cy="2568575"/>
          </a:xfrm>
          <a:effectLst/>
        </p:grpSpPr>
        <p:grpSp>
          <p:nvGrpSpPr>
            <p:cNvPr id="41" name="Group 40"/>
            <p:cNvGrpSpPr/>
            <p:nvPr/>
          </p:nvGrpSpPr>
          <p:grpSpPr>
            <a:xfrm>
              <a:off x="2325719" y="2961734"/>
              <a:ext cx="2647950" cy="1285875"/>
              <a:chOff x="1433544" y="2617247"/>
              <a:chExt cx="2647950" cy="1285875"/>
            </a:xfrm>
          </p:grpSpPr>
          <p:sp>
            <p:nvSpPr>
              <p:cNvPr id="50" name="Cube 49"/>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1" name="Cube 50"/>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2" name="Group 41"/>
            <p:cNvGrpSpPr/>
            <p:nvPr/>
          </p:nvGrpSpPr>
          <p:grpSpPr>
            <a:xfrm>
              <a:off x="2325719" y="1999709"/>
              <a:ext cx="2647950" cy="1285875"/>
              <a:chOff x="1433544" y="2617247"/>
              <a:chExt cx="2647950" cy="1285875"/>
            </a:xfrm>
          </p:grpSpPr>
          <p:sp>
            <p:nvSpPr>
              <p:cNvPr id="48" name="Cube 4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9" name="Cube 4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43" name="Group 42"/>
            <p:cNvGrpSpPr/>
            <p:nvPr/>
          </p:nvGrpSpPr>
          <p:grpSpPr>
            <a:xfrm>
              <a:off x="2008219" y="3282409"/>
              <a:ext cx="2647950" cy="1285875"/>
              <a:chOff x="1433544" y="2617247"/>
              <a:chExt cx="2647950" cy="1285875"/>
            </a:xfrm>
          </p:grpSpPr>
          <p:sp>
            <p:nvSpPr>
              <p:cNvPr id="46" name="Cube 45"/>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7" name="Cube 46"/>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44" name="Cube 43"/>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5" name="Cube 44"/>
            <p:cNvSpPr/>
            <p:nvPr/>
          </p:nvSpPr>
          <p:spPr>
            <a:xfrm>
              <a:off x="3170267" y="2320384"/>
              <a:ext cx="1485900" cy="1285873"/>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2" name="Group 51"/>
          <p:cNvGrpSpPr/>
          <p:nvPr/>
        </p:nvGrpSpPr>
        <p:grpSpPr>
          <a:xfrm>
            <a:off x="3078131" y="3869509"/>
            <a:ext cx="187452" cy="164592"/>
            <a:chOff x="2008219" y="1999709"/>
            <a:chExt cx="2965450" cy="2568575"/>
          </a:xfrm>
          <a:effectLst/>
        </p:grpSpPr>
        <p:grpSp>
          <p:nvGrpSpPr>
            <p:cNvPr id="53" name="Group 52"/>
            <p:cNvGrpSpPr/>
            <p:nvPr/>
          </p:nvGrpSpPr>
          <p:grpSpPr>
            <a:xfrm>
              <a:off x="2325719" y="2961734"/>
              <a:ext cx="2647950" cy="1285875"/>
              <a:chOff x="1433544" y="2617247"/>
              <a:chExt cx="2647950" cy="1285875"/>
            </a:xfrm>
          </p:grpSpPr>
          <p:sp>
            <p:nvSpPr>
              <p:cNvPr id="63" name="Cube 6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4" name="Cube 6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4" name="Group 53"/>
            <p:cNvGrpSpPr/>
            <p:nvPr/>
          </p:nvGrpSpPr>
          <p:grpSpPr>
            <a:xfrm>
              <a:off x="2325719" y="1999709"/>
              <a:ext cx="2647950" cy="1285875"/>
              <a:chOff x="1433544" y="2617247"/>
              <a:chExt cx="2647950" cy="1285875"/>
            </a:xfrm>
          </p:grpSpPr>
          <p:sp>
            <p:nvSpPr>
              <p:cNvPr id="61" name="Cube 6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2" name="Cube 6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grpSp>
          <p:nvGrpSpPr>
            <p:cNvPr id="56" name="Group 55"/>
            <p:cNvGrpSpPr/>
            <p:nvPr/>
          </p:nvGrpSpPr>
          <p:grpSpPr>
            <a:xfrm>
              <a:off x="2008219" y="3282409"/>
              <a:ext cx="2647950" cy="1285875"/>
              <a:chOff x="1433544" y="2617247"/>
              <a:chExt cx="2647950" cy="1285875"/>
            </a:xfrm>
          </p:grpSpPr>
          <p:sp>
            <p:nvSpPr>
              <p:cNvPr id="59" name="Cube 58"/>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0" name="Cube 59"/>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sp>
          <p:nvSpPr>
            <p:cNvPr id="57" name="Cube 56"/>
            <p:cNvSpPr/>
            <p:nvPr/>
          </p:nvSpPr>
          <p:spPr>
            <a:xfrm>
              <a:off x="2008219" y="2320381"/>
              <a:ext cx="1485897" cy="1285878"/>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8" name="Cube 57"/>
            <p:cNvSpPr/>
            <p:nvPr/>
          </p:nvSpPr>
          <p:spPr>
            <a:xfrm>
              <a:off x="3170267" y="2320384"/>
              <a:ext cx="1485900" cy="1285873"/>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pic>
        <p:nvPicPr>
          <p:cNvPr id="65" name="Picture 64"/>
          <p:cNvPicPr>
            <a:picLocks noChangeAspect="1"/>
          </p:cNvPicPr>
          <p:nvPr/>
        </p:nvPicPr>
        <p:blipFill>
          <a:blip r:embed="rId3">
            <a:alphaModFix amt="14000"/>
          </a:blip>
          <a:stretch>
            <a:fillRect/>
          </a:stretch>
        </p:blipFill>
        <p:spPr>
          <a:xfrm>
            <a:off x="892574" y="3896286"/>
            <a:ext cx="2318145" cy="1943547"/>
          </a:xfrm>
          <a:prstGeom prst="rect">
            <a:avLst/>
          </a:prstGeom>
        </p:spPr>
      </p:pic>
      <p:sp>
        <p:nvSpPr>
          <p:cNvPr id="66" name="Oval 65"/>
          <p:cNvSpPr/>
          <p:nvPr/>
        </p:nvSpPr>
        <p:spPr>
          <a:xfrm>
            <a:off x="6500466" y="3147528"/>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7" name="Oval 66"/>
          <p:cNvSpPr/>
          <p:nvPr/>
        </p:nvSpPr>
        <p:spPr>
          <a:xfrm>
            <a:off x="5456920" y="375505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8" name="Oval 67"/>
          <p:cNvSpPr/>
          <p:nvPr/>
        </p:nvSpPr>
        <p:spPr>
          <a:xfrm>
            <a:off x="5753235" y="375632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9" name="Oval 68"/>
          <p:cNvSpPr/>
          <p:nvPr/>
        </p:nvSpPr>
        <p:spPr>
          <a:xfrm>
            <a:off x="6049551" y="375632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0" name="Oval 69"/>
          <p:cNvSpPr/>
          <p:nvPr/>
        </p:nvSpPr>
        <p:spPr>
          <a:xfrm>
            <a:off x="6345867" y="375505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1" name="Oval 70"/>
          <p:cNvSpPr/>
          <p:nvPr/>
        </p:nvSpPr>
        <p:spPr>
          <a:xfrm>
            <a:off x="6642182" y="375691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2" name="Oval 71"/>
          <p:cNvSpPr/>
          <p:nvPr/>
        </p:nvSpPr>
        <p:spPr>
          <a:xfrm>
            <a:off x="6938498" y="375818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3" name="Oval 72"/>
          <p:cNvSpPr/>
          <p:nvPr/>
        </p:nvSpPr>
        <p:spPr>
          <a:xfrm>
            <a:off x="7234814" y="375818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4" name="Oval 73"/>
          <p:cNvSpPr/>
          <p:nvPr/>
        </p:nvSpPr>
        <p:spPr>
          <a:xfrm>
            <a:off x="7531130" y="375691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cxnSp>
        <p:nvCxnSpPr>
          <p:cNvPr id="75" name="Straight Arrow Connector 74"/>
          <p:cNvCxnSpPr>
            <a:stCxn id="66" idx="3"/>
            <a:endCxn id="67" idx="0"/>
          </p:cNvCxnSpPr>
          <p:nvPr/>
        </p:nvCxnSpPr>
        <p:spPr>
          <a:xfrm flipH="1">
            <a:off x="5534219" y="3261894"/>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6" name="Straight Arrow Connector 75"/>
          <p:cNvCxnSpPr>
            <a:stCxn id="66" idx="3"/>
            <a:endCxn id="68" idx="7"/>
          </p:cNvCxnSpPr>
          <p:nvPr/>
        </p:nvCxnSpPr>
        <p:spPr>
          <a:xfrm flipH="1">
            <a:off x="5885194" y="3261894"/>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7" name="Straight Arrow Connector 76"/>
          <p:cNvCxnSpPr>
            <a:stCxn id="66" idx="3"/>
            <a:endCxn id="69" idx="7"/>
          </p:cNvCxnSpPr>
          <p:nvPr/>
        </p:nvCxnSpPr>
        <p:spPr>
          <a:xfrm flipH="1">
            <a:off x="6181510" y="3261894"/>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8" name="Straight Arrow Connector 77"/>
          <p:cNvCxnSpPr>
            <a:stCxn id="66" idx="5"/>
            <a:endCxn id="74" idx="0"/>
          </p:cNvCxnSpPr>
          <p:nvPr/>
        </p:nvCxnSpPr>
        <p:spPr>
          <a:xfrm>
            <a:off x="6632425" y="3261894"/>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9" name="Straight Arrow Connector 78"/>
          <p:cNvCxnSpPr>
            <a:stCxn id="66" idx="4"/>
            <a:endCxn id="70" idx="0"/>
          </p:cNvCxnSpPr>
          <p:nvPr/>
        </p:nvCxnSpPr>
        <p:spPr>
          <a:xfrm flipH="1">
            <a:off x="6423166" y="3281516"/>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0" name="Straight Arrow Connector 79"/>
          <p:cNvCxnSpPr>
            <a:stCxn id="66" idx="4"/>
            <a:endCxn id="71" idx="0"/>
          </p:cNvCxnSpPr>
          <p:nvPr/>
        </p:nvCxnSpPr>
        <p:spPr>
          <a:xfrm>
            <a:off x="6577766" y="3281516"/>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1" name="Straight Arrow Connector 80"/>
          <p:cNvCxnSpPr>
            <a:stCxn id="66" idx="5"/>
            <a:endCxn id="72" idx="0"/>
          </p:cNvCxnSpPr>
          <p:nvPr/>
        </p:nvCxnSpPr>
        <p:spPr>
          <a:xfrm>
            <a:off x="6632425" y="3261894"/>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2" name="Straight Arrow Connector 81"/>
          <p:cNvCxnSpPr>
            <a:stCxn id="66" idx="5"/>
            <a:endCxn id="73" idx="1"/>
          </p:cNvCxnSpPr>
          <p:nvPr/>
        </p:nvCxnSpPr>
        <p:spPr>
          <a:xfrm>
            <a:off x="6632425" y="3261894"/>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83" name="Oval 82"/>
          <p:cNvSpPr/>
          <p:nvPr/>
        </p:nvSpPr>
        <p:spPr>
          <a:xfrm>
            <a:off x="5311887" y="436258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4" name="Oval 83"/>
          <p:cNvSpPr/>
          <p:nvPr/>
        </p:nvSpPr>
        <p:spPr>
          <a:xfrm>
            <a:off x="5608203" y="436385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5" name="Oval 84"/>
          <p:cNvSpPr/>
          <p:nvPr/>
        </p:nvSpPr>
        <p:spPr>
          <a:xfrm>
            <a:off x="5904518" y="436385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6" name="Oval 85"/>
          <p:cNvSpPr/>
          <p:nvPr/>
        </p:nvSpPr>
        <p:spPr>
          <a:xfrm>
            <a:off x="6200834" y="436258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7" name="Oval 86"/>
          <p:cNvSpPr/>
          <p:nvPr/>
        </p:nvSpPr>
        <p:spPr>
          <a:xfrm>
            <a:off x="6497150" y="436444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8" name="Oval 87"/>
          <p:cNvSpPr/>
          <p:nvPr/>
        </p:nvSpPr>
        <p:spPr>
          <a:xfrm>
            <a:off x="6793465" y="436571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9" name="Oval 88"/>
          <p:cNvSpPr/>
          <p:nvPr/>
        </p:nvSpPr>
        <p:spPr>
          <a:xfrm>
            <a:off x="7089781" y="436571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0" name="Oval 89"/>
          <p:cNvSpPr/>
          <p:nvPr/>
        </p:nvSpPr>
        <p:spPr>
          <a:xfrm>
            <a:off x="7386097" y="436444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91" name="Straight Arrow Connector 90"/>
          <p:cNvCxnSpPr>
            <a:endCxn id="83" idx="0"/>
          </p:cNvCxnSpPr>
          <p:nvPr/>
        </p:nvCxnSpPr>
        <p:spPr>
          <a:xfrm flipH="1">
            <a:off x="5389187" y="3869420"/>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2" name="Straight Arrow Connector 91"/>
          <p:cNvCxnSpPr>
            <a:endCxn id="84" idx="7"/>
          </p:cNvCxnSpPr>
          <p:nvPr/>
        </p:nvCxnSpPr>
        <p:spPr>
          <a:xfrm flipH="1">
            <a:off x="5740161" y="3869420"/>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3" name="Straight Arrow Connector 92"/>
          <p:cNvCxnSpPr>
            <a:endCxn id="85" idx="7"/>
          </p:cNvCxnSpPr>
          <p:nvPr/>
        </p:nvCxnSpPr>
        <p:spPr>
          <a:xfrm flipH="1">
            <a:off x="6036477" y="3869420"/>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4" name="Straight Arrow Connector 93"/>
          <p:cNvCxnSpPr>
            <a:endCxn id="90" idx="0"/>
          </p:cNvCxnSpPr>
          <p:nvPr/>
        </p:nvCxnSpPr>
        <p:spPr>
          <a:xfrm>
            <a:off x="6487392" y="3869420"/>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5" name="Straight Arrow Connector 94"/>
          <p:cNvCxnSpPr>
            <a:endCxn id="86" idx="0"/>
          </p:cNvCxnSpPr>
          <p:nvPr/>
        </p:nvCxnSpPr>
        <p:spPr>
          <a:xfrm flipH="1">
            <a:off x="6278134" y="3889043"/>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6" name="Straight Arrow Connector 95"/>
          <p:cNvCxnSpPr>
            <a:endCxn id="87" idx="0"/>
          </p:cNvCxnSpPr>
          <p:nvPr/>
        </p:nvCxnSpPr>
        <p:spPr>
          <a:xfrm>
            <a:off x="6432733" y="3889043"/>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7" name="Straight Arrow Connector 96"/>
          <p:cNvCxnSpPr>
            <a:endCxn id="88" idx="0"/>
          </p:cNvCxnSpPr>
          <p:nvPr/>
        </p:nvCxnSpPr>
        <p:spPr>
          <a:xfrm>
            <a:off x="6487392" y="3869420"/>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8" name="Straight Arrow Connector 97"/>
          <p:cNvCxnSpPr>
            <a:endCxn id="89" idx="1"/>
          </p:cNvCxnSpPr>
          <p:nvPr/>
        </p:nvCxnSpPr>
        <p:spPr>
          <a:xfrm>
            <a:off x="6487392" y="3869420"/>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99" name="Oval 98"/>
          <p:cNvSpPr/>
          <p:nvPr/>
        </p:nvSpPr>
        <p:spPr>
          <a:xfrm>
            <a:off x="7350763" y="4034864"/>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0" name="Oval 99"/>
          <p:cNvSpPr/>
          <p:nvPr/>
        </p:nvSpPr>
        <p:spPr>
          <a:xfrm>
            <a:off x="7517958" y="403063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1" name="Oval 100"/>
          <p:cNvSpPr/>
          <p:nvPr/>
        </p:nvSpPr>
        <p:spPr>
          <a:xfrm>
            <a:off x="7698228" y="403063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2" name="Oval 101"/>
          <p:cNvSpPr/>
          <p:nvPr/>
        </p:nvSpPr>
        <p:spPr>
          <a:xfrm>
            <a:off x="5285927" y="404123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3" name="Oval 102"/>
          <p:cNvSpPr/>
          <p:nvPr/>
        </p:nvSpPr>
        <p:spPr>
          <a:xfrm>
            <a:off x="5453122" y="4036998"/>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4" name="Oval 103"/>
          <p:cNvSpPr/>
          <p:nvPr/>
        </p:nvSpPr>
        <p:spPr>
          <a:xfrm>
            <a:off x="5633392" y="4036997"/>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5" name="Oval 104"/>
          <p:cNvSpPr/>
          <p:nvPr/>
        </p:nvSpPr>
        <p:spPr>
          <a:xfrm>
            <a:off x="5151037" y="496398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6" name="Oval 105"/>
          <p:cNvSpPr/>
          <p:nvPr/>
        </p:nvSpPr>
        <p:spPr>
          <a:xfrm>
            <a:off x="5447353" y="496525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7" name="Oval 106"/>
          <p:cNvSpPr/>
          <p:nvPr/>
        </p:nvSpPr>
        <p:spPr>
          <a:xfrm>
            <a:off x="5743669" y="496525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8" name="Oval 107"/>
          <p:cNvSpPr/>
          <p:nvPr/>
        </p:nvSpPr>
        <p:spPr>
          <a:xfrm>
            <a:off x="6039984" y="4963984"/>
            <a:ext cx="154600" cy="133988"/>
          </a:xfrm>
          <a:prstGeom prst="ellipse">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9" name="Oval 108"/>
          <p:cNvSpPr/>
          <p:nvPr/>
        </p:nvSpPr>
        <p:spPr>
          <a:xfrm>
            <a:off x="6336300" y="496584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0" name="Oval 109"/>
          <p:cNvSpPr/>
          <p:nvPr/>
        </p:nvSpPr>
        <p:spPr>
          <a:xfrm>
            <a:off x="6632616" y="496711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1" name="Oval 110"/>
          <p:cNvSpPr/>
          <p:nvPr/>
        </p:nvSpPr>
        <p:spPr>
          <a:xfrm>
            <a:off x="6928931" y="496711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2" name="Oval 111"/>
          <p:cNvSpPr/>
          <p:nvPr/>
        </p:nvSpPr>
        <p:spPr>
          <a:xfrm>
            <a:off x="7225247" y="496584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13" name="Straight Arrow Connector 112"/>
          <p:cNvCxnSpPr>
            <a:endCxn id="105" idx="0"/>
          </p:cNvCxnSpPr>
          <p:nvPr/>
        </p:nvCxnSpPr>
        <p:spPr>
          <a:xfrm flipH="1">
            <a:off x="5228337" y="4470823"/>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4" name="Straight Arrow Connector 113"/>
          <p:cNvCxnSpPr>
            <a:endCxn id="106" idx="7"/>
          </p:cNvCxnSpPr>
          <p:nvPr/>
        </p:nvCxnSpPr>
        <p:spPr>
          <a:xfrm flipH="1">
            <a:off x="5579312" y="4470823"/>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a:endCxn id="107" idx="7"/>
          </p:cNvCxnSpPr>
          <p:nvPr/>
        </p:nvCxnSpPr>
        <p:spPr>
          <a:xfrm flipH="1">
            <a:off x="5875627" y="4470823"/>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a:endCxn id="112" idx="0"/>
          </p:cNvCxnSpPr>
          <p:nvPr/>
        </p:nvCxnSpPr>
        <p:spPr>
          <a:xfrm>
            <a:off x="6326542" y="4470823"/>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7" name="Straight Arrow Connector 116"/>
          <p:cNvCxnSpPr>
            <a:endCxn id="108" idx="0"/>
          </p:cNvCxnSpPr>
          <p:nvPr/>
        </p:nvCxnSpPr>
        <p:spPr>
          <a:xfrm flipH="1">
            <a:off x="6117284" y="4490445"/>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8" name="Straight Arrow Connector 117"/>
          <p:cNvCxnSpPr>
            <a:endCxn id="109" idx="0"/>
          </p:cNvCxnSpPr>
          <p:nvPr/>
        </p:nvCxnSpPr>
        <p:spPr>
          <a:xfrm>
            <a:off x="6271883" y="4490445"/>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9" name="Straight Arrow Connector 118"/>
          <p:cNvCxnSpPr>
            <a:endCxn id="110" idx="0"/>
          </p:cNvCxnSpPr>
          <p:nvPr/>
        </p:nvCxnSpPr>
        <p:spPr>
          <a:xfrm>
            <a:off x="6326542" y="4470823"/>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20" name="Straight Arrow Connector 119"/>
          <p:cNvCxnSpPr>
            <a:endCxn id="111" idx="1"/>
          </p:cNvCxnSpPr>
          <p:nvPr/>
        </p:nvCxnSpPr>
        <p:spPr>
          <a:xfrm>
            <a:off x="6326542" y="4470823"/>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21" name="Oval 120"/>
          <p:cNvSpPr/>
          <p:nvPr/>
        </p:nvSpPr>
        <p:spPr>
          <a:xfrm>
            <a:off x="7189914" y="4636266"/>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2" name="Oval 121"/>
          <p:cNvSpPr/>
          <p:nvPr/>
        </p:nvSpPr>
        <p:spPr>
          <a:xfrm>
            <a:off x="7357108" y="4632034"/>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3" name="Oval 122"/>
          <p:cNvSpPr/>
          <p:nvPr/>
        </p:nvSpPr>
        <p:spPr>
          <a:xfrm>
            <a:off x="7537378" y="4632032"/>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4" name="Oval 123"/>
          <p:cNvSpPr/>
          <p:nvPr/>
        </p:nvSpPr>
        <p:spPr>
          <a:xfrm>
            <a:off x="5292272" y="463840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5" name="Oval 124"/>
          <p:cNvSpPr/>
          <p:nvPr/>
        </p:nvSpPr>
        <p:spPr>
          <a:xfrm>
            <a:off x="5472542" y="463840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6" name="Oval 125"/>
          <p:cNvSpPr/>
          <p:nvPr/>
        </p:nvSpPr>
        <p:spPr>
          <a:xfrm>
            <a:off x="4996117" y="556747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7" name="Oval 126"/>
          <p:cNvSpPr/>
          <p:nvPr/>
        </p:nvSpPr>
        <p:spPr>
          <a:xfrm>
            <a:off x="5292433" y="556874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8" name="Oval 127"/>
          <p:cNvSpPr/>
          <p:nvPr/>
        </p:nvSpPr>
        <p:spPr>
          <a:xfrm>
            <a:off x="5588748" y="556874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9" name="Oval 128"/>
          <p:cNvSpPr/>
          <p:nvPr/>
        </p:nvSpPr>
        <p:spPr>
          <a:xfrm>
            <a:off x="5885064" y="556747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0" name="Oval 129"/>
          <p:cNvSpPr/>
          <p:nvPr/>
        </p:nvSpPr>
        <p:spPr>
          <a:xfrm>
            <a:off x="6181380" y="556933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1" name="Oval 130"/>
          <p:cNvSpPr/>
          <p:nvPr/>
        </p:nvSpPr>
        <p:spPr>
          <a:xfrm>
            <a:off x="6477696" y="557060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2" name="Oval 131"/>
          <p:cNvSpPr/>
          <p:nvPr/>
        </p:nvSpPr>
        <p:spPr>
          <a:xfrm>
            <a:off x="6774011" y="557060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3" name="Oval 132"/>
          <p:cNvSpPr/>
          <p:nvPr/>
        </p:nvSpPr>
        <p:spPr>
          <a:xfrm>
            <a:off x="7070327" y="556933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34" name="Straight Arrow Connector 133"/>
          <p:cNvCxnSpPr>
            <a:endCxn id="126" idx="0"/>
          </p:cNvCxnSpPr>
          <p:nvPr/>
        </p:nvCxnSpPr>
        <p:spPr>
          <a:xfrm flipH="1">
            <a:off x="5073417" y="5074313"/>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5" name="Straight Arrow Connector 134"/>
          <p:cNvCxnSpPr>
            <a:endCxn id="127" idx="7"/>
          </p:cNvCxnSpPr>
          <p:nvPr/>
        </p:nvCxnSpPr>
        <p:spPr>
          <a:xfrm flipH="1">
            <a:off x="5424391" y="5074313"/>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6" name="Straight Arrow Connector 135"/>
          <p:cNvCxnSpPr>
            <a:endCxn id="128" idx="7"/>
          </p:cNvCxnSpPr>
          <p:nvPr/>
        </p:nvCxnSpPr>
        <p:spPr>
          <a:xfrm flipH="1">
            <a:off x="5720707" y="5074313"/>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7" name="Straight Arrow Connector 136"/>
          <p:cNvCxnSpPr>
            <a:endCxn id="133" idx="0"/>
          </p:cNvCxnSpPr>
          <p:nvPr/>
        </p:nvCxnSpPr>
        <p:spPr>
          <a:xfrm>
            <a:off x="6171622" y="5074313"/>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8" name="Straight Arrow Connector 137"/>
          <p:cNvCxnSpPr>
            <a:endCxn id="129" idx="0"/>
          </p:cNvCxnSpPr>
          <p:nvPr/>
        </p:nvCxnSpPr>
        <p:spPr>
          <a:xfrm flipH="1">
            <a:off x="5962364" y="5093936"/>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39" name="Straight Arrow Connector 138"/>
          <p:cNvCxnSpPr>
            <a:endCxn id="130" idx="0"/>
          </p:cNvCxnSpPr>
          <p:nvPr/>
        </p:nvCxnSpPr>
        <p:spPr>
          <a:xfrm>
            <a:off x="6116963" y="5093936"/>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0" name="Straight Arrow Connector 139"/>
          <p:cNvCxnSpPr>
            <a:endCxn id="131" idx="0"/>
          </p:cNvCxnSpPr>
          <p:nvPr/>
        </p:nvCxnSpPr>
        <p:spPr>
          <a:xfrm>
            <a:off x="6171622" y="5074313"/>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1" name="Straight Arrow Connector 140"/>
          <p:cNvCxnSpPr>
            <a:endCxn id="132" idx="1"/>
          </p:cNvCxnSpPr>
          <p:nvPr/>
        </p:nvCxnSpPr>
        <p:spPr>
          <a:xfrm>
            <a:off x="6171622" y="5074313"/>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42" name="Oval 141"/>
          <p:cNvSpPr/>
          <p:nvPr/>
        </p:nvSpPr>
        <p:spPr>
          <a:xfrm>
            <a:off x="7034994" y="5239757"/>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3" name="Oval 142"/>
          <p:cNvSpPr/>
          <p:nvPr/>
        </p:nvSpPr>
        <p:spPr>
          <a:xfrm>
            <a:off x="7202188" y="5235524"/>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4" name="Oval 143"/>
          <p:cNvSpPr/>
          <p:nvPr/>
        </p:nvSpPr>
        <p:spPr>
          <a:xfrm>
            <a:off x="7382458" y="5235523"/>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5" name="Oval 144"/>
          <p:cNvSpPr/>
          <p:nvPr/>
        </p:nvSpPr>
        <p:spPr>
          <a:xfrm>
            <a:off x="5137352" y="5241892"/>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6" name="Oval 145"/>
          <p:cNvSpPr/>
          <p:nvPr/>
        </p:nvSpPr>
        <p:spPr>
          <a:xfrm>
            <a:off x="5317622" y="524189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7" name="Oval 146"/>
          <p:cNvSpPr/>
          <p:nvPr/>
        </p:nvSpPr>
        <p:spPr>
          <a:xfrm>
            <a:off x="4836911" y="6204962"/>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8" name="Oval 147"/>
          <p:cNvSpPr/>
          <p:nvPr/>
        </p:nvSpPr>
        <p:spPr>
          <a:xfrm>
            <a:off x="5133227" y="620623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9" name="Oval 148"/>
          <p:cNvSpPr/>
          <p:nvPr/>
        </p:nvSpPr>
        <p:spPr>
          <a:xfrm>
            <a:off x="5429542" y="620623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0" name="Oval 149"/>
          <p:cNvSpPr/>
          <p:nvPr/>
        </p:nvSpPr>
        <p:spPr>
          <a:xfrm>
            <a:off x="5725858" y="6204962"/>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1" name="Oval 150"/>
          <p:cNvSpPr/>
          <p:nvPr/>
        </p:nvSpPr>
        <p:spPr>
          <a:xfrm>
            <a:off x="6022174" y="6206822"/>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2" name="Oval 151"/>
          <p:cNvSpPr/>
          <p:nvPr/>
        </p:nvSpPr>
        <p:spPr>
          <a:xfrm>
            <a:off x="6318490" y="620809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3" name="Oval 152"/>
          <p:cNvSpPr/>
          <p:nvPr/>
        </p:nvSpPr>
        <p:spPr>
          <a:xfrm>
            <a:off x="6614805" y="620809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4" name="Oval 153"/>
          <p:cNvSpPr/>
          <p:nvPr/>
        </p:nvSpPr>
        <p:spPr>
          <a:xfrm>
            <a:off x="6911121" y="6206822"/>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55" name="Straight Arrow Connector 154"/>
          <p:cNvCxnSpPr>
            <a:endCxn id="147" idx="0"/>
          </p:cNvCxnSpPr>
          <p:nvPr/>
        </p:nvCxnSpPr>
        <p:spPr>
          <a:xfrm flipH="1">
            <a:off x="4914211" y="5711801"/>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6" name="Straight Arrow Connector 155"/>
          <p:cNvCxnSpPr>
            <a:endCxn id="148" idx="7"/>
          </p:cNvCxnSpPr>
          <p:nvPr/>
        </p:nvCxnSpPr>
        <p:spPr>
          <a:xfrm flipH="1">
            <a:off x="5265185" y="5711801"/>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7" name="Straight Arrow Connector 156"/>
          <p:cNvCxnSpPr>
            <a:endCxn id="149" idx="7"/>
          </p:cNvCxnSpPr>
          <p:nvPr/>
        </p:nvCxnSpPr>
        <p:spPr>
          <a:xfrm flipH="1">
            <a:off x="5561501" y="5711801"/>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8" name="Straight Arrow Connector 157"/>
          <p:cNvCxnSpPr>
            <a:endCxn id="154" idx="0"/>
          </p:cNvCxnSpPr>
          <p:nvPr/>
        </p:nvCxnSpPr>
        <p:spPr>
          <a:xfrm>
            <a:off x="6012416" y="5711801"/>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9" name="Straight Arrow Connector 158"/>
          <p:cNvCxnSpPr>
            <a:endCxn id="150" idx="0"/>
          </p:cNvCxnSpPr>
          <p:nvPr/>
        </p:nvCxnSpPr>
        <p:spPr>
          <a:xfrm flipH="1">
            <a:off x="5803158" y="5731424"/>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60" name="Straight Arrow Connector 159"/>
          <p:cNvCxnSpPr>
            <a:endCxn id="151" idx="0"/>
          </p:cNvCxnSpPr>
          <p:nvPr/>
        </p:nvCxnSpPr>
        <p:spPr>
          <a:xfrm>
            <a:off x="5957757" y="5731424"/>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61" name="Straight Arrow Connector 160"/>
          <p:cNvCxnSpPr>
            <a:endCxn id="152" idx="0"/>
          </p:cNvCxnSpPr>
          <p:nvPr/>
        </p:nvCxnSpPr>
        <p:spPr>
          <a:xfrm>
            <a:off x="6012416" y="5711801"/>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62" name="Straight Arrow Connector 161"/>
          <p:cNvCxnSpPr>
            <a:endCxn id="153" idx="1"/>
          </p:cNvCxnSpPr>
          <p:nvPr/>
        </p:nvCxnSpPr>
        <p:spPr>
          <a:xfrm>
            <a:off x="6012416" y="5711801"/>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63" name="Oval 162"/>
          <p:cNvSpPr/>
          <p:nvPr/>
        </p:nvSpPr>
        <p:spPr>
          <a:xfrm>
            <a:off x="6875788" y="5877245"/>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4" name="Oval 163"/>
          <p:cNvSpPr/>
          <p:nvPr/>
        </p:nvSpPr>
        <p:spPr>
          <a:xfrm>
            <a:off x="7042982" y="5873012"/>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5" name="Oval 164"/>
          <p:cNvSpPr/>
          <p:nvPr/>
        </p:nvSpPr>
        <p:spPr>
          <a:xfrm>
            <a:off x="7223252" y="587301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6" name="Oval 165"/>
          <p:cNvSpPr/>
          <p:nvPr/>
        </p:nvSpPr>
        <p:spPr>
          <a:xfrm>
            <a:off x="4978146" y="587938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7" name="Oval 166"/>
          <p:cNvSpPr/>
          <p:nvPr/>
        </p:nvSpPr>
        <p:spPr>
          <a:xfrm>
            <a:off x="5158416" y="5879378"/>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8" name="Content Placeholder 2"/>
          <p:cNvSpPr txBox="1">
            <a:spLocks/>
          </p:cNvSpPr>
          <p:nvPr/>
        </p:nvSpPr>
        <p:spPr>
          <a:xfrm>
            <a:off x="335761" y="1201165"/>
            <a:ext cx="848707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Consider large cube encompassing environment</a:t>
            </a:r>
          </a:p>
          <a:p>
            <a:r>
              <a:rPr lang="en-US" dirty="0" smtClean="0"/>
              <a:t>Recursively divide into 8 smaller cubes</a:t>
            </a:r>
          </a:p>
          <a:p>
            <a:pPr marL="0" indent="0">
              <a:buNone/>
            </a:pPr>
            <a:endParaRPr lang="en-US" dirty="0" smtClean="0"/>
          </a:p>
        </p:txBody>
      </p:sp>
      <p:sp>
        <p:nvSpPr>
          <p:cNvPr id="3" name="TextBox 2"/>
          <p:cNvSpPr txBox="1"/>
          <p:nvPr/>
        </p:nvSpPr>
        <p:spPr>
          <a:xfrm>
            <a:off x="1680640" y="6077908"/>
            <a:ext cx="945692" cy="461665"/>
          </a:xfrm>
          <a:prstGeom prst="rect">
            <a:avLst/>
          </a:prstGeom>
          <a:noFill/>
        </p:spPr>
        <p:txBody>
          <a:bodyPr wrap="none" rtlCol="0">
            <a:spAutoFit/>
          </a:bodyPr>
          <a:lstStyle/>
          <a:p>
            <a:r>
              <a:rPr lang="en-US" sz="2400" dirty="0" smtClean="0"/>
              <a:t>Cubes</a:t>
            </a:r>
            <a:endParaRPr lang="en-US" sz="2400" dirty="0"/>
          </a:p>
        </p:txBody>
      </p:sp>
      <p:sp>
        <p:nvSpPr>
          <p:cNvPr id="169" name="TextBox 168"/>
          <p:cNvSpPr txBox="1"/>
          <p:nvPr/>
        </p:nvSpPr>
        <p:spPr>
          <a:xfrm>
            <a:off x="5105599" y="6308741"/>
            <a:ext cx="2741406" cy="461665"/>
          </a:xfrm>
          <a:prstGeom prst="rect">
            <a:avLst/>
          </a:prstGeom>
          <a:noFill/>
        </p:spPr>
        <p:txBody>
          <a:bodyPr wrap="none" rtlCol="0">
            <a:spAutoFit/>
          </a:bodyPr>
          <a:lstStyle/>
          <a:p>
            <a:r>
              <a:rPr lang="en-US" sz="2400" dirty="0" smtClean="0"/>
              <a:t>Tree Representation</a:t>
            </a:r>
            <a:endParaRPr lang="en-US" sz="2400" dirty="0"/>
          </a:p>
        </p:txBody>
      </p:sp>
      <p:cxnSp>
        <p:nvCxnSpPr>
          <p:cNvPr id="170" name="Straight Arrow Connector 169"/>
          <p:cNvCxnSpPr>
            <a:stCxn id="108" idx="6"/>
          </p:cNvCxnSpPr>
          <p:nvPr/>
        </p:nvCxnSpPr>
        <p:spPr>
          <a:xfrm flipV="1">
            <a:off x="6194584" y="4877808"/>
            <a:ext cx="1503644" cy="153170"/>
          </a:xfrm>
          <a:prstGeom prst="straightConnector1">
            <a:avLst/>
          </a:prstGeom>
          <a:ln>
            <a:headEnd type="none"/>
            <a:tailEnd type="arrow"/>
          </a:ln>
        </p:spPr>
        <p:style>
          <a:lnRef idx="2">
            <a:schemeClr val="dk1"/>
          </a:lnRef>
          <a:fillRef idx="0">
            <a:schemeClr val="dk1"/>
          </a:fillRef>
          <a:effectRef idx="1">
            <a:schemeClr val="dk1"/>
          </a:effectRef>
          <a:fontRef idx="minor">
            <a:schemeClr val="tx1"/>
          </a:fontRef>
        </p:style>
      </p:cxnSp>
      <p:sp>
        <p:nvSpPr>
          <p:cNvPr id="175" name="TextBox 174"/>
          <p:cNvSpPr txBox="1"/>
          <p:nvPr/>
        </p:nvSpPr>
        <p:spPr>
          <a:xfrm>
            <a:off x="7775528" y="4625406"/>
            <a:ext cx="1345741" cy="461665"/>
          </a:xfrm>
          <a:prstGeom prst="rect">
            <a:avLst/>
          </a:prstGeom>
          <a:noFill/>
        </p:spPr>
        <p:txBody>
          <a:bodyPr wrap="none" rtlCol="0">
            <a:spAutoFit/>
          </a:bodyPr>
          <a:lstStyle/>
          <a:p>
            <a:r>
              <a:rPr lang="en-US" sz="2400" dirty="0" smtClean="0"/>
              <a:t>Vertex ID</a:t>
            </a:r>
            <a:endParaRPr lang="en-US" sz="2400" dirty="0"/>
          </a:p>
        </p:txBody>
      </p:sp>
      <p:sp>
        <p:nvSpPr>
          <p:cNvPr id="178" name="Cube 177"/>
          <p:cNvSpPr/>
          <p:nvPr/>
        </p:nvSpPr>
        <p:spPr>
          <a:xfrm>
            <a:off x="2626332" y="3748859"/>
            <a:ext cx="744541" cy="643160"/>
          </a:xfrm>
          <a:prstGeom prst="cube">
            <a:avLst/>
          </a:prstGeom>
          <a:gradFill flip="none" rotWithShape="1">
            <a:gsLst>
              <a:gs pos="0">
                <a:schemeClr val="accent2">
                  <a:tint val="50000"/>
                  <a:satMod val="300000"/>
                  <a:alpha val="0"/>
                </a:schemeClr>
              </a:gs>
              <a:gs pos="35000">
                <a:schemeClr val="accent2">
                  <a:tint val="37000"/>
                  <a:satMod val="300000"/>
                  <a:alpha val="0"/>
                </a:schemeClr>
              </a:gs>
              <a:gs pos="100000">
                <a:schemeClr val="accent2">
                  <a:tint val="15000"/>
                  <a:satMod val="350000"/>
                  <a:alpha val="0"/>
                </a:schemeClr>
              </a:gs>
            </a:gsLst>
            <a:lin ang="16200000" scaled="1"/>
            <a:tileRect/>
          </a:gradFill>
          <a:effectLst>
            <a:glow rad="101600">
              <a:schemeClr val="accent2">
                <a:satMod val="175000"/>
                <a:alpha val="40000"/>
              </a:schemeClr>
            </a:glow>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Tree>
    <p:extLst>
      <p:ext uri="{BB962C8B-B14F-4D97-AF65-F5344CB8AC3E}">
        <p14:creationId xmlns:p14="http://schemas.microsoft.com/office/powerpoint/2010/main" val="4141246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Pentagon 176"/>
          <p:cNvSpPr/>
          <p:nvPr/>
        </p:nvSpPr>
        <p:spPr>
          <a:xfrm rot="16200000">
            <a:off x="5433162" y="4312509"/>
            <a:ext cx="1378098" cy="2681046"/>
          </a:xfrm>
          <a:prstGeom prst="homePlate">
            <a:avLst>
              <a:gd name="adj" fmla="val 43244"/>
            </a:avLst>
          </a:prstGeom>
          <a:solidFill>
            <a:schemeClr val="bg1"/>
          </a:solidFill>
          <a:ln>
            <a:noFill/>
          </a:ln>
          <a:effectLst>
            <a:glow rad="139700">
              <a:schemeClr val="accent4">
                <a:satMod val="175000"/>
                <a:alpha val="40000"/>
              </a:schemeClr>
            </a:glo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dk1"/>
              </a:solidFill>
            </a:endParaRPr>
          </a:p>
        </p:txBody>
      </p:sp>
      <p:sp>
        <p:nvSpPr>
          <p:cNvPr id="31" name="Title 1"/>
          <p:cNvSpPr>
            <a:spLocks noGrp="1"/>
          </p:cNvSpPr>
          <p:nvPr>
            <p:ph type="title"/>
          </p:nvPr>
        </p:nvSpPr>
        <p:spPr>
          <a:xfrm>
            <a:off x="457200" y="274638"/>
            <a:ext cx="8229600" cy="1143000"/>
          </a:xfrm>
        </p:spPr>
        <p:txBody>
          <a:bodyPr vert="horz" lIns="91440" tIns="45720" rIns="91440" bIns="45720" rtlCol="0" anchor="ctr">
            <a:normAutofit/>
          </a:bodyPr>
          <a:lstStyle/>
          <a:p>
            <a:r>
              <a:rPr lang="en-US" dirty="0" smtClean="0">
                <a:solidFill>
                  <a:schemeClr val="tx2"/>
                </a:solidFill>
              </a:rPr>
              <a:t>Representing Content in CarSpeak</a:t>
            </a:r>
            <a:endParaRPr lang="en-US" dirty="0">
              <a:solidFill>
                <a:schemeClr val="tx2"/>
              </a:solidFill>
            </a:endParaRPr>
          </a:p>
        </p:txBody>
      </p:sp>
      <p:grpSp>
        <p:nvGrpSpPr>
          <p:cNvPr id="4" name="Group 3"/>
          <p:cNvGrpSpPr/>
          <p:nvPr/>
        </p:nvGrpSpPr>
        <p:grpSpPr>
          <a:xfrm>
            <a:off x="1210074" y="4233283"/>
            <a:ext cx="2647950" cy="1285875"/>
            <a:chOff x="1433544" y="2617247"/>
            <a:chExt cx="2647950" cy="1285875"/>
          </a:xfrm>
        </p:grpSpPr>
        <p:sp>
          <p:nvSpPr>
            <p:cNvPr id="5" name="Cube 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 name="Cube 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7" name="Group 6"/>
          <p:cNvGrpSpPr/>
          <p:nvPr/>
        </p:nvGrpSpPr>
        <p:grpSpPr>
          <a:xfrm>
            <a:off x="1210074" y="3271258"/>
            <a:ext cx="2647950" cy="1285875"/>
            <a:chOff x="1433544" y="2617247"/>
            <a:chExt cx="2647950" cy="1285875"/>
          </a:xfrm>
        </p:grpSpPr>
        <p:sp>
          <p:nvSpPr>
            <p:cNvPr id="8" name="Cube 7"/>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9" name="Cube 8"/>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0" name="Group 9"/>
          <p:cNvGrpSpPr/>
          <p:nvPr/>
        </p:nvGrpSpPr>
        <p:grpSpPr>
          <a:xfrm>
            <a:off x="892574" y="4553958"/>
            <a:ext cx="2647950" cy="1285875"/>
            <a:chOff x="1433544" y="2617247"/>
            <a:chExt cx="2647950" cy="1285875"/>
          </a:xfrm>
        </p:grpSpPr>
        <p:sp>
          <p:nvSpPr>
            <p:cNvPr id="11" name="Cube 1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2" name="Cube 1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3" name="Cube 12"/>
          <p:cNvSpPr/>
          <p:nvPr/>
        </p:nvSpPr>
        <p:spPr>
          <a:xfrm>
            <a:off x="892574" y="3591933"/>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14" name="Cube 13"/>
          <p:cNvSpPr/>
          <p:nvPr/>
        </p:nvSpPr>
        <p:spPr>
          <a:xfrm>
            <a:off x="2054624" y="3591933"/>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nvGrpSpPr>
          <p:cNvPr id="15" name="Group 14"/>
          <p:cNvGrpSpPr/>
          <p:nvPr/>
        </p:nvGrpSpPr>
        <p:grpSpPr>
          <a:xfrm>
            <a:off x="2054624" y="3593076"/>
            <a:ext cx="1485900" cy="1284732"/>
            <a:chOff x="2008219" y="1999709"/>
            <a:chExt cx="2965450" cy="2568575"/>
          </a:xfrm>
        </p:grpSpPr>
        <p:grpSp>
          <p:nvGrpSpPr>
            <p:cNvPr id="16" name="Group 15"/>
            <p:cNvGrpSpPr/>
            <p:nvPr/>
          </p:nvGrpSpPr>
          <p:grpSpPr>
            <a:xfrm>
              <a:off x="2325719" y="2961734"/>
              <a:ext cx="2647950" cy="1285875"/>
              <a:chOff x="1433544" y="2617247"/>
              <a:chExt cx="2647950" cy="1285875"/>
            </a:xfrm>
          </p:grpSpPr>
          <p:sp>
            <p:nvSpPr>
              <p:cNvPr id="25" name="Cube 24"/>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6" name="Cube 25"/>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7" name="Group 16"/>
            <p:cNvGrpSpPr/>
            <p:nvPr/>
          </p:nvGrpSpPr>
          <p:grpSpPr>
            <a:xfrm>
              <a:off x="2325719" y="1999709"/>
              <a:ext cx="2647950" cy="1285875"/>
              <a:chOff x="1433544" y="2617247"/>
              <a:chExt cx="2647950" cy="1285875"/>
            </a:xfrm>
          </p:grpSpPr>
          <p:sp>
            <p:nvSpPr>
              <p:cNvPr id="23" name="Cube 22"/>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4" name="Cube 23"/>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18" name="Group 17"/>
            <p:cNvGrpSpPr/>
            <p:nvPr/>
          </p:nvGrpSpPr>
          <p:grpSpPr>
            <a:xfrm>
              <a:off x="2008219" y="3282409"/>
              <a:ext cx="2647950" cy="1285875"/>
              <a:chOff x="1433544" y="2617247"/>
              <a:chExt cx="2647950" cy="1285875"/>
            </a:xfrm>
          </p:grpSpPr>
          <p:sp>
            <p:nvSpPr>
              <p:cNvPr id="21" name="Cube 20"/>
              <p:cNvSpPr/>
              <p:nvPr/>
            </p:nvSpPr>
            <p:spPr>
              <a:xfrm>
                <a:off x="143354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2" name="Cube 21"/>
              <p:cNvSpPr/>
              <p:nvPr/>
            </p:nvSpPr>
            <p:spPr>
              <a:xfrm>
                <a:off x="2595594" y="2617247"/>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sp>
          <p:nvSpPr>
            <p:cNvPr id="19" name="Cube 18"/>
            <p:cNvSpPr/>
            <p:nvPr/>
          </p:nvSpPr>
          <p:spPr>
            <a:xfrm>
              <a:off x="200821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20" name="Cube 19"/>
            <p:cNvSpPr/>
            <p:nvPr/>
          </p:nvSpPr>
          <p:spPr>
            <a:xfrm>
              <a:off x="3170269" y="2320384"/>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grpSp>
      <p:grpSp>
        <p:nvGrpSpPr>
          <p:cNvPr id="27" name="Group 26"/>
          <p:cNvGrpSpPr/>
          <p:nvPr/>
        </p:nvGrpSpPr>
        <p:grpSpPr>
          <a:xfrm>
            <a:off x="2636893" y="3751929"/>
            <a:ext cx="745236" cy="644652"/>
            <a:chOff x="2008219" y="1999709"/>
            <a:chExt cx="2965450" cy="2568575"/>
          </a:xfrm>
          <a:effectLst/>
        </p:grpSpPr>
        <p:grpSp>
          <p:nvGrpSpPr>
            <p:cNvPr id="28" name="Group 27"/>
            <p:cNvGrpSpPr/>
            <p:nvPr/>
          </p:nvGrpSpPr>
          <p:grpSpPr>
            <a:xfrm>
              <a:off x="2325719" y="2961734"/>
              <a:ext cx="2647950" cy="1285875"/>
              <a:chOff x="1433544" y="2617247"/>
              <a:chExt cx="2647950" cy="1285875"/>
            </a:xfrm>
          </p:grpSpPr>
          <p:sp>
            <p:nvSpPr>
              <p:cNvPr id="38" name="Cube 37"/>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9" name="Cube 38"/>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29" name="Group 28"/>
            <p:cNvGrpSpPr/>
            <p:nvPr/>
          </p:nvGrpSpPr>
          <p:grpSpPr>
            <a:xfrm>
              <a:off x="2325719" y="1999709"/>
              <a:ext cx="2647950" cy="1285875"/>
              <a:chOff x="1433544" y="2617247"/>
              <a:chExt cx="2647950" cy="1285875"/>
            </a:xfrm>
          </p:grpSpPr>
          <p:sp>
            <p:nvSpPr>
              <p:cNvPr id="36" name="Cube 35"/>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7" name="Cube 36"/>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30" name="Group 29"/>
            <p:cNvGrpSpPr/>
            <p:nvPr/>
          </p:nvGrpSpPr>
          <p:grpSpPr>
            <a:xfrm>
              <a:off x="2008219" y="3282409"/>
              <a:ext cx="2647950" cy="1285875"/>
              <a:chOff x="1433544" y="2617247"/>
              <a:chExt cx="2647950" cy="1285875"/>
            </a:xfrm>
          </p:grpSpPr>
          <p:sp>
            <p:nvSpPr>
              <p:cNvPr id="34" name="Cube 33"/>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5" name="Cube 34"/>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
          <p:nvSpPr>
            <p:cNvPr id="32" name="Cube 31"/>
            <p:cNvSpPr/>
            <p:nvPr/>
          </p:nvSpPr>
          <p:spPr>
            <a:xfrm>
              <a:off x="2008219" y="2320384"/>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3" name="Cube 32"/>
            <p:cNvSpPr/>
            <p:nvPr/>
          </p:nvSpPr>
          <p:spPr>
            <a:xfrm>
              <a:off x="3170269" y="2320384"/>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40" name="Group 39"/>
          <p:cNvGrpSpPr/>
          <p:nvPr/>
        </p:nvGrpSpPr>
        <p:grpSpPr>
          <a:xfrm>
            <a:off x="2928923" y="3831069"/>
            <a:ext cx="374904" cy="324612"/>
            <a:chOff x="2008219" y="1999709"/>
            <a:chExt cx="2965450" cy="2568575"/>
          </a:xfrm>
          <a:effectLst/>
        </p:grpSpPr>
        <p:grpSp>
          <p:nvGrpSpPr>
            <p:cNvPr id="41" name="Group 40"/>
            <p:cNvGrpSpPr/>
            <p:nvPr/>
          </p:nvGrpSpPr>
          <p:grpSpPr>
            <a:xfrm>
              <a:off x="2325719" y="2961734"/>
              <a:ext cx="2647950" cy="1285875"/>
              <a:chOff x="1433544" y="2617247"/>
              <a:chExt cx="2647950" cy="1285875"/>
            </a:xfrm>
          </p:grpSpPr>
          <p:sp>
            <p:nvSpPr>
              <p:cNvPr id="50" name="Cube 49"/>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1" name="Cube 50"/>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42" name="Group 41"/>
            <p:cNvGrpSpPr/>
            <p:nvPr/>
          </p:nvGrpSpPr>
          <p:grpSpPr>
            <a:xfrm>
              <a:off x="2325719" y="1999709"/>
              <a:ext cx="2647950" cy="1285875"/>
              <a:chOff x="1433544" y="2617247"/>
              <a:chExt cx="2647950" cy="1285875"/>
            </a:xfrm>
          </p:grpSpPr>
          <p:sp>
            <p:nvSpPr>
              <p:cNvPr id="48" name="Cube 47"/>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49" name="Cube 48"/>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43" name="Group 42"/>
            <p:cNvGrpSpPr/>
            <p:nvPr/>
          </p:nvGrpSpPr>
          <p:grpSpPr>
            <a:xfrm>
              <a:off x="2008219" y="3282409"/>
              <a:ext cx="2647950" cy="1285875"/>
              <a:chOff x="1433544" y="2617247"/>
              <a:chExt cx="2647950" cy="1285875"/>
            </a:xfrm>
          </p:grpSpPr>
          <p:sp>
            <p:nvSpPr>
              <p:cNvPr id="46" name="Cube 45"/>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47" name="Cube 46"/>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
          <p:nvSpPr>
            <p:cNvPr id="44" name="Cube 43"/>
            <p:cNvSpPr/>
            <p:nvPr/>
          </p:nvSpPr>
          <p:spPr>
            <a:xfrm>
              <a:off x="2008219" y="2320384"/>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45" name="Cube 44"/>
            <p:cNvSpPr/>
            <p:nvPr/>
          </p:nvSpPr>
          <p:spPr>
            <a:xfrm>
              <a:off x="3170267" y="2320384"/>
              <a:ext cx="1485900" cy="1285873"/>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52" name="Group 51"/>
          <p:cNvGrpSpPr/>
          <p:nvPr/>
        </p:nvGrpSpPr>
        <p:grpSpPr>
          <a:xfrm>
            <a:off x="3078131" y="3869509"/>
            <a:ext cx="187452" cy="164592"/>
            <a:chOff x="2008219" y="1999709"/>
            <a:chExt cx="2965450" cy="2568575"/>
          </a:xfrm>
          <a:effectLst/>
        </p:grpSpPr>
        <p:grpSp>
          <p:nvGrpSpPr>
            <p:cNvPr id="53" name="Group 52"/>
            <p:cNvGrpSpPr/>
            <p:nvPr/>
          </p:nvGrpSpPr>
          <p:grpSpPr>
            <a:xfrm>
              <a:off x="2325719" y="2961734"/>
              <a:ext cx="2647950" cy="1285875"/>
              <a:chOff x="1433544" y="2617247"/>
              <a:chExt cx="2647950" cy="1285875"/>
            </a:xfrm>
          </p:grpSpPr>
          <p:sp>
            <p:nvSpPr>
              <p:cNvPr id="63" name="Cube 62"/>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4" name="Cube 63"/>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54" name="Group 53"/>
            <p:cNvGrpSpPr/>
            <p:nvPr/>
          </p:nvGrpSpPr>
          <p:grpSpPr>
            <a:xfrm>
              <a:off x="2325719" y="1999709"/>
              <a:ext cx="2647950" cy="1285875"/>
              <a:chOff x="1433544" y="2617247"/>
              <a:chExt cx="2647950" cy="1285875"/>
            </a:xfrm>
          </p:grpSpPr>
          <p:sp>
            <p:nvSpPr>
              <p:cNvPr id="61" name="Cube 60"/>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2" name="Cube 61"/>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56" name="Group 55"/>
            <p:cNvGrpSpPr/>
            <p:nvPr/>
          </p:nvGrpSpPr>
          <p:grpSpPr>
            <a:xfrm>
              <a:off x="2008219" y="3282409"/>
              <a:ext cx="2647950" cy="1285875"/>
              <a:chOff x="1433544" y="2617247"/>
              <a:chExt cx="2647950" cy="1285875"/>
            </a:xfrm>
          </p:grpSpPr>
          <p:sp>
            <p:nvSpPr>
              <p:cNvPr id="59" name="Cube 58"/>
              <p:cNvSpPr/>
              <p:nvPr/>
            </p:nvSpPr>
            <p:spPr>
              <a:xfrm>
                <a:off x="143354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0" name="Cube 59"/>
              <p:cNvSpPr/>
              <p:nvPr/>
            </p:nvSpPr>
            <p:spPr>
              <a:xfrm>
                <a:off x="2595594" y="2617247"/>
                <a:ext cx="1485900" cy="1285875"/>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
          <p:nvSpPr>
            <p:cNvPr id="57" name="Cube 56"/>
            <p:cNvSpPr/>
            <p:nvPr/>
          </p:nvSpPr>
          <p:spPr>
            <a:xfrm>
              <a:off x="2008219" y="2320381"/>
              <a:ext cx="1485897" cy="1285878"/>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8" name="Cube 57"/>
            <p:cNvSpPr/>
            <p:nvPr/>
          </p:nvSpPr>
          <p:spPr>
            <a:xfrm>
              <a:off x="3170267" y="2320384"/>
              <a:ext cx="1485900" cy="1285873"/>
            </a:xfrm>
            <a:prstGeom prst="cube">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
        <p:nvSpPr>
          <p:cNvPr id="66" name="Oval 65"/>
          <p:cNvSpPr/>
          <p:nvPr/>
        </p:nvSpPr>
        <p:spPr>
          <a:xfrm>
            <a:off x="6500466" y="3147528"/>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7" name="Oval 66"/>
          <p:cNvSpPr/>
          <p:nvPr/>
        </p:nvSpPr>
        <p:spPr>
          <a:xfrm>
            <a:off x="5456920" y="375505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8" name="Oval 67"/>
          <p:cNvSpPr/>
          <p:nvPr/>
        </p:nvSpPr>
        <p:spPr>
          <a:xfrm>
            <a:off x="5753235" y="375632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69" name="Oval 68"/>
          <p:cNvSpPr/>
          <p:nvPr/>
        </p:nvSpPr>
        <p:spPr>
          <a:xfrm>
            <a:off x="6049551" y="375632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0" name="Oval 69"/>
          <p:cNvSpPr/>
          <p:nvPr/>
        </p:nvSpPr>
        <p:spPr>
          <a:xfrm>
            <a:off x="6345867" y="375505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1" name="Oval 70"/>
          <p:cNvSpPr/>
          <p:nvPr/>
        </p:nvSpPr>
        <p:spPr>
          <a:xfrm>
            <a:off x="6642182" y="375691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2" name="Oval 71"/>
          <p:cNvSpPr/>
          <p:nvPr/>
        </p:nvSpPr>
        <p:spPr>
          <a:xfrm>
            <a:off x="6938498" y="375818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3" name="Oval 72"/>
          <p:cNvSpPr/>
          <p:nvPr/>
        </p:nvSpPr>
        <p:spPr>
          <a:xfrm>
            <a:off x="7234814" y="375818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sp>
        <p:nvSpPr>
          <p:cNvPr id="74" name="Oval 73"/>
          <p:cNvSpPr/>
          <p:nvPr/>
        </p:nvSpPr>
        <p:spPr>
          <a:xfrm>
            <a:off x="7531130" y="375691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cxnSp>
        <p:nvCxnSpPr>
          <p:cNvPr id="75" name="Straight Arrow Connector 74"/>
          <p:cNvCxnSpPr>
            <a:stCxn id="66" idx="3"/>
            <a:endCxn id="67" idx="0"/>
          </p:cNvCxnSpPr>
          <p:nvPr/>
        </p:nvCxnSpPr>
        <p:spPr>
          <a:xfrm flipH="1">
            <a:off x="5534219" y="3261894"/>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6" name="Straight Arrow Connector 75"/>
          <p:cNvCxnSpPr>
            <a:stCxn id="66" idx="3"/>
            <a:endCxn id="68" idx="7"/>
          </p:cNvCxnSpPr>
          <p:nvPr/>
        </p:nvCxnSpPr>
        <p:spPr>
          <a:xfrm flipH="1">
            <a:off x="5885194" y="3261894"/>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7" name="Straight Arrow Connector 76"/>
          <p:cNvCxnSpPr>
            <a:stCxn id="66" idx="3"/>
            <a:endCxn id="69" idx="7"/>
          </p:cNvCxnSpPr>
          <p:nvPr/>
        </p:nvCxnSpPr>
        <p:spPr>
          <a:xfrm flipH="1">
            <a:off x="6181510" y="3261894"/>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8" name="Straight Arrow Connector 77"/>
          <p:cNvCxnSpPr>
            <a:stCxn id="66" idx="5"/>
            <a:endCxn id="74" idx="0"/>
          </p:cNvCxnSpPr>
          <p:nvPr/>
        </p:nvCxnSpPr>
        <p:spPr>
          <a:xfrm>
            <a:off x="6632425" y="3261894"/>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9" name="Straight Arrow Connector 78"/>
          <p:cNvCxnSpPr>
            <a:stCxn id="66" idx="4"/>
            <a:endCxn id="70" idx="0"/>
          </p:cNvCxnSpPr>
          <p:nvPr/>
        </p:nvCxnSpPr>
        <p:spPr>
          <a:xfrm flipH="1">
            <a:off x="6423166" y="3281516"/>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0" name="Straight Arrow Connector 79"/>
          <p:cNvCxnSpPr>
            <a:stCxn id="66" idx="4"/>
            <a:endCxn id="71" idx="0"/>
          </p:cNvCxnSpPr>
          <p:nvPr/>
        </p:nvCxnSpPr>
        <p:spPr>
          <a:xfrm>
            <a:off x="6577766" y="3281516"/>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1" name="Straight Arrow Connector 80"/>
          <p:cNvCxnSpPr>
            <a:stCxn id="66" idx="5"/>
            <a:endCxn id="72" idx="0"/>
          </p:cNvCxnSpPr>
          <p:nvPr/>
        </p:nvCxnSpPr>
        <p:spPr>
          <a:xfrm>
            <a:off x="6632425" y="3261894"/>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82" name="Straight Arrow Connector 81"/>
          <p:cNvCxnSpPr>
            <a:stCxn id="66" idx="5"/>
            <a:endCxn id="73" idx="1"/>
          </p:cNvCxnSpPr>
          <p:nvPr/>
        </p:nvCxnSpPr>
        <p:spPr>
          <a:xfrm>
            <a:off x="6632425" y="3261894"/>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83" name="Oval 82"/>
          <p:cNvSpPr/>
          <p:nvPr/>
        </p:nvSpPr>
        <p:spPr>
          <a:xfrm>
            <a:off x="5311887" y="436258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4" name="Oval 83"/>
          <p:cNvSpPr/>
          <p:nvPr/>
        </p:nvSpPr>
        <p:spPr>
          <a:xfrm>
            <a:off x="5608203" y="436385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5" name="Oval 84"/>
          <p:cNvSpPr/>
          <p:nvPr/>
        </p:nvSpPr>
        <p:spPr>
          <a:xfrm>
            <a:off x="5904518" y="436385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6" name="Oval 85"/>
          <p:cNvSpPr/>
          <p:nvPr/>
        </p:nvSpPr>
        <p:spPr>
          <a:xfrm>
            <a:off x="6200834" y="436258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7" name="Oval 86"/>
          <p:cNvSpPr/>
          <p:nvPr/>
        </p:nvSpPr>
        <p:spPr>
          <a:xfrm>
            <a:off x="6497150" y="436444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8" name="Oval 87"/>
          <p:cNvSpPr/>
          <p:nvPr/>
        </p:nvSpPr>
        <p:spPr>
          <a:xfrm>
            <a:off x="6793465" y="436571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9" name="Oval 88"/>
          <p:cNvSpPr/>
          <p:nvPr/>
        </p:nvSpPr>
        <p:spPr>
          <a:xfrm>
            <a:off x="7089781" y="436571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0" name="Oval 89"/>
          <p:cNvSpPr/>
          <p:nvPr/>
        </p:nvSpPr>
        <p:spPr>
          <a:xfrm>
            <a:off x="7386097" y="4364441"/>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91" name="Straight Arrow Connector 90"/>
          <p:cNvCxnSpPr>
            <a:endCxn id="83" idx="0"/>
          </p:cNvCxnSpPr>
          <p:nvPr/>
        </p:nvCxnSpPr>
        <p:spPr>
          <a:xfrm flipH="1">
            <a:off x="5389187" y="3869420"/>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2" name="Straight Arrow Connector 91"/>
          <p:cNvCxnSpPr>
            <a:endCxn id="84" idx="7"/>
          </p:cNvCxnSpPr>
          <p:nvPr/>
        </p:nvCxnSpPr>
        <p:spPr>
          <a:xfrm flipH="1">
            <a:off x="5740161" y="3869420"/>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3" name="Straight Arrow Connector 92"/>
          <p:cNvCxnSpPr>
            <a:endCxn id="85" idx="7"/>
          </p:cNvCxnSpPr>
          <p:nvPr/>
        </p:nvCxnSpPr>
        <p:spPr>
          <a:xfrm flipH="1">
            <a:off x="6036477" y="3869420"/>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4" name="Straight Arrow Connector 93"/>
          <p:cNvCxnSpPr>
            <a:endCxn id="90" idx="0"/>
          </p:cNvCxnSpPr>
          <p:nvPr/>
        </p:nvCxnSpPr>
        <p:spPr>
          <a:xfrm>
            <a:off x="6487392" y="3869420"/>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5" name="Straight Arrow Connector 94"/>
          <p:cNvCxnSpPr>
            <a:endCxn id="86" idx="0"/>
          </p:cNvCxnSpPr>
          <p:nvPr/>
        </p:nvCxnSpPr>
        <p:spPr>
          <a:xfrm flipH="1">
            <a:off x="6278134" y="3889043"/>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6" name="Straight Arrow Connector 95"/>
          <p:cNvCxnSpPr>
            <a:endCxn id="87" idx="0"/>
          </p:cNvCxnSpPr>
          <p:nvPr/>
        </p:nvCxnSpPr>
        <p:spPr>
          <a:xfrm>
            <a:off x="6432733" y="3889043"/>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7" name="Straight Arrow Connector 96"/>
          <p:cNvCxnSpPr>
            <a:endCxn id="88" idx="0"/>
          </p:cNvCxnSpPr>
          <p:nvPr/>
        </p:nvCxnSpPr>
        <p:spPr>
          <a:xfrm>
            <a:off x="6487392" y="3869420"/>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8" name="Straight Arrow Connector 97"/>
          <p:cNvCxnSpPr>
            <a:endCxn id="89" idx="1"/>
          </p:cNvCxnSpPr>
          <p:nvPr/>
        </p:nvCxnSpPr>
        <p:spPr>
          <a:xfrm>
            <a:off x="6487392" y="3869420"/>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99" name="Oval 98"/>
          <p:cNvSpPr/>
          <p:nvPr/>
        </p:nvSpPr>
        <p:spPr>
          <a:xfrm>
            <a:off x="7350763" y="4034864"/>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0" name="Oval 99"/>
          <p:cNvSpPr/>
          <p:nvPr/>
        </p:nvSpPr>
        <p:spPr>
          <a:xfrm>
            <a:off x="7517958" y="403063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1" name="Oval 100"/>
          <p:cNvSpPr/>
          <p:nvPr/>
        </p:nvSpPr>
        <p:spPr>
          <a:xfrm>
            <a:off x="7698228" y="403063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2" name="Oval 101"/>
          <p:cNvSpPr/>
          <p:nvPr/>
        </p:nvSpPr>
        <p:spPr>
          <a:xfrm>
            <a:off x="5285927" y="404123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3" name="Oval 102"/>
          <p:cNvSpPr/>
          <p:nvPr/>
        </p:nvSpPr>
        <p:spPr>
          <a:xfrm>
            <a:off x="5453122" y="4036998"/>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4" name="Oval 103"/>
          <p:cNvSpPr/>
          <p:nvPr/>
        </p:nvSpPr>
        <p:spPr>
          <a:xfrm>
            <a:off x="5633392" y="4036997"/>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5" name="Oval 104"/>
          <p:cNvSpPr/>
          <p:nvPr/>
        </p:nvSpPr>
        <p:spPr>
          <a:xfrm>
            <a:off x="5151037" y="4963984"/>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6" name="Oval 105"/>
          <p:cNvSpPr/>
          <p:nvPr/>
        </p:nvSpPr>
        <p:spPr>
          <a:xfrm>
            <a:off x="5447353" y="496525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7" name="Oval 106"/>
          <p:cNvSpPr/>
          <p:nvPr/>
        </p:nvSpPr>
        <p:spPr>
          <a:xfrm>
            <a:off x="5743669" y="4965256"/>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8" name="Oval 107"/>
          <p:cNvSpPr/>
          <p:nvPr/>
        </p:nvSpPr>
        <p:spPr>
          <a:xfrm>
            <a:off x="6039984" y="496398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09" name="Oval 108"/>
          <p:cNvSpPr/>
          <p:nvPr/>
        </p:nvSpPr>
        <p:spPr>
          <a:xfrm>
            <a:off x="6336300" y="496584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0" name="Oval 109"/>
          <p:cNvSpPr/>
          <p:nvPr/>
        </p:nvSpPr>
        <p:spPr>
          <a:xfrm>
            <a:off x="6632616" y="496711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1" name="Oval 110"/>
          <p:cNvSpPr/>
          <p:nvPr/>
        </p:nvSpPr>
        <p:spPr>
          <a:xfrm>
            <a:off x="6928931" y="4967115"/>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2" name="Oval 111"/>
          <p:cNvSpPr/>
          <p:nvPr/>
        </p:nvSpPr>
        <p:spPr>
          <a:xfrm>
            <a:off x="7225247" y="4965843"/>
            <a:ext cx="154600" cy="13398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113" name="Straight Arrow Connector 112"/>
          <p:cNvCxnSpPr>
            <a:endCxn id="105" idx="0"/>
          </p:cNvCxnSpPr>
          <p:nvPr/>
        </p:nvCxnSpPr>
        <p:spPr>
          <a:xfrm flipH="1">
            <a:off x="5228337" y="4470823"/>
            <a:ext cx="988888" cy="49316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4" name="Straight Arrow Connector 113"/>
          <p:cNvCxnSpPr>
            <a:endCxn id="106" idx="7"/>
          </p:cNvCxnSpPr>
          <p:nvPr/>
        </p:nvCxnSpPr>
        <p:spPr>
          <a:xfrm flipH="1">
            <a:off x="5579312" y="4470823"/>
            <a:ext cx="637913"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5" name="Straight Arrow Connector 114"/>
          <p:cNvCxnSpPr>
            <a:endCxn id="107" idx="7"/>
          </p:cNvCxnSpPr>
          <p:nvPr/>
        </p:nvCxnSpPr>
        <p:spPr>
          <a:xfrm flipH="1">
            <a:off x="5875627" y="4470823"/>
            <a:ext cx="341597" cy="51405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6" name="Straight Arrow Connector 115"/>
          <p:cNvCxnSpPr>
            <a:endCxn id="112" idx="0"/>
          </p:cNvCxnSpPr>
          <p:nvPr/>
        </p:nvCxnSpPr>
        <p:spPr>
          <a:xfrm>
            <a:off x="6326542" y="4470823"/>
            <a:ext cx="976004" cy="49502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7" name="Straight Arrow Connector 116"/>
          <p:cNvCxnSpPr>
            <a:endCxn id="108" idx="0"/>
          </p:cNvCxnSpPr>
          <p:nvPr/>
        </p:nvCxnSpPr>
        <p:spPr>
          <a:xfrm flipH="1">
            <a:off x="6117284" y="4490445"/>
            <a:ext cx="154600" cy="4735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8" name="Straight Arrow Connector 117"/>
          <p:cNvCxnSpPr>
            <a:endCxn id="109" idx="0"/>
          </p:cNvCxnSpPr>
          <p:nvPr/>
        </p:nvCxnSpPr>
        <p:spPr>
          <a:xfrm>
            <a:off x="6271883" y="4490445"/>
            <a:ext cx="141716" cy="47539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9" name="Straight Arrow Connector 118"/>
          <p:cNvCxnSpPr>
            <a:endCxn id="110" idx="0"/>
          </p:cNvCxnSpPr>
          <p:nvPr/>
        </p:nvCxnSpPr>
        <p:spPr>
          <a:xfrm>
            <a:off x="6326542" y="4470823"/>
            <a:ext cx="383373" cy="49629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20" name="Straight Arrow Connector 119"/>
          <p:cNvCxnSpPr>
            <a:endCxn id="111" idx="1"/>
          </p:cNvCxnSpPr>
          <p:nvPr/>
        </p:nvCxnSpPr>
        <p:spPr>
          <a:xfrm>
            <a:off x="6326542" y="4470823"/>
            <a:ext cx="625030" cy="51591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21" name="Oval 120"/>
          <p:cNvSpPr/>
          <p:nvPr/>
        </p:nvSpPr>
        <p:spPr>
          <a:xfrm>
            <a:off x="7189914" y="4636266"/>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2" name="Oval 121"/>
          <p:cNvSpPr/>
          <p:nvPr/>
        </p:nvSpPr>
        <p:spPr>
          <a:xfrm>
            <a:off x="7357108" y="4632034"/>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3" name="Oval 122"/>
          <p:cNvSpPr/>
          <p:nvPr/>
        </p:nvSpPr>
        <p:spPr>
          <a:xfrm>
            <a:off x="7537378" y="4632032"/>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4" name="Oval 123"/>
          <p:cNvSpPr/>
          <p:nvPr/>
        </p:nvSpPr>
        <p:spPr>
          <a:xfrm>
            <a:off x="5292272" y="4638401"/>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5" name="Oval 124"/>
          <p:cNvSpPr/>
          <p:nvPr/>
        </p:nvSpPr>
        <p:spPr>
          <a:xfrm>
            <a:off x="5472542" y="4638400"/>
            <a:ext cx="77300" cy="6699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6" name="Oval 125"/>
          <p:cNvSpPr/>
          <p:nvPr/>
        </p:nvSpPr>
        <p:spPr>
          <a:xfrm>
            <a:off x="4996117" y="556747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7" name="Oval 126"/>
          <p:cNvSpPr/>
          <p:nvPr/>
        </p:nvSpPr>
        <p:spPr>
          <a:xfrm>
            <a:off x="5292433" y="5568746"/>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8" name="Oval 127"/>
          <p:cNvSpPr/>
          <p:nvPr/>
        </p:nvSpPr>
        <p:spPr>
          <a:xfrm>
            <a:off x="5588748" y="5568746"/>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9" name="Oval 128"/>
          <p:cNvSpPr/>
          <p:nvPr/>
        </p:nvSpPr>
        <p:spPr>
          <a:xfrm>
            <a:off x="5885064" y="556747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0" name="Oval 129"/>
          <p:cNvSpPr/>
          <p:nvPr/>
        </p:nvSpPr>
        <p:spPr>
          <a:xfrm>
            <a:off x="6181380" y="556933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1" name="Oval 130"/>
          <p:cNvSpPr/>
          <p:nvPr/>
        </p:nvSpPr>
        <p:spPr>
          <a:xfrm>
            <a:off x="6477696" y="5570606"/>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2" name="Oval 131"/>
          <p:cNvSpPr/>
          <p:nvPr/>
        </p:nvSpPr>
        <p:spPr>
          <a:xfrm>
            <a:off x="6774011" y="5570606"/>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33" name="Oval 132"/>
          <p:cNvSpPr/>
          <p:nvPr/>
        </p:nvSpPr>
        <p:spPr>
          <a:xfrm>
            <a:off x="7070327" y="556933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134" name="Straight Arrow Connector 133"/>
          <p:cNvCxnSpPr>
            <a:endCxn id="126" idx="0"/>
          </p:cNvCxnSpPr>
          <p:nvPr/>
        </p:nvCxnSpPr>
        <p:spPr>
          <a:xfrm flipH="1">
            <a:off x="5073417" y="5074313"/>
            <a:ext cx="988888" cy="493161"/>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35" name="Straight Arrow Connector 134"/>
          <p:cNvCxnSpPr>
            <a:endCxn id="127" idx="7"/>
          </p:cNvCxnSpPr>
          <p:nvPr/>
        </p:nvCxnSpPr>
        <p:spPr>
          <a:xfrm flipH="1">
            <a:off x="5424391" y="5074313"/>
            <a:ext cx="637913" cy="514055"/>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36" name="Straight Arrow Connector 135"/>
          <p:cNvCxnSpPr>
            <a:endCxn id="128" idx="7"/>
          </p:cNvCxnSpPr>
          <p:nvPr/>
        </p:nvCxnSpPr>
        <p:spPr>
          <a:xfrm flipH="1">
            <a:off x="5720707" y="5074313"/>
            <a:ext cx="341597" cy="514055"/>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37" name="Straight Arrow Connector 136"/>
          <p:cNvCxnSpPr>
            <a:endCxn id="133" idx="0"/>
          </p:cNvCxnSpPr>
          <p:nvPr/>
        </p:nvCxnSpPr>
        <p:spPr>
          <a:xfrm>
            <a:off x="6171622" y="5074313"/>
            <a:ext cx="976004" cy="495021"/>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38" name="Straight Arrow Connector 137"/>
          <p:cNvCxnSpPr>
            <a:endCxn id="129" idx="0"/>
          </p:cNvCxnSpPr>
          <p:nvPr/>
        </p:nvCxnSpPr>
        <p:spPr>
          <a:xfrm flipH="1">
            <a:off x="5962364" y="5093936"/>
            <a:ext cx="154600" cy="473538"/>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39" name="Straight Arrow Connector 138"/>
          <p:cNvCxnSpPr>
            <a:endCxn id="130" idx="0"/>
          </p:cNvCxnSpPr>
          <p:nvPr/>
        </p:nvCxnSpPr>
        <p:spPr>
          <a:xfrm>
            <a:off x="6116963" y="5093936"/>
            <a:ext cx="141716" cy="475398"/>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40" name="Straight Arrow Connector 139"/>
          <p:cNvCxnSpPr>
            <a:endCxn id="131" idx="0"/>
          </p:cNvCxnSpPr>
          <p:nvPr/>
        </p:nvCxnSpPr>
        <p:spPr>
          <a:xfrm>
            <a:off x="6171622" y="5074313"/>
            <a:ext cx="383373" cy="496292"/>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41" name="Straight Arrow Connector 140"/>
          <p:cNvCxnSpPr>
            <a:endCxn id="132" idx="1"/>
          </p:cNvCxnSpPr>
          <p:nvPr/>
        </p:nvCxnSpPr>
        <p:spPr>
          <a:xfrm>
            <a:off x="6171622" y="5074313"/>
            <a:ext cx="625030" cy="515915"/>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142" name="Oval 141"/>
          <p:cNvSpPr/>
          <p:nvPr/>
        </p:nvSpPr>
        <p:spPr>
          <a:xfrm>
            <a:off x="7034994" y="5239757"/>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3" name="Oval 142"/>
          <p:cNvSpPr/>
          <p:nvPr/>
        </p:nvSpPr>
        <p:spPr>
          <a:xfrm>
            <a:off x="7202188" y="5235524"/>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4" name="Oval 143"/>
          <p:cNvSpPr/>
          <p:nvPr/>
        </p:nvSpPr>
        <p:spPr>
          <a:xfrm>
            <a:off x="7382458" y="5235523"/>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5" name="Oval 144"/>
          <p:cNvSpPr/>
          <p:nvPr/>
        </p:nvSpPr>
        <p:spPr>
          <a:xfrm>
            <a:off x="5137352" y="5241892"/>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6" name="Oval 145"/>
          <p:cNvSpPr/>
          <p:nvPr/>
        </p:nvSpPr>
        <p:spPr>
          <a:xfrm>
            <a:off x="5317622" y="5241890"/>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7" name="Oval 146"/>
          <p:cNvSpPr/>
          <p:nvPr/>
        </p:nvSpPr>
        <p:spPr>
          <a:xfrm>
            <a:off x="4836911" y="6204962"/>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8" name="Oval 147"/>
          <p:cNvSpPr/>
          <p:nvPr/>
        </p:nvSpPr>
        <p:spPr>
          <a:xfrm>
            <a:off x="5133227" y="620623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49" name="Oval 148"/>
          <p:cNvSpPr/>
          <p:nvPr/>
        </p:nvSpPr>
        <p:spPr>
          <a:xfrm>
            <a:off x="5429542" y="620623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50" name="Oval 149"/>
          <p:cNvSpPr/>
          <p:nvPr/>
        </p:nvSpPr>
        <p:spPr>
          <a:xfrm>
            <a:off x="5725858" y="6204962"/>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51" name="Oval 150"/>
          <p:cNvSpPr/>
          <p:nvPr/>
        </p:nvSpPr>
        <p:spPr>
          <a:xfrm>
            <a:off x="6022174" y="6206822"/>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52" name="Oval 151"/>
          <p:cNvSpPr/>
          <p:nvPr/>
        </p:nvSpPr>
        <p:spPr>
          <a:xfrm>
            <a:off x="6318490" y="620809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53" name="Oval 152"/>
          <p:cNvSpPr/>
          <p:nvPr/>
        </p:nvSpPr>
        <p:spPr>
          <a:xfrm>
            <a:off x="6614805" y="6208094"/>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54" name="Oval 153"/>
          <p:cNvSpPr/>
          <p:nvPr/>
        </p:nvSpPr>
        <p:spPr>
          <a:xfrm>
            <a:off x="6911121" y="6206822"/>
            <a:ext cx="154600" cy="133988"/>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155" name="Straight Arrow Connector 154"/>
          <p:cNvCxnSpPr>
            <a:endCxn id="147" idx="0"/>
          </p:cNvCxnSpPr>
          <p:nvPr/>
        </p:nvCxnSpPr>
        <p:spPr>
          <a:xfrm flipH="1">
            <a:off x="4914211" y="5711801"/>
            <a:ext cx="988888" cy="493161"/>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56" name="Straight Arrow Connector 155"/>
          <p:cNvCxnSpPr>
            <a:endCxn id="148" idx="7"/>
          </p:cNvCxnSpPr>
          <p:nvPr/>
        </p:nvCxnSpPr>
        <p:spPr>
          <a:xfrm flipH="1">
            <a:off x="5265185" y="5711801"/>
            <a:ext cx="637913" cy="514055"/>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57" name="Straight Arrow Connector 156"/>
          <p:cNvCxnSpPr>
            <a:endCxn id="149" idx="7"/>
          </p:cNvCxnSpPr>
          <p:nvPr/>
        </p:nvCxnSpPr>
        <p:spPr>
          <a:xfrm flipH="1">
            <a:off x="5561501" y="5711801"/>
            <a:ext cx="341597" cy="514055"/>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58" name="Straight Arrow Connector 157"/>
          <p:cNvCxnSpPr>
            <a:endCxn id="154" idx="0"/>
          </p:cNvCxnSpPr>
          <p:nvPr/>
        </p:nvCxnSpPr>
        <p:spPr>
          <a:xfrm>
            <a:off x="6012416" y="5711801"/>
            <a:ext cx="976004" cy="495021"/>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59" name="Straight Arrow Connector 158"/>
          <p:cNvCxnSpPr>
            <a:endCxn id="150" idx="0"/>
          </p:cNvCxnSpPr>
          <p:nvPr/>
        </p:nvCxnSpPr>
        <p:spPr>
          <a:xfrm flipH="1">
            <a:off x="5803158" y="5731424"/>
            <a:ext cx="154600" cy="473538"/>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60" name="Straight Arrow Connector 159"/>
          <p:cNvCxnSpPr>
            <a:endCxn id="151" idx="0"/>
          </p:cNvCxnSpPr>
          <p:nvPr/>
        </p:nvCxnSpPr>
        <p:spPr>
          <a:xfrm>
            <a:off x="5957757" y="5731424"/>
            <a:ext cx="141716" cy="475398"/>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61" name="Straight Arrow Connector 160"/>
          <p:cNvCxnSpPr>
            <a:endCxn id="152" idx="0"/>
          </p:cNvCxnSpPr>
          <p:nvPr/>
        </p:nvCxnSpPr>
        <p:spPr>
          <a:xfrm>
            <a:off x="6012416" y="5711801"/>
            <a:ext cx="383373" cy="496292"/>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cxnSp>
        <p:nvCxnSpPr>
          <p:cNvPr id="162" name="Straight Arrow Connector 161"/>
          <p:cNvCxnSpPr>
            <a:endCxn id="153" idx="1"/>
          </p:cNvCxnSpPr>
          <p:nvPr/>
        </p:nvCxnSpPr>
        <p:spPr>
          <a:xfrm>
            <a:off x="6012416" y="5711801"/>
            <a:ext cx="625030" cy="515915"/>
          </a:xfrm>
          <a:prstGeom prst="straightConnector1">
            <a:avLst/>
          </a:prstGeom>
          <a:ln>
            <a:tailEnd type="arrow"/>
          </a:ln>
        </p:spPr>
        <p:style>
          <a:lnRef idx="1">
            <a:schemeClr val="accent4"/>
          </a:lnRef>
          <a:fillRef idx="0">
            <a:schemeClr val="accent4"/>
          </a:fillRef>
          <a:effectRef idx="0">
            <a:schemeClr val="accent4"/>
          </a:effectRef>
          <a:fontRef idx="minor">
            <a:schemeClr val="tx1"/>
          </a:fontRef>
        </p:style>
      </p:cxnSp>
      <p:sp>
        <p:nvSpPr>
          <p:cNvPr id="163" name="Oval 162"/>
          <p:cNvSpPr/>
          <p:nvPr/>
        </p:nvSpPr>
        <p:spPr>
          <a:xfrm>
            <a:off x="6875788" y="5877245"/>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64" name="Oval 163"/>
          <p:cNvSpPr/>
          <p:nvPr/>
        </p:nvSpPr>
        <p:spPr>
          <a:xfrm>
            <a:off x="7042982" y="5873012"/>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65" name="Oval 164"/>
          <p:cNvSpPr/>
          <p:nvPr/>
        </p:nvSpPr>
        <p:spPr>
          <a:xfrm>
            <a:off x="7223252" y="5873011"/>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66" name="Oval 165"/>
          <p:cNvSpPr/>
          <p:nvPr/>
        </p:nvSpPr>
        <p:spPr>
          <a:xfrm>
            <a:off x="4978146" y="5879380"/>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67" name="Oval 166"/>
          <p:cNvSpPr/>
          <p:nvPr/>
        </p:nvSpPr>
        <p:spPr>
          <a:xfrm>
            <a:off x="5158416" y="5879378"/>
            <a:ext cx="77300" cy="66994"/>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68" name="Content Placeholder 2"/>
          <p:cNvSpPr txBox="1">
            <a:spLocks/>
          </p:cNvSpPr>
          <p:nvPr/>
        </p:nvSpPr>
        <p:spPr>
          <a:xfrm>
            <a:off x="335761" y="1201165"/>
            <a:ext cx="8695710"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Consider</a:t>
            </a:r>
            <a:r>
              <a:rPr lang="en-US" dirty="0" smtClean="0"/>
              <a:t> large cube encompassing environment</a:t>
            </a:r>
          </a:p>
          <a:p>
            <a:r>
              <a:rPr lang="en-US" dirty="0" smtClean="0"/>
              <a:t>Recursively divide into 8 smaller cubes</a:t>
            </a:r>
          </a:p>
          <a:p>
            <a:r>
              <a:rPr lang="en-US" dirty="0" smtClean="0"/>
              <a:t>Car needs cube at resolution</a:t>
            </a:r>
          </a:p>
        </p:txBody>
      </p:sp>
      <p:sp>
        <p:nvSpPr>
          <p:cNvPr id="3" name="TextBox 2"/>
          <p:cNvSpPr txBox="1"/>
          <p:nvPr/>
        </p:nvSpPr>
        <p:spPr>
          <a:xfrm>
            <a:off x="1680640" y="6077908"/>
            <a:ext cx="945692" cy="461665"/>
          </a:xfrm>
          <a:prstGeom prst="rect">
            <a:avLst/>
          </a:prstGeom>
          <a:noFill/>
        </p:spPr>
        <p:txBody>
          <a:bodyPr wrap="none" rtlCol="0">
            <a:spAutoFit/>
          </a:bodyPr>
          <a:lstStyle/>
          <a:p>
            <a:r>
              <a:rPr lang="en-US" sz="2400" dirty="0" smtClean="0"/>
              <a:t>Cubes</a:t>
            </a:r>
            <a:endParaRPr lang="en-US" sz="2400" dirty="0"/>
          </a:p>
        </p:txBody>
      </p:sp>
      <p:sp>
        <p:nvSpPr>
          <p:cNvPr id="169" name="TextBox 168"/>
          <p:cNvSpPr txBox="1"/>
          <p:nvPr/>
        </p:nvSpPr>
        <p:spPr>
          <a:xfrm>
            <a:off x="5105599" y="6308741"/>
            <a:ext cx="2741406" cy="461665"/>
          </a:xfrm>
          <a:prstGeom prst="rect">
            <a:avLst/>
          </a:prstGeom>
          <a:noFill/>
        </p:spPr>
        <p:txBody>
          <a:bodyPr wrap="none" rtlCol="0">
            <a:spAutoFit/>
          </a:bodyPr>
          <a:lstStyle/>
          <a:p>
            <a:r>
              <a:rPr lang="en-US" sz="2400" dirty="0" smtClean="0"/>
              <a:t>Tree Representation</a:t>
            </a:r>
            <a:endParaRPr lang="en-US" sz="2400" dirty="0"/>
          </a:p>
        </p:txBody>
      </p:sp>
      <p:sp>
        <p:nvSpPr>
          <p:cNvPr id="171" name="Cube 170"/>
          <p:cNvSpPr/>
          <p:nvPr/>
        </p:nvSpPr>
        <p:spPr>
          <a:xfrm>
            <a:off x="2626332" y="3748859"/>
            <a:ext cx="744541" cy="643160"/>
          </a:xfrm>
          <a:prstGeom prst="cube">
            <a:avLst/>
          </a:prstGeom>
          <a:gradFill flip="none" rotWithShape="1">
            <a:gsLst>
              <a:gs pos="0">
                <a:schemeClr val="accent2">
                  <a:tint val="50000"/>
                  <a:satMod val="300000"/>
                  <a:alpha val="0"/>
                </a:schemeClr>
              </a:gs>
              <a:gs pos="35000">
                <a:schemeClr val="accent2">
                  <a:tint val="37000"/>
                  <a:satMod val="300000"/>
                  <a:alpha val="0"/>
                </a:schemeClr>
              </a:gs>
              <a:gs pos="100000">
                <a:schemeClr val="accent2">
                  <a:tint val="15000"/>
                  <a:satMod val="350000"/>
                  <a:alpha val="0"/>
                </a:schemeClr>
              </a:gs>
            </a:gsLst>
            <a:lin ang="16200000" scaled="1"/>
            <a:tileRect/>
          </a:gradFill>
          <a:effectLst>
            <a:glow rad="101600">
              <a:schemeClr val="accent4">
                <a:satMod val="175000"/>
                <a:alpha val="40000"/>
              </a:schemeClr>
            </a:glow>
          </a:effectLst>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p>
        </p:txBody>
      </p:sp>
      <p:cxnSp>
        <p:nvCxnSpPr>
          <p:cNvPr id="172" name="Straight Arrow Connector 171"/>
          <p:cNvCxnSpPr/>
          <p:nvPr/>
        </p:nvCxnSpPr>
        <p:spPr>
          <a:xfrm>
            <a:off x="7847005" y="5093936"/>
            <a:ext cx="0" cy="1197370"/>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sp>
        <p:nvSpPr>
          <p:cNvPr id="173" name="TextBox 172"/>
          <p:cNvSpPr txBox="1"/>
          <p:nvPr/>
        </p:nvSpPr>
        <p:spPr>
          <a:xfrm>
            <a:off x="7962343" y="5479495"/>
            <a:ext cx="953656" cy="461665"/>
          </a:xfrm>
          <a:prstGeom prst="rect">
            <a:avLst/>
          </a:prstGeom>
          <a:noFill/>
        </p:spPr>
        <p:txBody>
          <a:bodyPr wrap="none" rtlCol="0">
            <a:spAutoFit/>
          </a:bodyPr>
          <a:lstStyle/>
          <a:p>
            <a:r>
              <a:rPr lang="en-US" sz="2400" dirty="0" smtClean="0"/>
              <a:t>Depth</a:t>
            </a:r>
            <a:endParaRPr lang="en-US" sz="2400" dirty="0"/>
          </a:p>
        </p:txBody>
      </p:sp>
      <p:cxnSp>
        <p:nvCxnSpPr>
          <p:cNvPr id="174" name="Straight Arrow Connector 173"/>
          <p:cNvCxnSpPr/>
          <p:nvPr/>
        </p:nvCxnSpPr>
        <p:spPr>
          <a:xfrm flipV="1">
            <a:off x="6194584" y="4877808"/>
            <a:ext cx="1503644" cy="153170"/>
          </a:xfrm>
          <a:prstGeom prst="straightConnector1">
            <a:avLst/>
          </a:prstGeom>
          <a:ln>
            <a:headEnd type="none"/>
            <a:tailEnd type="arrow"/>
          </a:ln>
        </p:spPr>
        <p:style>
          <a:lnRef idx="2">
            <a:schemeClr val="dk1"/>
          </a:lnRef>
          <a:fillRef idx="0">
            <a:schemeClr val="dk1"/>
          </a:fillRef>
          <a:effectRef idx="1">
            <a:schemeClr val="dk1"/>
          </a:effectRef>
          <a:fontRef idx="minor">
            <a:schemeClr val="tx1"/>
          </a:fontRef>
        </p:style>
      </p:cxnSp>
      <p:sp>
        <p:nvSpPr>
          <p:cNvPr id="176" name="TextBox 175"/>
          <p:cNvSpPr txBox="1"/>
          <p:nvPr/>
        </p:nvSpPr>
        <p:spPr>
          <a:xfrm>
            <a:off x="7631188" y="4596545"/>
            <a:ext cx="1345741" cy="461665"/>
          </a:xfrm>
          <a:prstGeom prst="rect">
            <a:avLst/>
          </a:prstGeom>
          <a:noFill/>
        </p:spPr>
        <p:txBody>
          <a:bodyPr wrap="none" rtlCol="0">
            <a:spAutoFit/>
          </a:bodyPr>
          <a:lstStyle/>
          <a:p>
            <a:r>
              <a:rPr lang="en-US" sz="2400" dirty="0" smtClean="0"/>
              <a:t>Vertex ID</a:t>
            </a:r>
            <a:endParaRPr lang="en-US" sz="2400" dirty="0"/>
          </a:p>
        </p:txBody>
      </p:sp>
      <p:pic>
        <p:nvPicPr>
          <p:cNvPr id="178" name="Picture 177"/>
          <p:cNvPicPr>
            <a:picLocks noChangeAspect="1"/>
          </p:cNvPicPr>
          <p:nvPr/>
        </p:nvPicPr>
        <p:blipFill>
          <a:blip r:embed="rId3">
            <a:alphaModFix amt="14000"/>
          </a:blip>
          <a:stretch>
            <a:fillRect/>
          </a:stretch>
        </p:blipFill>
        <p:spPr>
          <a:xfrm>
            <a:off x="892574" y="3896286"/>
            <a:ext cx="2318145" cy="1943547"/>
          </a:xfrm>
          <a:prstGeom prst="rect">
            <a:avLst/>
          </a:prstGeom>
        </p:spPr>
      </p:pic>
      <p:sp>
        <p:nvSpPr>
          <p:cNvPr id="175" name="Content Placeholder 2"/>
          <p:cNvSpPr txBox="1">
            <a:spLocks/>
          </p:cNvSpPr>
          <p:nvPr/>
        </p:nvSpPr>
        <p:spPr>
          <a:xfrm>
            <a:off x="7215791" y="2361956"/>
            <a:ext cx="1584736" cy="6438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 depth)</a:t>
            </a:r>
          </a:p>
          <a:p>
            <a:pPr marL="0" indent="0">
              <a:buNone/>
            </a:pPr>
            <a:endParaRPr lang="en-US" dirty="0" smtClean="0"/>
          </a:p>
        </p:txBody>
      </p:sp>
      <p:sp>
        <p:nvSpPr>
          <p:cNvPr id="179" name="Content Placeholder 2"/>
          <p:cNvSpPr txBox="1">
            <a:spLocks/>
          </p:cNvSpPr>
          <p:nvPr/>
        </p:nvSpPr>
        <p:spPr>
          <a:xfrm>
            <a:off x="5406244" y="2348086"/>
            <a:ext cx="2008036" cy="6258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 </a:t>
            </a:r>
            <a:r>
              <a:rPr lang="en-US" dirty="0" smtClean="0"/>
              <a:t> (vertex ID</a:t>
            </a:r>
          </a:p>
        </p:txBody>
      </p:sp>
    </p:spTree>
    <p:extLst>
      <p:ext uri="{BB962C8B-B14F-4D97-AF65-F5344CB8AC3E}">
        <p14:creationId xmlns:p14="http://schemas.microsoft.com/office/powerpoint/2010/main" val="15451530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P spid="176" grpId="0"/>
      <p:bldP spid="175" grpId="0"/>
      <p:bldP spid="17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272008" y="274638"/>
            <a:ext cx="8686800" cy="1143000"/>
          </a:xfrm>
        </p:spPr>
        <p:txBody>
          <a:bodyPr vert="horz" lIns="91440" tIns="45720" rIns="91440" bIns="45720" rtlCol="0" anchor="ctr">
            <a:normAutofit fontScale="90000"/>
          </a:bodyPr>
          <a:lstStyle/>
          <a:p>
            <a:r>
              <a:rPr lang="en-US" dirty="0" smtClean="0">
                <a:solidFill>
                  <a:schemeClr val="tx2"/>
                </a:solidFill>
              </a:rPr>
              <a:t>What Info does Autonomous Car Need?</a:t>
            </a:r>
            <a:endParaRPr lang="en-US" dirty="0">
              <a:solidFill>
                <a:schemeClr val="tx2"/>
              </a:solidFill>
            </a:endParaRPr>
          </a:p>
        </p:txBody>
      </p:sp>
      <p:sp>
        <p:nvSpPr>
          <p:cNvPr id="32" name="Content Placeholder 2"/>
          <p:cNvSpPr txBox="1">
            <a:spLocks/>
          </p:cNvSpPr>
          <p:nvPr/>
        </p:nvSpPr>
        <p:spPr>
          <a:xfrm>
            <a:off x="359225" y="1493450"/>
            <a:ext cx="8432884" cy="4800600"/>
          </a:xfrm>
          <a:prstGeom prst="rect">
            <a:avLst/>
          </a:prstGeom>
        </p:spPr>
        <p:txBody>
          <a:bodyPr vert="horz" lIns="91440" tIns="45720" rIns="91440" bIns="45720" rtlCol="0">
            <a:normAutofit/>
          </a:bodyPr>
          <a:lstStyle>
            <a:defPPr>
              <a:defRPr lang="en-US"/>
            </a:defPPr>
            <a:lvl1pPr marL="342900" indent="-342900" defTabSz="457200">
              <a:spcBef>
                <a:spcPct val="20000"/>
              </a:spcBef>
              <a:buFont typeface="Arial"/>
              <a:buChar char="•"/>
              <a:defRPr sz="3200"/>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Looks for obstacle free paths to destination</a:t>
            </a:r>
          </a:p>
          <a:p>
            <a:r>
              <a:rPr lang="en-US" dirty="0"/>
              <a:t>Needs to know which parts of environment:</a:t>
            </a:r>
          </a:p>
          <a:p>
            <a:pPr lvl="1"/>
            <a:r>
              <a:rPr lang="en-US" dirty="0"/>
              <a:t>Are empty and safe to pass through</a:t>
            </a:r>
          </a:p>
          <a:p>
            <a:pPr lvl="1"/>
            <a:r>
              <a:rPr lang="en-US" dirty="0"/>
              <a:t>Are occupied and unsafe to pass through </a:t>
            </a:r>
          </a:p>
          <a:p>
            <a:pPr lvl="1"/>
            <a:endParaRPr lang="en-US" dirty="0"/>
          </a:p>
        </p:txBody>
      </p:sp>
      <p:grpSp>
        <p:nvGrpSpPr>
          <p:cNvPr id="8" name="Group 7"/>
          <p:cNvGrpSpPr/>
          <p:nvPr/>
        </p:nvGrpSpPr>
        <p:grpSpPr>
          <a:xfrm>
            <a:off x="2776559" y="4238706"/>
            <a:ext cx="3154112" cy="3056353"/>
            <a:chOff x="3405939" y="3901677"/>
            <a:chExt cx="2278395" cy="2412120"/>
          </a:xfrm>
        </p:grpSpPr>
        <p:grpSp>
          <p:nvGrpSpPr>
            <p:cNvPr id="9" name="Group 8"/>
            <p:cNvGrpSpPr/>
            <p:nvPr/>
          </p:nvGrpSpPr>
          <p:grpSpPr>
            <a:xfrm rot="21090177">
              <a:off x="3405939" y="4024629"/>
              <a:ext cx="2278395" cy="2289168"/>
              <a:chOff x="4571999" y="3760760"/>
              <a:chExt cx="4352855" cy="4304460"/>
            </a:xfrm>
            <a:scene3d>
              <a:camera prst="isometricOffAxis2Top"/>
              <a:lightRig rig="threePt" dir="t"/>
            </a:scene3d>
          </p:grpSpPr>
          <p:sp>
            <p:nvSpPr>
              <p:cNvPr id="16" name="Rectangle 15"/>
              <p:cNvSpPr/>
              <p:nvPr/>
            </p:nvSpPr>
            <p:spPr>
              <a:xfrm>
                <a:off x="6890490" y="3760760"/>
                <a:ext cx="1738870" cy="4166132"/>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z</a:t>
                </a:r>
                <a:endParaRPr lang="en-US" dirty="0"/>
              </a:p>
            </p:txBody>
          </p:sp>
          <p:sp>
            <p:nvSpPr>
              <p:cNvPr id="17" name="Rectangle 16"/>
              <p:cNvSpPr/>
              <p:nvPr/>
            </p:nvSpPr>
            <p:spPr>
              <a:xfrm rot="5400000">
                <a:off x="6193601" y="5333967"/>
                <a:ext cx="1109649" cy="4352854"/>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18" name="Straight Arrow Connector 17"/>
              <p:cNvCxnSpPr>
                <a:stCxn id="16" idx="0"/>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19" name="Straight Arrow Connector 18"/>
              <p:cNvCxnSpPr>
                <a:stCxn id="17" idx="0"/>
                <a:endCxn id="17" idx="2"/>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flipH="1">
                <a:off x="6890491" y="5365603"/>
                <a:ext cx="1738871" cy="0"/>
              </a:xfrm>
              <a:prstGeom prst="straightConnector1">
                <a:avLst/>
              </a:prstGeom>
              <a:ln w="38100" cmpd="sng">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grpSp>
        <p:sp>
          <p:nvSpPr>
            <p:cNvPr id="11" name="Cube 10"/>
            <p:cNvSpPr/>
            <p:nvPr/>
          </p:nvSpPr>
          <p:spPr>
            <a:xfrm>
              <a:off x="3458296" y="3901677"/>
              <a:ext cx="1296252" cy="1392685"/>
            </a:xfrm>
            <a:prstGeom prst="cube">
              <a:avLst>
                <a:gd name="adj" fmla="val 27437"/>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13" name="Straight Connector 12"/>
            <p:cNvCxnSpPr/>
            <p:nvPr/>
          </p:nvCxnSpPr>
          <p:spPr>
            <a:xfrm>
              <a:off x="4761811" y="5070917"/>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10000" b="90000" l="5667" r="97167"/>
                      </a14:imgEffect>
                    </a14:imgLayer>
                  </a14:imgProps>
                </a:ext>
              </a:extLst>
            </a:blip>
            <a:stretch>
              <a:fillRect/>
            </a:stretch>
          </p:blipFill>
          <p:spPr>
            <a:xfrm rot="21022772">
              <a:off x="4760141" y="4536819"/>
              <a:ext cx="575448" cy="772732"/>
            </a:xfrm>
            <a:prstGeom prst="rect">
              <a:avLst/>
            </a:prstGeom>
          </p:spPr>
        </p:pic>
        <p:cxnSp>
          <p:nvCxnSpPr>
            <p:cNvPr id="15" name="Straight Connector 14"/>
            <p:cNvCxnSpPr/>
            <p:nvPr/>
          </p:nvCxnSpPr>
          <p:spPr>
            <a:xfrm>
              <a:off x="4433959" y="5359946"/>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21" name="Cube 20"/>
          <p:cNvSpPr/>
          <p:nvPr/>
        </p:nvSpPr>
        <p:spPr>
          <a:xfrm>
            <a:off x="2516591" y="5464759"/>
            <a:ext cx="1683115" cy="971144"/>
          </a:xfrm>
          <a:prstGeom prst="cube">
            <a:avLst/>
          </a:prstGeom>
          <a:solidFill>
            <a:schemeClr val="accent3">
              <a:alpha val="50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cxnSp>
        <p:nvCxnSpPr>
          <p:cNvPr id="7" name="Straight Connector 6"/>
          <p:cNvCxnSpPr/>
          <p:nvPr/>
        </p:nvCxnSpPr>
        <p:spPr>
          <a:xfrm flipH="1">
            <a:off x="4400924" y="5795369"/>
            <a:ext cx="421864" cy="337553"/>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33" name="Straight Connector 32"/>
          <p:cNvCxnSpPr/>
          <p:nvPr/>
        </p:nvCxnSpPr>
        <p:spPr>
          <a:xfrm flipH="1">
            <a:off x="2323270" y="6132922"/>
            <a:ext cx="2077654" cy="0"/>
          </a:xfrm>
          <a:prstGeom prst="line">
            <a:avLst/>
          </a:prstGeom>
          <a:ln>
            <a:prstDash val="dash"/>
            <a:headEnd type="none"/>
            <a:tailEnd type="arrow"/>
          </a:ln>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flipH="1">
            <a:off x="4453963" y="6132922"/>
            <a:ext cx="1193130" cy="0"/>
          </a:xfrm>
          <a:prstGeom prst="line">
            <a:avLst/>
          </a:prstGeom>
          <a:ln>
            <a:prstDash val="dash"/>
            <a:headEnd type="arrow"/>
            <a:tailEnd type="none"/>
          </a:ln>
        </p:spPr>
        <p:style>
          <a:lnRef idx="2">
            <a:schemeClr val="dk1"/>
          </a:lnRef>
          <a:fillRef idx="0">
            <a:schemeClr val="dk1"/>
          </a:fillRef>
          <a:effectRef idx="1">
            <a:schemeClr val="dk1"/>
          </a:effectRef>
          <a:fontRef idx="minor">
            <a:schemeClr val="tx1"/>
          </a:fontRef>
        </p:style>
      </p:cxnSp>
      <p:sp>
        <p:nvSpPr>
          <p:cNvPr id="44" name="Cube 43"/>
          <p:cNvSpPr/>
          <p:nvPr/>
        </p:nvSpPr>
        <p:spPr>
          <a:xfrm>
            <a:off x="5739623" y="5562190"/>
            <a:ext cx="1631572" cy="882323"/>
          </a:xfrm>
          <a:prstGeom prst="cube">
            <a:avLst>
              <a:gd name="adj" fmla="val 27437"/>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7" name="TextBox 46"/>
          <p:cNvSpPr txBox="1"/>
          <p:nvPr/>
        </p:nvSpPr>
        <p:spPr>
          <a:xfrm>
            <a:off x="5500609" y="5875899"/>
            <a:ext cx="354183" cy="461665"/>
          </a:xfrm>
          <a:prstGeom prst="rect">
            <a:avLst/>
          </a:prstGeom>
          <a:noFill/>
        </p:spPr>
        <p:txBody>
          <a:bodyPr wrap="none" rtlCol="0">
            <a:spAutoFit/>
          </a:bodyPr>
          <a:lstStyle/>
          <a:p>
            <a:r>
              <a:rPr lang="en-US" sz="2400" b="1" dirty="0" smtClean="0">
                <a:solidFill>
                  <a:srgbClr val="FF0000"/>
                </a:solidFill>
              </a:rPr>
              <a:t>X</a:t>
            </a:r>
            <a:endParaRPr lang="en-US" sz="2400" b="1" dirty="0">
              <a:solidFill>
                <a:srgbClr val="FF0000"/>
              </a:solidFill>
            </a:endParaRPr>
          </a:p>
        </p:txBody>
      </p:sp>
    </p:spTree>
    <p:extLst>
      <p:ext uri="{BB962C8B-B14F-4D97-AF65-F5344CB8AC3E}">
        <p14:creationId xmlns:p14="http://schemas.microsoft.com/office/powerpoint/2010/main" val="2553401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xEl>
                                              <p:pRg st="3" end="3"/>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44" grpId="0" animBg="1"/>
      <p:bldP spid="4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272008" y="274638"/>
            <a:ext cx="8686800" cy="1143000"/>
          </a:xfrm>
        </p:spPr>
        <p:txBody>
          <a:bodyPr vert="horz" lIns="91440" tIns="45720" rIns="91440" bIns="45720" rtlCol="0" anchor="ctr">
            <a:normAutofit fontScale="90000"/>
          </a:bodyPr>
          <a:lstStyle/>
          <a:p>
            <a:r>
              <a:rPr lang="en-US" dirty="0" smtClean="0">
                <a:solidFill>
                  <a:schemeClr val="tx2"/>
                </a:solidFill>
              </a:rPr>
              <a:t>What Info does Autonomous Car Need?</a:t>
            </a:r>
            <a:endParaRPr lang="en-US" dirty="0">
              <a:solidFill>
                <a:schemeClr val="tx2"/>
              </a:solidFill>
            </a:endParaRPr>
          </a:p>
        </p:txBody>
      </p:sp>
      <p:sp>
        <p:nvSpPr>
          <p:cNvPr id="32" name="Content Placeholder 2"/>
          <p:cNvSpPr txBox="1">
            <a:spLocks/>
          </p:cNvSpPr>
          <p:nvPr/>
        </p:nvSpPr>
        <p:spPr>
          <a:xfrm>
            <a:off x="359224" y="1493450"/>
            <a:ext cx="8599583" cy="4800600"/>
          </a:xfrm>
          <a:prstGeom prst="rect">
            <a:avLst/>
          </a:prstGeom>
        </p:spPr>
        <p:txBody>
          <a:bodyPr vert="horz" lIns="91440" tIns="45720" rIns="91440" bIns="45720" rtlCol="0">
            <a:normAutofit/>
          </a:bodyPr>
          <a:lstStyle>
            <a:defPPr>
              <a:defRPr lang="en-US"/>
            </a:defPPr>
            <a:lvl1pPr marL="342900" indent="-342900" defTabSz="457200">
              <a:spcBef>
                <a:spcPct val="20000"/>
              </a:spcBef>
              <a:buFont typeface="Arial"/>
              <a:buChar char="•"/>
              <a:defRPr sz="3200"/>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Each cube has one </a:t>
            </a:r>
            <a:r>
              <a:rPr lang="en-US" dirty="0" smtClean="0"/>
              <a:t>bit: Empty (</a:t>
            </a:r>
            <a:r>
              <a:rPr lang="en-US" dirty="0" smtClean="0">
                <a:solidFill>
                  <a:schemeClr val="accent3">
                    <a:lumMod val="75000"/>
                  </a:schemeClr>
                </a:solidFill>
              </a:rPr>
              <a:t>0</a:t>
            </a:r>
            <a:r>
              <a:rPr lang="en-US" dirty="0" smtClean="0">
                <a:solidFill>
                  <a:srgbClr val="000000"/>
                </a:solidFill>
              </a:rPr>
              <a:t>) or </a:t>
            </a:r>
            <a:r>
              <a:rPr lang="en-US" dirty="0" smtClean="0"/>
              <a:t>Occupied</a:t>
            </a:r>
            <a:r>
              <a:rPr lang="en-US" dirty="0">
                <a:sym typeface="Wingdings"/>
              </a:rPr>
              <a:t> </a:t>
            </a:r>
            <a:r>
              <a:rPr lang="en-US" dirty="0" smtClean="0">
                <a:sym typeface="Wingdings"/>
              </a:rPr>
              <a:t>(</a:t>
            </a:r>
            <a:r>
              <a:rPr lang="en-US" dirty="0" smtClean="0">
                <a:solidFill>
                  <a:schemeClr val="accent2"/>
                </a:solidFill>
              </a:rPr>
              <a:t>1</a:t>
            </a:r>
            <a:r>
              <a:rPr lang="en-US" dirty="0" smtClean="0">
                <a:solidFill>
                  <a:srgbClr val="000000"/>
                </a:solidFill>
              </a:rPr>
              <a:t>)</a:t>
            </a:r>
          </a:p>
          <a:p>
            <a:r>
              <a:rPr lang="en-US" dirty="0" smtClean="0">
                <a:solidFill>
                  <a:srgbClr val="000000"/>
                </a:solidFill>
              </a:rPr>
              <a:t>If cube is empty </a:t>
            </a:r>
          </a:p>
          <a:p>
            <a:pPr lvl="1">
              <a:buFont typeface="Wingdings" charset="0"/>
              <a:buChar char="à"/>
            </a:pPr>
            <a:r>
              <a:rPr lang="en-US" dirty="0" smtClean="0">
                <a:solidFill>
                  <a:srgbClr val="000000"/>
                </a:solidFill>
              </a:rPr>
              <a:t>all cubes inside are empty</a:t>
            </a:r>
          </a:p>
          <a:p>
            <a:pPr marL="0" indent="0">
              <a:buNone/>
            </a:pPr>
            <a:endParaRPr lang="en-US" dirty="0"/>
          </a:p>
        </p:txBody>
      </p:sp>
      <p:grpSp>
        <p:nvGrpSpPr>
          <p:cNvPr id="14" name="Group 13"/>
          <p:cNvGrpSpPr/>
          <p:nvPr/>
        </p:nvGrpSpPr>
        <p:grpSpPr>
          <a:xfrm>
            <a:off x="3878604" y="4870525"/>
            <a:ext cx="1803400" cy="1606550"/>
            <a:chOff x="4866567" y="3985150"/>
            <a:chExt cx="2965450" cy="2568575"/>
          </a:xfrm>
        </p:grpSpPr>
        <p:sp>
          <p:nvSpPr>
            <p:cNvPr id="15" name="Cube 14"/>
            <p:cNvSpPr>
              <a:spLocks noChangeAspect="1"/>
            </p:cNvSpPr>
            <p:nvPr/>
          </p:nvSpPr>
          <p:spPr>
            <a:xfrm>
              <a:off x="6346117" y="494717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16" name="Cube 15"/>
            <p:cNvSpPr>
              <a:spLocks noChangeAspect="1"/>
            </p:cNvSpPr>
            <p:nvPr/>
          </p:nvSpPr>
          <p:spPr>
            <a:xfrm>
              <a:off x="5184067"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17" name="Cube 16"/>
            <p:cNvSpPr>
              <a:spLocks noChangeAspect="1"/>
            </p:cNvSpPr>
            <p:nvPr/>
          </p:nvSpPr>
          <p:spPr>
            <a:xfrm>
              <a:off x="6346117"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18" name="Cube 17"/>
            <p:cNvSpPr>
              <a:spLocks noChangeAspect="1"/>
            </p:cNvSpPr>
            <p:nvPr/>
          </p:nvSpPr>
          <p:spPr>
            <a:xfrm>
              <a:off x="4866567"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19" name="Cube 18"/>
            <p:cNvSpPr>
              <a:spLocks noChangeAspect="1"/>
            </p:cNvSpPr>
            <p:nvPr/>
          </p:nvSpPr>
          <p:spPr>
            <a:xfrm>
              <a:off x="6028617"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20" name="Cube 19"/>
            <p:cNvSpPr>
              <a:spLocks noChangeAspect="1"/>
            </p:cNvSpPr>
            <p:nvPr/>
          </p:nvSpPr>
          <p:spPr>
            <a:xfrm>
              <a:off x="4866567" y="430582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21" name="Cube 20"/>
            <p:cNvSpPr>
              <a:spLocks noChangeAspect="1"/>
            </p:cNvSpPr>
            <p:nvPr/>
          </p:nvSpPr>
          <p:spPr>
            <a:xfrm>
              <a:off x="6034149" y="4293672"/>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grpSp>
      <p:sp>
        <p:nvSpPr>
          <p:cNvPr id="22" name="Cube 21"/>
          <p:cNvSpPr>
            <a:spLocks/>
          </p:cNvSpPr>
          <p:nvPr/>
        </p:nvSpPr>
        <p:spPr>
          <a:xfrm>
            <a:off x="808613" y="4905191"/>
            <a:ext cx="1810512" cy="1609344"/>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30" name="TextBox 29"/>
          <p:cNvSpPr txBox="1"/>
          <p:nvPr/>
        </p:nvSpPr>
        <p:spPr>
          <a:xfrm>
            <a:off x="2958327" y="5545260"/>
            <a:ext cx="636863" cy="646331"/>
          </a:xfrm>
          <a:prstGeom prst="rect">
            <a:avLst/>
          </a:prstGeom>
          <a:noFill/>
        </p:spPr>
        <p:txBody>
          <a:bodyPr wrap="none" rtlCol="0">
            <a:spAutoFit/>
          </a:bodyPr>
          <a:lstStyle/>
          <a:p>
            <a:r>
              <a:rPr lang="en-US" sz="3600" dirty="0" smtClean="0">
                <a:sym typeface="Wingdings"/>
              </a:rPr>
              <a:t> </a:t>
            </a:r>
            <a:endParaRPr lang="en-US" sz="3600" dirty="0"/>
          </a:p>
        </p:txBody>
      </p:sp>
    </p:spTree>
    <p:extLst>
      <p:ext uri="{BB962C8B-B14F-4D97-AF65-F5344CB8AC3E}">
        <p14:creationId xmlns:p14="http://schemas.microsoft.com/office/powerpoint/2010/main" val="3108682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6328" y="2112635"/>
            <a:ext cx="8229600" cy="4525963"/>
          </a:xfrm>
        </p:spPr>
        <p:txBody>
          <a:bodyPr/>
          <a:lstStyle/>
          <a:p>
            <a:r>
              <a:rPr lang="en-US" dirty="0" smtClean="0"/>
              <a:t>Nevada legalized testing autonomous vehicles. California, Florida expected to follow.</a:t>
            </a:r>
          </a:p>
          <a:p>
            <a:pPr marL="0" indent="0">
              <a:buNone/>
            </a:pPr>
            <a:endParaRPr lang="en-US" dirty="0" smtClean="0"/>
          </a:p>
          <a:p>
            <a:r>
              <a:rPr lang="en-US" dirty="0" smtClean="0"/>
              <a:t>Autonomous Vehicles tested on Europe’s roads</a:t>
            </a:r>
          </a:p>
          <a:p>
            <a:endParaRPr lang="en-US" dirty="0"/>
          </a:p>
          <a:p>
            <a:pPr marL="0" indent="0">
              <a:buNone/>
            </a:pPr>
            <a:endParaRPr lang="en-US" dirty="0" smtClean="0"/>
          </a:p>
        </p:txBody>
      </p:sp>
      <p:sp>
        <p:nvSpPr>
          <p:cNvPr id="4" name="Title 1"/>
          <p:cNvSpPr>
            <a:spLocks noGrp="1"/>
          </p:cNvSpPr>
          <p:nvPr>
            <p:ph type="title"/>
          </p:nvPr>
        </p:nvSpPr>
        <p:spPr>
          <a:xfrm>
            <a:off x="100688" y="452877"/>
            <a:ext cx="8229600" cy="1143000"/>
          </a:xfrm>
        </p:spPr>
        <p:txBody>
          <a:bodyPr>
            <a:normAutofit fontScale="90000"/>
          </a:bodyPr>
          <a:lstStyle/>
          <a:p>
            <a:pPr algn="r"/>
            <a:r>
              <a:rPr lang="en-US" dirty="0" smtClean="0">
                <a:solidFill>
                  <a:schemeClr val="tx2"/>
                </a:solidFill>
              </a:rPr>
              <a:t>“Expect them on the road by 2020”</a:t>
            </a:r>
            <a:br>
              <a:rPr lang="en-US" dirty="0" smtClean="0">
                <a:solidFill>
                  <a:schemeClr val="tx2"/>
                </a:solidFill>
              </a:rPr>
            </a:br>
            <a:r>
              <a:rPr lang="en-US" sz="3600" dirty="0" smtClean="0">
                <a:solidFill>
                  <a:schemeClr val="tx2"/>
                </a:solidFill>
              </a:rPr>
              <a:t>- General Motors</a:t>
            </a:r>
            <a:endParaRPr lang="en-US" sz="3600" dirty="0">
              <a:solidFill>
                <a:schemeClr val="tx2"/>
              </a:solidFill>
            </a:endParaRPr>
          </a:p>
        </p:txBody>
      </p:sp>
    </p:spTree>
    <p:extLst>
      <p:ext uri="{BB962C8B-B14F-4D97-AF65-F5344CB8AC3E}">
        <p14:creationId xmlns:p14="http://schemas.microsoft.com/office/powerpoint/2010/main" val="39619677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272008" y="274638"/>
            <a:ext cx="8686800" cy="1143000"/>
          </a:xfrm>
        </p:spPr>
        <p:txBody>
          <a:bodyPr vert="horz" lIns="91440" tIns="45720" rIns="91440" bIns="45720" rtlCol="0" anchor="ctr">
            <a:normAutofit fontScale="90000"/>
          </a:bodyPr>
          <a:lstStyle/>
          <a:p>
            <a:r>
              <a:rPr lang="en-US" dirty="0" smtClean="0">
                <a:solidFill>
                  <a:schemeClr val="tx2"/>
                </a:solidFill>
              </a:rPr>
              <a:t>What Info does Autonomous Car Need?</a:t>
            </a:r>
            <a:endParaRPr lang="en-US" dirty="0">
              <a:solidFill>
                <a:schemeClr val="tx2"/>
              </a:solidFill>
            </a:endParaRPr>
          </a:p>
        </p:txBody>
      </p:sp>
      <p:sp>
        <p:nvSpPr>
          <p:cNvPr id="32" name="Content Placeholder 2"/>
          <p:cNvSpPr txBox="1">
            <a:spLocks/>
          </p:cNvSpPr>
          <p:nvPr/>
        </p:nvSpPr>
        <p:spPr>
          <a:xfrm>
            <a:off x="359224" y="1493450"/>
            <a:ext cx="8599583" cy="4800600"/>
          </a:xfrm>
          <a:prstGeom prst="rect">
            <a:avLst/>
          </a:prstGeom>
        </p:spPr>
        <p:txBody>
          <a:bodyPr vert="horz" lIns="91440" tIns="45720" rIns="91440" bIns="45720" rtlCol="0">
            <a:normAutofit/>
          </a:bodyPr>
          <a:lstStyle>
            <a:defPPr>
              <a:defRPr lang="en-US"/>
            </a:defPPr>
            <a:lvl1pPr marL="342900" indent="-342900" defTabSz="457200">
              <a:spcBef>
                <a:spcPct val="20000"/>
              </a:spcBef>
              <a:buFont typeface="Arial"/>
              <a:buChar char="•"/>
              <a:defRPr sz="3200"/>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a:t>Each cube has one </a:t>
            </a:r>
            <a:r>
              <a:rPr lang="en-US" dirty="0" smtClean="0"/>
              <a:t>bit: Empty (</a:t>
            </a:r>
            <a:r>
              <a:rPr lang="en-US" dirty="0" smtClean="0">
                <a:solidFill>
                  <a:schemeClr val="accent3">
                    <a:lumMod val="75000"/>
                  </a:schemeClr>
                </a:solidFill>
              </a:rPr>
              <a:t>0</a:t>
            </a:r>
            <a:r>
              <a:rPr lang="en-US" dirty="0" smtClean="0">
                <a:solidFill>
                  <a:srgbClr val="000000"/>
                </a:solidFill>
              </a:rPr>
              <a:t>) or </a:t>
            </a:r>
            <a:r>
              <a:rPr lang="en-US" dirty="0" smtClean="0"/>
              <a:t>Occupied</a:t>
            </a:r>
            <a:r>
              <a:rPr lang="en-US" dirty="0">
                <a:sym typeface="Wingdings"/>
              </a:rPr>
              <a:t> </a:t>
            </a:r>
            <a:r>
              <a:rPr lang="en-US" dirty="0" smtClean="0">
                <a:sym typeface="Wingdings"/>
              </a:rPr>
              <a:t>(</a:t>
            </a:r>
            <a:r>
              <a:rPr lang="en-US" dirty="0" smtClean="0">
                <a:solidFill>
                  <a:schemeClr val="accent2"/>
                </a:solidFill>
              </a:rPr>
              <a:t>1</a:t>
            </a:r>
            <a:r>
              <a:rPr lang="en-US" dirty="0" smtClean="0">
                <a:solidFill>
                  <a:srgbClr val="000000"/>
                </a:solidFill>
              </a:rPr>
              <a:t>)</a:t>
            </a:r>
          </a:p>
          <a:p>
            <a:r>
              <a:rPr lang="en-US" dirty="0" smtClean="0">
                <a:solidFill>
                  <a:srgbClr val="000000"/>
                </a:solidFill>
              </a:rPr>
              <a:t>If cube is empty </a:t>
            </a:r>
          </a:p>
          <a:p>
            <a:pPr marL="457200" lvl="1" indent="0">
              <a:buNone/>
            </a:pPr>
            <a:r>
              <a:rPr lang="en-US" dirty="0" smtClean="0">
                <a:solidFill>
                  <a:srgbClr val="000000"/>
                </a:solidFill>
                <a:sym typeface="Wingdings"/>
              </a:rPr>
              <a:t></a:t>
            </a:r>
            <a:r>
              <a:rPr lang="en-US" dirty="0" smtClean="0">
                <a:solidFill>
                  <a:srgbClr val="000000"/>
                </a:solidFill>
              </a:rPr>
              <a:t> all cubes inside are empty</a:t>
            </a:r>
          </a:p>
          <a:p>
            <a:r>
              <a:rPr lang="en-US" dirty="0" smtClean="0">
                <a:solidFill>
                  <a:srgbClr val="000000"/>
                </a:solidFill>
              </a:rPr>
              <a:t>If cube is occupied </a:t>
            </a:r>
          </a:p>
          <a:p>
            <a:pPr marL="457200" lvl="1" indent="0">
              <a:buNone/>
            </a:pPr>
            <a:r>
              <a:rPr lang="en-US" dirty="0" smtClean="0">
                <a:solidFill>
                  <a:srgbClr val="000000"/>
                </a:solidFill>
                <a:sym typeface="Wingdings"/>
              </a:rPr>
              <a:t></a:t>
            </a:r>
            <a:r>
              <a:rPr lang="en-US" dirty="0" smtClean="0">
                <a:solidFill>
                  <a:srgbClr val="000000"/>
                </a:solidFill>
              </a:rPr>
              <a:t> at least one cube inside is occupied</a:t>
            </a:r>
            <a:endParaRPr lang="en-US" dirty="0" smtClean="0"/>
          </a:p>
          <a:p>
            <a:endParaRPr lang="en-US" dirty="0"/>
          </a:p>
          <a:p>
            <a:pPr marL="457200" lvl="1" indent="0">
              <a:buNone/>
            </a:pPr>
            <a:endParaRPr lang="en-US" dirty="0"/>
          </a:p>
        </p:txBody>
      </p:sp>
      <p:grpSp>
        <p:nvGrpSpPr>
          <p:cNvPr id="2" name="Group 1"/>
          <p:cNvGrpSpPr/>
          <p:nvPr/>
        </p:nvGrpSpPr>
        <p:grpSpPr>
          <a:xfrm>
            <a:off x="3878604" y="4870525"/>
            <a:ext cx="1803400" cy="1606550"/>
            <a:chOff x="4866567" y="3985150"/>
            <a:chExt cx="2965450" cy="2568575"/>
          </a:xfrm>
        </p:grpSpPr>
        <p:sp>
          <p:nvSpPr>
            <p:cNvPr id="23" name="Cube 22"/>
            <p:cNvSpPr>
              <a:spLocks noChangeAspect="1"/>
            </p:cNvSpPr>
            <p:nvPr/>
          </p:nvSpPr>
          <p:spPr>
            <a:xfrm>
              <a:off x="6346117" y="494717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4" name="Cube 23"/>
            <p:cNvSpPr>
              <a:spLocks noChangeAspect="1"/>
            </p:cNvSpPr>
            <p:nvPr/>
          </p:nvSpPr>
          <p:spPr>
            <a:xfrm>
              <a:off x="5184067"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5" name="Cube 24"/>
            <p:cNvSpPr>
              <a:spLocks noChangeAspect="1"/>
            </p:cNvSpPr>
            <p:nvPr/>
          </p:nvSpPr>
          <p:spPr>
            <a:xfrm>
              <a:off x="6346117"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6" name="Cube 25"/>
            <p:cNvSpPr>
              <a:spLocks noChangeAspect="1"/>
            </p:cNvSpPr>
            <p:nvPr/>
          </p:nvSpPr>
          <p:spPr>
            <a:xfrm>
              <a:off x="4866567"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27" name="Cube 26"/>
            <p:cNvSpPr>
              <a:spLocks noChangeAspect="1"/>
            </p:cNvSpPr>
            <p:nvPr/>
          </p:nvSpPr>
          <p:spPr>
            <a:xfrm>
              <a:off x="6028617" y="5267850"/>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1</a:t>
              </a:r>
              <a:endParaRPr lang="en-US" dirty="0"/>
            </a:p>
          </p:txBody>
        </p:sp>
        <p:sp>
          <p:nvSpPr>
            <p:cNvPr id="28" name="Cube 27"/>
            <p:cNvSpPr>
              <a:spLocks noChangeAspect="1"/>
            </p:cNvSpPr>
            <p:nvPr/>
          </p:nvSpPr>
          <p:spPr>
            <a:xfrm>
              <a:off x="4866567" y="430582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sp>
          <p:nvSpPr>
            <p:cNvPr id="29" name="Cube 28"/>
            <p:cNvSpPr>
              <a:spLocks noChangeAspect="1"/>
            </p:cNvSpPr>
            <p:nvPr/>
          </p:nvSpPr>
          <p:spPr>
            <a:xfrm>
              <a:off x="6034149" y="4293672"/>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0</a:t>
              </a:r>
              <a:endParaRPr lang="en-US" dirty="0"/>
            </a:p>
          </p:txBody>
        </p:sp>
      </p:grpSp>
      <p:sp>
        <p:nvSpPr>
          <p:cNvPr id="34" name="Cube 33"/>
          <p:cNvSpPr>
            <a:spLocks/>
          </p:cNvSpPr>
          <p:nvPr/>
        </p:nvSpPr>
        <p:spPr>
          <a:xfrm>
            <a:off x="808613" y="4905191"/>
            <a:ext cx="1810512" cy="1609344"/>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1</a:t>
            </a:r>
            <a:endParaRPr lang="en-US" dirty="0"/>
          </a:p>
        </p:txBody>
      </p:sp>
      <p:sp>
        <p:nvSpPr>
          <p:cNvPr id="3" name="TextBox 2"/>
          <p:cNvSpPr txBox="1"/>
          <p:nvPr/>
        </p:nvSpPr>
        <p:spPr>
          <a:xfrm>
            <a:off x="2958327" y="5545260"/>
            <a:ext cx="636863" cy="646331"/>
          </a:xfrm>
          <a:prstGeom prst="rect">
            <a:avLst/>
          </a:prstGeom>
          <a:noFill/>
        </p:spPr>
        <p:txBody>
          <a:bodyPr wrap="none" rtlCol="0">
            <a:spAutoFit/>
          </a:bodyPr>
          <a:lstStyle/>
          <a:p>
            <a:r>
              <a:rPr lang="en-US" sz="3600" dirty="0" smtClean="0">
                <a:sym typeface="Wingdings"/>
              </a:rPr>
              <a:t> </a:t>
            </a:r>
            <a:endParaRPr lang="en-US" sz="3600" dirty="0"/>
          </a:p>
        </p:txBody>
      </p:sp>
    </p:spTree>
    <p:extLst>
      <p:ext uri="{BB962C8B-B14F-4D97-AF65-F5344CB8AC3E}">
        <p14:creationId xmlns:p14="http://schemas.microsoft.com/office/powerpoint/2010/main" val="1450232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272008" y="274638"/>
            <a:ext cx="8686800" cy="1143000"/>
          </a:xfrm>
        </p:spPr>
        <p:txBody>
          <a:bodyPr vert="horz" lIns="91440" tIns="45720" rIns="91440" bIns="45720" rtlCol="0" anchor="ctr">
            <a:normAutofit/>
          </a:bodyPr>
          <a:lstStyle/>
          <a:p>
            <a:r>
              <a:rPr lang="en-US" dirty="0" smtClean="0">
                <a:solidFill>
                  <a:schemeClr val="tx2"/>
                </a:solidFill>
              </a:rPr>
              <a:t>Compactly Representing Data</a:t>
            </a:r>
            <a:endParaRPr lang="en-US" dirty="0">
              <a:solidFill>
                <a:schemeClr val="tx2"/>
              </a:solidFill>
            </a:endParaRPr>
          </a:p>
        </p:txBody>
      </p:sp>
      <p:sp>
        <p:nvSpPr>
          <p:cNvPr id="32" name="Content Placeholder 2"/>
          <p:cNvSpPr txBox="1">
            <a:spLocks/>
          </p:cNvSpPr>
          <p:nvPr/>
        </p:nvSpPr>
        <p:spPr>
          <a:xfrm>
            <a:off x="359224" y="1493450"/>
            <a:ext cx="8599583" cy="4800600"/>
          </a:xfrm>
          <a:prstGeom prst="rect">
            <a:avLst/>
          </a:prstGeom>
        </p:spPr>
        <p:txBody>
          <a:bodyPr vert="horz" lIns="91440" tIns="45720" rIns="91440" bIns="45720" rtlCol="0">
            <a:normAutofit/>
          </a:bodyPr>
          <a:lstStyle>
            <a:defPPr>
              <a:defRPr lang="en-US"/>
            </a:defPPr>
            <a:lvl1pPr marL="342900" indent="-342900" defTabSz="457200">
              <a:spcBef>
                <a:spcPct val="20000"/>
              </a:spcBef>
              <a:buFont typeface="Arial"/>
              <a:buChar char="•"/>
              <a:defRPr sz="3200"/>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smtClean="0"/>
              <a:t>Level 1 has 8 bits where </a:t>
            </a:r>
            <a:r>
              <a:rPr lang="en-US" dirty="0">
                <a:solidFill>
                  <a:schemeClr val="accent3">
                    <a:lumMod val="75000"/>
                  </a:schemeClr>
                </a:solidFill>
              </a:rPr>
              <a:t>0</a:t>
            </a:r>
            <a:r>
              <a:rPr lang="en-US" dirty="0" smtClean="0"/>
              <a:t>-empty, </a:t>
            </a:r>
            <a:r>
              <a:rPr lang="en-US" dirty="0">
                <a:solidFill>
                  <a:schemeClr val="accent2"/>
                </a:solidFill>
              </a:rPr>
              <a:t>1</a:t>
            </a:r>
            <a:r>
              <a:rPr lang="en-US" dirty="0" smtClean="0"/>
              <a:t>-occupied</a:t>
            </a:r>
          </a:p>
        </p:txBody>
      </p:sp>
      <p:grpSp>
        <p:nvGrpSpPr>
          <p:cNvPr id="134" name="Group 133"/>
          <p:cNvGrpSpPr/>
          <p:nvPr/>
        </p:nvGrpSpPr>
        <p:grpSpPr>
          <a:xfrm>
            <a:off x="679899" y="3563863"/>
            <a:ext cx="2965450" cy="2568575"/>
            <a:chOff x="992254" y="3985150"/>
            <a:chExt cx="2965450" cy="2568575"/>
          </a:xfrm>
        </p:grpSpPr>
        <p:sp>
          <p:nvSpPr>
            <p:cNvPr id="30" name="Cube 29"/>
            <p:cNvSpPr/>
            <p:nvPr/>
          </p:nvSpPr>
          <p:spPr>
            <a:xfrm>
              <a:off x="2471804" y="494717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3" name="Cube 32"/>
            <p:cNvSpPr/>
            <p:nvPr/>
          </p:nvSpPr>
          <p:spPr>
            <a:xfrm>
              <a:off x="130975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5" name="Cube 34"/>
            <p:cNvSpPr/>
            <p:nvPr/>
          </p:nvSpPr>
          <p:spPr>
            <a:xfrm>
              <a:off x="247180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9" name="Cube 38"/>
            <p:cNvSpPr/>
            <p:nvPr/>
          </p:nvSpPr>
          <p:spPr>
            <a:xfrm>
              <a:off x="99225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5" name="Cube 44"/>
            <p:cNvSpPr/>
            <p:nvPr/>
          </p:nvSpPr>
          <p:spPr>
            <a:xfrm>
              <a:off x="215430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6" name="Cube 45"/>
            <p:cNvSpPr/>
            <p:nvPr/>
          </p:nvSpPr>
          <p:spPr>
            <a:xfrm>
              <a:off x="992254" y="430582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48" name="Oval 47"/>
          <p:cNvSpPr/>
          <p:nvPr/>
        </p:nvSpPr>
        <p:spPr>
          <a:xfrm>
            <a:off x="6273745" y="3400718"/>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1</a:t>
            </a:r>
            <a:endParaRPr lang="en-US" dirty="0"/>
          </a:p>
        </p:txBody>
      </p:sp>
      <p:cxnSp>
        <p:nvCxnSpPr>
          <p:cNvPr id="57" name="Straight Arrow Connector 56"/>
          <p:cNvCxnSpPr>
            <a:stCxn id="48" idx="3"/>
            <a:endCxn id="117" idx="0"/>
          </p:cNvCxnSpPr>
          <p:nvPr/>
        </p:nvCxnSpPr>
        <p:spPr>
          <a:xfrm flipH="1">
            <a:off x="4997467" y="3686569"/>
            <a:ext cx="1334356" cy="57611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8" name="Straight Arrow Connector 57"/>
          <p:cNvCxnSpPr>
            <a:stCxn id="48" idx="3"/>
            <a:endCxn id="118" idx="0"/>
          </p:cNvCxnSpPr>
          <p:nvPr/>
        </p:nvCxnSpPr>
        <p:spPr>
          <a:xfrm flipH="1">
            <a:off x="5464760" y="3686569"/>
            <a:ext cx="867063" cy="6029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9" name="Straight Arrow Connector 58"/>
          <p:cNvCxnSpPr>
            <a:stCxn id="48" idx="3"/>
            <a:endCxn id="119" idx="0"/>
          </p:cNvCxnSpPr>
          <p:nvPr/>
        </p:nvCxnSpPr>
        <p:spPr>
          <a:xfrm flipH="1">
            <a:off x="5930465" y="3686569"/>
            <a:ext cx="401358" cy="61407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0" name="Straight Arrow Connector 59"/>
          <p:cNvCxnSpPr>
            <a:stCxn id="48" idx="5"/>
            <a:endCxn id="124" idx="0"/>
          </p:cNvCxnSpPr>
          <p:nvPr/>
        </p:nvCxnSpPr>
        <p:spPr>
          <a:xfrm>
            <a:off x="6612247" y="3686569"/>
            <a:ext cx="1659115" cy="67075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1" name="Straight Arrow Connector 60"/>
          <p:cNvCxnSpPr>
            <a:stCxn id="48" idx="4"/>
            <a:endCxn id="120" idx="0"/>
          </p:cNvCxnSpPr>
          <p:nvPr/>
        </p:nvCxnSpPr>
        <p:spPr>
          <a:xfrm flipH="1">
            <a:off x="6389978" y="3735614"/>
            <a:ext cx="82058" cy="57261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stCxn id="48" idx="4"/>
            <a:endCxn id="121" idx="0"/>
          </p:cNvCxnSpPr>
          <p:nvPr/>
        </p:nvCxnSpPr>
        <p:spPr>
          <a:xfrm>
            <a:off x="6472035" y="3735614"/>
            <a:ext cx="385235" cy="59947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3" name="Straight Arrow Connector 62"/>
          <p:cNvCxnSpPr>
            <a:stCxn id="48" idx="5"/>
            <a:endCxn id="122" idx="1"/>
          </p:cNvCxnSpPr>
          <p:nvPr/>
        </p:nvCxnSpPr>
        <p:spPr>
          <a:xfrm>
            <a:off x="6612247" y="3686569"/>
            <a:ext cx="570517" cy="70867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4" name="Straight Arrow Connector 63"/>
          <p:cNvCxnSpPr>
            <a:stCxn id="48" idx="5"/>
            <a:endCxn id="123" idx="0"/>
          </p:cNvCxnSpPr>
          <p:nvPr/>
        </p:nvCxnSpPr>
        <p:spPr>
          <a:xfrm>
            <a:off x="6612247" y="3686569"/>
            <a:ext cx="1193409" cy="65964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17" name="Oval 116"/>
          <p:cNvSpPr/>
          <p:nvPr/>
        </p:nvSpPr>
        <p:spPr>
          <a:xfrm>
            <a:off x="4799176" y="4262682"/>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0</a:t>
            </a:r>
            <a:endParaRPr lang="en-US" dirty="0"/>
          </a:p>
        </p:txBody>
      </p:sp>
      <p:sp>
        <p:nvSpPr>
          <p:cNvPr id="118" name="Oval 117"/>
          <p:cNvSpPr/>
          <p:nvPr/>
        </p:nvSpPr>
        <p:spPr>
          <a:xfrm>
            <a:off x="5266469" y="4289538"/>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19" name="Oval 118"/>
          <p:cNvSpPr/>
          <p:nvPr/>
        </p:nvSpPr>
        <p:spPr>
          <a:xfrm>
            <a:off x="5732175" y="4300648"/>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0" name="Oval 119"/>
          <p:cNvSpPr/>
          <p:nvPr/>
        </p:nvSpPr>
        <p:spPr>
          <a:xfrm>
            <a:off x="6191687" y="4308230"/>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1</a:t>
            </a:r>
          </a:p>
        </p:txBody>
      </p:sp>
      <p:sp>
        <p:nvSpPr>
          <p:cNvPr id="121" name="Oval 120"/>
          <p:cNvSpPr/>
          <p:nvPr/>
        </p:nvSpPr>
        <p:spPr>
          <a:xfrm>
            <a:off x="6658980" y="4335086"/>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2" name="Oval 121"/>
          <p:cNvSpPr/>
          <p:nvPr/>
        </p:nvSpPr>
        <p:spPr>
          <a:xfrm>
            <a:off x="7124686" y="4346196"/>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3" name="Oval 122"/>
          <p:cNvSpPr/>
          <p:nvPr/>
        </p:nvSpPr>
        <p:spPr>
          <a:xfrm>
            <a:off x="7607366" y="434620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4" name="Oval 123"/>
          <p:cNvSpPr/>
          <p:nvPr/>
        </p:nvSpPr>
        <p:spPr>
          <a:xfrm>
            <a:off x="8073071" y="435731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52" name="Cube 51"/>
          <p:cNvSpPr/>
          <p:nvPr/>
        </p:nvSpPr>
        <p:spPr>
          <a:xfrm>
            <a:off x="1850076" y="3875442"/>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Rounded Rectangle 1"/>
          <p:cNvSpPr/>
          <p:nvPr/>
        </p:nvSpPr>
        <p:spPr>
          <a:xfrm>
            <a:off x="4482583" y="4089242"/>
            <a:ext cx="4259327" cy="760496"/>
          </a:xfrm>
          <a:prstGeom prst="roundRect">
            <a:avLst/>
          </a:prstGeom>
          <a:noFill/>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86393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17" grpId="0" animBg="1"/>
      <p:bldP spid="118" grpId="0" animBg="1"/>
      <p:bldP spid="119" grpId="0" animBg="1"/>
      <p:bldP spid="120" grpId="0" animBg="1"/>
      <p:bldP spid="121" grpId="0" animBg="1"/>
      <p:bldP spid="122" grpId="0" animBg="1"/>
      <p:bldP spid="123" grpId="0" animBg="1"/>
      <p:bldP spid="124" grpId="0" animBg="1"/>
      <p:bldP spid="52"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272008" y="274638"/>
            <a:ext cx="8686800" cy="1143000"/>
          </a:xfrm>
        </p:spPr>
        <p:txBody>
          <a:bodyPr vert="horz" lIns="91440" tIns="45720" rIns="91440" bIns="45720" rtlCol="0" anchor="ctr">
            <a:normAutofit/>
          </a:bodyPr>
          <a:lstStyle/>
          <a:p>
            <a:r>
              <a:rPr lang="en-US" dirty="0" smtClean="0">
                <a:solidFill>
                  <a:schemeClr val="tx2"/>
                </a:solidFill>
              </a:rPr>
              <a:t>Compactly Representing Data</a:t>
            </a:r>
            <a:endParaRPr lang="en-US" dirty="0">
              <a:solidFill>
                <a:schemeClr val="tx2"/>
              </a:solidFill>
            </a:endParaRPr>
          </a:p>
        </p:txBody>
      </p:sp>
      <p:sp>
        <p:nvSpPr>
          <p:cNvPr id="32" name="Content Placeholder 2"/>
          <p:cNvSpPr txBox="1">
            <a:spLocks/>
          </p:cNvSpPr>
          <p:nvPr/>
        </p:nvSpPr>
        <p:spPr>
          <a:xfrm>
            <a:off x="359224" y="1493450"/>
            <a:ext cx="8599583" cy="4800600"/>
          </a:xfrm>
          <a:prstGeom prst="rect">
            <a:avLst/>
          </a:prstGeom>
        </p:spPr>
        <p:txBody>
          <a:bodyPr vert="horz" lIns="91440" tIns="45720" rIns="91440" bIns="45720" rtlCol="0">
            <a:normAutofit/>
          </a:bodyPr>
          <a:lstStyle>
            <a:defPPr>
              <a:defRPr lang="en-US"/>
            </a:defPPr>
            <a:lvl1pPr marL="342900" indent="-342900" defTabSz="457200">
              <a:spcBef>
                <a:spcPct val="20000"/>
              </a:spcBef>
              <a:buFont typeface="Arial"/>
              <a:buChar char="•"/>
              <a:defRPr sz="3200"/>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smtClean="0"/>
              <a:t>Level 1 has 8 bits where </a:t>
            </a:r>
            <a:r>
              <a:rPr lang="en-US" dirty="0">
                <a:solidFill>
                  <a:schemeClr val="accent3">
                    <a:lumMod val="75000"/>
                  </a:schemeClr>
                </a:solidFill>
              </a:rPr>
              <a:t>0</a:t>
            </a:r>
            <a:r>
              <a:rPr lang="en-US" dirty="0" smtClean="0"/>
              <a:t>-empty, </a:t>
            </a:r>
            <a:r>
              <a:rPr lang="en-US" dirty="0">
                <a:solidFill>
                  <a:schemeClr val="accent2"/>
                </a:solidFill>
              </a:rPr>
              <a:t>1</a:t>
            </a:r>
            <a:r>
              <a:rPr lang="en-US" dirty="0" smtClean="0"/>
              <a:t>-occupied</a:t>
            </a:r>
          </a:p>
          <a:p>
            <a:r>
              <a:rPr lang="en-US" dirty="0" smtClean="0"/>
              <a:t>None of </a:t>
            </a:r>
            <a:r>
              <a:rPr lang="en-US" dirty="0" smtClean="0">
                <a:solidFill>
                  <a:schemeClr val="accent3">
                    <a:lumMod val="75000"/>
                  </a:schemeClr>
                </a:solidFill>
              </a:rPr>
              <a:t>0 </a:t>
            </a:r>
            <a:r>
              <a:rPr lang="en-US" dirty="0" smtClean="0"/>
              <a:t>nodes need to be expanded</a:t>
            </a:r>
          </a:p>
          <a:p>
            <a:pPr marL="457200" lvl="1" indent="0">
              <a:buNone/>
            </a:pPr>
            <a:endParaRPr lang="en-US" dirty="0"/>
          </a:p>
        </p:txBody>
      </p:sp>
      <p:grpSp>
        <p:nvGrpSpPr>
          <p:cNvPr id="134" name="Group 133"/>
          <p:cNvGrpSpPr/>
          <p:nvPr/>
        </p:nvGrpSpPr>
        <p:grpSpPr>
          <a:xfrm>
            <a:off x="679899" y="3563863"/>
            <a:ext cx="2965450" cy="2568575"/>
            <a:chOff x="992254" y="3985150"/>
            <a:chExt cx="2965450" cy="2568575"/>
          </a:xfrm>
        </p:grpSpPr>
        <p:sp>
          <p:nvSpPr>
            <p:cNvPr id="30" name="Cube 29"/>
            <p:cNvSpPr/>
            <p:nvPr/>
          </p:nvSpPr>
          <p:spPr>
            <a:xfrm>
              <a:off x="2471804" y="494717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3" name="Cube 32"/>
            <p:cNvSpPr/>
            <p:nvPr/>
          </p:nvSpPr>
          <p:spPr>
            <a:xfrm>
              <a:off x="130975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5" name="Cube 34"/>
            <p:cNvSpPr/>
            <p:nvPr/>
          </p:nvSpPr>
          <p:spPr>
            <a:xfrm>
              <a:off x="247180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9" name="Cube 38"/>
            <p:cNvSpPr/>
            <p:nvPr/>
          </p:nvSpPr>
          <p:spPr>
            <a:xfrm>
              <a:off x="99225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5" name="Cube 44"/>
            <p:cNvSpPr/>
            <p:nvPr/>
          </p:nvSpPr>
          <p:spPr>
            <a:xfrm>
              <a:off x="215430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6" name="Cube 45"/>
            <p:cNvSpPr/>
            <p:nvPr/>
          </p:nvSpPr>
          <p:spPr>
            <a:xfrm>
              <a:off x="992254" y="430582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48" name="Oval 47"/>
          <p:cNvSpPr/>
          <p:nvPr/>
        </p:nvSpPr>
        <p:spPr>
          <a:xfrm>
            <a:off x="6273745" y="3400718"/>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1</a:t>
            </a:r>
            <a:endParaRPr lang="en-US" dirty="0"/>
          </a:p>
        </p:txBody>
      </p:sp>
      <p:cxnSp>
        <p:nvCxnSpPr>
          <p:cNvPr id="57" name="Straight Arrow Connector 56"/>
          <p:cNvCxnSpPr>
            <a:stCxn id="48" idx="3"/>
            <a:endCxn id="117" idx="0"/>
          </p:cNvCxnSpPr>
          <p:nvPr/>
        </p:nvCxnSpPr>
        <p:spPr>
          <a:xfrm flipH="1">
            <a:off x="4997467" y="3686569"/>
            <a:ext cx="1334356" cy="57611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8" name="Straight Arrow Connector 57"/>
          <p:cNvCxnSpPr>
            <a:stCxn id="48" idx="3"/>
            <a:endCxn id="118" idx="0"/>
          </p:cNvCxnSpPr>
          <p:nvPr/>
        </p:nvCxnSpPr>
        <p:spPr>
          <a:xfrm flipH="1">
            <a:off x="5464760" y="3686569"/>
            <a:ext cx="867063" cy="6029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9" name="Straight Arrow Connector 58"/>
          <p:cNvCxnSpPr>
            <a:stCxn id="48" idx="3"/>
            <a:endCxn id="119" idx="0"/>
          </p:cNvCxnSpPr>
          <p:nvPr/>
        </p:nvCxnSpPr>
        <p:spPr>
          <a:xfrm flipH="1">
            <a:off x="5930465" y="3686569"/>
            <a:ext cx="401358" cy="61407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0" name="Straight Arrow Connector 59"/>
          <p:cNvCxnSpPr>
            <a:stCxn id="48" idx="5"/>
            <a:endCxn id="124" idx="0"/>
          </p:cNvCxnSpPr>
          <p:nvPr/>
        </p:nvCxnSpPr>
        <p:spPr>
          <a:xfrm>
            <a:off x="6612247" y="3686569"/>
            <a:ext cx="1659115" cy="67075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1" name="Straight Arrow Connector 60"/>
          <p:cNvCxnSpPr>
            <a:stCxn id="48" idx="4"/>
            <a:endCxn id="120" idx="0"/>
          </p:cNvCxnSpPr>
          <p:nvPr/>
        </p:nvCxnSpPr>
        <p:spPr>
          <a:xfrm flipH="1">
            <a:off x="6389978" y="3735614"/>
            <a:ext cx="82058" cy="57261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stCxn id="48" idx="4"/>
            <a:endCxn id="121" idx="0"/>
          </p:cNvCxnSpPr>
          <p:nvPr/>
        </p:nvCxnSpPr>
        <p:spPr>
          <a:xfrm>
            <a:off x="6472035" y="3735614"/>
            <a:ext cx="385235" cy="59947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3" name="Straight Arrow Connector 62"/>
          <p:cNvCxnSpPr>
            <a:stCxn id="48" idx="5"/>
            <a:endCxn id="122" idx="1"/>
          </p:cNvCxnSpPr>
          <p:nvPr/>
        </p:nvCxnSpPr>
        <p:spPr>
          <a:xfrm>
            <a:off x="6612247" y="3686569"/>
            <a:ext cx="570517" cy="70867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4" name="Straight Arrow Connector 63"/>
          <p:cNvCxnSpPr>
            <a:stCxn id="48" idx="5"/>
            <a:endCxn id="123" idx="0"/>
          </p:cNvCxnSpPr>
          <p:nvPr/>
        </p:nvCxnSpPr>
        <p:spPr>
          <a:xfrm>
            <a:off x="6612247" y="3686569"/>
            <a:ext cx="1193409" cy="65964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17" name="Oval 116"/>
          <p:cNvSpPr/>
          <p:nvPr/>
        </p:nvSpPr>
        <p:spPr>
          <a:xfrm>
            <a:off x="4799176" y="4262682"/>
            <a:ext cx="396580" cy="334896"/>
          </a:xfrm>
          <a:prstGeom prst="ellipse">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0</a:t>
            </a:r>
            <a:endParaRPr lang="en-US" dirty="0"/>
          </a:p>
        </p:txBody>
      </p:sp>
      <p:sp>
        <p:nvSpPr>
          <p:cNvPr id="118" name="Oval 117"/>
          <p:cNvSpPr/>
          <p:nvPr/>
        </p:nvSpPr>
        <p:spPr>
          <a:xfrm>
            <a:off x="5266469" y="4289538"/>
            <a:ext cx="396580" cy="334896"/>
          </a:xfrm>
          <a:prstGeom prst="ellipse">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19" name="Oval 118"/>
          <p:cNvSpPr/>
          <p:nvPr/>
        </p:nvSpPr>
        <p:spPr>
          <a:xfrm>
            <a:off x="5732175" y="4300648"/>
            <a:ext cx="396580" cy="334896"/>
          </a:xfrm>
          <a:prstGeom prst="ellipse">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0" name="Oval 119"/>
          <p:cNvSpPr/>
          <p:nvPr/>
        </p:nvSpPr>
        <p:spPr>
          <a:xfrm>
            <a:off x="6191687" y="4308230"/>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1</a:t>
            </a:r>
          </a:p>
        </p:txBody>
      </p:sp>
      <p:sp>
        <p:nvSpPr>
          <p:cNvPr id="121" name="Oval 120"/>
          <p:cNvSpPr/>
          <p:nvPr/>
        </p:nvSpPr>
        <p:spPr>
          <a:xfrm>
            <a:off x="6658980" y="4335086"/>
            <a:ext cx="396580" cy="334896"/>
          </a:xfrm>
          <a:prstGeom prst="ellipse">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2" name="Oval 121"/>
          <p:cNvSpPr/>
          <p:nvPr/>
        </p:nvSpPr>
        <p:spPr>
          <a:xfrm>
            <a:off x="7124686" y="4346196"/>
            <a:ext cx="396580" cy="334896"/>
          </a:xfrm>
          <a:prstGeom prst="ellipse">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3" name="Oval 122"/>
          <p:cNvSpPr/>
          <p:nvPr/>
        </p:nvSpPr>
        <p:spPr>
          <a:xfrm>
            <a:off x="7607366" y="4346209"/>
            <a:ext cx="396580" cy="334896"/>
          </a:xfrm>
          <a:prstGeom prst="ellipse">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4" name="Oval 123"/>
          <p:cNvSpPr/>
          <p:nvPr/>
        </p:nvSpPr>
        <p:spPr>
          <a:xfrm>
            <a:off x="8073071" y="4357319"/>
            <a:ext cx="396580" cy="334896"/>
          </a:xfrm>
          <a:prstGeom prst="ellipse">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52" name="Cube 51"/>
          <p:cNvSpPr/>
          <p:nvPr/>
        </p:nvSpPr>
        <p:spPr>
          <a:xfrm>
            <a:off x="1850076" y="3875442"/>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1033344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272008" y="274638"/>
            <a:ext cx="8686800" cy="1143000"/>
          </a:xfrm>
        </p:spPr>
        <p:txBody>
          <a:bodyPr vert="horz" lIns="91440" tIns="45720" rIns="91440" bIns="45720" rtlCol="0" anchor="ctr">
            <a:normAutofit/>
          </a:bodyPr>
          <a:lstStyle/>
          <a:p>
            <a:r>
              <a:rPr lang="en-US" dirty="0" smtClean="0">
                <a:solidFill>
                  <a:schemeClr val="tx2"/>
                </a:solidFill>
              </a:rPr>
              <a:t>Compactly Representing Data</a:t>
            </a:r>
            <a:endParaRPr lang="en-US" dirty="0">
              <a:solidFill>
                <a:schemeClr val="tx2"/>
              </a:solidFill>
            </a:endParaRPr>
          </a:p>
        </p:txBody>
      </p:sp>
      <p:sp>
        <p:nvSpPr>
          <p:cNvPr id="32" name="Content Placeholder 2"/>
          <p:cNvSpPr txBox="1">
            <a:spLocks/>
          </p:cNvSpPr>
          <p:nvPr/>
        </p:nvSpPr>
        <p:spPr>
          <a:xfrm>
            <a:off x="359224" y="1493450"/>
            <a:ext cx="8599583" cy="4800600"/>
          </a:xfrm>
          <a:prstGeom prst="rect">
            <a:avLst/>
          </a:prstGeom>
        </p:spPr>
        <p:txBody>
          <a:bodyPr vert="horz" lIns="91440" tIns="45720" rIns="91440" bIns="45720" rtlCol="0">
            <a:normAutofit/>
          </a:bodyPr>
          <a:lstStyle>
            <a:defPPr>
              <a:defRPr lang="en-US"/>
            </a:defPPr>
            <a:lvl1pPr marL="342900" indent="-342900" defTabSz="457200">
              <a:spcBef>
                <a:spcPct val="20000"/>
              </a:spcBef>
              <a:buFont typeface="Arial"/>
              <a:buChar char="•"/>
              <a:defRPr sz="3200"/>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smtClean="0"/>
              <a:t>Level 1 has 8 bits where </a:t>
            </a:r>
            <a:r>
              <a:rPr lang="en-US" dirty="0">
                <a:solidFill>
                  <a:schemeClr val="accent3">
                    <a:lumMod val="75000"/>
                  </a:schemeClr>
                </a:solidFill>
              </a:rPr>
              <a:t>0</a:t>
            </a:r>
            <a:r>
              <a:rPr lang="en-US" dirty="0" smtClean="0"/>
              <a:t>-empty, </a:t>
            </a:r>
            <a:r>
              <a:rPr lang="en-US" dirty="0">
                <a:solidFill>
                  <a:schemeClr val="accent2"/>
                </a:solidFill>
              </a:rPr>
              <a:t>1</a:t>
            </a:r>
            <a:r>
              <a:rPr lang="en-US" dirty="0" smtClean="0"/>
              <a:t>-occupied</a:t>
            </a:r>
          </a:p>
          <a:p>
            <a:r>
              <a:rPr lang="en-US" dirty="0" smtClean="0"/>
              <a:t>None of </a:t>
            </a:r>
            <a:r>
              <a:rPr lang="en-US" dirty="0" smtClean="0">
                <a:solidFill>
                  <a:schemeClr val="accent3">
                    <a:lumMod val="75000"/>
                  </a:schemeClr>
                </a:solidFill>
              </a:rPr>
              <a:t>0 </a:t>
            </a:r>
            <a:r>
              <a:rPr lang="en-US" dirty="0" smtClean="0"/>
              <a:t>nodes need to be expanded</a:t>
            </a:r>
          </a:p>
          <a:p>
            <a:r>
              <a:rPr lang="en-US" dirty="0" smtClean="0"/>
              <a:t>Expand </a:t>
            </a:r>
            <a:r>
              <a:rPr lang="en-US" dirty="0" smtClean="0">
                <a:solidFill>
                  <a:schemeClr val="accent2"/>
                </a:solidFill>
              </a:rPr>
              <a:t>1 </a:t>
            </a:r>
            <a:r>
              <a:rPr lang="en-US" dirty="0" smtClean="0"/>
              <a:t>node to see inside at more resolution</a:t>
            </a:r>
            <a:endParaRPr lang="en-US" dirty="0"/>
          </a:p>
          <a:p>
            <a:pPr marL="457200" lvl="1" indent="0">
              <a:buNone/>
            </a:pPr>
            <a:endParaRPr lang="en-US" dirty="0"/>
          </a:p>
        </p:txBody>
      </p:sp>
      <p:grpSp>
        <p:nvGrpSpPr>
          <p:cNvPr id="134" name="Group 133"/>
          <p:cNvGrpSpPr/>
          <p:nvPr/>
        </p:nvGrpSpPr>
        <p:grpSpPr>
          <a:xfrm>
            <a:off x="679899" y="3563863"/>
            <a:ext cx="2965450" cy="2568575"/>
            <a:chOff x="992254" y="3985150"/>
            <a:chExt cx="2965450" cy="2568575"/>
          </a:xfrm>
        </p:grpSpPr>
        <p:sp>
          <p:nvSpPr>
            <p:cNvPr id="30" name="Cube 29"/>
            <p:cNvSpPr/>
            <p:nvPr/>
          </p:nvSpPr>
          <p:spPr>
            <a:xfrm>
              <a:off x="2471804" y="494717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3" name="Cube 32"/>
            <p:cNvSpPr/>
            <p:nvPr/>
          </p:nvSpPr>
          <p:spPr>
            <a:xfrm>
              <a:off x="130975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5" name="Cube 34"/>
            <p:cNvSpPr/>
            <p:nvPr/>
          </p:nvSpPr>
          <p:spPr>
            <a:xfrm>
              <a:off x="247180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9" name="Cube 38"/>
            <p:cNvSpPr/>
            <p:nvPr/>
          </p:nvSpPr>
          <p:spPr>
            <a:xfrm>
              <a:off x="99225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5" name="Cube 44"/>
            <p:cNvSpPr/>
            <p:nvPr/>
          </p:nvSpPr>
          <p:spPr>
            <a:xfrm>
              <a:off x="215430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6" name="Cube 45"/>
            <p:cNvSpPr/>
            <p:nvPr/>
          </p:nvSpPr>
          <p:spPr>
            <a:xfrm>
              <a:off x="992254" y="430582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grpSp>
        <p:nvGrpSpPr>
          <p:cNvPr id="135" name="Group 134"/>
          <p:cNvGrpSpPr/>
          <p:nvPr/>
        </p:nvGrpSpPr>
        <p:grpSpPr>
          <a:xfrm>
            <a:off x="1841949" y="3881486"/>
            <a:ext cx="1485900" cy="1284732"/>
            <a:chOff x="992254" y="3985150"/>
            <a:chExt cx="2965450" cy="2568575"/>
          </a:xfrm>
        </p:grpSpPr>
        <p:sp>
          <p:nvSpPr>
            <p:cNvPr id="136" name="Cube 135"/>
            <p:cNvSpPr/>
            <p:nvPr/>
          </p:nvSpPr>
          <p:spPr>
            <a:xfrm>
              <a:off x="2471804" y="494717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7" name="Cube 136"/>
            <p:cNvSpPr/>
            <p:nvPr/>
          </p:nvSpPr>
          <p:spPr>
            <a:xfrm>
              <a:off x="130975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8" name="Cube 137"/>
            <p:cNvSpPr/>
            <p:nvPr/>
          </p:nvSpPr>
          <p:spPr>
            <a:xfrm>
              <a:off x="247180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9" name="Cube 138"/>
            <p:cNvSpPr/>
            <p:nvPr/>
          </p:nvSpPr>
          <p:spPr>
            <a:xfrm>
              <a:off x="99225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0" name="Cube 139"/>
            <p:cNvSpPr/>
            <p:nvPr/>
          </p:nvSpPr>
          <p:spPr>
            <a:xfrm>
              <a:off x="215430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1" name="Cube 140"/>
            <p:cNvSpPr/>
            <p:nvPr/>
          </p:nvSpPr>
          <p:spPr>
            <a:xfrm>
              <a:off x="992254" y="4305825"/>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2" name="Cube 141"/>
            <p:cNvSpPr/>
            <p:nvPr/>
          </p:nvSpPr>
          <p:spPr>
            <a:xfrm>
              <a:off x="2159836" y="4293672"/>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48" name="Oval 47"/>
          <p:cNvSpPr/>
          <p:nvPr/>
        </p:nvSpPr>
        <p:spPr>
          <a:xfrm>
            <a:off x="6273745" y="3400718"/>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1</a:t>
            </a:r>
            <a:endParaRPr lang="en-US" dirty="0"/>
          </a:p>
        </p:txBody>
      </p:sp>
      <p:cxnSp>
        <p:nvCxnSpPr>
          <p:cNvPr id="57" name="Straight Arrow Connector 56"/>
          <p:cNvCxnSpPr>
            <a:stCxn id="48" idx="3"/>
            <a:endCxn id="117" idx="0"/>
          </p:cNvCxnSpPr>
          <p:nvPr/>
        </p:nvCxnSpPr>
        <p:spPr>
          <a:xfrm flipH="1">
            <a:off x="4997467" y="3686569"/>
            <a:ext cx="1334356" cy="57611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8" name="Straight Arrow Connector 57"/>
          <p:cNvCxnSpPr>
            <a:stCxn id="48" idx="3"/>
            <a:endCxn id="118" idx="0"/>
          </p:cNvCxnSpPr>
          <p:nvPr/>
        </p:nvCxnSpPr>
        <p:spPr>
          <a:xfrm flipH="1">
            <a:off x="5464760" y="3686569"/>
            <a:ext cx="867063" cy="6029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9" name="Straight Arrow Connector 58"/>
          <p:cNvCxnSpPr>
            <a:stCxn id="48" idx="3"/>
            <a:endCxn id="119" idx="0"/>
          </p:cNvCxnSpPr>
          <p:nvPr/>
        </p:nvCxnSpPr>
        <p:spPr>
          <a:xfrm flipH="1">
            <a:off x="5930465" y="3686569"/>
            <a:ext cx="401358" cy="61407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0" name="Straight Arrow Connector 59"/>
          <p:cNvCxnSpPr>
            <a:stCxn id="48" idx="5"/>
            <a:endCxn id="124" idx="0"/>
          </p:cNvCxnSpPr>
          <p:nvPr/>
        </p:nvCxnSpPr>
        <p:spPr>
          <a:xfrm>
            <a:off x="6612247" y="3686569"/>
            <a:ext cx="1659115" cy="67075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1" name="Straight Arrow Connector 60"/>
          <p:cNvCxnSpPr>
            <a:stCxn id="48" idx="4"/>
            <a:endCxn id="120" idx="0"/>
          </p:cNvCxnSpPr>
          <p:nvPr/>
        </p:nvCxnSpPr>
        <p:spPr>
          <a:xfrm flipH="1">
            <a:off x="6389978" y="3735614"/>
            <a:ext cx="82058" cy="57261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stCxn id="48" idx="4"/>
            <a:endCxn id="121" idx="0"/>
          </p:cNvCxnSpPr>
          <p:nvPr/>
        </p:nvCxnSpPr>
        <p:spPr>
          <a:xfrm>
            <a:off x="6472035" y="3735614"/>
            <a:ext cx="385235" cy="59947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3" name="Straight Arrow Connector 62"/>
          <p:cNvCxnSpPr>
            <a:stCxn id="48" idx="5"/>
            <a:endCxn id="122" idx="1"/>
          </p:cNvCxnSpPr>
          <p:nvPr/>
        </p:nvCxnSpPr>
        <p:spPr>
          <a:xfrm>
            <a:off x="6612247" y="3686569"/>
            <a:ext cx="570517" cy="70867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4" name="Straight Arrow Connector 63"/>
          <p:cNvCxnSpPr>
            <a:stCxn id="48" idx="5"/>
            <a:endCxn id="123" idx="0"/>
          </p:cNvCxnSpPr>
          <p:nvPr/>
        </p:nvCxnSpPr>
        <p:spPr>
          <a:xfrm>
            <a:off x="6612247" y="3686569"/>
            <a:ext cx="1193409" cy="65964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17" name="Oval 116"/>
          <p:cNvSpPr/>
          <p:nvPr/>
        </p:nvSpPr>
        <p:spPr>
          <a:xfrm>
            <a:off x="4799176" y="4262682"/>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0</a:t>
            </a:r>
            <a:endParaRPr lang="en-US" dirty="0"/>
          </a:p>
        </p:txBody>
      </p:sp>
      <p:sp>
        <p:nvSpPr>
          <p:cNvPr id="118" name="Oval 117"/>
          <p:cNvSpPr/>
          <p:nvPr/>
        </p:nvSpPr>
        <p:spPr>
          <a:xfrm>
            <a:off x="5266469" y="4289538"/>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19" name="Oval 118"/>
          <p:cNvSpPr/>
          <p:nvPr/>
        </p:nvSpPr>
        <p:spPr>
          <a:xfrm>
            <a:off x="5732175" y="4300648"/>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0" name="Oval 119"/>
          <p:cNvSpPr/>
          <p:nvPr/>
        </p:nvSpPr>
        <p:spPr>
          <a:xfrm>
            <a:off x="6191687" y="4308230"/>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1</a:t>
            </a:r>
          </a:p>
        </p:txBody>
      </p:sp>
      <p:sp>
        <p:nvSpPr>
          <p:cNvPr id="121" name="Oval 120"/>
          <p:cNvSpPr/>
          <p:nvPr/>
        </p:nvSpPr>
        <p:spPr>
          <a:xfrm>
            <a:off x="6658980" y="4335086"/>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2" name="Oval 121"/>
          <p:cNvSpPr/>
          <p:nvPr/>
        </p:nvSpPr>
        <p:spPr>
          <a:xfrm>
            <a:off x="7124686" y="4346196"/>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3" name="Oval 122"/>
          <p:cNvSpPr/>
          <p:nvPr/>
        </p:nvSpPr>
        <p:spPr>
          <a:xfrm>
            <a:off x="7607366" y="434620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4" name="Oval 123"/>
          <p:cNvSpPr/>
          <p:nvPr/>
        </p:nvSpPr>
        <p:spPr>
          <a:xfrm>
            <a:off x="8073071" y="435731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cxnSp>
        <p:nvCxnSpPr>
          <p:cNvPr id="143" name="Straight Arrow Connector 142"/>
          <p:cNvCxnSpPr>
            <a:endCxn id="151" idx="0"/>
          </p:cNvCxnSpPr>
          <p:nvPr/>
        </p:nvCxnSpPr>
        <p:spPr>
          <a:xfrm flipH="1">
            <a:off x="4919502" y="4614090"/>
            <a:ext cx="1334356" cy="57611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4" name="Straight Arrow Connector 143"/>
          <p:cNvCxnSpPr>
            <a:endCxn id="152" idx="0"/>
          </p:cNvCxnSpPr>
          <p:nvPr/>
        </p:nvCxnSpPr>
        <p:spPr>
          <a:xfrm flipH="1">
            <a:off x="5386795" y="4614090"/>
            <a:ext cx="867063" cy="6029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5" name="Straight Arrow Connector 144"/>
          <p:cNvCxnSpPr>
            <a:endCxn id="153" idx="0"/>
          </p:cNvCxnSpPr>
          <p:nvPr/>
        </p:nvCxnSpPr>
        <p:spPr>
          <a:xfrm flipH="1">
            <a:off x="5852501" y="4614090"/>
            <a:ext cx="401358" cy="61407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6" name="Straight Arrow Connector 145"/>
          <p:cNvCxnSpPr>
            <a:endCxn id="158" idx="0"/>
          </p:cNvCxnSpPr>
          <p:nvPr/>
        </p:nvCxnSpPr>
        <p:spPr>
          <a:xfrm>
            <a:off x="6534282" y="4614090"/>
            <a:ext cx="1659115" cy="67075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7" name="Straight Arrow Connector 146"/>
          <p:cNvCxnSpPr/>
          <p:nvPr/>
        </p:nvCxnSpPr>
        <p:spPr>
          <a:xfrm flipH="1">
            <a:off x="6312013" y="4663134"/>
            <a:ext cx="82058" cy="57261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8" name="Straight Arrow Connector 147"/>
          <p:cNvCxnSpPr>
            <a:endCxn id="155" idx="0"/>
          </p:cNvCxnSpPr>
          <p:nvPr/>
        </p:nvCxnSpPr>
        <p:spPr>
          <a:xfrm>
            <a:off x="6394071" y="4663134"/>
            <a:ext cx="385235" cy="59947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9" name="Straight Arrow Connector 148"/>
          <p:cNvCxnSpPr>
            <a:endCxn id="156" idx="1"/>
          </p:cNvCxnSpPr>
          <p:nvPr/>
        </p:nvCxnSpPr>
        <p:spPr>
          <a:xfrm>
            <a:off x="6534282" y="4614090"/>
            <a:ext cx="570517" cy="70867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0" name="Straight Arrow Connector 149"/>
          <p:cNvCxnSpPr>
            <a:endCxn id="157" idx="0"/>
          </p:cNvCxnSpPr>
          <p:nvPr/>
        </p:nvCxnSpPr>
        <p:spPr>
          <a:xfrm>
            <a:off x="6534282" y="4614090"/>
            <a:ext cx="1193409" cy="65964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51" name="Oval 150"/>
          <p:cNvSpPr/>
          <p:nvPr/>
        </p:nvSpPr>
        <p:spPr>
          <a:xfrm>
            <a:off x="4721212" y="5190203"/>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0</a:t>
            </a:r>
            <a:endParaRPr lang="en-US" dirty="0"/>
          </a:p>
        </p:txBody>
      </p:sp>
      <p:sp>
        <p:nvSpPr>
          <p:cNvPr id="152" name="Oval 151"/>
          <p:cNvSpPr/>
          <p:nvPr/>
        </p:nvSpPr>
        <p:spPr>
          <a:xfrm>
            <a:off x="5188505" y="521705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3" name="Oval 152"/>
          <p:cNvSpPr/>
          <p:nvPr/>
        </p:nvSpPr>
        <p:spPr>
          <a:xfrm>
            <a:off x="5654211" y="5228168"/>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1</a:t>
            </a:r>
          </a:p>
        </p:txBody>
      </p:sp>
      <p:sp>
        <p:nvSpPr>
          <p:cNvPr id="154" name="Oval 153"/>
          <p:cNvSpPr/>
          <p:nvPr/>
        </p:nvSpPr>
        <p:spPr>
          <a:xfrm>
            <a:off x="6113723" y="5235751"/>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5" name="Oval 154"/>
          <p:cNvSpPr/>
          <p:nvPr/>
        </p:nvSpPr>
        <p:spPr>
          <a:xfrm>
            <a:off x="6581016" y="5262607"/>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6" name="Oval 155"/>
          <p:cNvSpPr/>
          <p:nvPr/>
        </p:nvSpPr>
        <p:spPr>
          <a:xfrm>
            <a:off x="7046721" y="5273717"/>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7" name="Oval 156"/>
          <p:cNvSpPr/>
          <p:nvPr/>
        </p:nvSpPr>
        <p:spPr>
          <a:xfrm>
            <a:off x="7529401" y="5273730"/>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8" name="Oval 157"/>
          <p:cNvSpPr/>
          <p:nvPr/>
        </p:nvSpPr>
        <p:spPr>
          <a:xfrm>
            <a:off x="7995107" y="528483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Tree>
    <p:extLst>
      <p:ext uri="{BB962C8B-B14F-4D97-AF65-F5344CB8AC3E}">
        <p14:creationId xmlns:p14="http://schemas.microsoft.com/office/powerpoint/2010/main" val="98090234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272008" y="274638"/>
            <a:ext cx="8686800" cy="1143000"/>
          </a:xfrm>
        </p:spPr>
        <p:txBody>
          <a:bodyPr vert="horz" lIns="91440" tIns="45720" rIns="91440" bIns="45720" rtlCol="0" anchor="ctr">
            <a:normAutofit/>
          </a:bodyPr>
          <a:lstStyle/>
          <a:p>
            <a:r>
              <a:rPr lang="en-US" dirty="0" smtClean="0">
                <a:solidFill>
                  <a:schemeClr val="tx2"/>
                </a:solidFill>
              </a:rPr>
              <a:t>Compactly Representing Data</a:t>
            </a:r>
            <a:endParaRPr lang="en-US" dirty="0">
              <a:solidFill>
                <a:schemeClr val="tx2"/>
              </a:solidFill>
            </a:endParaRPr>
          </a:p>
        </p:txBody>
      </p:sp>
      <p:sp>
        <p:nvSpPr>
          <p:cNvPr id="32" name="Content Placeholder 2"/>
          <p:cNvSpPr txBox="1">
            <a:spLocks/>
          </p:cNvSpPr>
          <p:nvPr/>
        </p:nvSpPr>
        <p:spPr>
          <a:xfrm>
            <a:off x="359224" y="1493450"/>
            <a:ext cx="8599583" cy="4800600"/>
          </a:xfrm>
          <a:prstGeom prst="rect">
            <a:avLst/>
          </a:prstGeom>
        </p:spPr>
        <p:txBody>
          <a:bodyPr vert="horz" lIns="91440" tIns="45720" rIns="91440" bIns="45720" rtlCol="0">
            <a:normAutofit/>
          </a:bodyPr>
          <a:lstStyle>
            <a:defPPr>
              <a:defRPr lang="en-US"/>
            </a:defPPr>
            <a:lvl1pPr marL="342900" indent="-342900" defTabSz="457200">
              <a:spcBef>
                <a:spcPct val="20000"/>
              </a:spcBef>
              <a:buFont typeface="Arial"/>
              <a:buChar char="•"/>
              <a:defRPr sz="3200"/>
            </a:lvl1pPr>
            <a:lvl2pPr marL="742950" indent="-285750" defTabSz="457200">
              <a:spcBef>
                <a:spcPct val="20000"/>
              </a:spcBef>
              <a:buFont typeface="Arial"/>
              <a:buChar char="–"/>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r>
              <a:rPr lang="en-US" dirty="0" smtClean="0"/>
              <a:t>Level 1 has 8 bits where </a:t>
            </a:r>
            <a:r>
              <a:rPr lang="en-US" dirty="0">
                <a:solidFill>
                  <a:schemeClr val="accent3">
                    <a:lumMod val="75000"/>
                  </a:schemeClr>
                </a:solidFill>
              </a:rPr>
              <a:t>0</a:t>
            </a:r>
            <a:r>
              <a:rPr lang="en-US" dirty="0" smtClean="0"/>
              <a:t>-empty, </a:t>
            </a:r>
            <a:r>
              <a:rPr lang="en-US" dirty="0">
                <a:solidFill>
                  <a:schemeClr val="accent2"/>
                </a:solidFill>
              </a:rPr>
              <a:t>1</a:t>
            </a:r>
            <a:r>
              <a:rPr lang="en-US" dirty="0" smtClean="0"/>
              <a:t>-occupied</a:t>
            </a:r>
          </a:p>
          <a:p>
            <a:r>
              <a:rPr lang="en-US" dirty="0" smtClean="0"/>
              <a:t>None of </a:t>
            </a:r>
            <a:r>
              <a:rPr lang="en-US" dirty="0" smtClean="0">
                <a:solidFill>
                  <a:schemeClr val="accent3">
                    <a:lumMod val="75000"/>
                  </a:schemeClr>
                </a:solidFill>
              </a:rPr>
              <a:t>0 </a:t>
            </a:r>
            <a:r>
              <a:rPr lang="en-US" dirty="0" smtClean="0"/>
              <a:t>nodes need to be expanded</a:t>
            </a:r>
          </a:p>
          <a:p>
            <a:r>
              <a:rPr lang="en-US" dirty="0" smtClean="0"/>
              <a:t>Expand </a:t>
            </a:r>
            <a:r>
              <a:rPr lang="en-US" dirty="0" smtClean="0">
                <a:solidFill>
                  <a:schemeClr val="accent2"/>
                </a:solidFill>
              </a:rPr>
              <a:t>1 </a:t>
            </a:r>
            <a:r>
              <a:rPr lang="en-US" dirty="0" smtClean="0"/>
              <a:t>node to see inside at more resolution</a:t>
            </a:r>
            <a:endParaRPr lang="en-US" dirty="0"/>
          </a:p>
          <a:p>
            <a:pPr marL="457200" lvl="1" indent="0">
              <a:buNone/>
            </a:pPr>
            <a:endParaRPr lang="en-US" dirty="0"/>
          </a:p>
        </p:txBody>
      </p:sp>
      <p:grpSp>
        <p:nvGrpSpPr>
          <p:cNvPr id="134" name="Group 133"/>
          <p:cNvGrpSpPr/>
          <p:nvPr/>
        </p:nvGrpSpPr>
        <p:grpSpPr>
          <a:xfrm>
            <a:off x="679899" y="3563863"/>
            <a:ext cx="2965450" cy="2568575"/>
            <a:chOff x="992254" y="3985150"/>
            <a:chExt cx="2965450" cy="2568575"/>
          </a:xfrm>
        </p:grpSpPr>
        <p:sp>
          <p:nvSpPr>
            <p:cNvPr id="30" name="Cube 29"/>
            <p:cNvSpPr/>
            <p:nvPr/>
          </p:nvSpPr>
          <p:spPr>
            <a:xfrm>
              <a:off x="2471804" y="494717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3" name="Cube 32"/>
            <p:cNvSpPr/>
            <p:nvPr/>
          </p:nvSpPr>
          <p:spPr>
            <a:xfrm>
              <a:off x="130975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5" name="Cube 34"/>
            <p:cNvSpPr/>
            <p:nvPr/>
          </p:nvSpPr>
          <p:spPr>
            <a:xfrm>
              <a:off x="247180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39" name="Cube 38"/>
            <p:cNvSpPr/>
            <p:nvPr/>
          </p:nvSpPr>
          <p:spPr>
            <a:xfrm>
              <a:off x="99225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5" name="Cube 44"/>
            <p:cNvSpPr/>
            <p:nvPr/>
          </p:nvSpPr>
          <p:spPr>
            <a:xfrm>
              <a:off x="215430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6" name="Cube 45"/>
            <p:cNvSpPr/>
            <p:nvPr/>
          </p:nvSpPr>
          <p:spPr>
            <a:xfrm>
              <a:off x="992254" y="430582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136" name="Cube 135"/>
          <p:cNvSpPr/>
          <p:nvPr/>
        </p:nvSpPr>
        <p:spPr>
          <a:xfrm>
            <a:off x="2583308" y="4362665"/>
            <a:ext cx="744541" cy="643160"/>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7" name="Cube 136"/>
          <p:cNvSpPr/>
          <p:nvPr/>
        </p:nvSpPr>
        <p:spPr>
          <a:xfrm>
            <a:off x="2001039" y="3881486"/>
            <a:ext cx="744541" cy="643160"/>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8" name="Cube 137"/>
          <p:cNvSpPr/>
          <p:nvPr/>
        </p:nvSpPr>
        <p:spPr>
          <a:xfrm>
            <a:off x="2583308" y="3881486"/>
            <a:ext cx="744541" cy="643160"/>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39" name="Cube 138"/>
          <p:cNvSpPr/>
          <p:nvPr/>
        </p:nvSpPr>
        <p:spPr>
          <a:xfrm>
            <a:off x="1841949" y="4523058"/>
            <a:ext cx="744541" cy="643160"/>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0" name="Cube 139"/>
          <p:cNvSpPr/>
          <p:nvPr/>
        </p:nvSpPr>
        <p:spPr>
          <a:xfrm>
            <a:off x="2424218" y="4523058"/>
            <a:ext cx="744541" cy="643160"/>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8" name="Oval 47"/>
          <p:cNvSpPr/>
          <p:nvPr/>
        </p:nvSpPr>
        <p:spPr>
          <a:xfrm>
            <a:off x="6273745" y="3400718"/>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1</a:t>
            </a:r>
            <a:endParaRPr lang="en-US" dirty="0"/>
          </a:p>
        </p:txBody>
      </p:sp>
      <p:cxnSp>
        <p:nvCxnSpPr>
          <p:cNvPr id="57" name="Straight Arrow Connector 56"/>
          <p:cNvCxnSpPr>
            <a:stCxn id="48" idx="3"/>
            <a:endCxn id="117" idx="0"/>
          </p:cNvCxnSpPr>
          <p:nvPr/>
        </p:nvCxnSpPr>
        <p:spPr>
          <a:xfrm flipH="1">
            <a:off x="4997467" y="3686569"/>
            <a:ext cx="1334356" cy="57611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8" name="Straight Arrow Connector 57"/>
          <p:cNvCxnSpPr>
            <a:stCxn id="48" idx="3"/>
            <a:endCxn id="118" idx="0"/>
          </p:cNvCxnSpPr>
          <p:nvPr/>
        </p:nvCxnSpPr>
        <p:spPr>
          <a:xfrm flipH="1">
            <a:off x="5464760" y="3686569"/>
            <a:ext cx="867063" cy="6029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9" name="Straight Arrow Connector 58"/>
          <p:cNvCxnSpPr>
            <a:stCxn id="48" idx="3"/>
            <a:endCxn id="119" idx="0"/>
          </p:cNvCxnSpPr>
          <p:nvPr/>
        </p:nvCxnSpPr>
        <p:spPr>
          <a:xfrm flipH="1">
            <a:off x="5930465" y="3686569"/>
            <a:ext cx="401358" cy="61407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0" name="Straight Arrow Connector 59"/>
          <p:cNvCxnSpPr>
            <a:stCxn id="48" idx="5"/>
            <a:endCxn id="124" idx="0"/>
          </p:cNvCxnSpPr>
          <p:nvPr/>
        </p:nvCxnSpPr>
        <p:spPr>
          <a:xfrm>
            <a:off x="6612247" y="3686569"/>
            <a:ext cx="1659115" cy="67075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1" name="Straight Arrow Connector 60"/>
          <p:cNvCxnSpPr>
            <a:stCxn id="48" idx="4"/>
            <a:endCxn id="120" idx="0"/>
          </p:cNvCxnSpPr>
          <p:nvPr/>
        </p:nvCxnSpPr>
        <p:spPr>
          <a:xfrm flipH="1">
            <a:off x="6389978" y="3735614"/>
            <a:ext cx="82058" cy="57261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stCxn id="48" idx="4"/>
            <a:endCxn id="121" idx="0"/>
          </p:cNvCxnSpPr>
          <p:nvPr/>
        </p:nvCxnSpPr>
        <p:spPr>
          <a:xfrm>
            <a:off x="6472035" y="3735614"/>
            <a:ext cx="385235" cy="59947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3" name="Straight Arrow Connector 62"/>
          <p:cNvCxnSpPr>
            <a:stCxn id="48" idx="5"/>
            <a:endCxn id="122" idx="1"/>
          </p:cNvCxnSpPr>
          <p:nvPr/>
        </p:nvCxnSpPr>
        <p:spPr>
          <a:xfrm>
            <a:off x="6612247" y="3686569"/>
            <a:ext cx="570517" cy="70867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64" name="Straight Arrow Connector 63"/>
          <p:cNvCxnSpPr>
            <a:stCxn id="48" idx="5"/>
            <a:endCxn id="123" idx="0"/>
          </p:cNvCxnSpPr>
          <p:nvPr/>
        </p:nvCxnSpPr>
        <p:spPr>
          <a:xfrm>
            <a:off x="6612247" y="3686569"/>
            <a:ext cx="1193409" cy="65964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17" name="Oval 116"/>
          <p:cNvSpPr/>
          <p:nvPr/>
        </p:nvSpPr>
        <p:spPr>
          <a:xfrm>
            <a:off x="4799176" y="4262682"/>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0</a:t>
            </a:r>
            <a:endParaRPr lang="en-US" dirty="0"/>
          </a:p>
        </p:txBody>
      </p:sp>
      <p:sp>
        <p:nvSpPr>
          <p:cNvPr id="118" name="Oval 117"/>
          <p:cNvSpPr/>
          <p:nvPr/>
        </p:nvSpPr>
        <p:spPr>
          <a:xfrm>
            <a:off x="5266469" y="4289538"/>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19" name="Oval 118"/>
          <p:cNvSpPr/>
          <p:nvPr/>
        </p:nvSpPr>
        <p:spPr>
          <a:xfrm>
            <a:off x="5732175" y="4300648"/>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0" name="Oval 119"/>
          <p:cNvSpPr/>
          <p:nvPr/>
        </p:nvSpPr>
        <p:spPr>
          <a:xfrm>
            <a:off x="6191687" y="4308230"/>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1</a:t>
            </a:r>
          </a:p>
        </p:txBody>
      </p:sp>
      <p:sp>
        <p:nvSpPr>
          <p:cNvPr id="121" name="Oval 120"/>
          <p:cNvSpPr/>
          <p:nvPr/>
        </p:nvSpPr>
        <p:spPr>
          <a:xfrm>
            <a:off x="6658980" y="4335086"/>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2" name="Oval 121"/>
          <p:cNvSpPr/>
          <p:nvPr/>
        </p:nvSpPr>
        <p:spPr>
          <a:xfrm>
            <a:off x="7124686" y="4346196"/>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3" name="Oval 122"/>
          <p:cNvSpPr/>
          <p:nvPr/>
        </p:nvSpPr>
        <p:spPr>
          <a:xfrm>
            <a:off x="7607366" y="434620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24" name="Oval 123"/>
          <p:cNvSpPr/>
          <p:nvPr/>
        </p:nvSpPr>
        <p:spPr>
          <a:xfrm>
            <a:off x="8073071" y="435731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cxnSp>
        <p:nvCxnSpPr>
          <p:cNvPr id="143" name="Straight Arrow Connector 142"/>
          <p:cNvCxnSpPr>
            <a:endCxn id="151" idx="0"/>
          </p:cNvCxnSpPr>
          <p:nvPr/>
        </p:nvCxnSpPr>
        <p:spPr>
          <a:xfrm flipH="1">
            <a:off x="4919502" y="4614090"/>
            <a:ext cx="1334356" cy="57611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4" name="Straight Arrow Connector 143"/>
          <p:cNvCxnSpPr>
            <a:endCxn id="152" idx="0"/>
          </p:cNvCxnSpPr>
          <p:nvPr/>
        </p:nvCxnSpPr>
        <p:spPr>
          <a:xfrm flipH="1">
            <a:off x="5386795" y="4614090"/>
            <a:ext cx="867063" cy="6029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5" name="Straight Arrow Connector 144"/>
          <p:cNvCxnSpPr>
            <a:endCxn id="153" idx="0"/>
          </p:cNvCxnSpPr>
          <p:nvPr/>
        </p:nvCxnSpPr>
        <p:spPr>
          <a:xfrm flipH="1">
            <a:off x="5852501" y="4614090"/>
            <a:ext cx="401358" cy="61407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6" name="Straight Arrow Connector 145"/>
          <p:cNvCxnSpPr>
            <a:endCxn id="158" idx="0"/>
          </p:cNvCxnSpPr>
          <p:nvPr/>
        </p:nvCxnSpPr>
        <p:spPr>
          <a:xfrm>
            <a:off x="6534282" y="4614090"/>
            <a:ext cx="1659115" cy="67075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7" name="Straight Arrow Connector 146"/>
          <p:cNvCxnSpPr/>
          <p:nvPr/>
        </p:nvCxnSpPr>
        <p:spPr>
          <a:xfrm flipH="1">
            <a:off x="6312013" y="4663134"/>
            <a:ext cx="82058" cy="57261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8" name="Straight Arrow Connector 147"/>
          <p:cNvCxnSpPr>
            <a:endCxn id="155" idx="0"/>
          </p:cNvCxnSpPr>
          <p:nvPr/>
        </p:nvCxnSpPr>
        <p:spPr>
          <a:xfrm>
            <a:off x="6394071" y="4663134"/>
            <a:ext cx="385235" cy="59947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49" name="Straight Arrow Connector 148"/>
          <p:cNvCxnSpPr>
            <a:endCxn id="156" idx="1"/>
          </p:cNvCxnSpPr>
          <p:nvPr/>
        </p:nvCxnSpPr>
        <p:spPr>
          <a:xfrm>
            <a:off x="6534282" y="4614090"/>
            <a:ext cx="570517" cy="70867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50" name="Straight Arrow Connector 149"/>
          <p:cNvCxnSpPr>
            <a:endCxn id="157" idx="0"/>
          </p:cNvCxnSpPr>
          <p:nvPr/>
        </p:nvCxnSpPr>
        <p:spPr>
          <a:xfrm>
            <a:off x="6534282" y="4614090"/>
            <a:ext cx="1193409" cy="65964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51" name="Oval 150"/>
          <p:cNvSpPr/>
          <p:nvPr/>
        </p:nvSpPr>
        <p:spPr>
          <a:xfrm>
            <a:off x="4721212" y="5190203"/>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0</a:t>
            </a:r>
            <a:endParaRPr lang="en-US" dirty="0"/>
          </a:p>
        </p:txBody>
      </p:sp>
      <p:sp>
        <p:nvSpPr>
          <p:cNvPr id="152" name="Oval 151"/>
          <p:cNvSpPr/>
          <p:nvPr/>
        </p:nvSpPr>
        <p:spPr>
          <a:xfrm>
            <a:off x="5188505" y="521705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3" name="Oval 152"/>
          <p:cNvSpPr/>
          <p:nvPr/>
        </p:nvSpPr>
        <p:spPr>
          <a:xfrm>
            <a:off x="5654211" y="5228168"/>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1</a:t>
            </a:r>
          </a:p>
        </p:txBody>
      </p:sp>
      <p:sp>
        <p:nvSpPr>
          <p:cNvPr id="154" name="Oval 153"/>
          <p:cNvSpPr/>
          <p:nvPr/>
        </p:nvSpPr>
        <p:spPr>
          <a:xfrm>
            <a:off x="6113723" y="5235751"/>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5" name="Oval 154"/>
          <p:cNvSpPr/>
          <p:nvPr/>
        </p:nvSpPr>
        <p:spPr>
          <a:xfrm>
            <a:off x="6581016" y="5262607"/>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6" name="Oval 155"/>
          <p:cNvSpPr/>
          <p:nvPr/>
        </p:nvSpPr>
        <p:spPr>
          <a:xfrm>
            <a:off x="7046721" y="5273717"/>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7" name="Oval 156"/>
          <p:cNvSpPr/>
          <p:nvPr/>
        </p:nvSpPr>
        <p:spPr>
          <a:xfrm>
            <a:off x="7529401" y="5273730"/>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58" name="Oval 157"/>
          <p:cNvSpPr/>
          <p:nvPr/>
        </p:nvSpPr>
        <p:spPr>
          <a:xfrm>
            <a:off x="7995107" y="528483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cxnSp>
        <p:nvCxnSpPr>
          <p:cNvPr id="177" name="Straight Arrow Connector 176"/>
          <p:cNvCxnSpPr>
            <a:endCxn id="185" idx="0"/>
          </p:cNvCxnSpPr>
          <p:nvPr/>
        </p:nvCxnSpPr>
        <p:spPr>
          <a:xfrm flipH="1">
            <a:off x="4362859" y="5525099"/>
            <a:ext cx="1334356" cy="57611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78" name="Straight Arrow Connector 177"/>
          <p:cNvCxnSpPr>
            <a:endCxn id="186" idx="0"/>
          </p:cNvCxnSpPr>
          <p:nvPr/>
        </p:nvCxnSpPr>
        <p:spPr>
          <a:xfrm flipH="1">
            <a:off x="4830152" y="5525099"/>
            <a:ext cx="867063" cy="60296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79" name="Straight Arrow Connector 178"/>
          <p:cNvCxnSpPr>
            <a:endCxn id="187" idx="0"/>
          </p:cNvCxnSpPr>
          <p:nvPr/>
        </p:nvCxnSpPr>
        <p:spPr>
          <a:xfrm flipH="1">
            <a:off x="5295858" y="5525099"/>
            <a:ext cx="401358" cy="614079"/>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80" name="Straight Arrow Connector 179"/>
          <p:cNvCxnSpPr>
            <a:endCxn id="192" idx="0"/>
          </p:cNvCxnSpPr>
          <p:nvPr/>
        </p:nvCxnSpPr>
        <p:spPr>
          <a:xfrm>
            <a:off x="5977639" y="5525099"/>
            <a:ext cx="1659115" cy="67075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81" name="Straight Arrow Connector 180"/>
          <p:cNvCxnSpPr/>
          <p:nvPr/>
        </p:nvCxnSpPr>
        <p:spPr>
          <a:xfrm flipH="1">
            <a:off x="5755370" y="5574143"/>
            <a:ext cx="82058" cy="572617"/>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82" name="Straight Arrow Connector 181"/>
          <p:cNvCxnSpPr>
            <a:endCxn id="189" idx="0"/>
          </p:cNvCxnSpPr>
          <p:nvPr/>
        </p:nvCxnSpPr>
        <p:spPr>
          <a:xfrm>
            <a:off x="5837428" y="5574143"/>
            <a:ext cx="385235" cy="59947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83" name="Straight Arrow Connector 182"/>
          <p:cNvCxnSpPr>
            <a:endCxn id="190" idx="1"/>
          </p:cNvCxnSpPr>
          <p:nvPr/>
        </p:nvCxnSpPr>
        <p:spPr>
          <a:xfrm>
            <a:off x="5977639" y="5525099"/>
            <a:ext cx="570517" cy="708672"/>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84" name="Straight Arrow Connector 183"/>
          <p:cNvCxnSpPr>
            <a:endCxn id="191" idx="0"/>
          </p:cNvCxnSpPr>
          <p:nvPr/>
        </p:nvCxnSpPr>
        <p:spPr>
          <a:xfrm>
            <a:off x="5977639" y="5525099"/>
            <a:ext cx="1193409" cy="659640"/>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85" name="Oval 184"/>
          <p:cNvSpPr/>
          <p:nvPr/>
        </p:nvSpPr>
        <p:spPr>
          <a:xfrm>
            <a:off x="4164569" y="6101212"/>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smtClean="0"/>
              <a:t>0</a:t>
            </a:r>
            <a:endParaRPr lang="en-US" dirty="0"/>
          </a:p>
        </p:txBody>
      </p:sp>
      <p:sp>
        <p:nvSpPr>
          <p:cNvPr id="186" name="Oval 185"/>
          <p:cNvSpPr/>
          <p:nvPr/>
        </p:nvSpPr>
        <p:spPr>
          <a:xfrm>
            <a:off x="4631862" y="6128068"/>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87" name="Oval 186"/>
          <p:cNvSpPr/>
          <p:nvPr/>
        </p:nvSpPr>
        <p:spPr>
          <a:xfrm>
            <a:off x="5097568" y="6139177"/>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1</a:t>
            </a:r>
            <a:endParaRPr lang="en-US" dirty="0"/>
          </a:p>
        </p:txBody>
      </p:sp>
      <p:sp>
        <p:nvSpPr>
          <p:cNvPr id="188" name="Oval 187"/>
          <p:cNvSpPr/>
          <p:nvPr/>
        </p:nvSpPr>
        <p:spPr>
          <a:xfrm>
            <a:off x="5557080" y="6146760"/>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89" name="Oval 188"/>
          <p:cNvSpPr/>
          <p:nvPr/>
        </p:nvSpPr>
        <p:spPr>
          <a:xfrm>
            <a:off x="6024373" y="6173616"/>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90" name="Oval 189"/>
          <p:cNvSpPr/>
          <p:nvPr/>
        </p:nvSpPr>
        <p:spPr>
          <a:xfrm>
            <a:off x="6490078" y="6184726"/>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91" name="Oval 190"/>
          <p:cNvSpPr/>
          <p:nvPr/>
        </p:nvSpPr>
        <p:spPr>
          <a:xfrm>
            <a:off x="6972758" y="6184739"/>
            <a:ext cx="396580" cy="33489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0</a:t>
            </a:r>
          </a:p>
        </p:txBody>
      </p:sp>
      <p:sp>
        <p:nvSpPr>
          <p:cNvPr id="192" name="Oval 191"/>
          <p:cNvSpPr/>
          <p:nvPr/>
        </p:nvSpPr>
        <p:spPr>
          <a:xfrm>
            <a:off x="7438464" y="6195848"/>
            <a:ext cx="396580" cy="3348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1</a:t>
            </a:r>
            <a:endParaRPr lang="en-US" dirty="0"/>
          </a:p>
        </p:txBody>
      </p:sp>
      <p:grpSp>
        <p:nvGrpSpPr>
          <p:cNvPr id="193" name="Group 192"/>
          <p:cNvGrpSpPr/>
          <p:nvPr/>
        </p:nvGrpSpPr>
        <p:grpSpPr>
          <a:xfrm>
            <a:off x="1841949" y="4040339"/>
            <a:ext cx="745236" cy="644652"/>
            <a:chOff x="992254" y="3985150"/>
            <a:chExt cx="2965450" cy="2568575"/>
          </a:xfrm>
        </p:grpSpPr>
        <p:sp>
          <p:nvSpPr>
            <p:cNvPr id="194" name="Cube 193"/>
            <p:cNvSpPr/>
            <p:nvPr/>
          </p:nvSpPr>
          <p:spPr>
            <a:xfrm>
              <a:off x="2471804" y="4947175"/>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5" name="Cube 194"/>
            <p:cNvSpPr/>
            <p:nvPr/>
          </p:nvSpPr>
          <p:spPr>
            <a:xfrm>
              <a:off x="130975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6" name="Cube 195"/>
            <p:cNvSpPr/>
            <p:nvPr/>
          </p:nvSpPr>
          <p:spPr>
            <a:xfrm>
              <a:off x="2471804" y="39851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7" name="Cube 196"/>
            <p:cNvSpPr/>
            <p:nvPr/>
          </p:nvSpPr>
          <p:spPr>
            <a:xfrm>
              <a:off x="992254" y="5267850"/>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98" name="Cube 197"/>
            <p:cNvSpPr/>
            <p:nvPr/>
          </p:nvSpPr>
          <p:spPr>
            <a:xfrm>
              <a:off x="2154304" y="5267850"/>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99" name="Cube 198"/>
            <p:cNvSpPr/>
            <p:nvPr/>
          </p:nvSpPr>
          <p:spPr>
            <a:xfrm>
              <a:off x="992254" y="4305825"/>
              <a:ext cx="1485900" cy="1285875"/>
            </a:xfrm>
            <a:prstGeom prst="cube">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00" name="Cube 199"/>
            <p:cNvSpPr/>
            <p:nvPr/>
          </p:nvSpPr>
          <p:spPr>
            <a:xfrm>
              <a:off x="2159836" y="4293671"/>
              <a:ext cx="1485900" cy="1285875"/>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
        <p:nvSpPr>
          <p:cNvPr id="142" name="Cube 141"/>
          <p:cNvSpPr/>
          <p:nvPr/>
        </p:nvSpPr>
        <p:spPr>
          <a:xfrm>
            <a:off x="2426990" y="4035800"/>
            <a:ext cx="744541" cy="643160"/>
          </a:xfrm>
          <a:prstGeom prst="cube">
            <a:avLst/>
          </a:prstGeom>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4" name="Content Placeholder 2"/>
          <p:cNvSpPr txBox="1">
            <a:spLocks/>
          </p:cNvSpPr>
          <p:nvPr/>
        </p:nvSpPr>
        <p:spPr>
          <a:xfrm>
            <a:off x="272008" y="5811763"/>
            <a:ext cx="8686800" cy="855525"/>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dirty="0" smtClean="0"/>
              <a:t>Tree representation compresses data efficiently </a:t>
            </a:r>
          </a:p>
        </p:txBody>
      </p:sp>
    </p:spTree>
    <p:extLst>
      <p:ext uri="{BB962C8B-B14F-4D97-AF65-F5344CB8AC3E}">
        <p14:creationId xmlns:p14="http://schemas.microsoft.com/office/powerpoint/2010/main" val="3511600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12399" y="3724314"/>
            <a:ext cx="8475774" cy="121160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dk1"/>
              </a:solidFill>
            </a:endParaRPr>
          </a:p>
        </p:txBody>
      </p:sp>
      <p:sp>
        <p:nvSpPr>
          <p:cNvPr id="67" name="Content Placeholder 2"/>
          <p:cNvSpPr>
            <a:spLocks noGrp="1"/>
          </p:cNvSpPr>
          <p:nvPr>
            <p:ph idx="1"/>
          </p:nvPr>
        </p:nvSpPr>
        <p:spPr>
          <a:xfrm>
            <a:off x="473359" y="1234969"/>
            <a:ext cx="8499374" cy="5076800"/>
          </a:xfrm>
        </p:spPr>
        <p:txBody>
          <a:bodyPr>
            <a:normAutofit/>
          </a:bodyPr>
          <a:lstStyle/>
          <a:p>
            <a:pPr marL="514350" indent="-514350">
              <a:buAutoNum type="arabicPeriod"/>
            </a:pPr>
            <a:r>
              <a:rPr lang="en-US" sz="4000" dirty="0"/>
              <a:t>What is “content” and how do we represent it?</a:t>
            </a:r>
          </a:p>
          <a:p>
            <a:pPr marL="0" indent="0">
              <a:buNone/>
            </a:pPr>
            <a:endParaRPr lang="en-US" sz="4000" dirty="0" smtClean="0"/>
          </a:p>
          <a:p>
            <a:pPr marL="0" indent="0">
              <a:buNone/>
            </a:pPr>
            <a:endParaRPr lang="en-US" sz="4000" dirty="0" smtClean="0"/>
          </a:p>
          <a:p>
            <a:pPr marL="0" indent="0">
              <a:buNone/>
            </a:pPr>
            <a:r>
              <a:rPr lang="en-US" sz="4000" dirty="0" smtClean="0"/>
              <a:t>2. How </a:t>
            </a:r>
            <a:r>
              <a:rPr lang="en-US" sz="4000" dirty="0"/>
              <a:t>do we disseminate this content?</a:t>
            </a:r>
          </a:p>
          <a:p>
            <a:pPr marL="0" indent="0">
              <a:buNone/>
            </a:pPr>
            <a:endParaRPr lang="en-US" sz="4000" dirty="0" smtClean="0"/>
          </a:p>
          <a:p>
            <a:pPr marL="0" indent="0">
              <a:buNone/>
            </a:pPr>
            <a:endParaRPr lang="en-US" sz="4000" dirty="0" smtClean="0"/>
          </a:p>
          <a:p>
            <a:endParaRPr lang="en-US" sz="4000" dirty="0" smtClean="0"/>
          </a:p>
          <a:p>
            <a:endParaRPr lang="en-US" sz="4000" dirty="0" smtClean="0"/>
          </a:p>
          <a:p>
            <a:endParaRPr lang="en-US" sz="4000" dirty="0"/>
          </a:p>
          <a:p>
            <a:endParaRPr lang="en-US" sz="4000" dirty="0" smtClean="0"/>
          </a:p>
          <a:p>
            <a:endParaRPr lang="en-US" sz="4000" dirty="0"/>
          </a:p>
        </p:txBody>
      </p:sp>
    </p:spTree>
    <p:extLst>
      <p:ext uri="{BB962C8B-B14F-4D97-AF65-F5344CB8AC3E}">
        <p14:creationId xmlns:p14="http://schemas.microsoft.com/office/powerpoint/2010/main" val="7142921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30798"/>
            <a:ext cx="9144000" cy="1143000"/>
          </a:xfrm>
        </p:spPr>
        <p:txBody>
          <a:bodyPr vert="horz" lIns="91440" tIns="45720" rIns="91440" bIns="45720" rtlCol="0" anchor="ctr">
            <a:noAutofit/>
          </a:bodyPr>
          <a:lstStyle/>
          <a:p>
            <a:r>
              <a:rPr lang="en-US" dirty="0" smtClean="0">
                <a:solidFill>
                  <a:schemeClr val="tx2"/>
                </a:solidFill>
              </a:rPr>
              <a:t>How do we disseminate this content?</a:t>
            </a:r>
            <a:endParaRPr lang="en-US" dirty="0">
              <a:solidFill>
                <a:schemeClr val="tx2"/>
              </a:solidFill>
            </a:endParaRPr>
          </a:p>
        </p:txBody>
      </p:sp>
      <p:sp>
        <p:nvSpPr>
          <p:cNvPr id="5" name="Content Placeholder 2"/>
          <p:cNvSpPr txBox="1">
            <a:spLocks/>
          </p:cNvSpPr>
          <p:nvPr/>
        </p:nvSpPr>
        <p:spPr>
          <a:xfrm>
            <a:off x="291098" y="2614294"/>
            <a:ext cx="8784775" cy="1850226"/>
          </a:xfrm>
          <a:prstGeom prst="rect">
            <a:avLst/>
          </a:prstGeom>
        </p:spPr>
        <p:txBody>
          <a:bodyPr vert="horz" lIns="91440" tIns="45720" rIns="91440" bIns="45720" rtlCol="0">
            <a:normAutofit lnSpcReduction="10000"/>
          </a:bodyPr>
          <a:lstStyle>
            <a:defPPr>
              <a:defRPr lang="en-US"/>
            </a:defPPr>
            <a:lvl1pPr marL="342900" indent="-342900" defTabSz="457200">
              <a:spcBef>
                <a:spcPct val="20000"/>
              </a:spcBef>
              <a:buFont typeface="Arial"/>
              <a:buChar char="•"/>
              <a:defRPr sz="3200"/>
            </a:lvl1pPr>
            <a:lvl2pPr lvl="1" indent="0" defTabSz="457200">
              <a:spcBef>
                <a:spcPct val="20000"/>
              </a:spcBef>
              <a:buFont typeface="Arial"/>
              <a:buNone/>
              <a:defRPr sz="2800"/>
            </a:lvl2pPr>
            <a:lvl3pPr marL="1143000" indent="-228600" defTabSz="457200">
              <a:spcBef>
                <a:spcPct val="20000"/>
              </a:spcBef>
              <a:buFont typeface="Arial"/>
              <a:buChar char="•"/>
              <a:defRPr sz="2400"/>
            </a:lvl3pPr>
            <a:lvl4pPr marL="1600200" indent="-228600" defTabSz="457200">
              <a:spcBef>
                <a:spcPct val="20000"/>
              </a:spcBef>
              <a:buFont typeface="Arial"/>
              <a:buChar char="–"/>
              <a:defRPr sz="2000"/>
            </a:lvl4pPr>
            <a:lvl5pPr marL="2057400" indent="-228600" defTabSz="457200">
              <a:spcBef>
                <a:spcPct val="20000"/>
              </a:spcBef>
              <a:buFont typeface="Arial"/>
              <a:buChar char="»"/>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indent="0">
              <a:buNone/>
            </a:pPr>
            <a:r>
              <a:rPr lang="en-US" sz="3600" dirty="0" smtClean="0"/>
              <a:t>Autonomous </a:t>
            </a:r>
            <a:r>
              <a:rPr lang="en-US" sz="3600" dirty="0"/>
              <a:t>cars collect huge amount of </a:t>
            </a:r>
            <a:r>
              <a:rPr lang="en-US" sz="3600" dirty="0" smtClean="0"/>
              <a:t>data</a:t>
            </a:r>
          </a:p>
          <a:p>
            <a:pPr marL="0" indent="0">
              <a:buNone/>
            </a:pPr>
            <a:endParaRPr lang="en-US" sz="3600" dirty="0"/>
          </a:p>
          <a:p>
            <a:pPr lvl="1"/>
            <a:r>
              <a:rPr lang="en-US" sz="3600" dirty="0">
                <a:sym typeface="Wingdings"/>
              </a:rPr>
              <a:t> Cannot flood medium with all their data</a:t>
            </a:r>
            <a:endParaRPr lang="en-US" sz="3600" dirty="0"/>
          </a:p>
          <a:p>
            <a:endParaRPr lang="en-US" sz="3600" dirty="0"/>
          </a:p>
        </p:txBody>
      </p:sp>
    </p:spTree>
    <p:extLst>
      <p:ext uri="{BB962C8B-B14F-4D97-AF65-F5344CB8AC3E}">
        <p14:creationId xmlns:p14="http://schemas.microsoft.com/office/powerpoint/2010/main" val="1599143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291098" y="30798"/>
            <a:ext cx="8686800" cy="1143000"/>
          </a:xfrm>
        </p:spPr>
        <p:txBody>
          <a:bodyPr vert="horz" lIns="91440" tIns="45720" rIns="91440" bIns="45720" rtlCol="0" anchor="ctr">
            <a:normAutofit/>
          </a:bodyPr>
          <a:lstStyle/>
          <a:p>
            <a:r>
              <a:rPr lang="en-US" dirty="0" smtClean="0">
                <a:solidFill>
                  <a:schemeClr val="tx2"/>
                </a:solidFill>
              </a:rPr>
              <a:t>A Request-Response Approach</a:t>
            </a:r>
            <a:endParaRPr lang="en-US" dirty="0">
              <a:solidFill>
                <a:schemeClr val="tx2"/>
              </a:solidFill>
            </a:endParaRPr>
          </a:p>
        </p:txBody>
      </p:sp>
    </p:spTree>
    <p:extLst>
      <p:ext uri="{BB962C8B-B14F-4D97-AF65-F5344CB8AC3E}">
        <p14:creationId xmlns:p14="http://schemas.microsoft.com/office/powerpoint/2010/main" val="424906693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13247" y="3273289"/>
            <a:ext cx="5648686" cy="4545650"/>
            <a:chOff x="3405939" y="3901677"/>
            <a:chExt cx="2278395" cy="2412120"/>
          </a:xfrm>
        </p:grpSpPr>
        <p:grpSp>
          <p:nvGrpSpPr>
            <p:cNvPr id="5" name="Group 4"/>
            <p:cNvGrpSpPr/>
            <p:nvPr/>
          </p:nvGrpSpPr>
          <p:grpSpPr>
            <a:xfrm rot="21090177">
              <a:off x="3405939" y="4024629"/>
              <a:ext cx="2278395" cy="2289168"/>
              <a:chOff x="4571999" y="3760760"/>
              <a:chExt cx="4352855" cy="4304460"/>
            </a:xfrm>
            <a:scene3d>
              <a:camera prst="isometricOffAxis2Top"/>
              <a:lightRig rig="threePt" dir="t"/>
            </a:scene3d>
          </p:grpSpPr>
          <p:sp>
            <p:nvSpPr>
              <p:cNvPr id="12" name="Rectangle 11"/>
              <p:cNvSpPr/>
              <p:nvPr/>
            </p:nvSpPr>
            <p:spPr>
              <a:xfrm>
                <a:off x="6890490" y="3760760"/>
                <a:ext cx="1738870" cy="4166132"/>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z</a:t>
                </a:r>
                <a:endParaRPr lang="en-US" dirty="0"/>
              </a:p>
            </p:txBody>
          </p:sp>
          <p:sp>
            <p:nvSpPr>
              <p:cNvPr id="13" name="Rectangle 12"/>
              <p:cNvSpPr/>
              <p:nvPr/>
            </p:nvSpPr>
            <p:spPr>
              <a:xfrm rot="5400000">
                <a:off x="6193601" y="5333967"/>
                <a:ext cx="1109649" cy="4352854"/>
              </a:xfrm>
              <a:prstGeom prst="rect">
                <a:avLst/>
              </a:prstGeom>
              <a:solidFill>
                <a:srgbClr val="7F7F7F"/>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14" name="Straight Arrow Connector 13"/>
              <p:cNvCxnSpPr>
                <a:stCxn id="12" idx="0"/>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15" name="Straight Arrow Connector 14"/>
              <p:cNvCxnSpPr>
                <a:stCxn id="13" idx="0"/>
                <a:endCxn id="13" idx="2"/>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16" name="Straight Arrow Connector 15"/>
              <p:cNvCxnSpPr/>
              <p:nvPr/>
            </p:nvCxnSpPr>
            <p:spPr>
              <a:xfrm flipH="1">
                <a:off x="6890491" y="5365603"/>
                <a:ext cx="1738871" cy="0"/>
              </a:xfrm>
              <a:prstGeom prst="straightConnector1">
                <a:avLst/>
              </a:prstGeom>
              <a:ln w="38100" cmpd="sng">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grpSp>
        <p:sp>
          <p:nvSpPr>
            <p:cNvPr id="7" name="Cube 6"/>
            <p:cNvSpPr/>
            <p:nvPr/>
          </p:nvSpPr>
          <p:spPr>
            <a:xfrm>
              <a:off x="3458296" y="3901677"/>
              <a:ext cx="1296252" cy="1392685"/>
            </a:xfrm>
            <a:prstGeom prst="cube">
              <a:avLst>
                <a:gd name="adj" fmla="val 27437"/>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flipH="1">
              <a:off x="4135997" y="4994367"/>
              <a:ext cx="162195" cy="339106"/>
            </a:xfrm>
            <a:prstGeom prst="rect">
              <a:avLst/>
            </a:prstGeom>
          </p:spPr>
        </p:pic>
        <p:cxnSp>
          <p:nvCxnSpPr>
            <p:cNvPr id="9" name="Straight Connector 8"/>
            <p:cNvCxnSpPr/>
            <p:nvPr/>
          </p:nvCxnSpPr>
          <p:spPr>
            <a:xfrm>
              <a:off x="4729798" y="5077938"/>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10000" b="90000" l="5667" r="97167"/>
                      </a14:imgEffect>
                    </a14:imgLayer>
                  </a14:imgProps>
                </a:ext>
              </a:extLst>
            </a:blip>
            <a:stretch>
              <a:fillRect/>
            </a:stretch>
          </p:blipFill>
          <p:spPr>
            <a:xfrm rot="20852540">
              <a:off x="4710965" y="4536819"/>
              <a:ext cx="575448" cy="772732"/>
            </a:xfrm>
            <a:prstGeom prst="rect">
              <a:avLst/>
            </a:prstGeom>
          </p:spPr>
        </p:pic>
        <p:cxnSp>
          <p:nvCxnSpPr>
            <p:cNvPr id="11" name="Straight Connector 10"/>
            <p:cNvCxnSpPr/>
            <p:nvPr/>
          </p:nvCxnSpPr>
          <p:spPr>
            <a:xfrm>
              <a:off x="4433959" y="5366965"/>
              <a:ext cx="82296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grpSp>
      <p:sp>
        <p:nvSpPr>
          <p:cNvPr id="34" name="Title 1"/>
          <p:cNvSpPr>
            <a:spLocks noGrp="1"/>
          </p:cNvSpPr>
          <p:nvPr>
            <p:ph type="title"/>
          </p:nvPr>
        </p:nvSpPr>
        <p:spPr>
          <a:xfrm>
            <a:off x="291098" y="30798"/>
            <a:ext cx="8686800" cy="1143000"/>
          </a:xfrm>
        </p:spPr>
        <p:txBody>
          <a:bodyPr vert="horz" lIns="91440" tIns="45720" rIns="91440" bIns="45720" rtlCol="0" anchor="ctr">
            <a:normAutofit/>
          </a:bodyPr>
          <a:lstStyle/>
          <a:p>
            <a:r>
              <a:rPr lang="en-US" dirty="0" smtClean="0">
                <a:solidFill>
                  <a:schemeClr val="tx2"/>
                </a:solidFill>
              </a:rPr>
              <a:t>A Request-Response Approach</a:t>
            </a:r>
            <a:endParaRPr lang="en-US" dirty="0">
              <a:solidFill>
                <a:schemeClr val="tx2"/>
              </a:solidFill>
            </a:endParaRPr>
          </a:p>
        </p:txBody>
      </p:sp>
      <p:sp>
        <p:nvSpPr>
          <p:cNvPr id="35" name="Content Placeholder 2"/>
          <p:cNvSpPr txBox="1">
            <a:spLocks/>
          </p:cNvSpPr>
          <p:nvPr/>
        </p:nvSpPr>
        <p:spPr>
          <a:xfrm>
            <a:off x="156024" y="1126121"/>
            <a:ext cx="8784775" cy="125131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a:t>C</a:t>
            </a:r>
            <a:r>
              <a:rPr lang="en-US" dirty="0" smtClean="0"/>
              <a:t>ar requests only data of interest</a:t>
            </a:r>
          </a:p>
          <a:p>
            <a:pPr lvl="1"/>
            <a:r>
              <a:rPr lang="en-US" dirty="0" smtClean="0"/>
              <a:t>E.g. at blind spots, intersections, etc.</a:t>
            </a:r>
          </a:p>
          <a:p>
            <a:pPr marL="82296" indent="0">
              <a:buNone/>
            </a:pPr>
            <a:endParaRPr lang="en-US" dirty="0" smtClean="0"/>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Lst>
          </a:blip>
          <a:stretch>
            <a:fillRect/>
          </a:stretch>
        </p:blipFill>
        <p:spPr>
          <a:xfrm flipH="1">
            <a:off x="1017640" y="5663972"/>
            <a:ext cx="1650825" cy="742871"/>
          </a:xfrm>
          <a:prstGeom prst="rect">
            <a:avLst/>
          </a:prstGeom>
        </p:spPr>
      </p:pic>
      <p:grpSp>
        <p:nvGrpSpPr>
          <p:cNvPr id="43" name="Group 42"/>
          <p:cNvGrpSpPr/>
          <p:nvPr/>
        </p:nvGrpSpPr>
        <p:grpSpPr>
          <a:xfrm rot="5646835">
            <a:off x="1999980" y="5449235"/>
            <a:ext cx="533617" cy="488605"/>
            <a:chOff x="2570097" y="3944647"/>
            <a:chExt cx="533617" cy="488605"/>
          </a:xfrm>
        </p:grpSpPr>
        <p:sp>
          <p:nvSpPr>
            <p:cNvPr id="44" name="Arc 43"/>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5" name="Arc 44"/>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6" name="Arc 45"/>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47" name="Group 46"/>
          <p:cNvGrpSpPr/>
          <p:nvPr/>
        </p:nvGrpSpPr>
        <p:grpSpPr>
          <a:xfrm>
            <a:off x="5148679" y="4641965"/>
            <a:ext cx="533617" cy="488605"/>
            <a:chOff x="2570097" y="3944647"/>
            <a:chExt cx="533617" cy="488605"/>
          </a:xfrm>
        </p:grpSpPr>
        <p:sp>
          <p:nvSpPr>
            <p:cNvPr id="48" name="Arc 47"/>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9" name="Arc 48"/>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0" name="Arc 49"/>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58" name="TextBox 57"/>
          <p:cNvSpPr txBox="1"/>
          <p:nvPr/>
        </p:nvSpPr>
        <p:spPr>
          <a:xfrm>
            <a:off x="5141623" y="3653728"/>
            <a:ext cx="1697380" cy="954107"/>
          </a:xfrm>
          <a:prstGeom prst="rect">
            <a:avLst/>
          </a:prstGeom>
          <a:noFill/>
        </p:spPr>
        <p:txBody>
          <a:bodyPr wrap="square" rtlCol="0">
            <a:spAutoFit/>
          </a:bodyPr>
          <a:lstStyle/>
          <a:p>
            <a:r>
              <a:rPr lang="en-US" sz="2800" dirty="0" smtClean="0"/>
              <a:t>Request</a:t>
            </a:r>
          </a:p>
          <a:p>
            <a:r>
              <a:rPr lang="en-US" sz="2800" dirty="0" smtClean="0"/>
              <a:t>for R</a:t>
            </a:r>
            <a:endParaRPr lang="en-US" sz="2800" dirty="0"/>
          </a:p>
        </p:txBody>
      </p:sp>
      <p:sp>
        <p:nvSpPr>
          <p:cNvPr id="59" name="TextBox 58"/>
          <p:cNvSpPr txBox="1"/>
          <p:nvPr/>
        </p:nvSpPr>
        <p:spPr>
          <a:xfrm>
            <a:off x="1898637" y="4501471"/>
            <a:ext cx="1689250" cy="954107"/>
          </a:xfrm>
          <a:prstGeom prst="rect">
            <a:avLst/>
          </a:prstGeom>
          <a:noFill/>
        </p:spPr>
        <p:txBody>
          <a:bodyPr wrap="square" rtlCol="0">
            <a:spAutoFit/>
          </a:bodyPr>
          <a:lstStyle/>
          <a:p>
            <a:r>
              <a:rPr lang="en-US" sz="2800" dirty="0" smtClean="0"/>
              <a:t>Response for R</a:t>
            </a:r>
            <a:endParaRPr lang="en-US" sz="2800" dirty="0"/>
          </a:p>
        </p:txBody>
      </p:sp>
      <p:grpSp>
        <p:nvGrpSpPr>
          <p:cNvPr id="2" name="Group 1"/>
          <p:cNvGrpSpPr/>
          <p:nvPr/>
        </p:nvGrpSpPr>
        <p:grpSpPr>
          <a:xfrm>
            <a:off x="3029519" y="4886268"/>
            <a:ext cx="1494529" cy="1520575"/>
            <a:chOff x="3029519" y="4886268"/>
            <a:chExt cx="1494529" cy="1520575"/>
          </a:xfrm>
        </p:grpSpPr>
        <p:sp>
          <p:nvSpPr>
            <p:cNvPr id="38" name="Cube 37"/>
            <p:cNvSpPr/>
            <p:nvPr/>
          </p:nvSpPr>
          <p:spPr>
            <a:xfrm>
              <a:off x="3029519" y="4886268"/>
              <a:ext cx="1494529" cy="1520575"/>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0" name="TextBox 59"/>
            <p:cNvSpPr txBox="1"/>
            <p:nvPr/>
          </p:nvSpPr>
          <p:spPr>
            <a:xfrm>
              <a:off x="3053805" y="5332468"/>
              <a:ext cx="1075936" cy="461665"/>
            </a:xfrm>
            <a:prstGeom prst="rect">
              <a:avLst/>
            </a:prstGeom>
            <a:noFill/>
          </p:spPr>
          <p:txBody>
            <a:bodyPr wrap="none" rtlCol="0">
              <a:spAutoFit/>
            </a:bodyPr>
            <a:lstStyle/>
            <a:p>
              <a:r>
                <a:rPr lang="en-US" sz="2400" b="1" dirty="0" smtClean="0"/>
                <a:t>Cube R</a:t>
              </a:r>
              <a:endParaRPr lang="en-US" sz="2400" b="1" dirty="0"/>
            </a:p>
          </p:txBody>
        </p:sp>
      </p:grpSp>
      <p:sp>
        <p:nvSpPr>
          <p:cNvPr id="30" name="Content Placeholder 2"/>
          <p:cNvSpPr txBox="1">
            <a:spLocks/>
          </p:cNvSpPr>
          <p:nvPr/>
        </p:nvSpPr>
        <p:spPr>
          <a:xfrm>
            <a:off x="91523" y="2275169"/>
            <a:ext cx="8784775" cy="125131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Cars which sense the data, may respond</a:t>
            </a:r>
          </a:p>
          <a:p>
            <a:pPr marL="82296" indent="0">
              <a:buNone/>
            </a:pPr>
            <a:endParaRPr lang="en-US" dirty="0" smtClean="0"/>
          </a:p>
        </p:txBody>
      </p:sp>
    </p:spTree>
    <p:extLst>
      <p:ext uri="{BB962C8B-B14F-4D97-AF65-F5344CB8AC3E}">
        <p14:creationId xmlns:p14="http://schemas.microsoft.com/office/powerpoint/2010/main" val="4048853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179069" y="-3188"/>
            <a:ext cx="8686800" cy="1143000"/>
          </a:xfrm>
        </p:spPr>
        <p:txBody>
          <a:bodyPr vert="horz" lIns="91440" tIns="45720" rIns="91440" bIns="45720" rtlCol="0" anchor="ctr">
            <a:normAutofit/>
          </a:bodyPr>
          <a:lstStyle/>
          <a:p>
            <a:r>
              <a:rPr lang="en-US" u="sng" dirty="0" smtClean="0">
                <a:solidFill>
                  <a:schemeClr val="tx2"/>
                </a:solidFill>
              </a:rPr>
              <a:t>Challenge 1</a:t>
            </a:r>
            <a:r>
              <a:rPr lang="en-US" dirty="0" smtClean="0">
                <a:solidFill>
                  <a:schemeClr val="tx2"/>
                </a:solidFill>
              </a:rPr>
              <a:t>: Who Should Respond?</a:t>
            </a:r>
            <a:endParaRPr lang="en-US" dirty="0">
              <a:solidFill>
                <a:schemeClr val="tx2"/>
              </a:solidFill>
            </a:endParaRPr>
          </a:p>
        </p:txBody>
      </p:sp>
    </p:spTree>
    <p:extLst>
      <p:ext uri="{BB962C8B-B14F-4D97-AF65-F5344CB8AC3E}">
        <p14:creationId xmlns:p14="http://schemas.microsoft.com/office/powerpoint/2010/main" val="1097842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84" y="274638"/>
            <a:ext cx="9205535" cy="1143000"/>
          </a:xfrm>
        </p:spPr>
        <p:txBody>
          <a:bodyPr vert="horz" lIns="91440" tIns="45720" rIns="91440" bIns="45720" rtlCol="0" anchor="ctr">
            <a:normAutofit fontScale="90000"/>
          </a:bodyPr>
          <a:lstStyle/>
          <a:p>
            <a:r>
              <a:rPr lang="en-US" u="sng" dirty="0" smtClean="0">
                <a:solidFill>
                  <a:schemeClr val="tx2"/>
                </a:solidFill>
              </a:rPr>
              <a:t>Challenge</a:t>
            </a:r>
            <a:r>
              <a:rPr lang="en-US" dirty="0" smtClean="0">
                <a:solidFill>
                  <a:schemeClr val="tx2"/>
                </a:solidFill>
              </a:rPr>
              <a:t>: Safely Detecting Hidden Objects</a:t>
            </a:r>
            <a:endParaRPr lang="en-US" dirty="0">
              <a:solidFill>
                <a:schemeClr val="tx2"/>
              </a:solidFill>
            </a:endParaRPr>
          </a:p>
        </p:txBody>
      </p:sp>
      <p:sp>
        <p:nvSpPr>
          <p:cNvPr id="9" name="Rectangle 8"/>
          <p:cNvSpPr/>
          <p:nvPr/>
        </p:nvSpPr>
        <p:spPr>
          <a:xfrm>
            <a:off x="700939" y="2414935"/>
            <a:ext cx="1728977" cy="1946049"/>
          </a:xfrm>
          <a:prstGeom prst="rect">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0" name="Rectangle 19"/>
          <p:cNvSpPr/>
          <p:nvPr/>
        </p:nvSpPr>
        <p:spPr>
          <a:xfrm>
            <a:off x="2546642" y="2420328"/>
            <a:ext cx="1397985" cy="3155796"/>
          </a:xfrm>
          <a:prstGeom prst="rect">
            <a:avLst/>
          </a:prstGeom>
          <a:solidFill>
            <a:schemeClr val="bg1">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1" name="Rectangle 20"/>
          <p:cNvSpPr/>
          <p:nvPr/>
        </p:nvSpPr>
        <p:spPr>
          <a:xfrm rot="5400000">
            <a:off x="2012155" y="3510868"/>
            <a:ext cx="840546" cy="3499528"/>
          </a:xfrm>
          <a:prstGeom prst="rect">
            <a:avLst/>
          </a:prstGeom>
          <a:solidFill>
            <a:schemeClr val="bg1">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26" name="Straight Arrow Connector 25"/>
          <p:cNvCxnSpPr>
            <a:stCxn id="20" idx="0"/>
            <a:endCxn id="20" idx="2"/>
          </p:cNvCxnSpPr>
          <p:nvPr/>
        </p:nvCxnSpPr>
        <p:spPr>
          <a:xfrm>
            <a:off x="3245635" y="2420328"/>
            <a:ext cx="0" cy="3155796"/>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27" name="Straight Arrow Connector 26"/>
          <p:cNvCxnSpPr>
            <a:stCxn id="21" idx="0"/>
            <a:endCxn id="21" idx="2"/>
          </p:cNvCxnSpPr>
          <p:nvPr/>
        </p:nvCxnSpPr>
        <p:spPr>
          <a:xfrm flipH="1">
            <a:off x="682664" y="5260632"/>
            <a:ext cx="3499528"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pic>
        <p:nvPicPr>
          <p:cNvPr id="31" name="Picture 30"/>
          <p:cNvPicPr>
            <a:picLocks noChangeAspect="1"/>
          </p:cNvPicPr>
          <p:nvPr/>
        </p:nvPicPr>
        <p:blipFill rotWithShape="1">
          <a:blip r:embed="rId3"/>
          <a:srcRect t="66389"/>
          <a:stretch/>
        </p:blipFill>
        <p:spPr>
          <a:xfrm flipH="1">
            <a:off x="5606022" y="4060606"/>
            <a:ext cx="1237473" cy="621792"/>
          </a:xfrm>
          <a:prstGeom prst="rect">
            <a:avLst/>
          </a:prstGeom>
        </p:spPr>
      </p:pic>
      <p:pic>
        <p:nvPicPr>
          <p:cNvPr id="32" name="Picture 31"/>
          <p:cNvPicPr>
            <a:picLocks noChangeAspect="1"/>
          </p:cNvPicPr>
          <p:nvPr/>
        </p:nvPicPr>
        <p:blipFill rotWithShape="1">
          <a:blip r:embed="rId3"/>
          <a:srcRect t="31700" b="33446"/>
          <a:stretch/>
        </p:blipFill>
        <p:spPr>
          <a:xfrm rot="16200000">
            <a:off x="2291294" y="3128150"/>
            <a:ext cx="1179200" cy="614427"/>
          </a:xfrm>
          <a:prstGeom prst="rect">
            <a:avLst/>
          </a:prstGeom>
        </p:spPr>
      </p:pic>
      <p:cxnSp>
        <p:nvCxnSpPr>
          <p:cNvPr id="37" name="Straight Arrow Connector 36"/>
          <p:cNvCxnSpPr/>
          <p:nvPr/>
        </p:nvCxnSpPr>
        <p:spPr>
          <a:xfrm flipH="1">
            <a:off x="2546642" y="4840359"/>
            <a:ext cx="1397986" cy="0"/>
          </a:xfrm>
          <a:prstGeom prst="straightConnector1">
            <a:avLst/>
          </a:prstGeom>
          <a:ln>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pic>
        <p:nvPicPr>
          <p:cNvPr id="44" name="Picture 4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flipH="1">
            <a:off x="1972716" y="4184773"/>
            <a:ext cx="411480" cy="587828"/>
          </a:xfrm>
          <a:prstGeom prst="rect">
            <a:avLst/>
          </a:prstGeom>
        </p:spPr>
      </p:pic>
      <p:sp>
        <p:nvSpPr>
          <p:cNvPr id="55" name="Rectangle 54"/>
          <p:cNvSpPr/>
          <p:nvPr/>
        </p:nvSpPr>
        <p:spPr>
          <a:xfrm>
            <a:off x="5114518" y="2409542"/>
            <a:ext cx="1728977" cy="1623655"/>
          </a:xfrm>
          <a:prstGeom prst="rect">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6" name="Rectangle 55"/>
          <p:cNvSpPr/>
          <p:nvPr/>
        </p:nvSpPr>
        <p:spPr>
          <a:xfrm>
            <a:off x="6960221" y="2414935"/>
            <a:ext cx="1397985" cy="3155796"/>
          </a:xfrm>
          <a:prstGeom prst="rect">
            <a:avLst/>
          </a:prstGeom>
          <a:solidFill>
            <a:schemeClr val="bg1">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58" name="Straight Arrow Connector 57"/>
          <p:cNvCxnSpPr>
            <a:stCxn id="56" idx="0"/>
            <a:endCxn id="56" idx="2"/>
          </p:cNvCxnSpPr>
          <p:nvPr/>
        </p:nvCxnSpPr>
        <p:spPr>
          <a:xfrm>
            <a:off x="7659214" y="2414935"/>
            <a:ext cx="0" cy="3155796"/>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pic>
        <p:nvPicPr>
          <p:cNvPr id="60" name="Picture 59"/>
          <p:cNvPicPr>
            <a:picLocks noChangeAspect="1"/>
          </p:cNvPicPr>
          <p:nvPr/>
        </p:nvPicPr>
        <p:blipFill rotWithShape="1">
          <a:blip r:embed="rId3"/>
          <a:srcRect t="31700" b="33446"/>
          <a:stretch/>
        </p:blipFill>
        <p:spPr>
          <a:xfrm rot="16200000">
            <a:off x="6735362" y="2866938"/>
            <a:ext cx="1179200" cy="614427"/>
          </a:xfrm>
          <a:prstGeom prst="rect">
            <a:avLst/>
          </a:prstGeom>
        </p:spPr>
      </p:pic>
      <p:cxnSp>
        <p:nvCxnSpPr>
          <p:cNvPr id="61" name="Straight Arrow Connector 60"/>
          <p:cNvCxnSpPr/>
          <p:nvPr/>
        </p:nvCxnSpPr>
        <p:spPr>
          <a:xfrm flipH="1">
            <a:off x="6960221" y="4834966"/>
            <a:ext cx="1397986" cy="0"/>
          </a:xfrm>
          <a:prstGeom prst="straightConnector1">
            <a:avLst/>
          </a:prstGeom>
          <a:ln>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sp>
        <p:nvSpPr>
          <p:cNvPr id="63" name="Rectangle 62"/>
          <p:cNvSpPr/>
          <p:nvPr/>
        </p:nvSpPr>
        <p:spPr>
          <a:xfrm>
            <a:off x="5114518" y="4772602"/>
            <a:ext cx="1728977" cy="798130"/>
          </a:xfrm>
          <a:prstGeom prst="rect">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3" name="Content Placeholder 2"/>
          <p:cNvSpPr txBox="1">
            <a:spLocks/>
          </p:cNvSpPr>
          <p:nvPr/>
        </p:nvSpPr>
        <p:spPr>
          <a:xfrm>
            <a:off x="267385" y="1417637"/>
            <a:ext cx="8876615" cy="45867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Sensors on a car see only line of sight objects</a:t>
            </a:r>
          </a:p>
          <a:p>
            <a:pPr marL="0" indent="0">
              <a:buNone/>
            </a:pPr>
            <a:endParaRPr lang="en-US" dirty="0" smtClean="0"/>
          </a:p>
        </p:txBody>
      </p:sp>
    </p:spTree>
    <p:extLst>
      <p:ext uri="{BB962C8B-B14F-4D97-AF65-F5344CB8AC3E}">
        <p14:creationId xmlns:p14="http://schemas.microsoft.com/office/powerpoint/2010/main" val="2296703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P spid="55" grpId="0" animBg="1"/>
      <p:bldP spid="56" grpId="0" animBg="1"/>
      <p:bldP spid="63" grpId="0" animBg="1"/>
      <p:bldP spid="2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rot="21090177">
            <a:off x="1699706" y="3506999"/>
            <a:ext cx="5648684" cy="4313946"/>
            <a:chOff x="4572000" y="3760760"/>
            <a:chExt cx="4352854" cy="4304460"/>
          </a:xfrm>
          <a:scene3d>
            <a:camera prst="isometricOffAxis2Top"/>
            <a:lightRig rig="threePt" dir="t"/>
          </a:scene3d>
        </p:grpSpPr>
        <p:cxnSp>
          <p:nvCxnSpPr>
            <p:cNvPr id="14" name="Straight Arrow Connector 13"/>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grpSp>
      <p:sp>
        <p:nvSpPr>
          <p:cNvPr id="2" name="Rectangle 1"/>
          <p:cNvSpPr/>
          <p:nvPr/>
        </p:nvSpPr>
        <p:spPr>
          <a:xfrm rot="21177723">
            <a:off x="1125931" y="2187146"/>
            <a:ext cx="7036214" cy="5610754"/>
          </a:xfrm>
          <a:prstGeom prst="rect">
            <a:avLst/>
          </a:prstGeom>
          <a:solidFill>
            <a:schemeClr val="bg1">
              <a:lumMod val="50000"/>
            </a:schemeClr>
          </a:solidFill>
          <a:ln>
            <a:solidFill>
              <a:schemeClr val="tx1">
                <a:lumMod val="75000"/>
                <a:lumOff val="25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itle 1"/>
          <p:cNvSpPr>
            <a:spLocks noGrp="1"/>
          </p:cNvSpPr>
          <p:nvPr>
            <p:ph type="title"/>
          </p:nvPr>
        </p:nvSpPr>
        <p:spPr>
          <a:xfrm>
            <a:off x="179069" y="-3188"/>
            <a:ext cx="8686800" cy="1143000"/>
          </a:xfrm>
        </p:spPr>
        <p:txBody>
          <a:bodyPr vert="horz" lIns="91440" tIns="45720" rIns="91440" bIns="45720" rtlCol="0" anchor="ctr">
            <a:normAutofit/>
          </a:bodyPr>
          <a:lstStyle/>
          <a:p>
            <a:r>
              <a:rPr lang="en-US" u="sng" dirty="0" smtClean="0">
                <a:solidFill>
                  <a:schemeClr val="tx2"/>
                </a:solidFill>
              </a:rPr>
              <a:t>Challenge 1</a:t>
            </a:r>
            <a:r>
              <a:rPr lang="en-US" dirty="0" smtClean="0">
                <a:solidFill>
                  <a:schemeClr val="tx2"/>
                </a:solidFill>
              </a:rPr>
              <a:t>: Who Should Respond?</a:t>
            </a:r>
            <a:endParaRPr lang="en-US" dirty="0">
              <a:solidFill>
                <a:schemeClr val="tx2"/>
              </a:solidFill>
            </a:endParaRPr>
          </a:p>
        </p:txBody>
      </p:sp>
      <p:sp>
        <p:nvSpPr>
          <p:cNvPr id="35" name="Content Placeholder 2"/>
          <p:cNvSpPr txBox="1">
            <a:spLocks/>
          </p:cNvSpPr>
          <p:nvPr/>
        </p:nvSpPr>
        <p:spPr>
          <a:xfrm>
            <a:off x="359224" y="1309001"/>
            <a:ext cx="8784775" cy="480060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endParaRPr lang="en-US" dirty="0" smtClean="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Lst>
          </a:blip>
          <a:stretch>
            <a:fillRect/>
          </a:stretch>
        </p:blipFill>
        <p:spPr>
          <a:xfrm rot="21081597" flipH="1">
            <a:off x="1127578" y="4995706"/>
            <a:ext cx="1650825" cy="742871"/>
          </a:xfrm>
          <a:prstGeom prst="rect">
            <a:avLst/>
          </a:prstGeom>
        </p:spPr>
      </p:pic>
      <p:grpSp>
        <p:nvGrpSpPr>
          <p:cNvPr id="43" name="Group 42"/>
          <p:cNvGrpSpPr/>
          <p:nvPr/>
        </p:nvGrpSpPr>
        <p:grpSpPr>
          <a:xfrm rot="5646835">
            <a:off x="2465068" y="4989260"/>
            <a:ext cx="533617" cy="488605"/>
            <a:chOff x="2570097" y="3944647"/>
            <a:chExt cx="533617" cy="488605"/>
          </a:xfrm>
        </p:grpSpPr>
        <p:sp>
          <p:nvSpPr>
            <p:cNvPr id="44" name="Arc 43"/>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5" name="Arc 44"/>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6" name="Arc 45"/>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47" name="Group 46"/>
          <p:cNvGrpSpPr/>
          <p:nvPr/>
        </p:nvGrpSpPr>
        <p:grpSpPr>
          <a:xfrm>
            <a:off x="5622817" y="5066749"/>
            <a:ext cx="533617" cy="488605"/>
            <a:chOff x="2570097" y="3944647"/>
            <a:chExt cx="533617" cy="488605"/>
          </a:xfrm>
        </p:grpSpPr>
        <p:sp>
          <p:nvSpPr>
            <p:cNvPr id="48" name="Arc 47"/>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9" name="Arc 48"/>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0" name="Arc 49"/>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30" name="Content Placeholder 2"/>
          <p:cNvSpPr txBox="1">
            <a:spLocks/>
          </p:cNvSpPr>
          <p:nvPr/>
        </p:nvSpPr>
        <p:spPr>
          <a:xfrm>
            <a:off x="359224" y="1139813"/>
            <a:ext cx="8506645" cy="1684668"/>
          </a:xfrm>
          <a:prstGeom prst="rect">
            <a:avLst/>
          </a:prstGeom>
        </p:spPr>
        <p:txBody>
          <a:bodyPr>
            <a:normAutofit lnSpcReduction="10000"/>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None/>
            </a:pPr>
            <a:r>
              <a:rPr lang="en-US" sz="3600" u="sng" dirty="0" smtClean="0"/>
              <a:t> Naïve solution 1: </a:t>
            </a:r>
            <a:r>
              <a:rPr lang="en-US" sz="3600" dirty="0" smtClean="0"/>
              <a:t> Simply let all cars respond</a:t>
            </a:r>
          </a:p>
          <a:p>
            <a:pPr marL="402336" lvl="1" indent="0">
              <a:buNone/>
            </a:pPr>
            <a:r>
              <a:rPr lang="en-US" sz="3600" dirty="0" smtClean="0">
                <a:sym typeface="Wingdings" pitchFamily="2" charset="2"/>
              </a:rPr>
              <a:t> A lot of redundant data</a:t>
            </a:r>
            <a:endParaRPr lang="en-US" sz="3600" dirty="0" smtClean="0"/>
          </a:p>
          <a:p>
            <a:pPr lvl="1"/>
            <a:endParaRPr lang="en-US" sz="3600" dirty="0" smtClean="0"/>
          </a:p>
          <a:p>
            <a:pPr marL="402336" lvl="1" indent="0">
              <a:buNone/>
            </a:pPr>
            <a:endParaRPr lang="en-US" sz="3600" dirty="0"/>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Lst>
          </a:blip>
          <a:stretch>
            <a:fillRect/>
          </a:stretch>
        </p:blipFill>
        <p:spPr>
          <a:xfrm>
            <a:off x="5833344" y="4913945"/>
            <a:ext cx="1650825" cy="742871"/>
          </a:xfrm>
          <a:prstGeom prst="rect">
            <a:avLst/>
          </a:prstGeom>
        </p:spPr>
      </p:pic>
      <p:pic>
        <p:nvPicPr>
          <p:cNvPr id="32" name="Picture 31"/>
          <p:cNvPicPr>
            <a:picLocks noChangeAspect="1"/>
          </p:cNvPicPr>
          <p:nvPr/>
        </p:nvPicPr>
        <p:blipFill>
          <a:blip r:embed="rId5">
            <a:extLst>
              <a:ext uri="{BEBA8EAE-BF5A-486C-A8C5-ECC9F3942E4B}">
                <a14:imgProps xmlns:a14="http://schemas.microsoft.com/office/drawing/2010/main">
                  <a14:imgLayer r:embed="rId6">
                    <a14:imgEffect>
                      <a14:backgroundRemoval t="10000" b="90000" l="5667" r="97167"/>
                    </a14:imgEffect>
                  </a14:imgLayer>
                </a14:imgProps>
              </a:ext>
            </a:extLst>
          </a:blip>
          <a:stretch>
            <a:fillRect/>
          </a:stretch>
        </p:blipFill>
        <p:spPr>
          <a:xfrm>
            <a:off x="6662339" y="3731909"/>
            <a:ext cx="1426673" cy="1456217"/>
          </a:xfrm>
          <a:prstGeom prst="rect">
            <a:avLst/>
          </a:prstGeom>
        </p:spPr>
      </p:pic>
      <p:grpSp>
        <p:nvGrpSpPr>
          <p:cNvPr id="33" name="Group 32"/>
          <p:cNvGrpSpPr/>
          <p:nvPr/>
        </p:nvGrpSpPr>
        <p:grpSpPr>
          <a:xfrm rot="20833750">
            <a:off x="6692993" y="4046793"/>
            <a:ext cx="533617" cy="488605"/>
            <a:chOff x="2570097" y="3944647"/>
            <a:chExt cx="533617" cy="488605"/>
          </a:xfrm>
        </p:grpSpPr>
        <p:sp>
          <p:nvSpPr>
            <p:cNvPr id="36" name="Arc 35"/>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37" name="Arc 36"/>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39" name="Arc 38"/>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pic>
        <p:nvPicPr>
          <p:cNvPr id="40" name="Picture 39"/>
          <p:cNvPicPr>
            <a:picLocks noChangeAspect="1"/>
          </p:cNvPicPr>
          <p:nvPr/>
        </p:nvPicPr>
        <p:blipFill>
          <a:blip r:embed="rId5">
            <a:extLst>
              <a:ext uri="{BEBA8EAE-BF5A-486C-A8C5-ECC9F3942E4B}">
                <a14:imgProps xmlns:a14="http://schemas.microsoft.com/office/drawing/2010/main">
                  <a14:imgLayer r:embed="rId7">
                    <a14:imgEffect>
                      <a14:backgroundRemoval t="10000" b="90000" l="5667" r="97167"/>
                    </a14:imgEffect>
                  </a14:imgLayer>
                </a14:imgProps>
              </a:ext>
            </a:extLst>
          </a:blip>
          <a:stretch>
            <a:fillRect/>
          </a:stretch>
        </p:blipFill>
        <p:spPr>
          <a:xfrm rot="21181565" flipH="1">
            <a:off x="2018541" y="3590212"/>
            <a:ext cx="1426673" cy="1456217"/>
          </a:xfrm>
          <a:prstGeom prst="rect">
            <a:avLst/>
          </a:prstGeom>
        </p:spPr>
      </p:pic>
      <p:grpSp>
        <p:nvGrpSpPr>
          <p:cNvPr id="41" name="Group 40"/>
          <p:cNvGrpSpPr/>
          <p:nvPr/>
        </p:nvGrpSpPr>
        <p:grpSpPr>
          <a:xfrm rot="6350033">
            <a:off x="3180786" y="3947847"/>
            <a:ext cx="533617" cy="488605"/>
            <a:chOff x="2570097" y="3944647"/>
            <a:chExt cx="533617" cy="488605"/>
          </a:xfrm>
        </p:grpSpPr>
        <p:sp>
          <p:nvSpPr>
            <p:cNvPr id="42" name="Arc 41"/>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1" name="Arc 50"/>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2" name="Arc 51"/>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53" name="Cube 52"/>
          <p:cNvSpPr/>
          <p:nvPr/>
        </p:nvSpPr>
        <p:spPr>
          <a:xfrm>
            <a:off x="3873860" y="3911679"/>
            <a:ext cx="1494529" cy="1520575"/>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8" name="TextBox 37"/>
          <p:cNvSpPr txBox="1"/>
          <p:nvPr/>
        </p:nvSpPr>
        <p:spPr>
          <a:xfrm>
            <a:off x="3907245" y="4458708"/>
            <a:ext cx="1075936" cy="461665"/>
          </a:xfrm>
          <a:prstGeom prst="rect">
            <a:avLst/>
          </a:prstGeom>
          <a:noFill/>
        </p:spPr>
        <p:txBody>
          <a:bodyPr wrap="none" rtlCol="0">
            <a:spAutoFit/>
          </a:bodyPr>
          <a:lstStyle/>
          <a:p>
            <a:r>
              <a:rPr lang="en-US" sz="2400" b="1" dirty="0" smtClean="0"/>
              <a:t>Cube R</a:t>
            </a:r>
            <a:endParaRPr lang="en-US" sz="2400" b="1" dirty="0"/>
          </a:p>
        </p:txBody>
      </p:sp>
    </p:spTree>
    <p:extLst>
      <p:ext uri="{BB962C8B-B14F-4D97-AF65-F5344CB8AC3E}">
        <p14:creationId xmlns:p14="http://schemas.microsoft.com/office/powerpoint/2010/main" val="3686822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rot="21090177">
            <a:off x="1699706" y="3506999"/>
            <a:ext cx="5648684" cy="4313946"/>
            <a:chOff x="4572000" y="3760760"/>
            <a:chExt cx="4352854" cy="4304460"/>
          </a:xfrm>
          <a:scene3d>
            <a:camera prst="isometricOffAxis2Top"/>
            <a:lightRig rig="threePt" dir="t"/>
          </a:scene3d>
        </p:grpSpPr>
        <p:cxnSp>
          <p:nvCxnSpPr>
            <p:cNvPr id="14" name="Straight Arrow Connector 13"/>
            <p:cNvCxnSpPr/>
            <p:nvPr/>
          </p:nvCxnSpPr>
          <p:spPr>
            <a:xfrm>
              <a:off x="7759925" y="3760760"/>
              <a:ext cx="1" cy="430446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flipH="1">
              <a:off x="4572000" y="7510396"/>
              <a:ext cx="4352854"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grpSp>
      <p:sp>
        <p:nvSpPr>
          <p:cNvPr id="2" name="Rectangle 1"/>
          <p:cNvSpPr/>
          <p:nvPr/>
        </p:nvSpPr>
        <p:spPr>
          <a:xfrm rot="21177723">
            <a:off x="1125931" y="2187146"/>
            <a:ext cx="7036214" cy="5610754"/>
          </a:xfrm>
          <a:prstGeom prst="rect">
            <a:avLst/>
          </a:prstGeom>
          <a:solidFill>
            <a:schemeClr val="bg1">
              <a:lumMod val="50000"/>
            </a:schemeClr>
          </a:solidFill>
          <a:ln>
            <a:solidFill>
              <a:schemeClr val="tx1">
                <a:lumMod val="75000"/>
                <a:lumOff val="25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itle 1"/>
          <p:cNvSpPr>
            <a:spLocks noGrp="1"/>
          </p:cNvSpPr>
          <p:nvPr>
            <p:ph type="title"/>
          </p:nvPr>
        </p:nvSpPr>
        <p:spPr>
          <a:xfrm>
            <a:off x="179069" y="-3188"/>
            <a:ext cx="8686800" cy="1143000"/>
          </a:xfrm>
        </p:spPr>
        <p:txBody>
          <a:bodyPr vert="horz" lIns="91440" tIns="45720" rIns="91440" bIns="45720" rtlCol="0" anchor="ctr">
            <a:normAutofit/>
          </a:bodyPr>
          <a:lstStyle/>
          <a:p>
            <a:r>
              <a:rPr lang="en-US" u="sng" dirty="0" smtClean="0">
                <a:solidFill>
                  <a:schemeClr val="tx2"/>
                </a:solidFill>
              </a:rPr>
              <a:t>Challenge 1</a:t>
            </a:r>
            <a:r>
              <a:rPr lang="en-US" dirty="0" smtClean="0">
                <a:solidFill>
                  <a:schemeClr val="tx2"/>
                </a:solidFill>
              </a:rPr>
              <a:t>: Who Should Respond?</a:t>
            </a:r>
            <a:endParaRPr lang="en-US" dirty="0">
              <a:solidFill>
                <a:schemeClr val="tx2"/>
              </a:solidFill>
            </a:endParaRPr>
          </a:p>
        </p:txBody>
      </p:sp>
      <p:sp>
        <p:nvSpPr>
          <p:cNvPr id="35" name="Content Placeholder 2"/>
          <p:cNvSpPr txBox="1">
            <a:spLocks/>
          </p:cNvSpPr>
          <p:nvPr/>
        </p:nvSpPr>
        <p:spPr>
          <a:xfrm>
            <a:off x="359224" y="1309001"/>
            <a:ext cx="8784775" cy="480060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endParaRPr lang="en-US" dirty="0" smtClean="0"/>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Lst>
          </a:blip>
          <a:stretch>
            <a:fillRect/>
          </a:stretch>
        </p:blipFill>
        <p:spPr>
          <a:xfrm rot="21081597" flipH="1">
            <a:off x="1127578" y="4995706"/>
            <a:ext cx="1650825" cy="742871"/>
          </a:xfrm>
          <a:prstGeom prst="rect">
            <a:avLst/>
          </a:prstGeom>
        </p:spPr>
      </p:pic>
      <p:sp>
        <p:nvSpPr>
          <p:cNvPr id="30" name="Content Placeholder 2"/>
          <p:cNvSpPr txBox="1">
            <a:spLocks/>
          </p:cNvSpPr>
          <p:nvPr/>
        </p:nvSpPr>
        <p:spPr>
          <a:xfrm>
            <a:off x="135704" y="1139813"/>
            <a:ext cx="9008296" cy="3051344"/>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None/>
            </a:pPr>
            <a:r>
              <a:rPr lang="en-US" sz="3600" u="sng" dirty="0" smtClean="0"/>
              <a:t>Naïve solution 2: </a:t>
            </a:r>
            <a:r>
              <a:rPr lang="en-US" sz="3600" dirty="0" smtClean="0"/>
              <a:t> One car respond; others who hear it suppress their response</a:t>
            </a:r>
            <a:endParaRPr lang="en-US" sz="3600" dirty="0"/>
          </a:p>
          <a:p>
            <a:pPr>
              <a:buFont typeface="Wingdings"/>
              <a:buChar char="à"/>
            </a:pPr>
            <a:r>
              <a:rPr lang="en-US" sz="3600" dirty="0" smtClean="0">
                <a:sym typeface="Wingdings" pitchFamily="2" charset="2"/>
              </a:rPr>
              <a:t>Responder leaves before sending all packets</a:t>
            </a:r>
            <a:endParaRPr lang="en-US" sz="3600" dirty="0">
              <a:sym typeface="Wingdings" pitchFamily="2" charset="2"/>
            </a:endParaRPr>
          </a:p>
          <a:p>
            <a:pPr marL="365760" lvl="1" indent="-283464">
              <a:spcBef>
                <a:spcPts val="600"/>
              </a:spcBef>
              <a:buSzPct val="80000"/>
              <a:buFont typeface="Wingdings"/>
              <a:buChar char="à"/>
            </a:pPr>
            <a:r>
              <a:rPr lang="en-US" sz="3600" dirty="0">
                <a:sym typeface="Wingdings" pitchFamily="2" charset="2"/>
              </a:rPr>
              <a:t>Different cars have different perspectives</a:t>
            </a:r>
          </a:p>
          <a:p>
            <a:pPr>
              <a:buFont typeface="Wingdings"/>
              <a:buChar char="à"/>
            </a:pPr>
            <a:endParaRPr lang="en-US" sz="3600" dirty="0" smtClean="0"/>
          </a:p>
          <a:p>
            <a:pPr marL="402336" lvl="1" indent="0">
              <a:buNone/>
            </a:pPr>
            <a:endParaRPr lang="en-US" sz="3600" dirty="0"/>
          </a:p>
        </p:txBody>
      </p:sp>
      <p:pic>
        <p:nvPicPr>
          <p:cNvPr id="31" name="Picture 30"/>
          <p:cNvPicPr>
            <a:picLocks noChangeAspect="1"/>
          </p:cNvPicPr>
          <p:nvPr/>
        </p:nvPicPr>
        <p:blipFill>
          <a:blip r:embed="rId3">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Lst>
          </a:blip>
          <a:stretch>
            <a:fillRect/>
          </a:stretch>
        </p:blipFill>
        <p:spPr>
          <a:xfrm>
            <a:off x="5833344" y="4913945"/>
            <a:ext cx="1650825" cy="742871"/>
          </a:xfrm>
          <a:prstGeom prst="rect">
            <a:avLst/>
          </a:prstGeom>
        </p:spPr>
      </p:pic>
      <p:pic>
        <p:nvPicPr>
          <p:cNvPr id="32" name="Picture 31"/>
          <p:cNvPicPr>
            <a:picLocks noChangeAspect="1"/>
          </p:cNvPicPr>
          <p:nvPr/>
        </p:nvPicPr>
        <p:blipFill>
          <a:blip r:embed="rId5">
            <a:extLst>
              <a:ext uri="{BEBA8EAE-BF5A-486C-A8C5-ECC9F3942E4B}">
                <a14:imgProps xmlns:a14="http://schemas.microsoft.com/office/drawing/2010/main">
                  <a14:imgLayer r:embed="rId6">
                    <a14:imgEffect>
                      <a14:backgroundRemoval t="10000" b="90000" l="5667" r="97167"/>
                    </a14:imgEffect>
                  </a14:imgLayer>
                </a14:imgProps>
              </a:ext>
            </a:extLst>
          </a:blip>
          <a:stretch>
            <a:fillRect/>
          </a:stretch>
        </p:blipFill>
        <p:spPr>
          <a:xfrm>
            <a:off x="6662339" y="3731909"/>
            <a:ext cx="1426673" cy="1456217"/>
          </a:xfrm>
          <a:prstGeom prst="rect">
            <a:avLst/>
          </a:prstGeom>
        </p:spPr>
      </p:pic>
      <p:pic>
        <p:nvPicPr>
          <p:cNvPr id="40" name="Picture 39"/>
          <p:cNvPicPr>
            <a:picLocks noChangeAspect="1"/>
          </p:cNvPicPr>
          <p:nvPr/>
        </p:nvPicPr>
        <p:blipFill>
          <a:blip r:embed="rId5">
            <a:extLst>
              <a:ext uri="{BEBA8EAE-BF5A-486C-A8C5-ECC9F3942E4B}">
                <a14:imgProps xmlns:a14="http://schemas.microsoft.com/office/drawing/2010/main">
                  <a14:imgLayer r:embed="rId7">
                    <a14:imgEffect>
                      <a14:backgroundRemoval t="10000" b="90000" l="5667" r="97167"/>
                    </a14:imgEffect>
                  </a14:imgLayer>
                </a14:imgProps>
              </a:ext>
            </a:extLst>
          </a:blip>
          <a:stretch>
            <a:fillRect/>
          </a:stretch>
        </p:blipFill>
        <p:spPr>
          <a:xfrm rot="21181565" flipH="1">
            <a:off x="2018541" y="3590212"/>
            <a:ext cx="1426673" cy="1456217"/>
          </a:xfrm>
          <a:prstGeom prst="rect">
            <a:avLst/>
          </a:prstGeom>
        </p:spPr>
      </p:pic>
      <p:grpSp>
        <p:nvGrpSpPr>
          <p:cNvPr id="41" name="Group 40"/>
          <p:cNvGrpSpPr/>
          <p:nvPr/>
        </p:nvGrpSpPr>
        <p:grpSpPr>
          <a:xfrm rot="6350033">
            <a:off x="3180786" y="3947847"/>
            <a:ext cx="533617" cy="488605"/>
            <a:chOff x="2570097" y="3944647"/>
            <a:chExt cx="533617" cy="488605"/>
          </a:xfrm>
        </p:grpSpPr>
        <p:sp>
          <p:nvSpPr>
            <p:cNvPr id="42" name="Arc 41"/>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1" name="Arc 50"/>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2" name="Arc 51"/>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53" name="Cube 52"/>
          <p:cNvSpPr/>
          <p:nvPr/>
        </p:nvSpPr>
        <p:spPr>
          <a:xfrm>
            <a:off x="3873860" y="3911679"/>
            <a:ext cx="1494529" cy="1520575"/>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8" name="TextBox 37"/>
          <p:cNvSpPr txBox="1"/>
          <p:nvPr/>
        </p:nvSpPr>
        <p:spPr>
          <a:xfrm>
            <a:off x="3907245" y="4458708"/>
            <a:ext cx="1075936" cy="461665"/>
          </a:xfrm>
          <a:prstGeom prst="rect">
            <a:avLst/>
          </a:prstGeom>
          <a:noFill/>
        </p:spPr>
        <p:txBody>
          <a:bodyPr wrap="none" rtlCol="0">
            <a:spAutoFit/>
          </a:bodyPr>
          <a:lstStyle/>
          <a:p>
            <a:r>
              <a:rPr lang="en-US" sz="2400" b="1" dirty="0" smtClean="0"/>
              <a:t>Cube R</a:t>
            </a:r>
            <a:endParaRPr lang="en-US" sz="2400" b="1" dirty="0"/>
          </a:p>
        </p:txBody>
      </p:sp>
      <p:sp>
        <p:nvSpPr>
          <p:cNvPr id="54" name="Content Placeholder 2"/>
          <p:cNvSpPr txBox="1">
            <a:spLocks/>
          </p:cNvSpPr>
          <p:nvPr/>
        </p:nvSpPr>
        <p:spPr>
          <a:xfrm>
            <a:off x="90796" y="3731909"/>
            <a:ext cx="8948090" cy="2605368"/>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nchor="ctr"/>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sz="4400" dirty="0" smtClean="0"/>
              <a:t>Need to balance data diversity with data overlap  </a:t>
            </a:r>
          </a:p>
        </p:txBody>
      </p:sp>
    </p:spTree>
    <p:extLst>
      <p:ext uri="{BB962C8B-B14F-4D97-AF65-F5344CB8AC3E}">
        <p14:creationId xmlns:p14="http://schemas.microsoft.com/office/powerpoint/2010/main" val="14255088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179069" y="-3188"/>
            <a:ext cx="8964930" cy="1143000"/>
          </a:xfrm>
        </p:spPr>
        <p:txBody>
          <a:bodyPr vert="horz" lIns="91440" tIns="45720" rIns="91440" bIns="45720" rtlCol="0" anchor="ctr">
            <a:normAutofit/>
          </a:bodyPr>
          <a:lstStyle/>
          <a:p>
            <a:r>
              <a:rPr lang="en-US" u="sng" dirty="0" smtClean="0">
                <a:solidFill>
                  <a:schemeClr val="tx2"/>
                </a:solidFill>
              </a:rPr>
              <a:t>Solution</a:t>
            </a:r>
            <a:r>
              <a:rPr lang="en-US" dirty="0" smtClean="0">
                <a:solidFill>
                  <a:schemeClr val="tx2"/>
                </a:solidFill>
              </a:rPr>
              <a:t>: Random Walks</a:t>
            </a:r>
            <a:endParaRPr lang="en-US" dirty="0">
              <a:solidFill>
                <a:schemeClr val="tx2"/>
              </a:solidFill>
            </a:endParaRPr>
          </a:p>
        </p:txBody>
      </p:sp>
      <p:sp>
        <p:nvSpPr>
          <p:cNvPr id="35" name="Content Placeholder 2"/>
          <p:cNvSpPr txBox="1">
            <a:spLocks/>
          </p:cNvSpPr>
          <p:nvPr/>
        </p:nvSpPr>
        <p:spPr>
          <a:xfrm>
            <a:off x="359224" y="1471561"/>
            <a:ext cx="8784775" cy="480060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endParaRPr lang="en-US" dirty="0" smtClean="0"/>
          </a:p>
        </p:txBody>
      </p:sp>
      <p:sp>
        <p:nvSpPr>
          <p:cNvPr id="30" name="Content Placeholder 2"/>
          <p:cNvSpPr txBox="1">
            <a:spLocks/>
          </p:cNvSpPr>
          <p:nvPr/>
        </p:nvSpPr>
        <p:spPr>
          <a:xfrm>
            <a:off x="1" y="1159405"/>
            <a:ext cx="9144000" cy="1568214"/>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sz="2800" dirty="0"/>
              <a:t>C</a:t>
            </a:r>
            <a:r>
              <a:rPr lang="en-US" sz="2800" dirty="0" smtClean="0"/>
              <a:t>ontent of the cube (i.e., its subtree) is divided into packets</a:t>
            </a:r>
          </a:p>
          <a:p>
            <a:r>
              <a:rPr lang="en-US" sz="2800" dirty="0" smtClean="0"/>
              <a:t>Each car uses a different random walk to transmit  packets</a:t>
            </a:r>
          </a:p>
          <a:p>
            <a:pPr marL="402336" lvl="1" indent="0">
              <a:buNone/>
            </a:pPr>
            <a:endParaRPr lang="en-US" dirty="0"/>
          </a:p>
        </p:txBody>
      </p:sp>
      <p:sp>
        <p:nvSpPr>
          <p:cNvPr id="6" name="Freeform 5"/>
          <p:cNvSpPr/>
          <p:nvPr/>
        </p:nvSpPr>
        <p:spPr>
          <a:xfrm>
            <a:off x="1039016" y="2880819"/>
            <a:ext cx="2246729" cy="1824929"/>
          </a:xfrm>
          <a:custGeom>
            <a:avLst/>
            <a:gdLst>
              <a:gd name="connsiteX0" fmla="*/ 3015034 w 3015034"/>
              <a:gd name="connsiteY0" fmla="*/ 66998 h 2329948"/>
              <a:gd name="connsiteX1" fmla="*/ 312334 w 3015034"/>
              <a:gd name="connsiteY1" fmla="*/ 34437 h 2329948"/>
              <a:gd name="connsiteX2" fmla="*/ 2787096 w 3015034"/>
              <a:gd name="connsiteY2" fmla="*/ 490281 h 2329948"/>
              <a:gd name="connsiteX3" fmla="*/ 133240 w 3015034"/>
              <a:gd name="connsiteY3" fmla="*/ 750763 h 2329948"/>
              <a:gd name="connsiteX4" fmla="*/ 426303 w 3015034"/>
              <a:gd name="connsiteY4" fmla="*/ 2329934 h 2329948"/>
              <a:gd name="connsiteX5" fmla="*/ 686805 w 3015034"/>
              <a:gd name="connsiteY5" fmla="*/ 783323 h 2329948"/>
              <a:gd name="connsiteX6" fmla="*/ 1012431 w 3015034"/>
              <a:gd name="connsiteY6" fmla="*/ 2313654 h 2329948"/>
              <a:gd name="connsiteX7" fmla="*/ 1093838 w 3015034"/>
              <a:gd name="connsiteY7" fmla="*/ 783323 h 2329948"/>
              <a:gd name="connsiteX8" fmla="*/ 1419464 w 3015034"/>
              <a:gd name="connsiteY8" fmla="*/ 2264814 h 2329948"/>
              <a:gd name="connsiteX9" fmla="*/ 1468308 w 3015034"/>
              <a:gd name="connsiteY9" fmla="*/ 767043 h 2329948"/>
              <a:gd name="connsiteX10" fmla="*/ 1679966 w 3015034"/>
              <a:gd name="connsiteY10" fmla="*/ 1369407 h 2329948"/>
              <a:gd name="connsiteX11" fmla="*/ 2152124 w 3015034"/>
              <a:gd name="connsiteY11" fmla="*/ 1418247 h 2329948"/>
              <a:gd name="connsiteX12" fmla="*/ 1712528 w 3015034"/>
              <a:gd name="connsiteY12" fmla="*/ 1711290 h 2329948"/>
              <a:gd name="connsiteX13" fmla="*/ 2103280 w 3015034"/>
              <a:gd name="connsiteY13" fmla="*/ 1922931 h 2329948"/>
              <a:gd name="connsiteX14" fmla="*/ 2624282 w 3015034"/>
              <a:gd name="connsiteY14" fmla="*/ 1125205 h 232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15034" h="2329948">
                <a:moveTo>
                  <a:pt x="3015034" y="66998"/>
                </a:moveTo>
                <a:cubicBezTo>
                  <a:pt x="1682679" y="15444"/>
                  <a:pt x="350324" y="-36110"/>
                  <a:pt x="312334" y="34437"/>
                </a:cubicBezTo>
                <a:cubicBezTo>
                  <a:pt x="274344" y="104984"/>
                  <a:pt x="2816945" y="370893"/>
                  <a:pt x="2787096" y="490281"/>
                </a:cubicBezTo>
                <a:cubicBezTo>
                  <a:pt x="2757247" y="609669"/>
                  <a:pt x="526705" y="444154"/>
                  <a:pt x="133240" y="750763"/>
                </a:cubicBezTo>
                <a:cubicBezTo>
                  <a:pt x="-260225" y="1057372"/>
                  <a:pt x="334042" y="2324507"/>
                  <a:pt x="426303" y="2329934"/>
                </a:cubicBezTo>
                <a:cubicBezTo>
                  <a:pt x="518564" y="2335361"/>
                  <a:pt x="589117" y="786036"/>
                  <a:pt x="686805" y="783323"/>
                </a:cubicBezTo>
                <a:cubicBezTo>
                  <a:pt x="784493" y="780610"/>
                  <a:pt x="944592" y="2313654"/>
                  <a:pt x="1012431" y="2313654"/>
                </a:cubicBezTo>
                <a:cubicBezTo>
                  <a:pt x="1080270" y="2313654"/>
                  <a:pt x="1025999" y="791463"/>
                  <a:pt x="1093838" y="783323"/>
                </a:cubicBezTo>
                <a:cubicBezTo>
                  <a:pt x="1161677" y="775183"/>
                  <a:pt x="1357052" y="2267527"/>
                  <a:pt x="1419464" y="2264814"/>
                </a:cubicBezTo>
                <a:cubicBezTo>
                  <a:pt x="1481876" y="2262101"/>
                  <a:pt x="1424891" y="916277"/>
                  <a:pt x="1468308" y="767043"/>
                </a:cubicBezTo>
                <a:cubicBezTo>
                  <a:pt x="1511725" y="617809"/>
                  <a:pt x="1565997" y="1260873"/>
                  <a:pt x="1679966" y="1369407"/>
                </a:cubicBezTo>
                <a:cubicBezTo>
                  <a:pt x="1793935" y="1477941"/>
                  <a:pt x="2146697" y="1361267"/>
                  <a:pt x="2152124" y="1418247"/>
                </a:cubicBezTo>
                <a:cubicBezTo>
                  <a:pt x="2157551" y="1475227"/>
                  <a:pt x="1720669" y="1627176"/>
                  <a:pt x="1712528" y="1711290"/>
                </a:cubicBezTo>
                <a:cubicBezTo>
                  <a:pt x="1704387" y="1795404"/>
                  <a:pt x="1951321" y="2020612"/>
                  <a:pt x="2103280" y="1922931"/>
                </a:cubicBezTo>
                <a:cubicBezTo>
                  <a:pt x="2255239" y="1825250"/>
                  <a:pt x="2428906" y="1282579"/>
                  <a:pt x="2624282" y="1125205"/>
                </a:cubicBezTo>
              </a:path>
            </a:pathLst>
          </a:custGeom>
          <a:ln>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0" name="Cube 159"/>
          <p:cNvSpPr/>
          <p:nvPr/>
        </p:nvSpPr>
        <p:spPr>
          <a:xfrm>
            <a:off x="918482" y="2754814"/>
            <a:ext cx="2389038" cy="2019692"/>
          </a:xfrm>
          <a:prstGeom prst="cube">
            <a:avLst/>
          </a:prstGeom>
          <a:solidFill>
            <a:schemeClr val="bg1">
              <a:lumMod val="85000"/>
              <a:alpha val="50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0" name="Freeform 9"/>
          <p:cNvSpPr/>
          <p:nvPr/>
        </p:nvSpPr>
        <p:spPr>
          <a:xfrm>
            <a:off x="5373202" y="2815848"/>
            <a:ext cx="2348878" cy="1851402"/>
          </a:xfrm>
          <a:custGeom>
            <a:avLst/>
            <a:gdLst>
              <a:gd name="connsiteX0" fmla="*/ 0 w 3256824"/>
              <a:gd name="connsiteY0" fmla="*/ 2362346 h 2363747"/>
              <a:gd name="connsiteX1" fmla="*/ 2588731 w 3256824"/>
              <a:gd name="connsiteY1" fmla="*/ 2329786 h 2363747"/>
              <a:gd name="connsiteX2" fmla="*/ 439596 w 3256824"/>
              <a:gd name="connsiteY2" fmla="*/ 2134424 h 2363747"/>
              <a:gd name="connsiteX3" fmla="*/ 2718981 w 3256824"/>
              <a:gd name="connsiteY3" fmla="*/ 2020463 h 2363747"/>
              <a:gd name="connsiteX4" fmla="*/ 3256265 w 3256824"/>
              <a:gd name="connsiteY4" fmla="*/ 1401819 h 2363747"/>
              <a:gd name="connsiteX5" fmla="*/ 2670137 w 3256824"/>
              <a:gd name="connsiteY5" fmla="*/ 1711141 h 2363747"/>
              <a:gd name="connsiteX6" fmla="*/ 3191140 w 3256824"/>
              <a:gd name="connsiteY6" fmla="*/ 1125057 h 2363747"/>
              <a:gd name="connsiteX7" fmla="*/ 2653856 w 3256824"/>
              <a:gd name="connsiteY7" fmla="*/ 1190177 h 2363747"/>
              <a:gd name="connsiteX8" fmla="*/ 3223703 w 3256824"/>
              <a:gd name="connsiteY8" fmla="*/ 457572 h 2363747"/>
              <a:gd name="connsiteX9" fmla="*/ 2898076 w 3256824"/>
              <a:gd name="connsiteY9" fmla="*/ 34289 h 2363747"/>
              <a:gd name="connsiteX10" fmla="*/ 2344511 w 3256824"/>
              <a:gd name="connsiteY10" fmla="*/ 343611 h 2363747"/>
              <a:gd name="connsiteX11" fmla="*/ 2051447 w 3256824"/>
              <a:gd name="connsiteY11" fmla="*/ 1729 h 2363747"/>
              <a:gd name="connsiteX12" fmla="*/ 1579289 w 3256824"/>
              <a:gd name="connsiteY12" fmla="*/ 522692 h 2363747"/>
              <a:gd name="connsiteX13" fmla="*/ 1595570 w 3256824"/>
              <a:gd name="connsiteY13" fmla="*/ 1678581 h 2363747"/>
              <a:gd name="connsiteX14" fmla="*/ 1253662 w 3256824"/>
              <a:gd name="connsiteY14" fmla="*/ 1646021 h 2363747"/>
              <a:gd name="connsiteX15" fmla="*/ 1139693 w 3256824"/>
              <a:gd name="connsiteY15" fmla="*/ 229650 h 2363747"/>
              <a:gd name="connsiteX16" fmla="*/ 814066 w 3256824"/>
              <a:gd name="connsiteY16" fmla="*/ 278491 h 2363747"/>
              <a:gd name="connsiteX17" fmla="*/ 439596 w 3256824"/>
              <a:gd name="connsiteY17" fmla="*/ 766894 h 2363747"/>
              <a:gd name="connsiteX18" fmla="*/ 1025723 w 3256824"/>
              <a:gd name="connsiteY18" fmla="*/ 815735 h 2363747"/>
              <a:gd name="connsiteX19" fmla="*/ 472158 w 3256824"/>
              <a:gd name="connsiteY19" fmla="*/ 1108777 h 2363747"/>
              <a:gd name="connsiteX20" fmla="*/ 1025723 w 3256824"/>
              <a:gd name="connsiteY20" fmla="*/ 1385539 h 2363747"/>
              <a:gd name="connsiteX21" fmla="*/ 683816 w 3256824"/>
              <a:gd name="connsiteY21" fmla="*/ 1662301 h 2363747"/>
              <a:gd name="connsiteX22" fmla="*/ 65125 w 3256824"/>
              <a:gd name="connsiteY22" fmla="*/ 1711141 h 236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56824" h="2363747">
                <a:moveTo>
                  <a:pt x="0" y="2362346"/>
                </a:moveTo>
                <a:cubicBezTo>
                  <a:pt x="1257732" y="2365059"/>
                  <a:pt x="2515465" y="2367773"/>
                  <a:pt x="2588731" y="2329786"/>
                </a:cubicBezTo>
                <a:cubicBezTo>
                  <a:pt x="2661997" y="2291799"/>
                  <a:pt x="417888" y="2185978"/>
                  <a:pt x="439596" y="2134424"/>
                </a:cubicBezTo>
                <a:cubicBezTo>
                  <a:pt x="461304" y="2082870"/>
                  <a:pt x="2249536" y="2142564"/>
                  <a:pt x="2718981" y="2020463"/>
                </a:cubicBezTo>
                <a:cubicBezTo>
                  <a:pt x="3188426" y="1898362"/>
                  <a:pt x="3264406" y="1453373"/>
                  <a:pt x="3256265" y="1401819"/>
                </a:cubicBezTo>
                <a:cubicBezTo>
                  <a:pt x="3248124" y="1350265"/>
                  <a:pt x="2680991" y="1757268"/>
                  <a:pt x="2670137" y="1711141"/>
                </a:cubicBezTo>
                <a:cubicBezTo>
                  <a:pt x="2659283" y="1665014"/>
                  <a:pt x="3193854" y="1211884"/>
                  <a:pt x="3191140" y="1125057"/>
                </a:cubicBezTo>
                <a:cubicBezTo>
                  <a:pt x="3188426" y="1038230"/>
                  <a:pt x="2648429" y="1301424"/>
                  <a:pt x="2653856" y="1190177"/>
                </a:cubicBezTo>
                <a:cubicBezTo>
                  <a:pt x="2659283" y="1078930"/>
                  <a:pt x="3183000" y="650220"/>
                  <a:pt x="3223703" y="457572"/>
                </a:cubicBezTo>
                <a:cubicBezTo>
                  <a:pt x="3264406" y="264924"/>
                  <a:pt x="3044608" y="53283"/>
                  <a:pt x="2898076" y="34289"/>
                </a:cubicBezTo>
                <a:cubicBezTo>
                  <a:pt x="2751544" y="15295"/>
                  <a:pt x="2485616" y="349038"/>
                  <a:pt x="2344511" y="343611"/>
                </a:cubicBezTo>
                <a:cubicBezTo>
                  <a:pt x="2203406" y="338184"/>
                  <a:pt x="2178984" y="-28118"/>
                  <a:pt x="2051447" y="1729"/>
                </a:cubicBezTo>
                <a:cubicBezTo>
                  <a:pt x="1923910" y="31576"/>
                  <a:pt x="1655269" y="243217"/>
                  <a:pt x="1579289" y="522692"/>
                </a:cubicBezTo>
                <a:cubicBezTo>
                  <a:pt x="1503310" y="802167"/>
                  <a:pt x="1649841" y="1491359"/>
                  <a:pt x="1595570" y="1678581"/>
                </a:cubicBezTo>
                <a:cubicBezTo>
                  <a:pt x="1541299" y="1865802"/>
                  <a:pt x="1329642" y="1887509"/>
                  <a:pt x="1253662" y="1646021"/>
                </a:cubicBezTo>
                <a:cubicBezTo>
                  <a:pt x="1177683" y="1404532"/>
                  <a:pt x="1212959" y="457572"/>
                  <a:pt x="1139693" y="229650"/>
                </a:cubicBezTo>
                <a:cubicBezTo>
                  <a:pt x="1066427" y="1728"/>
                  <a:pt x="930749" y="188950"/>
                  <a:pt x="814066" y="278491"/>
                </a:cubicBezTo>
                <a:cubicBezTo>
                  <a:pt x="697383" y="368032"/>
                  <a:pt x="404320" y="677353"/>
                  <a:pt x="439596" y="766894"/>
                </a:cubicBezTo>
                <a:cubicBezTo>
                  <a:pt x="474872" y="856435"/>
                  <a:pt x="1020296" y="758755"/>
                  <a:pt x="1025723" y="815735"/>
                </a:cubicBezTo>
                <a:cubicBezTo>
                  <a:pt x="1031150" y="872715"/>
                  <a:pt x="472158" y="1013810"/>
                  <a:pt x="472158" y="1108777"/>
                </a:cubicBezTo>
                <a:cubicBezTo>
                  <a:pt x="472158" y="1203744"/>
                  <a:pt x="990447" y="1293285"/>
                  <a:pt x="1025723" y="1385539"/>
                </a:cubicBezTo>
                <a:cubicBezTo>
                  <a:pt x="1060999" y="1477793"/>
                  <a:pt x="843916" y="1608034"/>
                  <a:pt x="683816" y="1662301"/>
                </a:cubicBezTo>
                <a:cubicBezTo>
                  <a:pt x="523716" y="1716568"/>
                  <a:pt x="203516" y="1792542"/>
                  <a:pt x="65125" y="1711141"/>
                </a:cubicBezTo>
              </a:path>
            </a:pathLst>
          </a:custGeom>
          <a:ln>
            <a:headEnd type="none"/>
            <a:tailEnd type="arrow"/>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61" name="Cube 160"/>
          <p:cNvSpPr/>
          <p:nvPr/>
        </p:nvSpPr>
        <p:spPr>
          <a:xfrm>
            <a:off x="5373202" y="2722254"/>
            <a:ext cx="2389038" cy="2019692"/>
          </a:xfrm>
          <a:prstGeom prst="cube">
            <a:avLst/>
          </a:prstGeom>
          <a:solidFill>
            <a:schemeClr val="bg1">
              <a:lumMod val="85000"/>
              <a:alpha val="50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Rectangle 1"/>
          <p:cNvSpPr/>
          <p:nvPr/>
        </p:nvSpPr>
        <p:spPr>
          <a:xfrm>
            <a:off x="1" y="4893995"/>
            <a:ext cx="9143998" cy="1031051"/>
          </a:xfrm>
          <a:prstGeom prst="rect">
            <a:avLst/>
          </a:prstGeom>
        </p:spPr>
        <p:txBody>
          <a:bodyPr wrap="square">
            <a:spAutoFit/>
          </a:bodyPr>
          <a:lstStyle/>
          <a:p>
            <a:pPr marL="346075">
              <a:spcAft>
                <a:spcPts val="600"/>
              </a:spcAft>
            </a:pPr>
            <a:r>
              <a:rPr lang="en-US" sz="2800" dirty="0"/>
              <a:t>If one car transmits </a:t>
            </a:r>
            <a:r>
              <a:rPr lang="en-US" sz="2800" dirty="0">
                <a:sym typeface="Wingdings"/>
              </a:rPr>
              <a:t> Eventually finishes walk</a:t>
            </a:r>
          </a:p>
          <a:p>
            <a:pPr marL="346075"/>
            <a:r>
              <a:rPr lang="en-US" sz="2800" dirty="0">
                <a:sym typeface="Wingdings"/>
              </a:rPr>
              <a:t>If </a:t>
            </a:r>
            <a:r>
              <a:rPr lang="en-US" sz="2800" dirty="0" smtClean="0">
                <a:sym typeface="Wingdings"/>
              </a:rPr>
              <a:t>multiple </a:t>
            </a:r>
            <a:r>
              <a:rPr lang="en-US" sz="2800" dirty="0">
                <a:sym typeface="Wingdings"/>
              </a:rPr>
              <a:t>cars transmit  Overlap is minimum</a:t>
            </a:r>
            <a:r>
              <a:rPr lang="en-US" sz="2800" dirty="0"/>
              <a:t> </a:t>
            </a:r>
            <a:endParaRPr lang="en-US" sz="2800" dirty="0">
              <a:sym typeface="Wingdings"/>
            </a:endParaRPr>
          </a:p>
        </p:txBody>
      </p:sp>
    </p:spTree>
    <p:extLst>
      <p:ext uri="{BB962C8B-B14F-4D97-AF65-F5344CB8AC3E}">
        <p14:creationId xmlns:p14="http://schemas.microsoft.com/office/powerpoint/2010/main" val="19837258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0" grpId="0" animBg="1"/>
      <p:bldP spid="10" grpId="0" animBg="1"/>
      <p:bldP spid="16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rot="21177723">
            <a:off x="974395" y="2546843"/>
            <a:ext cx="7221804" cy="5984489"/>
          </a:xfrm>
          <a:prstGeom prst="rect">
            <a:avLst/>
          </a:prstGeom>
          <a:solidFill>
            <a:schemeClr val="bg1">
              <a:lumMod val="50000"/>
            </a:schemeClr>
          </a:solidFill>
          <a:ln>
            <a:solidFill>
              <a:schemeClr val="tx1">
                <a:lumMod val="75000"/>
                <a:lumOff val="25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Cube 39"/>
          <p:cNvSpPr/>
          <p:nvPr/>
        </p:nvSpPr>
        <p:spPr>
          <a:xfrm>
            <a:off x="2430860" y="4650143"/>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1" name="TextBox 40"/>
          <p:cNvSpPr txBox="1"/>
          <p:nvPr/>
        </p:nvSpPr>
        <p:spPr>
          <a:xfrm>
            <a:off x="2397474" y="5149624"/>
            <a:ext cx="1050889" cy="461665"/>
          </a:xfrm>
          <a:prstGeom prst="rect">
            <a:avLst/>
          </a:prstGeom>
          <a:noFill/>
        </p:spPr>
        <p:txBody>
          <a:bodyPr wrap="none" rtlCol="0">
            <a:spAutoFit/>
          </a:bodyPr>
          <a:lstStyle/>
          <a:p>
            <a:r>
              <a:rPr lang="en-US" sz="2400" dirty="0" smtClean="0"/>
              <a:t>Cube 1</a:t>
            </a:r>
            <a:endParaRPr lang="en-US" sz="2400" dirty="0"/>
          </a:p>
        </p:txBody>
      </p:sp>
      <p:sp>
        <p:nvSpPr>
          <p:cNvPr id="42" name="Cube 41"/>
          <p:cNvSpPr/>
          <p:nvPr/>
        </p:nvSpPr>
        <p:spPr>
          <a:xfrm>
            <a:off x="7024516" y="4279246"/>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3" name="TextBox 42"/>
          <p:cNvSpPr txBox="1"/>
          <p:nvPr/>
        </p:nvSpPr>
        <p:spPr>
          <a:xfrm>
            <a:off x="6975673" y="4870336"/>
            <a:ext cx="1050889" cy="461665"/>
          </a:xfrm>
          <a:prstGeom prst="rect">
            <a:avLst/>
          </a:prstGeom>
          <a:noFill/>
        </p:spPr>
        <p:txBody>
          <a:bodyPr wrap="none" rtlCol="0">
            <a:spAutoFit/>
          </a:bodyPr>
          <a:lstStyle/>
          <a:p>
            <a:r>
              <a:rPr lang="en-US" sz="2400" dirty="0" smtClean="0"/>
              <a:t>Cube 2</a:t>
            </a:r>
            <a:endParaRPr lang="en-US" sz="2400" dirty="0"/>
          </a:p>
        </p:txBody>
      </p:sp>
      <p:sp>
        <p:nvSpPr>
          <p:cNvPr id="10" name="Title 1"/>
          <p:cNvSpPr>
            <a:spLocks noGrp="1"/>
          </p:cNvSpPr>
          <p:nvPr>
            <p:ph type="title"/>
          </p:nvPr>
        </p:nvSpPr>
        <p:spPr>
          <a:xfrm>
            <a:off x="0" y="110994"/>
            <a:ext cx="9144000" cy="1143000"/>
          </a:xfrm>
        </p:spPr>
        <p:txBody>
          <a:bodyPr vert="horz" lIns="91440" tIns="45720" rIns="91440" bIns="45720" rtlCol="0" anchor="ctr">
            <a:noAutofit/>
          </a:bodyPr>
          <a:lstStyle/>
          <a:p>
            <a:r>
              <a:rPr lang="en-US" sz="3600" u="sng" dirty="0" smtClean="0">
                <a:solidFill>
                  <a:schemeClr val="tx2"/>
                </a:solidFill>
              </a:rPr>
              <a:t>Challenge 2</a:t>
            </a:r>
            <a:r>
              <a:rPr lang="en-US" sz="3600" dirty="0" smtClean="0">
                <a:solidFill>
                  <a:schemeClr val="tx2"/>
                </a:solidFill>
              </a:rPr>
              <a:t>: Ensure medium </a:t>
            </a:r>
            <a:r>
              <a:rPr lang="en-US" sz="3600" dirty="0">
                <a:solidFill>
                  <a:schemeClr val="tx2"/>
                </a:solidFill>
              </a:rPr>
              <a:t>is shared </a:t>
            </a:r>
            <a:r>
              <a:rPr lang="en-US" sz="3600" dirty="0" smtClean="0">
                <a:solidFill>
                  <a:schemeClr val="tx2"/>
                </a:solidFill>
              </a:rPr>
              <a:t>fairly by requested content  </a:t>
            </a:r>
            <a:endParaRPr lang="en-US" sz="3600" dirty="0">
              <a:solidFill>
                <a:schemeClr val="tx2"/>
              </a:solidFill>
            </a:endParaRPr>
          </a:p>
        </p:txBody>
      </p:sp>
      <p:sp>
        <p:nvSpPr>
          <p:cNvPr id="2" name="TextBox 1"/>
          <p:cNvSpPr txBox="1"/>
          <p:nvPr/>
        </p:nvSpPr>
        <p:spPr>
          <a:xfrm>
            <a:off x="1847488" y="3754975"/>
            <a:ext cx="2972038" cy="523220"/>
          </a:xfrm>
          <a:prstGeom prst="rect">
            <a:avLst/>
          </a:prstGeom>
          <a:noFill/>
        </p:spPr>
        <p:txBody>
          <a:bodyPr wrap="none" rtlCol="0">
            <a:spAutoFit/>
          </a:bodyPr>
          <a:lstStyle/>
          <a:p>
            <a:r>
              <a:rPr lang="en-US" sz="2800" dirty="0" smtClean="0"/>
              <a:t>Request for Cube 1</a:t>
            </a:r>
            <a:endParaRPr lang="en-US" sz="2800" dirty="0"/>
          </a:p>
        </p:txBody>
      </p:sp>
      <p:sp>
        <p:nvSpPr>
          <p:cNvPr id="3" name="TextBox 2"/>
          <p:cNvSpPr txBox="1"/>
          <p:nvPr/>
        </p:nvSpPr>
        <p:spPr>
          <a:xfrm>
            <a:off x="5725546" y="3599131"/>
            <a:ext cx="2972038" cy="523220"/>
          </a:xfrm>
          <a:prstGeom prst="rect">
            <a:avLst/>
          </a:prstGeom>
          <a:noFill/>
        </p:spPr>
        <p:txBody>
          <a:bodyPr wrap="none" rtlCol="0">
            <a:spAutoFit/>
          </a:bodyPr>
          <a:lstStyle/>
          <a:p>
            <a:r>
              <a:rPr lang="en-US" sz="2800" dirty="0" smtClean="0"/>
              <a:t>Request for Cube 2</a:t>
            </a:r>
            <a:endParaRPr lang="en-US" sz="2800" dirty="0"/>
          </a:p>
        </p:txBody>
      </p:sp>
    </p:spTree>
    <p:extLst>
      <p:ext uri="{BB962C8B-B14F-4D97-AF65-F5344CB8AC3E}">
        <p14:creationId xmlns:p14="http://schemas.microsoft.com/office/powerpoint/2010/main" val="1118883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p:bldP spid="42" grpId="0" animBg="1"/>
      <p:bldP spid="43" grpId="0"/>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rot="21177723">
            <a:off x="974395" y="2546843"/>
            <a:ext cx="7221804" cy="5984489"/>
          </a:xfrm>
          <a:prstGeom prst="rect">
            <a:avLst/>
          </a:prstGeom>
          <a:solidFill>
            <a:schemeClr val="bg1">
              <a:lumMod val="50000"/>
            </a:schemeClr>
          </a:solidFill>
          <a:ln>
            <a:solidFill>
              <a:schemeClr val="tx1">
                <a:lumMod val="75000"/>
                <a:lumOff val="25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itle 1"/>
          <p:cNvSpPr>
            <a:spLocks noGrp="1"/>
          </p:cNvSpPr>
          <p:nvPr>
            <p:ph type="title"/>
          </p:nvPr>
        </p:nvSpPr>
        <p:spPr>
          <a:xfrm>
            <a:off x="0" y="110994"/>
            <a:ext cx="9144000" cy="1143000"/>
          </a:xfrm>
        </p:spPr>
        <p:txBody>
          <a:bodyPr vert="horz" lIns="91440" tIns="45720" rIns="91440" bIns="45720" rtlCol="0" anchor="ctr">
            <a:noAutofit/>
          </a:bodyPr>
          <a:lstStyle/>
          <a:p>
            <a:r>
              <a:rPr lang="en-US" sz="3600" u="sng" dirty="0" smtClean="0">
                <a:solidFill>
                  <a:schemeClr val="tx2"/>
                </a:solidFill>
              </a:rPr>
              <a:t>Challenge 2</a:t>
            </a:r>
            <a:r>
              <a:rPr lang="en-US" sz="3600" dirty="0" smtClean="0">
                <a:solidFill>
                  <a:schemeClr val="tx2"/>
                </a:solidFill>
              </a:rPr>
              <a:t>: Ensure medium </a:t>
            </a:r>
            <a:r>
              <a:rPr lang="en-US" sz="3600" dirty="0">
                <a:solidFill>
                  <a:schemeClr val="tx2"/>
                </a:solidFill>
              </a:rPr>
              <a:t>is shared </a:t>
            </a:r>
            <a:r>
              <a:rPr lang="en-US" sz="3600" dirty="0" smtClean="0">
                <a:solidFill>
                  <a:schemeClr val="tx2"/>
                </a:solidFill>
              </a:rPr>
              <a:t>fairly by requested content  </a:t>
            </a:r>
            <a:endParaRPr lang="en-US" sz="3600" dirty="0">
              <a:solidFill>
                <a:schemeClr val="tx2"/>
              </a:solidFill>
            </a:endParaRPr>
          </a:p>
        </p:txBody>
      </p:sp>
      <p:sp>
        <p:nvSpPr>
          <p:cNvPr id="35" name="Content Placeholder 2"/>
          <p:cNvSpPr txBox="1">
            <a:spLocks/>
          </p:cNvSpPr>
          <p:nvPr/>
        </p:nvSpPr>
        <p:spPr>
          <a:xfrm>
            <a:off x="359224" y="1309001"/>
            <a:ext cx="8784775" cy="480060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endParaRPr lang="en-US" dirty="0" smtClean="0"/>
          </a:p>
        </p:txBody>
      </p:sp>
      <p:sp>
        <p:nvSpPr>
          <p:cNvPr id="107" name="Cube 106"/>
          <p:cNvSpPr/>
          <p:nvPr/>
        </p:nvSpPr>
        <p:spPr>
          <a:xfrm>
            <a:off x="2430860" y="4650143"/>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08" name="Picture 107"/>
          <p:cNvPicPr>
            <a:picLocks noChangeAspect="1"/>
          </p:cNvPicPr>
          <p:nvPr/>
        </p:nvPicPr>
        <p:blipFill>
          <a:blip r:embed="rId3">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Lst>
          </a:blip>
          <a:stretch>
            <a:fillRect/>
          </a:stretch>
        </p:blipFill>
        <p:spPr>
          <a:xfrm flipH="1">
            <a:off x="92643" y="5882173"/>
            <a:ext cx="1254827" cy="564672"/>
          </a:xfrm>
          <a:prstGeom prst="rect">
            <a:avLst/>
          </a:prstGeom>
        </p:spPr>
      </p:pic>
      <p:grpSp>
        <p:nvGrpSpPr>
          <p:cNvPr id="109" name="Group 108"/>
          <p:cNvGrpSpPr/>
          <p:nvPr/>
        </p:nvGrpSpPr>
        <p:grpSpPr>
          <a:xfrm rot="5646835">
            <a:off x="1015729" y="5851604"/>
            <a:ext cx="533617" cy="488605"/>
            <a:chOff x="2570097" y="3944647"/>
            <a:chExt cx="533617" cy="488605"/>
          </a:xfrm>
        </p:grpSpPr>
        <p:sp>
          <p:nvSpPr>
            <p:cNvPr id="160" name="Arc 159"/>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1" name="Arc 160"/>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2" name="Arc 161"/>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163" name="Group 162"/>
          <p:cNvGrpSpPr/>
          <p:nvPr/>
        </p:nvGrpSpPr>
        <p:grpSpPr>
          <a:xfrm>
            <a:off x="3557265" y="5700516"/>
            <a:ext cx="533617" cy="488605"/>
            <a:chOff x="2570097" y="3944647"/>
            <a:chExt cx="533617" cy="488605"/>
          </a:xfrm>
        </p:grpSpPr>
        <p:sp>
          <p:nvSpPr>
            <p:cNvPr id="164" name="Arc 163"/>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5" name="Arc 164"/>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6" name="Arc 165"/>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167" name="TextBox 166"/>
          <p:cNvSpPr txBox="1"/>
          <p:nvPr/>
        </p:nvSpPr>
        <p:spPr>
          <a:xfrm>
            <a:off x="2397474" y="5149624"/>
            <a:ext cx="1050889" cy="461665"/>
          </a:xfrm>
          <a:prstGeom prst="rect">
            <a:avLst/>
          </a:prstGeom>
          <a:noFill/>
        </p:spPr>
        <p:txBody>
          <a:bodyPr wrap="none" rtlCol="0">
            <a:spAutoFit/>
          </a:bodyPr>
          <a:lstStyle/>
          <a:p>
            <a:r>
              <a:rPr lang="en-US" sz="2400" dirty="0" smtClean="0"/>
              <a:t>Cube 1</a:t>
            </a:r>
            <a:endParaRPr lang="en-US" sz="2400" dirty="0"/>
          </a:p>
        </p:txBody>
      </p:sp>
      <p:pic>
        <p:nvPicPr>
          <p:cNvPr id="168" name="Picture 167"/>
          <p:cNvPicPr>
            <a:picLocks noChangeAspect="1"/>
          </p:cNvPicPr>
          <p:nvPr/>
        </p:nvPicPr>
        <p:blipFill>
          <a:blip r:embed="rId3">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Lst>
          </a:blip>
          <a:stretch>
            <a:fillRect/>
          </a:stretch>
        </p:blipFill>
        <p:spPr>
          <a:xfrm>
            <a:off x="3450027" y="5973596"/>
            <a:ext cx="1105106" cy="497297"/>
          </a:xfrm>
          <a:prstGeom prst="rect">
            <a:avLst/>
          </a:prstGeom>
        </p:spPr>
      </p:pic>
      <p:pic>
        <p:nvPicPr>
          <p:cNvPr id="169" name="Picture 168"/>
          <p:cNvPicPr>
            <a:picLocks noChangeAspect="1"/>
          </p:cNvPicPr>
          <p:nvPr/>
        </p:nvPicPr>
        <p:blipFill>
          <a:blip r:embed="rId5">
            <a:extLst>
              <a:ext uri="{BEBA8EAE-BF5A-486C-A8C5-ECC9F3942E4B}">
                <a14:imgProps xmlns:a14="http://schemas.microsoft.com/office/drawing/2010/main">
                  <a14:imgLayer r:embed="rId6">
                    <a14:imgEffect>
                      <a14:backgroundRemoval t="10000" b="90000" l="5667" r="97167"/>
                    </a14:imgEffect>
                  </a14:imgLayer>
                </a14:imgProps>
              </a:ext>
            </a:extLst>
          </a:blip>
          <a:stretch>
            <a:fillRect/>
          </a:stretch>
        </p:blipFill>
        <p:spPr>
          <a:xfrm rot="21022772">
            <a:off x="3784212" y="4361800"/>
            <a:ext cx="1080788" cy="1103170"/>
          </a:xfrm>
          <a:prstGeom prst="rect">
            <a:avLst/>
          </a:prstGeom>
        </p:spPr>
      </p:pic>
      <p:grpSp>
        <p:nvGrpSpPr>
          <p:cNvPr id="170" name="Group 169"/>
          <p:cNvGrpSpPr/>
          <p:nvPr/>
        </p:nvGrpSpPr>
        <p:grpSpPr>
          <a:xfrm rot="15598693">
            <a:off x="3680199" y="4921346"/>
            <a:ext cx="533617" cy="488605"/>
            <a:chOff x="2570097" y="3944647"/>
            <a:chExt cx="533617" cy="488605"/>
          </a:xfrm>
        </p:grpSpPr>
        <p:sp>
          <p:nvSpPr>
            <p:cNvPr id="171" name="Arc 170"/>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2" name="Arc 171"/>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3" name="Arc 172"/>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pic>
        <p:nvPicPr>
          <p:cNvPr id="174" name="Picture 173"/>
          <p:cNvPicPr>
            <a:picLocks noChangeAspect="1"/>
          </p:cNvPicPr>
          <p:nvPr/>
        </p:nvPicPr>
        <p:blipFill>
          <a:blip r:embed="rId5">
            <a:extLst>
              <a:ext uri="{BEBA8EAE-BF5A-486C-A8C5-ECC9F3942E4B}">
                <a14:imgProps xmlns:a14="http://schemas.microsoft.com/office/drawing/2010/main">
                  <a14:imgLayer r:embed="rId6">
                    <a14:imgEffect>
                      <a14:backgroundRemoval t="10000" b="90000" l="5667" r="97167"/>
                    </a14:imgEffect>
                  </a14:imgLayer>
                </a14:imgProps>
              </a:ext>
            </a:extLst>
          </a:blip>
          <a:stretch>
            <a:fillRect/>
          </a:stretch>
        </p:blipFill>
        <p:spPr>
          <a:xfrm rot="536783" flipH="1">
            <a:off x="1473023" y="4799527"/>
            <a:ext cx="894003" cy="1207989"/>
          </a:xfrm>
          <a:prstGeom prst="rect">
            <a:avLst/>
          </a:prstGeom>
        </p:spPr>
      </p:pic>
      <p:grpSp>
        <p:nvGrpSpPr>
          <p:cNvPr id="175" name="Group 174"/>
          <p:cNvGrpSpPr/>
          <p:nvPr/>
        </p:nvGrpSpPr>
        <p:grpSpPr>
          <a:xfrm rot="6286803">
            <a:off x="1811913" y="4872216"/>
            <a:ext cx="533617" cy="488605"/>
            <a:chOff x="2570097" y="3944647"/>
            <a:chExt cx="533617" cy="488605"/>
          </a:xfrm>
        </p:grpSpPr>
        <p:sp>
          <p:nvSpPr>
            <p:cNvPr id="176" name="Arc 175"/>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7" name="Arc 176"/>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8" name="Arc 177"/>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45" name="Group 44"/>
          <p:cNvGrpSpPr/>
          <p:nvPr/>
        </p:nvGrpSpPr>
        <p:grpSpPr>
          <a:xfrm rot="7576925">
            <a:off x="2429563" y="6033593"/>
            <a:ext cx="533617" cy="488605"/>
            <a:chOff x="2570097" y="3944647"/>
            <a:chExt cx="533617" cy="488605"/>
          </a:xfrm>
        </p:grpSpPr>
        <p:sp>
          <p:nvSpPr>
            <p:cNvPr id="46" name="Arc 45"/>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7" name="Arc 46"/>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8" name="Arc 47"/>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57" name="Group 56"/>
          <p:cNvGrpSpPr/>
          <p:nvPr/>
        </p:nvGrpSpPr>
        <p:grpSpPr>
          <a:xfrm rot="5646835">
            <a:off x="6426175" y="4961724"/>
            <a:ext cx="533617" cy="488605"/>
            <a:chOff x="2570097" y="3944647"/>
            <a:chExt cx="533617" cy="488605"/>
          </a:xfrm>
        </p:grpSpPr>
        <p:sp>
          <p:nvSpPr>
            <p:cNvPr id="58" name="Arc 57"/>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9" name="Arc 58"/>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0" name="Arc 59"/>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62" name="Cube 61"/>
          <p:cNvSpPr/>
          <p:nvPr/>
        </p:nvSpPr>
        <p:spPr>
          <a:xfrm>
            <a:off x="7024516" y="4279246"/>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3" name="TextBox 62"/>
          <p:cNvSpPr txBox="1"/>
          <p:nvPr/>
        </p:nvSpPr>
        <p:spPr>
          <a:xfrm>
            <a:off x="6975673" y="4870336"/>
            <a:ext cx="1050889" cy="461665"/>
          </a:xfrm>
          <a:prstGeom prst="rect">
            <a:avLst/>
          </a:prstGeom>
          <a:noFill/>
        </p:spPr>
        <p:txBody>
          <a:bodyPr wrap="none" rtlCol="0">
            <a:spAutoFit/>
          </a:bodyPr>
          <a:lstStyle/>
          <a:p>
            <a:r>
              <a:rPr lang="en-US" sz="2400" dirty="0" smtClean="0"/>
              <a:t>Cube 2</a:t>
            </a:r>
            <a:endParaRPr lang="en-US" sz="2400" dirty="0"/>
          </a:p>
        </p:txBody>
      </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Lst>
          </a:blip>
          <a:stretch>
            <a:fillRect/>
          </a:stretch>
        </p:blipFill>
        <p:spPr>
          <a:xfrm>
            <a:off x="1591278" y="5876052"/>
            <a:ext cx="1137482" cy="683857"/>
          </a:xfrm>
          <a:prstGeom prst="rect">
            <a:avLst/>
          </a:prstGeom>
        </p:spPr>
      </p:pic>
      <p:pic>
        <p:nvPicPr>
          <p:cNvPr id="65" name="Picture 64"/>
          <p:cNvPicPr>
            <a:picLocks noChangeAspect="1"/>
          </p:cNvPicPr>
          <p:nvPr/>
        </p:nvPicPr>
        <p:blipFill>
          <a:blip r:embed="rId7">
            <a:extLst>
              <a:ext uri="{BEBA8EAE-BF5A-486C-A8C5-ECC9F3942E4B}">
                <a14:imgProps xmlns:a14="http://schemas.microsoft.com/office/drawing/2010/main">
                  <a14:imgLayer r:embed="rId8">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Lst>
          </a:blip>
          <a:stretch>
            <a:fillRect/>
          </a:stretch>
        </p:blipFill>
        <p:spPr>
          <a:xfrm>
            <a:off x="5849086" y="4907002"/>
            <a:ext cx="981910" cy="590327"/>
          </a:xfrm>
          <a:prstGeom prst="rect">
            <a:avLst/>
          </a:prstGeom>
        </p:spPr>
      </p:pic>
      <p:sp>
        <p:nvSpPr>
          <p:cNvPr id="3" name="TextBox 2"/>
          <p:cNvSpPr txBox="1"/>
          <p:nvPr/>
        </p:nvSpPr>
        <p:spPr>
          <a:xfrm>
            <a:off x="1374763" y="2821277"/>
            <a:ext cx="2707993" cy="523220"/>
          </a:xfrm>
          <a:prstGeom prst="rect">
            <a:avLst/>
          </a:prstGeom>
          <a:noFill/>
        </p:spPr>
        <p:txBody>
          <a:bodyPr wrap="none" rtlCol="0">
            <a:spAutoFit/>
          </a:bodyPr>
          <a:lstStyle/>
          <a:p>
            <a:r>
              <a:rPr lang="en-US" sz="2800" dirty="0" smtClean="0">
                <a:solidFill>
                  <a:srgbClr val="FF0000"/>
                </a:solidFill>
              </a:rPr>
              <a:t>5 cars see Cube 1</a:t>
            </a:r>
            <a:endParaRPr lang="en-US" sz="2800" dirty="0">
              <a:solidFill>
                <a:srgbClr val="FF0000"/>
              </a:solidFill>
            </a:endParaRPr>
          </a:p>
        </p:txBody>
      </p:sp>
      <p:sp>
        <p:nvSpPr>
          <p:cNvPr id="41" name="TextBox 40"/>
          <p:cNvSpPr txBox="1"/>
          <p:nvPr/>
        </p:nvSpPr>
        <p:spPr>
          <a:xfrm>
            <a:off x="5511704" y="2845760"/>
            <a:ext cx="3131061" cy="523220"/>
          </a:xfrm>
          <a:prstGeom prst="rect">
            <a:avLst/>
          </a:prstGeom>
          <a:noFill/>
        </p:spPr>
        <p:txBody>
          <a:bodyPr wrap="none" rtlCol="0">
            <a:spAutoFit/>
          </a:bodyPr>
          <a:lstStyle/>
          <a:p>
            <a:r>
              <a:rPr lang="en-US" sz="2800" dirty="0" smtClean="0">
                <a:solidFill>
                  <a:srgbClr val="FF0000"/>
                </a:solidFill>
              </a:rPr>
              <a:t>One car sees Cube 2</a:t>
            </a:r>
            <a:endParaRPr lang="en-US" sz="2800" dirty="0">
              <a:solidFill>
                <a:srgbClr val="FF0000"/>
              </a:solidFill>
            </a:endParaRPr>
          </a:p>
        </p:txBody>
      </p:sp>
      <p:sp>
        <p:nvSpPr>
          <p:cNvPr id="44" name="TextBox 43"/>
          <p:cNvSpPr txBox="1"/>
          <p:nvPr/>
        </p:nvSpPr>
        <p:spPr>
          <a:xfrm>
            <a:off x="1847488" y="3754975"/>
            <a:ext cx="2972038" cy="523220"/>
          </a:xfrm>
          <a:prstGeom prst="rect">
            <a:avLst/>
          </a:prstGeom>
          <a:noFill/>
        </p:spPr>
        <p:txBody>
          <a:bodyPr wrap="none" rtlCol="0">
            <a:spAutoFit/>
          </a:bodyPr>
          <a:lstStyle/>
          <a:p>
            <a:r>
              <a:rPr lang="en-US" sz="2800" dirty="0" smtClean="0"/>
              <a:t>Request for Cube 1</a:t>
            </a:r>
            <a:endParaRPr lang="en-US" sz="2800" dirty="0"/>
          </a:p>
        </p:txBody>
      </p:sp>
      <p:sp>
        <p:nvSpPr>
          <p:cNvPr id="49" name="TextBox 48"/>
          <p:cNvSpPr txBox="1"/>
          <p:nvPr/>
        </p:nvSpPr>
        <p:spPr>
          <a:xfrm>
            <a:off x="5725546" y="3599131"/>
            <a:ext cx="2972038" cy="523220"/>
          </a:xfrm>
          <a:prstGeom prst="rect">
            <a:avLst/>
          </a:prstGeom>
          <a:noFill/>
        </p:spPr>
        <p:txBody>
          <a:bodyPr wrap="none" rtlCol="0">
            <a:spAutoFit/>
          </a:bodyPr>
          <a:lstStyle/>
          <a:p>
            <a:r>
              <a:rPr lang="en-US" sz="2800" dirty="0" smtClean="0"/>
              <a:t>Request for Cube 2</a:t>
            </a:r>
            <a:endParaRPr lang="en-US" sz="2800" dirty="0"/>
          </a:p>
        </p:txBody>
      </p:sp>
    </p:spTree>
    <p:extLst>
      <p:ext uri="{BB962C8B-B14F-4D97-AF65-F5344CB8AC3E}">
        <p14:creationId xmlns:p14="http://schemas.microsoft.com/office/powerpoint/2010/main" val="3810195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rot="21177723">
            <a:off x="974395" y="2546843"/>
            <a:ext cx="7221804" cy="5984489"/>
          </a:xfrm>
          <a:prstGeom prst="rect">
            <a:avLst/>
          </a:prstGeom>
          <a:solidFill>
            <a:schemeClr val="bg1">
              <a:lumMod val="50000"/>
            </a:schemeClr>
          </a:solidFill>
          <a:ln>
            <a:solidFill>
              <a:schemeClr val="tx1">
                <a:lumMod val="75000"/>
                <a:lumOff val="25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itle 1"/>
          <p:cNvSpPr>
            <a:spLocks noGrp="1"/>
          </p:cNvSpPr>
          <p:nvPr>
            <p:ph type="title"/>
          </p:nvPr>
        </p:nvSpPr>
        <p:spPr>
          <a:xfrm>
            <a:off x="0" y="110994"/>
            <a:ext cx="9144000" cy="1143000"/>
          </a:xfrm>
        </p:spPr>
        <p:txBody>
          <a:bodyPr vert="horz" lIns="91440" tIns="45720" rIns="91440" bIns="45720" rtlCol="0" anchor="ctr">
            <a:noAutofit/>
          </a:bodyPr>
          <a:lstStyle/>
          <a:p>
            <a:r>
              <a:rPr lang="en-US" sz="3600" u="sng" dirty="0" smtClean="0">
                <a:solidFill>
                  <a:schemeClr val="tx2"/>
                </a:solidFill>
              </a:rPr>
              <a:t>Challenge 2</a:t>
            </a:r>
            <a:r>
              <a:rPr lang="en-US" sz="3600" dirty="0" smtClean="0">
                <a:solidFill>
                  <a:schemeClr val="tx2"/>
                </a:solidFill>
              </a:rPr>
              <a:t>: Ensure medium </a:t>
            </a:r>
            <a:r>
              <a:rPr lang="en-US" sz="3600" dirty="0">
                <a:solidFill>
                  <a:schemeClr val="tx2"/>
                </a:solidFill>
              </a:rPr>
              <a:t>is shared </a:t>
            </a:r>
            <a:r>
              <a:rPr lang="en-US" sz="3600" dirty="0" smtClean="0">
                <a:solidFill>
                  <a:schemeClr val="tx2"/>
                </a:solidFill>
              </a:rPr>
              <a:t>fairly by requested content  </a:t>
            </a:r>
            <a:endParaRPr lang="en-US" sz="3600" dirty="0">
              <a:solidFill>
                <a:schemeClr val="tx2"/>
              </a:solidFill>
            </a:endParaRPr>
          </a:p>
        </p:txBody>
      </p:sp>
      <p:sp>
        <p:nvSpPr>
          <p:cNvPr id="35" name="Content Placeholder 2"/>
          <p:cNvSpPr txBox="1">
            <a:spLocks/>
          </p:cNvSpPr>
          <p:nvPr/>
        </p:nvSpPr>
        <p:spPr>
          <a:xfrm>
            <a:off x="359224" y="1309001"/>
            <a:ext cx="8784775" cy="480060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endParaRPr lang="en-US" dirty="0" smtClean="0"/>
          </a:p>
        </p:txBody>
      </p:sp>
      <p:sp>
        <p:nvSpPr>
          <p:cNvPr id="30" name="Content Placeholder 2"/>
          <p:cNvSpPr txBox="1">
            <a:spLocks/>
          </p:cNvSpPr>
          <p:nvPr/>
        </p:nvSpPr>
        <p:spPr>
          <a:xfrm>
            <a:off x="92643" y="1416300"/>
            <a:ext cx="8784775" cy="2679082"/>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66725" indent="0">
              <a:buNone/>
            </a:pPr>
            <a:r>
              <a:rPr lang="en-US" dirty="0" smtClean="0"/>
              <a:t>802.11 shares medium between senders</a:t>
            </a:r>
            <a:br>
              <a:rPr lang="en-US" dirty="0" smtClean="0"/>
            </a:br>
            <a:r>
              <a:rPr lang="en-US" dirty="0" smtClean="0">
                <a:sym typeface="Wingdings"/>
              </a:rPr>
              <a:t> Cube 1’s share = 5 x Cube 2’s share</a:t>
            </a:r>
          </a:p>
          <a:p>
            <a:pPr marL="466725" indent="0">
              <a:buNone/>
            </a:pPr>
            <a:endParaRPr lang="en-US" sz="1800" dirty="0" smtClean="0">
              <a:sym typeface="Wingdings"/>
            </a:endParaRPr>
          </a:p>
          <a:p>
            <a:pPr marL="466725" indent="0">
              <a:buNone/>
            </a:pPr>
            <a:r>
              <a:rPr lang="en-US" dirty="0" smtClean="0">
                <a:sym typeface="Wingdings"/>
              </a:rPr>
              <a:t>Ideally,  we want a MAC where </a:t>
            </a:r>
            <a:endParaRPr lang="en-US" dirty="0">
              <a:sym typeface="Wingdings"/>
            </a:endParaRPr>
          </a:p>
          <a:p>
            <a:pPr marL="466725" indent="0">
              <a:buNone/>
            </a:pPr>
            <a:r>
              <a:rPr lang="en-US" dirty="0" smtClean="0">
                <a:sym typeface="Wingdings" pitchFamily="2" charset="2"/>
              </a:rPr>
              <a:t> </a:t>
            </a:r>
            <a:r>
              <a:rPr lang="en-US" dirty="0" smtClean="0">
                <a:sym typeface="Wingdings"/>
              </a:rPr>
              <a:t>Cube 1 share = Cube 2’s share</a:t>
            </a:r>
          </a:p>
          <a:p>
            <a:pPr marL="402336" lvl="1" indent="0">
              <a:buNone/>
            </a:pPr>
            <a:endParaRPr lang="en-US" dirty="0"/>
          </a:p>
        </p:txBody>
      </p:sp>
      <p:sp>
        <p:nvSpPr>
          <p:cNvPr id="107" name="Cube 106"/>
          <p:cNvSpPr/>
          <p:nvPr/>
        </p:nvSpPr>
        <p:spPr>
          <a:xfrm>
            <a:off x="2430860" y="4650143"/>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08" name="Picture 107"/>
          <p:cNvPicPr>
            <a:picLocks noChangeAspect="1"/>
          </p:cNvPicPr>
          <p:nvPr/>
        </p:nvPicPr>
        <p:blipFill>
          <a:blip r:embed="rId3">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Lst>
          </a:blip>
          <a:stretch>
            <a:fillRect/>
          </a:stretch>
        </p:blipFill>
        <p:spPr>
          <a:xfrm flipH="1">
            <a:off x="92643" y="5882173"/>
            <a:ext cx="1254827" cy="564672"/>
          </a:xfrm>
          <a:prstGeom prst="rect">
            <a:avLst/>
          </a:prstGeom>
        </p:spPr>
      </p:pic>
      <p:grpSp>
        <p:nvGrpSpPr>
          <p:cNvPr id="109" name="Group 108"/>
          <p:cNvGrpSpPr/>
          <p:nvPr/>
        </p:nvGrpSpPr>
        <p:grpSpPr>
          <a:xfrm rot="5646835">
            <a:off x="1015729" y="5851604"/>
            <a:ext cx="533617" cy="488605"/>
            <a:chOff x="2570097" y="3944647"/>
            <a:chExt cx="533617" cy="488605"/>
          </a:xfrm>
        </p:grpSpPr>
        <p:sp>
          <p:nvSpPr>
            <p:cNvPr id="160" name="Arc 159"/>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1" name="Arc 160"/>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2" name="Arc 161"/>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163" name="Group 162"/>
          <p:cNvGrpSpPr/>
          <p:nvPr/>
        </p:nvGrpSpPr>
        <p:grpSpPr>
          <a:xfrm>
            <a:off x="3557265" y="5700516"/>
            <a:ext cx="533617" cy="488605"/>
            <a:chOff x="2570097" y="3944647"/>
            <a:chExt cx="533617" cy="488605"/>
          </a:xfrm>
        </p:grpSpPr>
        <p:sp>
          <p:nvSpPr>
            <p:cNvPr id="164" name="Arc 163"/>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5" name="Arc 164"/>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6" name="Arc 165"/>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167" name="TextBox 166"/>
          <p:cNvSpPr txBox="1"/>
          <p:nvPr/>
        </p:nvSpPr>
        <p:spPr>
          <a:xfrm>
            <a:off x="2397474" y="5149624"/>
            <a:ext cx="1050889" cy="461665"/>
          </a:xfrm>
          <a:prstGeom prst="rect">
            <a:avLst/>
          </a:prstGeom>
          <a:noFill/>
        </p:spPr>
        <p:txBody>
          <a:bodyPr wrap="none" rtlCol="0">
            <a:spAutoFit/>
          </a:bodyPr>
          <a:lstStyle/>
          <a:p>
            <a:r>
              <a:rPr lang="en-US" sz="2400" dirty="0" smtClean="0"/>
              <a:t>Cube 1</a:t>
            </a:r>
            <a:endParaRPr lang="en-US" sz="2400" dirty="0"/>
          </a:p>
        </p:txBody>
      </p:sp>
      <p:pic>
        <p:nvPicPr>
          <p:cNvPr id="168" name="Picture 167"/>
          <p:cNvPicPr>
            <a:picLocks noChangeAspect="1"/>
          </p:cNvPicPr>
          <p:nvPr/>
        </p:nvPicPr>
        <p:blipFill>
          <a:blip r:embed="rId3">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Lst>
          </a:blip>
          <a:stretch>
            <a:fillRect/>
          </a:stretch>
        </p:blipFill>
        <p:spPr>
          <a:xfrm>
            <a:off x="3450027" y="5973596"/>
            <a:ext cx="1105106" cy="497297"/>
          </a:xfrm>
          <a:prstGeom prst="rect">
            <a:avLst/>
          </a:prstGeom>
        </p:spPr>
      </p:pic>
      <p:pic>
        <p:nvPicPr>
          <p:cNvPr id="169" name="Picture 168"/>
          <p:cNvPicPr>
            <a:picLocks noChangeAspect="1"/>
          </p:cNvPicPr>
          <p:nvPr/>
        </p:nvPicPr>
        <p:blipFill>
          <a:blip r:embed="rId5">
            <a:extLst>
              <a:ext uri="{BEBA8EAE-BF5A-486C-A8C5-ECC9F3942E4B}">
                <a14:imgProps xmlns:a14="http://schemas.microsoft.com/office/drawing/2010/main">
                  <a14:imgLayer r:embed="rId6">
                    <a14:imgEffect>
                      <a14:backgroundRemoval t="10000" b="90000" l="5667" r="97167"/>
                    </a14:imgEffect>
                  </a14:imgLayer>
                </a14:imgProps>
              </a:ext>
            </a:extLst>
          </a:blip>
          <a:stretch>
            <a:fillRect/>
          </a:stretch>
        </p:blipFill>
        <p:spPr>
          <a:xfrm rot="21022772">
            <a:off x="3784212" y="4361800"/>
            <a:ext cx="1080788" cy="1103170"/>
          </a:xfrm>
          <a:prstGeom prst="rect">
            <a:avLst/>
          </a:prstGeom>
        </p:spPr>
      </p:pic>
      <p:grpSp>
        <p:nvGrpSpPr>
          <p:cNvPr id="170" name="Group 169"/>
          <p:cNvGrpSpPr/>
          <p:nvPr/>
        </p:nvGrpSpPr>
        <p:grpSpPr>
          <a:xfrm rot="15598693">
            <a:off x="3680199" y="4921346"/>
            <a:ext cx="533617" cy="488605"/>
            <a:chOff x="2570097" y="3944647"/>
            <a:chExt cx="533617" cy="488605"/>
          </a:xfrm>
        </p:grpSpPr>
        <p:sp>
          <p:nvSpPr>
            <p:cNvPr id="171" name="Arc 170"/>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2" name="Arc 171"/>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3" name="Arc 172"/>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pic>
        <p:nvPicPr>
          <p:cNvPr id="174" name="Picture 173"/>
          <p:cNvPicPr>
            <a:picLocks noChangeAspect="1"/>
          </p:cNvPicPr>
          <p:nvPr/>
        </p:nvPicPr>
        <p:blipFill>
          <a:blip r:embed="rId5">
            <a:extLst>
              <a:ext uri="{BEBA8EAE-BF5A-486C-A8C5-ECC9F3942E4B}">
                <a14:imgProps xmlns:a14="http://schemas.microsoft.com/office/drawing/2010/main">
                  <a14:imgLayer r:embed="rId6">
                    <a14:imgEffect>
                      <a14:backgroundRemoval t="10000" b="90000" l="5667" r="97167"/>
                    </a14:imgEffect>
                  </a14:imgLayer>
                </a14:imgProps>
              </a:ext>
            </a:extLst>
          </a:blip>
          <a:stretch>
            <a:fillRect/>
          </a:stretch>
        </p:blipFill>
        <p:spPr>
          <a:xfrm rot="536783" flipH="1">
            <a:off x="1473023" y="4799527"/>
            <a:ext cx="894003" cy="1207989"/>
          </a:xfrm>
          <a:prstGeom prst="rect">
            <a:avLst/>
          </a:prstGeom>
        </p:spPr>
      </p:pic>
      <p:grpSp>
        <p:nvGrpSpPr>
          <p:cNvPr id="175" name="Group 174"/>
          <p:cNvGrpSpPr/>
          <p:nvPr/>
        </p:nvGrpSpPr>
        <p:grpSpPr>
          <a:xfrm rot="6286803">
            <a:off x="1811913" y="4872216"/>
            <a:ext cx="533617" cy="488605"/>
            <a:chOff x="2570097" y="3944647"/>
            <a:chExt cx="533617" cy="488605"/>
          </a:xfrm>
        </p:grpSpPr>
        <p:sp>
          <p:nvSpPr>
            <p:cNvPr id="176" name="Arc 175"/>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7" name="Arc 176"/>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8" name="Arc 177"/>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45" name="Group 44"/>
          <p:cNvGrpSpPr/>
          <p:nvPr/>
        </p:nvGrpSpPr>
        <p:grpSpPr>
          <a:xfrm rot="7576925">
            <a:off x="2429563" y="6033593"/>
            <a:ext cx="533617" cy="488605"/>
            <a:chOff x="2570097" y="3944647"/>
            <a:chExt cx="533617" cy="488605"/>
          </a:xfrm>
        </p:grpSpPr>
        <p:sp>
          <p:nvSpPr>
            <p:cNvPr id="46" name="Arc 45"/>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7" name="Arc 46"/>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8" name="Arc 47"/>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57" name="Group 56"/>
          <p:cNvGrpSpPr/>
          <p:nvPr/>
        </p:nvGrpSpPr>
        <p:grpSpPr>
          <a:xfrm rot="5646835">
            <a:off x="6426175" y="4961724"/>
            <a:ext cx="533617" cy="488605"/>
            <a:chOff x="2570097" y="3944647"/>
            <a:chExt cx="533617" cy="488605"/>
          </a:xfrm>
        </p:grpSpPr>
        <p:sp>
          <p:nvSpPr>
            <p:cNvPr id="58" name="Arc 57"/>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9" name="Arc 58"/>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0" name="Arc 59"/>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62" name="Cube 61"/>
          <p:cNvSpPr/>
          <p:nvPr/>
        </p:nvSpPr>
        <p:spPr>
          <a:xfrm>
            <a:off x="7024516" y="4279246"/>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3" name="TextBox 62"/>
          <p:cNvSpPr txBox="1"/>
          <p:nvPr/>
        </p:nvSpPr>
        <p:spPr>
          <a:xfrm>
            <a:off x="6975673" y="4870336"/>
            <a:ext cx="1050889" cy="461665"/>
          </a:xfrm>
          <a:prstGeom prst="rect">
            <a:avLst/>
          </a:prstGeom>
          <a:noFill/>
        </p:spPr>
        <p:txBody>
          <a:bodyPr wrap="none" rtlCol="0">
            <a:spAutoFit/>
          </a:bodyPr>
          <a:lstStyle/>
          <a:p>
            <a:r>
              <a:rPr lang="en-US" sz="2400" dirty="0" smtClean="0"/>
              <a:t>Cube 2</a:t>
            </a:r>
            <a:endParaRPr lang="en-US" sz="2400" dirty="0"/>
          </a:p>
        </p:txBody>
      </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Lst>
          </a:blip>
          <a:stretch>
            <a:fillRect/>
          </a:stretch>
        </p:blipFill>
        <p:spPr>
          <a:xfrm>
            <a:off x="1591278" y="5876052"/>
            <a:ext cx="1137482" cy="683857"/>
          </a:xfrm>
          <a:prstGeom prst="rect">
            <a:avLst/>
          </a:prstGeom>
        </p:spPr>
      </p:pic>
      <p:pic>
        <p:nvPicPr>
          <p:cNvPr id="65" name="Picture 64"/>
          <p:cNvPicPr>
            <a:picLocks noChangeAspect="1"/>
          </p:cNvPicPr>
          <p:nvPr/>
        </p:nvPicPr>
        <p:blipFill>
          <a:blip r:embed="rId7">
            <a:extLst>
              <a:ext uri="{BEBA8EAE-BF5A-486C-A8C5-ECC9F3942E4B}">
                <a14:imgProps xmlns:a14="http://schemas.microsoft.com/office/drawing/2010/main">
                  <a14:imgLayer r:embed="rId8">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Lst>
          </a:blip>
          <a:stretch>
            <a:fillRect/>
          </a:stretch>
        </p:blipFill>
        <p:spPr>
          <a:xfrm>
            <a:off x="5849086" y="4907002"/>
            <a:ext cx="981910" cy="590327"/>
          </a:xfrm>
          <a:prstGeom prst="rect">
            <a:avLst/>
          </a:prstGeom>
        </p:spPr>
      </p:pic>
    </p:spTree>
    <p:extLst>
      <p:ext uri="{BB962C8B-B14F-4D97-AF65-F5344CB8AC3E}">
        <p14:creationId xmlns:p14="http://schemas.microsoft.com/office/powerpoint/2010/main" val="3765812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ectangle 138"/>
          <p:cNvSpPr/>
          <p:nvPr/>
        </p:nvSpPr>
        <p:spPr>
          <a:xfrm rot="21177723">
            <a:off x="974395" y="2546843"/>
            <a:ext cx="7221804" cy="5984489"/>
          </a:xfrm>
          <a:prstGeom prst="rect">
            <a:avLst/>
          </a:prstGeom>
          <a:solidFill>
            <a:schemeClr val="bg1">
              <a:lumMod val="50000"/>
            </a:schemeClr>
          </a:solidFill>
          <a:ln>
            <a:solidFill>
              <a:schemeClr val="tx1">
                <a:lumMod val="75000"/>
                <a:lumOff val="25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Cube 139"/>
          <p:cNvSpPr/>
          <p:nvPr/>
        </p:nvSpPr>
        <p:spPr>
          <a:xfrm>
            <a:off x="2430860" y="4650143"/>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41" name="Picture 140"/>
          <p:cNvPicPr>
            <a:picLocks noChangeAspect="1"/>
          </p:cNvPicPr>
          <p:nvPr/>
        </p:nvPicPr>
        <p:blipFill>
          <a:blip r:embed="rId3">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Lst>
          </a:blip>
          <a:stretch>
            <a:fillRect/>
          </a:stretch>
        </p:blipFill>
        <p:spPr>
          <a:xfrm flipH="1">
            <a:off x="92643" y="5882173"/>
            <a:ext cx="1254827" cy="564672"/>
          </a:xfrm>
          <a:prstGeom prst="rect">
            <a:avLst/>
          </a:prstGeom>
        </p:spPr>
      </p:pic>
      <p:grpSp>
        <p:nvGrpSpPr>
          <p:cNvPr id="142" name="Group 141"/>
          <p:cNvGrpSpPr/>
          <p:nvPr/>
        </p:nvGrpSpPr>
        <p:grpSpPr>
          <a:xfrm rot="5646835">
            <a:off x="1015729" y="5851604"/>
            <a:ext cx="533617" cy="488605"/>
            <a:chOff x="2570097" y="3944647"/>
            <a:chExt cx="533617" cy="488605"/>
          </a:xfrm>
        </p:grpSpPr>
        <p:sp>
          <p:nvSpPr>
            <p:cNvPr id="143" name="Arc 142"/>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44" name="Arc 143"/>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45" name="Arc 144"/>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146" name="Group 145"/>
          <p:cNvGrpSpPr/>
          <p:nvPr/>
        </p:nvGrpSpPr>
        <p:grpSpPr>
          <a:xfrm>
            <a:off x="3557265" y="5700516"/>
            <a:ext cx="533617" cy="488605"/>
            <a:chOff x="2570097" y="3944647"/>
            <a:chExt cx="533617" cy="488605"/>
          </a:xfrm>
        </p:grpSpPr>
        <p:sp>
          <p:nvSpPr>
            <p:cNvPr id="147" name="Arc 146"/>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48" name="Arc 147"/>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49" name="Arc 148"/>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150" name="TextBox 149"/>
          <p:cNvSpPr txBox="1"/>
          <p:nvPr/>
        </p:nvSpPr>
        <p:spPr>
          <a:xfrm>
            <a:off x="2397474" y="5149624"/>
            <a:ext cx="1050889" cy="461665"/>
          </a:xfrm>
          <a:prstGeom prst="rect">
            <a:avLst/>
          </a:prstGeom>
          <a:noFill/>
        </p:spPr>
        <p:txBody>
          <a:bodyPr wrap="none" rtlCol="0">
            <a:spAutoFit/>
          </a:bodyPr>
          <a:lstStyle/>
          <a:p>
            <a:r>
              <a:rPr lang="en-US" sz="2400" dirty="0" smtClean="0"/>
              <a:t>Cube 1</a:t>
            </a:r>
            <a:endParaRPr lang="en-US" sz="2400" dirty="0"/>
          </a:p>
        </p:txBody>
      </p:sp>
      <p:pic>
        <p:nvPicPr>
          <p:cNvPr id="151" name="Picture 150"/>
          <p:cNvPicPr>
            <a:picLocks noChangeAspect="1"/>
          </p:cNvPicPr>
          <p:nvPr/>
        </p:nvPicPr>
        <p:blipFill>
          <a:blip r:embed="rId3">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Lst>
          </a:blip>
          <a:stretch>
            <a:fillRect/>
          </a:stretch>
        </p:blipFill>
        <p:spPr>
          <a:xfrm>
            <a:off x="3450027" y="5973596"/>
            <a:ext cx="1105106" cy="497297"/>
          </a:xfrm>
          <a:prstGeom prst="rect">
            <a:avLst/>
          </a:prstGeom>
        </p:spPr>
      </p:pic>
      <p:pic>
        <p:nvPicPr>
          <p:cNvPr id="152" name="Picture 151"/>
          <p:cNvPicPr>
            <a:picLocks noChangeAspect="1"/>
          </p:cNvPicPr>
          <p:nvPr/>
        </p:nvPicPr>
        <p:blipFill>
          <a:blip r:embed="rId5">
            <a:extLst>
              <a:ext uri="{BEBA8EAE-BF5A-486C-A8C5-ECC9F3942E4B}">
                <a14:imgProps xmlns:a14="http://schemas.microsoft.com/office/drawing/2010/main">
                  <a14:imgLayer r:embed="rId6">
                    <a14:imgEffect>
                      <a14:backgroundRemoval t="10000" b="90000" l="5667" r="97167"/>
                    </a14:imgEffect>
                  </a14:imgLayer>
                </a14:imgProps>
              </a:ext>
            </a:extLst>
          </a:blip>
          <a:stretch>
            <a:fillRect/>
          </a:stretch>
        </p:blipFill>
        <p:spPr>
          <a:xfrm rot="21022772">
            <a:off x="3784212" y="4361800"/>
            <a:ext cx="1080788" cy="1103170"/>
          </a:xfrm>
          <a:prstGeom prst="rect">
            <a:avLst/>
          </a:prstGeom>
        </p:spPr>
      </p:pic>
      <p:grpSp>
        <p:nvGrpSpPr>
          <p:cNvPr id="153" name="Group 152"/>
          <p:cNvGrpSpPr/>
          <p:nvPr/>
        </p:nvGrpSpPr>
        <p:grpSpPr>
          <a:xfrm rot="15598693">
            <a:off x="3680199" y="4921346"/>
            <a:ext cx="533617" cy="488605"/>
            <a:chOff x="2570097" y="3944647"/>
            <a:chExt cx="533617" cy="488605"/>
          </a:xfrm>
        </p:grpSpPr>
        <p:sp>
          <p:nvSpPr>
            <p:cNvPr id="154" name="Arc 153"/>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55" name="Arc 154"/>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56" name="Arc 155"/>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pic>
        <p:nvPicPr>
          <p:cNvPr id="157" name="Picture 156"/>
          <p:cNvPicPr>
            <a:picLocks noChangeAspect="1"/>
          </p:cNvPicPr>
          <p:nvPr/>
        </p:nvPicPr>
        <p:blipFill>
          <a:blip r:embed="rId5">
            <a:extLst>
              <a:ext uri="{BEBA8EAE-BF5A-486C-A8C5-ECC9F3942E4B}">
                <a14:imgProps xmlns:a14="http://schemas.microsoft.com/office/drawing/2010/main">
                  <a14:imgLayer r:embed="rId6">
                    <a14:imgEffect>
                      <a14:backgroundRemoval t="10000" b="90000" l="5667" r="97167"/>
                    </a14:imgEffect>
                  </a14:imgLayer>
                </a14:imgProps>
              </a:ext>
            </a:extLst>
          </a:blip>
          <a:stretch>
            <a:fillRect/>
          </a:stretch>
        </p:blipFill>
        <p:spPr>
          <a:xfrm rot="536783" flipH="1">
            <a:off x="1473023" y="4799527"/>
            <a:ext cx="894003" cy="1207989"/>
          </a:xfrm>
          <a:prstGeom prst="rect">
            <a:avLst/>
          </a:prstGeom>
        </p:spPr>
      </p:pic>
      <p:grpSp>
        <p:nvGrpSpPr>
          <p:cNvPr id="158" name="Group 157"/>
          <p:cNvGrpSpPr/>
          <p:nvPr/>
        </p:nvGrpSpPr>
        <p:grpSpPr>
          <a:xfrm rot="6286803">
            <a:off x="1811913" y="4872216"/>
            <a:ext cx="533617" cy="488605"/>
            <a:chOff x="2570097" y="3944647"/>
            <a:chExt cx="533617" cy="488605"/>
          </a:xfrm>
        </p:grpSpPr>
        <p:sp>
          <p:nvSpPr>
            <p:cNvPr id="159" name="Arc 158"/>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0" name="Arc 159"/>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1" name="Arc 160"/>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162" name="Group 161"/>
          <p:cNvGrpSpPr/>
          <p:nvPr/>
        </p:nvGrpSpPr>
        <p:grpSpPr>
          <a:xfrm rot="7576925">
            <a:off x="2429563" y="6033593"/>
            <a:ext cx="533617" cy="488605"/>
            <a:chOff x="2570097" y="3944647"/>
            <a:chExt cx="533617" cy="488605"/>
          </a:xfrm>
        </p:grpSpPr>
        <p:sp>
          <p:nvSpPr>
            <p:cNvPr id="163" name="Arc 162"/>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4" name="Arc 163"/>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5" name="Arc 164"/>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166" name="Group 165"/>
          <p:cNvGrpSpPr/>
          <p:nvPr/>
        </p:nvGrpSpPr>
        <p:grpSpPr>
          <a:xfrm rot="5646835">
            <a:off x="6426175" y="4961724"/>
            <a:ext cx="533617" cy="488605"/>
            <a:chOff x="2570097" y="3944647"/>
            <a:chExt cx="533617" cy="488605"/>
          </a:xfrm>
        </p:grpSpPr>
        <p:sp>
          <p:nvSpPr>
            <p:cNvPr id="167" name="Arc 166"/>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8" name="Arc 167"/>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69" name="Arc 168"/>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170" name="Cube 169"/>
          <p:cNvSpPr/>
          <p:nvPr/>
        </p:nvSpPr>
        <p:spPr>
          <a:xfrm>
            <a:off x="7024516" y="4279246"/>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1" name="TextBox 170"/>
          <p:cNvSpPr txBox="1"/>
          <p:nvPr/>
        </p:nvSpPr>
        <p:spPr>
          <a:xfrm>
            <a:off x="6975673" y="4870336"/>
            <a:ext cx="1050889" cy="461665"/>
          </a:xfrm>
          <a:prstGeom prst="rect">
            <a:avLst/>
          </a:prstGeom>
          <a:noFill/>
        </p:spPr>
        <p:txBody>
          <a:bodyPr wrap="none" rtlCol="0">
            <a:spAutoFit/>
          </a:bodyPr>
          <a:lstStyle/>
          <a:p>
            <a:r>
              <a:rPr lang="en-US" sz="2400" dirty="0" smtClean="0"/>
              <a:t>Cube 2</a:t>
            </a:r>
            <a:endParaRPr lang="en-US" sz="2400" dirty="0"/>
          </a:p>
        </p:txBody>
      </p:sp>
      <p:pic>
        <p:nvPicPr>
          <p:cNvPr id="172" name="Picture 171"/>
          <p:cNvPicPr>
            <a:picLocks noChangeAspect="1"/>
          </p:cNvPicPr>
          <p:nvPr/>
        </p:nvPicPr>
        <p:blipFill>
          <a:blip r:embed="rId7">
            <a:extLst>
              <a:ext uri="{BEBA8EAE-BF5A-486C-A8C5-ECC9F3942E4B}">
                <a14:imgProps xmlns:a14="http://schemas.microsoft.com/office/drawing/2010/main">
                  <a14:imgLayer r:embed="rId8">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Lst>
          </a:blip>
          <a:stretch>
            <a:fillRect/>
          </a:stretch>
        </p:blipFill>
        <p:spPr>
          <a:xfrm>
            <a:off x="1591278" y="5876052"/>
            <a:ext cx="1137482" cy="683857"/>
          </a:xfrm>
          <a:prstGeom prst="rect">
            <a:avLst/>
          </a:prstGeom>
        </p:spPr>
      </p:pic>
      <p:pic>
        <p:nvPicPr>
          <p:cNvPr id="173" name="Picture 172"/>
          <p:cNvPicPr>
            <a:picLocks noChangeAspect="1"/>
          </p:cNvPicPr>
          <p:nvPr/>
        </p:nvPicPr>
        <p:blipFill>
          <a:blip r:embed="rId7">
            <a:extLst>
              <a:ext uri="{BEBA8EAE-BF5A-486C-A8C5-ECC9F3942E4B}">
                <a14:imgProps xmlns:a14="http://schemas.microsoft.com/office/drawing/2010/main">
                  <a14:imgLayer r:embed="rId8">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Lst>
          </a:blip>
          <a:stretch>
            <a:fillRect/>
          </a:stretch>
        </p:blipFill>
        <p:spPr>
          <a:xfrm>
            <a:off x="5849086" y="4907002"/>
            <a:ext cx="981910" cy="590327"/>
          </a:xfrm>
          <a:prstGeom prst="rect">
            <a:avLst/>
          </a:prstGeom>
        </p:spPr>
      </p:pic>
      <p:sp>
        <p:nvSpPr>
          <p:cNvPr id="40" name="Title 1"/>
          <p:cNvSpPr>
            <a:spLocks noGrp="1"/>
          </p:cNvSpPr>
          <p:nvPr>
            <p:ph type="title"/>
          </p:nvPr>
        </p:nvSpPr>
        <p:spPr>
          <a:xfrm>
            <a:off x="0" y="92041"/>
            <a:ext cx="9144000" cy="1143000"/>
          </a:xfrm>
        </p:spPr>
        <p:txBody>
          <a:bodyPr vert="horz" lIns="91440" tIns="45720" rIns="91440" bIns="45720" rtlCol="0" anchor="ctr">
            <a:noAutofit/>
          </a:bodyPr>
          <a:lstStyle/>
          <a:p>
            <a:r>
              <a:rPr lang="en-US" sz="3600" u="sng" dirty="0" smtClean="0">
                <a:solidFill>
                  <a:schemeClr val="tx2"/>
                </a:solidFill>
              </a:rPr>
              <a:t>Solution</a:t>
            </a:r>
            <a:r>
              <a:rPr lang="en-US" sz="3600" dirty="0" smtClean="0">
                <a:solidFill>
                  <a:schemeClr val="tx2"/>
                </a:solidFill>
              </a:rPr>
              <a:t>: Replace sender-contention by content-contention</a:t>
            </a:r>
            <a:endParaRPr lang="en-US" sz="3600" dirty="0">
              <a:solidFill>
                <a:schemeClr val="tx2"/>
              </a:solidFill>
            </a:endParaRPr>
          </a:p>
        </p:txBody>
      </p:sp>
    </p:spTree>
    <p:extLst>
      <p:ext uri="{BB962C8B-B14F-4D97-AF65-F5344CB8AC3E}">
        <p14:creationId xmlns:p14="http://schemas.microsoft.com/office/powerpoint/2010/main" val="171839980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p:cNvSpPr txBox="1">
            <a:spLocks/>
          </p:cNvSpPr>
          <p:nvPr/>
        </p:nvSpPr>
        <p:spPr>
          <a:xfrm>
            <a:off x="100101" y="1298422"/>
            <a:ext cx="9043899" cy="313642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Instead of senders, cubes contend for the medium</a:t>
            </a:r>
            <a:br>
              <a:rPr lang="en-US" dirty="0" smtClean="0"/>
            </a:br>
            <a:r>
              <a:rPr lang="en-US" dirty="0" smtClean="0">
                <a:sym typeface="Wingdings"/>
              </a:rPr>
              <a:t> Requested cubes get equal share of medium</a:t>
            </a:r>
            <a:endParaRPr lang="en-US" dirty="0" smtClean="0"/>
          </a:p>
          <a:p>
            <a:endParaRPr lang="en-US" sz="2000" dirty="0">
              <a:sym typeface="Wingdings"/>
            </a:endParaRPr>
          </a:p>
          <a:p>
            <a:r>
              <a:rPr lang="en-US" dirty="0" smtClean="0">
                <a:sym typeface="Wingdings"/>
              </a:rPr>
              <a:t>But cubes are virtual entities</a:t>
            </a:r>
            <a:br>
              <a:rPr lang="en-US" dirty="0" smtClean="0">
                <a:sym typeface="Wingdings"/>
              </a:rPr>
            </a:br>
            <a:r>
              <a:rPr lang="en-US" dirty="0" smtClean="0">
                <a:sym typeface="Wingdings"/>
              </a:rPr>
              <a:t> Cars viewing a cube contend on its behalf</a:t>
            </a:r>
          </a:p>
        </p:txBody>
      </p:sp>
      <p:grpSp>
        <p:nvGrpSpPr>
          <p:cNvPr id="80" name="Group 79"/>
          <p:cNvGrpSpPr/>
          <p:nvPr/>
        </p:nvGrpSpPr>
        <p:grpSpPr>
          <a:xfrm rot="2518529">
            <a:off x="7386887" y="3995823"/>
            <a:ext cx="533617" cy="488605"/>
            <a:chOff x="2570097" y="3944647"/>
            <a:chExt cx="533617" cy="488605"/>
          </a:xfrm>
        </p:grpSpPr>
        <p:sp>
          <p:nvSpPr>
            <p:cNvPr id="81" name="Arc 80"/>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2" name="Arc 81"/>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3" name="Arc 82"/>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84" name="Group 83"/>
          <p:cNvGrpSpPr/>
          <p:nvPr/>
        </p:nvGrpSpPr>
        <p:grpSpPr>
          <a:xfrm rot="2518529">
            <a:off x="2784468" y="4237512"/>
            <a:ext cx="533617" cy="488605"/>
            <a:chOff x="2570097" y="3944647"/>
            <a:chExt cx="533617" cy="488605"/>
          </a:xfrm>
        </p:grpSpPr>
        <p:sp>
          <p:nvSpPr>
            <p:cNvPr id="85" name="Arc 84"/>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6" name="Arc 85"/>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7" name="Arc 86"/>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88" name="Rectangle 87"/>
          <p:cNvSpPr/>
          <p:nvPr/>
        </p:nvSpPr>
        <p:spPr>
          <a:xfrm rot="21177723">
            <a:off x="974395" y="2546843"/>
            <a:ext cx="7221804" cy="5984489"/>
          </a:xfrm>
          <a:prstGeom prst="rect">
            <a:avLst/>
          </a:prstGeom>
          <a:solidFill>
            <a:schemeClr val="bg1">
              <a:lumMod val="50000"/>
            </a:schemeClr>
          </a:solidFill>
          <a:ln>
            <a:solidFill>
              <a:schemeClr val="tx1">
                <a:lumMod val="75000"/>
                <a:lumOff val="25000"/>
              </a:schemeClr>
            </a:solidFill>
          </a:ln>
          <a:scene3d>
            <a:camera prst="isometricOffAxis2Top"/>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Cube 88"/>
          <p:cNvSpPr/>
          <p:nvPr/>
        </p:nvSpPr>
        <p:spPr>
          <a:xfrm>
            <a:off x="2430860" y="4650143"/>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90" name="Picture 89"/>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Lst>
          </a:blip>
          <a:stretch>
            <a:fillRect/>
          </a:stretch>
        </p:blipFill>
        <p:spPr>
          <a:xfrm flipH="1">
            <a:off x="92643" y="5882173"/>
            <a:ext cx="1254827" cy="564672"/>
          </a:xfrm>
          <a:prstGeom prst="rect">
            <a:avLst/>
          </a:prstGeom>
        </p:spPr>
      </p:pic>
      <p:sp>
        <p:nvSpPr>
          <p:cNvPr id="99" name="TextBox 98"/>
          <p:cNvSpPr txBox="1"/>
          <p:nvPr/>
        </p:nvSpPr>
        <p:spPr>
          <a:xfrm>
            <a:off x="2397474" y="5149624"/>
            <a:ext cx="1050889" cy="461665"/>
          </a:xfrm>
          <a:prstGeom prst="rect">
            <a:avLst/>
          </a:prstGeom>
          <a:noFill/>
        </p:spPr>
        <p:txBody>
          <a:bodyPr wrap="none" rtlCol="0">
            <a:spAutoFit/>
          </a:bodyPr>
          <a:lstStyle/>
          <a:p>
            <a:r>
              <a:rPr lang="en-US" sz="2400" dirty="0" smtClean="0"/>
              <a:t>Cube 1</a:t>
            </a:r>
            <a:endParaRPr lang="en-US" sz="2400" dirty="0"/>
          </a:p>
        </p:txBody>
      </p:sp>
      <p:pic>
        <p:nvPicPr>
          <p:cNvPr id="100" name="Picture 99"/>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Lst>
          </a:blip>
          <a:stretch>
            <a:fillRect/>
          </a:stretch>
        </p:blipFill>
        <p:spPr>
          <a:xfrm>
            <a:off x="3450027" y="5973596"/>
            <a:ext cx="1105106" cy="497297"/>
          </a:xfrm>
          <a:prstGeom prst="rect">
            <a:avLst/>
          </a:prstGeom>
        </p:spPr>
      </p:pic>
      <p:pic>
        <p:nvPicPr>
          <p:cNvPr id="101" name="Picture 100"/>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10000" b="90000" l="5667" r="97167"/>
                    </a14:imgEffect>
                  </a14:imgLayer>
                </a14:imgProps>
              </a:ext>
            </a:extLst>
          </a:blip>
          <a:stretch>
            <a:fillRect/>
          </a:stretch>
        </p:blipFill>
        <p:spPr>
          <a:xfrm rot="21022772">
            <a:off x="3784212" y="4361800"/>
            <a:ext cx="1080788" cy="1103170"/>
          </a:xfrm>
          <a:prstGeom prst="rect">
            <a:avLst/>
          </a:prstGeom>
        </p:spPr>
      </p:pic>
      <p:pic>
        <p:nvPicPr>
          <p:cNvPr id="106" name="Picture 105"/>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backgroundRemoval t="10000" b="90000" l="5667" r="97167"/>
                    </a14:imgEffect>
                  </a14:imgLayer>
                </a14:imgProps>
              </a:ext>
            </a:extLst>
          </a:blip>
          <a:stretch>
            <a:fillRect/>
          </a:stretch>
        </p:blipFill>
        <p:spPr>
          <a:xfrm rot="536783" flipH="1">
            <a:off x="1473023" y="4799527"/>
            <a:ext cx="894003" cy="1207989"/>
          </a:xfrm>
          <a:prstGeom prst="rect">
            <a:avLst/>
          </a:prstGeom>
        </p:spPr>
      </p:pic>
      <p:sp>
        <p:nvSpPr>
          <p:cNvPr id="121" name="Cube 120"/>
          <p:cNvSpPr/>
          <p:nvPr/>
        </p:nvSpPr>
        <p:spPr>
          <a:xfrm>
            <a:off x="7024516" y="4279246"/>
            <a:ext cx="1240667" cy="1233263"/>
          </a:xfrm>
          <a:prstGeom prst="cube">
            <a:avLst/>
          </a:prstGeom>
          <a:solidFill>
            <a:schemeClr val="accent6">
              <a:lumMod val="20000"/>
              <a:lumOff val="8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2" name="TextBox 121"/>
          <p:cNvSpPr txBox="1"/>
          <p:nvPr/>
        </p:nvSpPr>
        <p:spPr>
          <a:xfrm>
            <a:off x="6975673" y="4870336"/>
            <a:ext cx="1050889" cy="461665"/>
          </a:xfrm>
          <a:prstGeom prst="rect">
            <a:avLst/>
          </a:prstGeom>
          <a:noFill/>
        </p:spPr>
        <p:txBody>
          <a:bodyPr wrap="none" rtlCol="0">
            <a:spAutoFit/>
          </a:bodyPr>
          <a:lstStyle/>
          <a:p>
            <a:r>
              <a:rPr lang="en-US" sz="2400" dirty="0" smtClean="0"/>
              <a:t>Cube 2</a:t>
            </a:r>
            <a:endParaRPr lang="en-US" sz="2400" dirty="0"/>
          </a:p>
        </p:txBody>
      </p:sp>
      <p:pic>
        <p:nvPicPr>
          <p:cNvPr id="123" name="Picture 122"/>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8">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Lst>
          </a:blip>
          <a:stretch>
            <a:fillRect/>
          </a:stretch>
        </p:blipFill>
        <p:spPr>
          <a:xfrm>
            <a:off x="1591278" y="5876052"/>
            <a:ext cx="1137482" cy="683857"/>
          </a:xfrm>
          <a:prstGeom prst="rect">
            <a:avLst/>
          </a:prstGeom>
        </p:spPr>
      </p:pic>
      <p:pic>
        <p:nvPicPr>
          <p:cNvPr id="124" name="Picture 123"/>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9">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Lst>
          </a:blip>
          <a:stretch>
            <a:fillRect/>
          </a:stretch>
        </p:blipFill>
        <p:spPr>
          <a:xfrm>
            <a:off x="5849086" y="4907002"/>
            <a:ext cx="981910" cy="590327"/>
          </a:xfrm>
          <a:prstGeom prst="rect">
            <a:avLst/>
          </a:prstGeom>
        </p:spPr>
      </p:pic>
      <p:sp>
        <p:nvSpPr>
          <p:cNvPr id="26" name="Title 1"/>
          <p:cNvSpPr>
            <a:spLocks noGrp="1"/>
          </p:cNvSpPr>
          <p:nvPr>
            <p:ph type="title"/>
          </p:nvPr>
        </p:nvSpPr>
        <p:spPr>
          <a:xfrm>
            <a:off x="0" y="92041"/>
            <a:ext cx="9144000" cy="1143000"/>
          </a:xfrm>
        </p:spPr>
        <p:txBody>
          <a:bodyPr vert="horz" lIns="91440" tIns="45720" rIns="91440" bIns="45720" rtlCol="0" anchor="ctr">
            <a:noAutofit/>
          </a:bodyPr>
          <a:lstStyle/>
          <a:p>
            <a:r>
              <a:rPr lang="en-US" sz="3600" u="sng" dirty="0" smtClean="0">
                <a:solidFill>
                  <a:schemeClr val="tx2"/>
                </a:solidFill>
              </a:rPr>
              <a:t>Solution 2</a:t>
            </a:r>
            <a:r>
              <a:rPr lang="en-US" sz="3600" dirty="0" smtClean="0">
                <a:solidFill>
                  <a:schemeClr val="tx2"/>
                </a:solidFill>
              </a:rPr>
              <a:t>: Replace sender-contention by content-contention</a:t>
            </a:r>
            <a:endParaRPr lang="en-US" sz="3600" dirty="0">
              <a:solidFill>
                <a:schemeClr val="tx2"/>
              </a:solidFill>
            </a:endParaRPr>
          </a:p>
        </p:txBody>
      </p:sp>
    </p:spTree>
    <p:extLst>
      <p:ext uri="{BB962C8B-B14F-4D97-AF65-F5344CB8AC3E}">
        <p14:creationId xmlns:p14="http://schemas.microsoft.com/office/powerpoint/2010/main" val="9732220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237768" y="-11181"/>
            <a:ext cx="9695940" cy="1143000"/>
          </a:xfrm>
        </p:spPr>
        <p:txBody>
          <a:bodyPr vert="horz" lIns="91440" tIns="45720" rIns="91440" bIns="45720" rtlCol="0" anchor="ctr">
            <a:noAutofit/>
          </a:bodyPr>
          <a:lstStyle/>
          <a:p>
            <a:r>
              <a:rPr lang="en-US" sz="4000" dirty="0" smtClean="0">
                <a:solidFill>
                  <a:schemeClr val="tx2"/>
                </a:solidFill>
              </a:rPr>
              <a:t>Content-Based Contention</a:t>
            </a:r>
            <a:endParaRPr lang="en-US" sz="4000" dirty="0">
              <a:solidFill>
                <a:schemeClr val="tx2"/>
              </a:solidFill>
            </a:endParaRPr>
          </a:p>
        </p:txBody>
      </p:sp>
      <p:grpSp>
        <p:nvGrpSpPr>
          <p:cNvPr id="3" name="Group 2"/>
          <p:cNvGrpSpPr/>
          <p:nvPr/>
        </p:nvGrpSpPr>
        <p:grpSpPr>
          <a:xfrm>
            <a:off x="1687719" y="1598952"/>
            <a:ext cx="1251209" cy="1035713"/>
            <a:chOff x="2248702" y="1947928"/>
            <a:chExt cx="1251209" cy="1035713"/>
          </a:xfrm>
        </p:grpSpPr>
        <p:sp>
          <p:nvSpPr>
            <p:cNvPr id="107" name="Cube 106"/>
            <p:cNvSpPr/>
            <p:nvPr/>
          </p:nvSpPr>
          <p:spPr>
            <a:xfrm>
              <a:off x="2314018" y="1947928"/>
              <a:ext cx="1185893" cy="1035713"/>
            </a:xfrm>
            <a:prstGeom prst="cube">
              <a:avLst/>
            </a:prstGeom>
            <a:solidFill>
              <a:schemeClr val="accent3">
                <a:lumMod val="40000"/>
                <a:lumOff val="6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7" name="TextBox 166"/>
            <p:cNvSpPr txBox="1"/>
            <p:nvPr/>
          </p:nvSpPr>
          <p:spPr>
            <a:xfrm>
              <a:off x="2248702" y="2363428"/>
              <a:ext cx="1041289" cy="461665"/>
            </a:xfrm>
            <a:prstGeom prst="rect">
              <a:avLst/>
            </a:prstGeom>
            <a:noFill/>
          </p:spPr>
          <p:txBody>
            <a:bodyPr wrap="square" rtlCol="0">
              <a:spAutoFit/>
            </a:bodyPr>
            <a:lstStyle/>
            <a:p>
              <a:r>
                <a:rPr lang="en-US" sz="2400" dirty="0" smtClean="0"/>
                <a:t>   C 1</a:t>
              </a:r>
              <a:endParaRPr lang="en-US" sz="2400" dirty="0"/>
            </a:p>
          </p:txBody>
        </p:sp>
      </p:grpSp>
      <p:grpSp>
        <p:nvGrpSpPr>
          <p:cNvPr id="2" name="Group 1"/>
          <p:cNvGrpSpPr/>
          <p:nvPr/>
        </p:nvGrpSpPr>
        <p:grpSpPr>
          <a:xfrm>
            <a:off x="5523505" y="1589069"/>
            <a:ext cx="1227969" cy="1088136"/>
            <a:chOff x="6021917" y="1804947"/>
            <a:chExt cx="1227969" cy="1088136"/>
          </a:xfrm>
        </p:grpSpPr>
        <p:sp>
          <p:nvSpPr>
            <p:cNvPr id="184" name="Cube 183"/>
            <p:cNvSpPr/>
            <p:nvPr/>
          </p:nvSpPr>
          <p:spPr>
            <a:xfrm>
              <a:off x="6087468" y="1804947"/>
              <a:ext cx="1162418" cy="1088136"/>
            </a:xfrm>
            <a:prstGeom prst="cube">
              <a:avLst/>
            </a:prstGeom>
            <a:solidFill>
              <a:schemeClr val="accent3">
                <a:lumMod val="40000"/>
                <a:lumOff val="6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5" name="TextBox 184"/>
            <p:cNvSpPr txBox="1"/>
            <p:nvPr/>
          </p:nvSpPr>
          <p:spPr>
            <a:xfrm>
              <a:off x="6021917" y="2223355"/>
              <a:ext cx="710451" cy="461665"/>
            </a:xfrm>
            <a:prstGeom prst="rect">
              <a:avLst/>
            </a:prstGeom>
            <a:noFill/>
          </p:spPr>
          <p:txBody>
            <a:bodyPr wrap="none" rtlCol="0">
              <a:spAutoFit/>
            </a:bodyPr>
            <a:lstStyle/>
            <a:p>
              <a:r>
                <a:rPr lang="en-US" sz="2400" dirty="0" smtClean="0"/>
                <a:t>  C 2</a:t>
              </a:r>
              <a:endParaRPr lang="en-US" sz="2400" dirty="0"/>
            </a:p>
          </p:txBody>
        </p:sp>
      </p:grpSp>
      <p:cxnSp>
        <p:nvCxnSpPr>
          <p:cNvPr id="36" name="Straight Arrow Connector 35"/>
          <p:cNvCxnSpPr/>
          <p:nvPr/>
        </p:nvCxnSpPr>
        <p:spPr>
          <a:xfrm flipH="1" flipV="1">
            <a:off x="2345981" y="2677206"/>
            <a:ext cx="593162" cy="579972"/>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37" name="Straight Arrow Connector 36"/>
          <p:cNvCxnSpPr/>
          <p:nvPr/>
        </p:nvCxnSpPr>
        <p:spPr>
          <a:xfrm flipV="1">
            <a:off x="4368473" y="2650994"/>
            <a:ext cx="1586681" cy="765642"/>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a:xfrm flipH="1" flipV="1">
            <a:off x="6351814" y="2677206"/>
            <a:ext cx="399660" cy="63791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Lst>
          </a:blip>
          <a:stretch>
            <a:fillRect/>
          </a:stretch>
        </p:blipFill>
        <p:spPr>
          <a:xfrm flipH="1">
            <a:off x="2702729" y="3257178"/>
            <a:ext cx="1515192" cy="681836"/>
          </a:xfrm>
          <a:prstGeom prst="rect">
            <a:avLst/>
          </a:prstGeom>
        </p:spPr>
      </p:pic>
      <p:pic>
        <p:nvPicPr>
          <p:cNvPr id="32" name="Picture 31"/>
          <p:cNvPicPr>
            <a:picLocks noChangeAspect="1"/>
          </p:cNvPicPr>
          <p:nvPr/>
        </p:nvPicPr>
        <p:blipFill>
          <a:blip r:embed="rId5">
            <a:extLst>
              <a:ext uri="{BEBA8EAE-BF5A-486C-A8C5-ECC9F3942E4B}">
                <a14:imgProps xmlns:a14="http://schemas.microsoft.com/office/drawing/2010/main">
                  <a14:imgLayer r:embed="rId6">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Lst>
          </a:blip>
          <a:stretch>
            <a:fillRect/>
          </a:stretch>
        </p:blipFill>
        <p:spPr>
          <a:xfrm>
            <a:off x="6551644" y="3086629"/>
            <a:ext cx="1486135" cy="893468"/>
          </a:xfrm>
          <a:prstGeom prst="rect">
            <a:avLst/>
          </a:prstGeom>
        </p:spPr>
      </p:pic>
      <p:sp>
        <p:nvSpPr>
          <p:cNvPr id="29" name="TextBox 28"/>
          <p:cNvSpPr txBox="1"/>
          <p:nvPr/>
        </p:nvSpPr>
        <p:spPr>
          <a:xfrm>
            <a:off x="0" y="4187641"/>
            <a:ext cx="9144000" cy="523220"/>
          </a:xfrm>
          <a:prstGeom prst="rect">
            <a:avLst/>
          </a:prstGeom>
          <a:noFill/>
        </p:spPr>
        <p:txBody>
          <a:bodyPr wrap="square" rtlCol="0">
            <a:spAutoFit/>
          </a:bodyPr>
          <a:lstStyle/>
          <a:p>
            <a:pPr marL="228600"/>
            <a:r>
              <a:rPr lang="en-US" sz="2800" dirty="0" smtClean="0"/>
              <a:t>Each cube should get a share of  1/2</a:t>
            </a:r>
          </a:p>
        </p:txBody>
      </p:sp>
      <p:sp>
        <p:nvSpPr>
          <p:cNvPr id="31" name="TextBox 30"/>
          <p:cNvSpPr txBox="1"/>
          <p:nvPr/>
        </p:nvSpPr>
        <p:spPr>
          <a:xfrm>
            <a:off x="5439" y="4699279"/>
            <a:ext cx="9144000" cy="523220"/>
          </a:xfrm>
          <a:prstGeom prst="rect">
            <a:avLst/>
          </a:prstGeom>
          <a:noFill/>
        </p:spPr>
        <p:txBody>
          <a:bodyPr wrap="square" rtlCol="0">
            <a:spAutoFit/>
          </a:bodyPr>
          <a:lstStyle/>
          <a:p>
            <a:pPr marL="228600"/>
            <a:r>
              <a:rPr lang="en-US" sz="2800" dirty="0" smtClean="0">
                <a:solidFill>
                  <a:srgbClr val="00B050"/>
                </a:solidFill>
              </a:rPr>
              <a:t>Green car share of the medium 3/4</a:t>
            </a:r>
          </a:p>
        </p:txBody>
      </p:sp>
      <p:sp>
        <p:nvSpPr>
          <p:cNvPr id="33" name="TextBox 32"/>
          <p:cNvSpPr txBox="1"/>
          <p:nvPr/>
        </p:nvSpPr>
        <p:spPr>
          <a:xfrm>
            <a:off x="43536" y="5243575"/>
            <a:ext cx="9144000" cy="523220"/>
          </a:xfrm>
          <a:prstGeom prst="rect">
            <a:avLst/>
          </a:prstGeom>
          <a:noFill/>
        </p:spPr>
        <p:txBody>
          <a:bodyPr wrap="square" rtlCol="0">
            <a:spAutoFit/>
          </a:bodyPr>
          <a:lstStyle/>
          <a:p>
            <a:pPr marL="228600"/>
            <a:r>
              <a:rPr lang="en-US" sz="2800" dirty="0" smtClean="0">
                <a:solidFill>
                  <a:srgbClr val="FF0000"/>
                </a:solidFill>
              </a:rPr>
              <a:t>red car share of the medium 1/4</a:t>
            </a:r>
          </a:p>
        </p:txBody>
      </p:sp>
      <p:sp>
        <p:nvSpPr>
          <p:cNvPr id="39" name="Content Placeholder 2"/>
          <p:cNvSpPr txBox="1">
            <a:spLocks/>
          </p:cNvSpPr>
          <p:nvPr/>
        </p:nvSpPr>
        <p:spPr>
          <a:xfrm>
            <a:off x="596220" y="190930"/>
            <a:ext cx="7951560" cy="1185901"/>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dirty="0" smtClean="0"/>
              <a:t>But how can a car compute its medium share? </a:t>
            </a:r>
          </a:p>
        </p:txBody>
      </p:sp>
    </p:spTree>
    <p:extLst>
      <p:ext uri="{BB962C8B-B14F-4D97-AF65-F5344CB8AC3E}">
        <p14:creationId xmlns:p14="http://schemas.microsoft.com/office/powerpoint/2010/main" val="16094353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33" grpId="0"/>
      <p:bldP spid="3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a:spLocks noGrp="1"/>
          </p:cNvSpPr>
          <p:nvPr>
            <p:ph type="title"/>
          </p:nvPr>
        </p:nvSpPr>
        <p:spPr>
          <a:xfrm>
            <a:off x="-237768" y="-11181"/>
            <a:ext cx="9695940" cy="1143000"/>
          </a:xfrm>
        </p:spPr>
        <p:txBody>
          <a:bodyPr vert="horz" lIns="91440" tIns="45720" rIns="91440" bIns="45720" rtlCol="0" anchor="ctr">
            <a:noAutofit/>
          </a:bodyPr>
          <a:lstStyle/>
          <a:p>
            <a:r>
              <a:rPr lang="en-US" sz="4000" dirty="0" smtClean="0">
                <a:solidFill>
                  <a:schemeClr val="tx2"/>
                </a:solidFill>
              </a:rPr>
              <a:t>Content-Based Contention</a:t>
            </a:r>
            <a:endParaRPr lang="en-US" sz="4000" dirty="0">
              <a:solidFill>
                <a:schemeClr val="tx2"/>
              </a:solidFill>
            </a:endParaRPr>
          </a:p>
        </p:txBody>
      </p:sp>
      <p:grpSp>
        <p:nvGrpSpPr>
          <p:cNvPr id="3" name="Group 2"/>
          <p:cNvGrpSpPr/>
          <p:nvPr/>
        </p:nvGrpSpPr>
        <p:grpSpPr>
          <a:xfrm>
            <a:off x="1687719" y="1598952"/>
            <a:ext cx="1251209" cy="1035713"/>
            <a:chOff x="2248702" y="1947928"/>
            <a:chExt cx="1251209" cy="1035713"/>
          </a:xfrm>
        </p:grpSpPr>
        <p:sp>
          <p:nvSpPr>
            <p:cNvPr id="107" name="Cube 106"/>
            <p:cNvSpPr/>
            <p:nvPr/>
          </p:nvSpPr>
          <p:spPr>
            <a:xfrm>
              <a:off x="2314018" y="1947928"/>
              <a:ext cx="1185893" cy="1035713"/>
            </a:xfrm>
            <a:prstGeom prst="cube">
              <a:avLst/>
            </a:prstGeom>
            <a:solidFill>
              <a:schemeClr val="accent3">
                <a:lumMod val="40000"/>
                <a:lumOff val="6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67" name="TextBox 166"/>
            <p:cNvSpPr txBox="1"/>
            <p:nvPr/>
          </p:nvSpPr>
          <p:spPr>
            <a:xfrm>
              <a:off x="2248702" y="2363428"/>
              <a:ext cx="1041289" cy="461665"/>
            </a:xfrm>
            <a:prstGeom prst="rect">
              <a:avLst/>
            </a:prstGeom>
            <a:noFill/>
          </p:spPr>
          <p:txBody>
            <a:bodyPr wrap="square" rtlCol="0">
              <a:spAutoFit/>
            </a:bodyPr>
            <a:lstStyle/>
            <a:p>
              <a:r>
                <a:rPr lang="en-US" sz="2400" dirty="0" smtClean="0"/>
                <a:t>   C 1</a:t>
              </a:r>
              <a:endParaRPr lang="en-US" sz="2400" dirty="0"/>
            </a:p>
          </p:txBody>
        </p:sp>
      </p:grpSp>
      <p:grpSp>
        <p:nvGrpSpPr>
          <p:cNvPr id="2" name="Group 1"/>
          <p:cNvGrpSpPr/>
          <p:nvPr/>
        </p:nvGrpSpPr>
        <p:grpSpPr>
          <a:xfrm>
            <a:off x="5523505" y="1589069"/>
            <a:ext cx="1227969" cy="1088136"/>
            <a:chOff x="6021917" y="1804947"/>
            <a:chExt cx="1227969" cy="1088136"/>
          </a:xfrm>
        </p:grpSpPr>
        <p:sp>
          <p:nvSpPr>
            <p:cNvPr id="184" name="Cube 183"/>
            <p:cNvSpPr/>
            <p:nvPr/>
          </p:nvSpPr>
          <p:spPr>
            <a:xfrm>
              <a:off x="6087468" y="1804947"/>
              <a:ext cx="1162418" cy="1088136"/>
            </a:xfrm>
            <a:prstGeom prst="cube">
              <a:avLst/>
            </a:prstGeom>
            <a:solidFill>
              <a:schemeClr val="accent3">
                <a:lumMod val="40000"/>
                <a:lumOff val="60000"/>
                <a:alpha val="66000"/>
              </a:schemeClr>
            </a:solidFill>
            <a:ln>
              <a:solidFill>
                <a:schemeClr val="bg1">
                  <a:lumMod val="50000"/>
                </a:schemeClr>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5" name="TextBox 184"/>
            <p:cNvSpPr txBox="1"/>
            <p:nvPr/>
          </p:nvSpPr>
          <p:spPr>
            <a:xfrm>
              <a:off x="6021917" y="2223355"/>
              <a:ext cx="710451" cy="461665"/>
            </a:xfrm>
            <a:prstGeom prst="rect">
              <a:avLst/>
            </a:prstGeom>
            <a:noFill/>
          </p:spPr>
          <p:txBody>
            <a:bodyPr wrap="none" rtlCol="0">
              <a:spAutoFit/>
            </a:bodyPr>
            <a:lstStyle/>
            <a:p>
              <a:r>
                <a:rPr lang="en-US" sz="2400" dirty="0" smtClean="0"/>
                <a:t>  C 2</a:t>
              </a:r>
              <a:endParaRPr lang="en-US" sz="2400" dirty="0"/>
            </a:p>
          </p:txBody>
        </p:sp>
      </p:grpSp>
      <p:cxnSp>
        <p:nvCxnSpPr>
          <p:cNvPr id="36" name="Straight Arrow Connector 35"/>
          <p:cNvCxnSpPr/>
          <p:nvPr/>
        </p:nvCxnSpPr>
        <p:spPr>
          <a:xfrm flipH="1" flipV="1">
            <a:off x="2345981" y="2677206"/>
            <a:ext cx="593162" cy="579972"/>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37" name="Straight Arrow Connector 36"/>
          <p:cNvCxnSpPr/>
          <p:nvPr/>
        </p:nvCxnSpPr>
        <p:spPr>
          <a:xfrm flipV="1">
            <a:off x="4368473" y="2650994"/>
            <a:ext cx="1586681" cy="765642"/>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38" name="Straight Arrow Connector 37"/>
          <p:cNvCxnSpPr/>
          <p:nvPr/>
        </p:nvCxnSpPr>
        <p:spPr>
          <a:xfrm flipH="1" flipV="1">
            <a:off x="6351814" y="2677206"/>
            <a:ext cx="399660" cy="637910"/>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1852" b="100000" l="0" r="85000">
                        <a14:foregroundMark x1="81250" y1="74074" x2="81250" y2="74074"/>
                        <a14:foregroundMark x1="7917" y1="73148" x2="7917" y2="73148"/>
                        <a14:foregroundMark x1="3750" y1="61111" x2="3750" y2="61111"/>
                        <a14:backgroundMark x1="7083" y1="62037" x2="7083" y2="62037"/>
                      </a14:backgroundRemoval>
                    </a14:imgEffect>
                  </a14:imgLayer>
                </a14:imgProps>
              </a:ext>
            </a:extLst>
          </a:blip>
          <a:stretch>
            <a:fillRect/>
          </a:stretch>
        </p:blipFill>
        <p:spPr>
          <a:xfrm flipH="1">
            <a:off x="2702729" y="3257178"/>
            <a:ext cx="1515192" cy="681836"/>
          </a:xfrm>
          <a:prstGeom prst="rect">
            <a:avLst/>
          </a:prstGeom>
        </p:spPr>
      </p:pic>
      <p:pic>
        <p:nvPicPr>
          <p:cNvPr id="32" name="Picture 31"/>
          <p:cNvPicPr>
            <a:picLocks noChangeAspect="1"/>
          </p:cNvPicPr>
          <p:nvPr/>
        </p:nvPicPr>
        <p:blipFill>
          <a:blip r:embed="rId5">
            <a:extLst>
              <a:ext uri="{BEBA8EAE-BF5A-486C-A8C5-ECC9F3942E4B}">
                <a14:imgProps xmlns:a14="http://schemas.microsoft.com/office/drawing/2010/main">
                  <a14:imgLayer r:embed="rId6">
                    <a14:imgEffect>
                      <a14:backgroundRemoval t="10000" b="90000" l="1804" r="100000">
                        <a14:foregroundMark x1="25050" y1="75333" x2="25050" y2="75333"/>
                        <a14:foregroundMark x1="73547" y1="77000" x2="73547" y2="77000"/>
                        <a14:foregroundMark x1="92184" y1="73333" x2="92184" y2="73333"/>
                        <a14:foregroundMark x1="6212" y1="73333" x2="6212" y2="73333"/>
                      </a14:backgroundRemoval>
                    </a14:imgEffect>
                  </a14:imgLayer>
                </a14:imgProps>
              </a:ext>
            </a:extLst>
          </a:blip>
          <a:stretch>
            <a:fillRect/>
          </a:stretch>
        </p:blipFill>
        <p:spPr>
          <a:xfrm>
            <a:off x="6551644" y="3086629"/>
            <a:ext cx="1486135" cy="893468"/>
          </a:xfrm>
          <a:prstGeom prst="rect">
            <a:avLst/>
          </a:prstGeom>
        </p:spPr>
      </p:pic>
      <p:sp>
        <p:nvSpPr>
          <p:cNvPr id="29" name="TextBox 28"/>
          <p:cNvSpPr txBox="1"/>
          <p:nvPr/>
        </p:nvSpPr>
        <p:spPr>
          <a:xfrm>
            <a:off x="0" y="4187641"/>
            <a:ext cx="9144000" cy="523220"/>
          </a:xfrm>
          <a:prstGeom prst="rect">
            <a:avLst/>
          </a:prstGeom>
          <a:noFill/>
        </p:spPr>
        <p:txBody>
          <a:bodyPr wrap="square" rtlCol="0">
            <a:spAutoFit/>
          </a:bodyPr>
          <a:lstStyle/>
          <a:p>
            <a:pPr marL="228600"/>
            <a:r>
              <a:rPr lang="en-US" sz="2800" dirty="0"/>
              <a:t>C</a:t>
            </a:r>
            <a:r>
              <a:rPr lang="en-US" sz="2800" dirty="0" smtClean="0"/>
              <a:t>ar listens to how many cars respond for a particular cube   </a:t>
            </a:r>
          </a:p>
        </p:txBody>
      </p:sp>
      <p:sp>
        <p:nvSpPr>
          <p:cNvPr id="39" name="Content Placeholder 2"/>
          <p:cNvSpPr txBox="1">
            <a:spLocks/>
          </p:cNvSpPr>
          <p:nvPr/>
        </p:nvSpPr>
        <p:spPr>
          <a:xfrm>
            <a:off x="596220" y="190930"/>
            <a:ext cx="7951560" cy="1185901"/>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dirty="0" smtClean="0"/>
              <a:t>But how can a car compute its medium share? </a:t>
            </a:r>
          </a:p>
        </p:txBody>
      </p:sp>
      <p:sp>
        <p:nvSpPr>
          <p:cNvPr id="18" name="TextBox 17"/>
          <p:cNvSpPr txBox="1"/>
          <p:nvPr/>
        </p:nvSpPr>
        <p:spPr>
          <a:xfrm>
            <a:off x="752464" y="4743776"/>
            <a:ext cx="9144000" cy="523220"/>
          </a:xfrm>
          <a:prstGeom prst="rect">
            <a:avLst/>
          </a:prstGeom>
          <a:noFill/>
        </p:spPr>
        <p:txBody>
          <a:bodyPr wrap="square" rtlCol="0">
            <a:spAutoFit/>
          </a:bodyPr>
          <a:lstStyle/>
          <a:p>
            <a:pPr marL="228600"/>
            <a:r>
              <a:rPr lang="en-US" sz="2800" i="1" dirty="0" smtClean="0"/>
              <a:t>Share-per-cube = 1 / # cars responding</a:t>
            </a:r>
          </a:p>
        </p:txBody>
      </p:sp>
      <p:sp>
        <p:nvSpPr>
          <p:cNvPr id="19" name="TextBox 18"/>
          <p:cNvSpPr txBox="1"/>
          <p:nvPr/>
        </p:nvSpPr>
        <p:spPr>
          <a:xfrm>
            <a:off x="141095" y="5471971"/>
            <a:ext cx="9144000" cy="523220"/>
          </a:xfrm>
          <a:prstGeom prst="rect">
            <a:avLst/>
          </a:prstGeom>
          <a:noFill/>
        </p:spPr>
        <p:txBody>
          <a:bodyPr wrap="square" rtlCol="0">
            <a:spAutoFit/>
          </a:bodyPr>
          <a:lstStyle/>
          <a:p>
            <a:pPr marL="228600"/>
            <a:r>
              <a:rPr lang="en-US" sz="2800" i="1" dirty="0" smtClean="0"/>
              <a:t>Car’s total share = (</a:t>
            </a:r>
            <a:r>
              <a:rPr lang="en-US" sz="2800" i="1" dirty="0" err="1" smtClean="0"/>
              <a:t>Σ</a:t>
            </a:r>
            <a:r>
              <a:rPr lang="en-US" sz="2800" i="1" dirty="0" smtClean="0"/>
              <a:t> share-per-cube) / # requested cubes</a:t>
            </a:r>
          </a:p>
        </p:txBody>
      </p:sp>
      <p:sp>
        <p:nvSpPr>
          <p:cNvPr id="21" name="TextBox 20"/>
          <p:cNvSpPr txBox="1"/>
          <p:nvPr/>
        </p:nvSpPr>
        <p:spPr>
          <a:xfrm>
            <a:off x="-205320" y="6183037"/>
            <a:ext cx="9605756" cy="523220"/>
          </a:xfrm>
          <a:prstGeom prst="rect">
            <a:avLst/>
          </a:prstGeom>
          <a:noFill/>
        </p:spPr>
        <p:txBody>
          <a:bodyPr wrap="square" rtlCol="0">
            <a:spAutoFit/>
          </a:bodyPr>
          <a:lstStyle/>
          <a:p>
            <a:pPr marL="228600"/>
            <a:r>
              <a:rPr lang="en-US" sz="2800" dirty="0" smtClean="0"/>
              <a:t>Set contention window using car’s share on off-the-shelf cards</a:t>
            </a:r>
          </a:p>
        </p:txBody>
      </p:sp>
    </p:spTree>
    <p:extLst>
      <p:ext uri="{BB962C8B-B14F-4D97-AF65-F5344CB8AC3E}">
        <p14:creationId xmlns:p14="http://schemas.microsoft.com/office/powerpoint/2010/main" val="2284049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8" grpId="0"/>
      <p:bldP spid="19"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84" y="274638"/>
            <a:ext cx="9205535" cy="1143000"/>
          </a:xfrm>
        </p:spPr>
        <p:txBody>
          <a:bodyPr vert="horz" lIns="91440" tIns="45720" rIns="91440" bIns="45720" rtlCol="0" anchor="ctr">
            <a:normAutofit fontScale="90000"/>
          </a:bodyPr>
          <a:lstStyle/>
          <a:p>
            <a:r>
              <a:rPr lang="en-US" u="sng" dirty="0" smtClean="0">
                <a:solidFill>
                  <a:schemeClr val="tx2"/>
                </a:solidFill>
              </a:rPr>
              <a:t>Challenge</a:t>
            </a:r>
            <a:r>
              <a:rPr lang="en-US" dirty="0" smtClean="0">
                <a:solidFill>
                  <a:schemeClr val="tx2"/>
                </a:solidFill>
              </a:rPr>
              <a:t>: </a:t>
            </a:r>
            <a:r>
              <a:rPr lang="en-US" dirty="0">
                <a:solidFill>
                  <a:schemeClr val="tx2"/>
                </a:solidFill>
              </a:rPr>
              <a:t>Safely </a:t>
            </a:r>
            <a:r>
              <a:rPr lang="en-US" dirty="0" smtClean="0">
                <a:solidFill>
                  <a:schemeClr val="tx2"/>
                </a:solidFill>
              </a:rPr>
              <a:t>Detecting Hidden </a:t>
            </a:r>
            <a:r>
              <a:rPr lang="en-US" dirty="0">
                <a:solidFill>
                  <a:schemeClr val="tx2"/>
                </a:solidFill>
              </a:rPr>
              <a:t>Objects</a:t>
            </a:r>
          </a:p>
        </p:txBody>
      </p:sp>
      <p:sp>
        <p:nvSpPr>
          <p:cNvPr id="8" name="Content Placeholder 2"/>
          <p:cNvSpPr txBox="1">
            <a:spLocks/>
          </p:cNvSpPr>
          <p:nvPr/>
        </p:nvSpPr>
        <p:spPr>
          <a:xfrm>
            <a:off x="259292" y="1417637"/>
            <a:ext cx="8653242" cy="474079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Sensors on a car see only line of sight objects</a:t>
            </a:r>
          </a:p>
          <a:p>
            <a:endParaRPr lang="en-US" dirty="0"/>
          </a:p>
          <a:p>
            <a:r>
              <a:rPr lang="en-US" dirty="0" smtClean="0"/>
              <a:t>Hidden objects affect autonomous cars</a:t>
            </a:r>
          </a:p>
          <a:p>
            <a:pPr lvl="1"/>
            <a:endParaRPr lang="en-US" dirty="0"/>
          </a:p>
          <a:p>
            <a:pPr lvl="1"/>
            <a:r>
              <a:rPr lang="en-US" dirty="0" smtClean="0"/>
              <a:t>“Google’s autonomous car requires occasional human intervention to prevent accident”</a:t>
            </a:r>
          </a:p>
          <a:p>
            <a:pPr marL="457200" lvl="1" indent="0">
              <a:buNone/>
            </a:pPr>
            <a:endParaRPr lang="en-US" dirty="0"/>
          </a:p>
          <a:p>
            <a:pPr lvl="1"/>
            <a:r>
              <a:rPr lang="en-US" dirty="0" smtClean="0"/>
              <a:t>“Future of autonomous driving depends on detecting hidden objects </a:t>
            </a:r>
            <a:r>
              <a:rPr lang="en-US" dirty="0"/>
              <a:t>&amp;</a:t>
            </a:r>
            <a:r>
              <a:rPr lang="en-US" dirty="0" smtClean="0"/>
              <a:t> blind spots” - DARPA Challenge [JFR08]</a:t>
            </a:r>
          </a:p>
        </p:txBody>
      </p:sp>
    </p:spTree>
    <p:extLst>
      <p:ext uri="{BB962C8B-B14F-4D97-AF65-F5344CB8AC3E}">
        <p14:creationId xmlns:p14="http://schemas.microsoft.com/office/powerpoint/2010/main" val="151137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35096"/>
            <a:ext cx="9143999" cy="1143000"/>
          </a:xfrm>
        </p:spPr>
        <p:txBody>
          <a:bodyPr vert="horz" lIns="91440" tIns="45720" rIns="91440" bIns="45720" rtlCol="0" anchor="ctr">
            <a:normAutofit/>
          </a:bodyPr>
          <a:lstStyle/>
          <a:p>
            <a:r>
              <a:rPr lang="en-US" sz="5400" dirty="0" smtClean="0">
                <a:solidFill>
                  <a:schemeClr val="tx2"/>
                </a:solidFill>
              </a:rPr>
              <a:t>Empirical Results</a:t>
            </a:r>
            <a:endParaRPr lang="en-US" sz="5400" dirty="0">
              <a:solidFill>
                <a:schemeClr val="tx2"/>
              </a:solidFill>
            </a:endParaRPr>
          </a:p>
        </p:txBody>
      </p:sp>
    </p:spTree>
    <p:extLst>
      <p:ext uri="{BB962C8B-B14F-4D97-AF65-F5344CB8AC3E}">
        <p14:creationId xmlns:p14="http://schemas.microsoft.com/office/powerpoint/2010/main" val="181205382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74"/>
            <a:ext cx="8229600" cy="1143000"/>
          </a:xfrm>
        </p:spPr>
        <p:txBody>
          <a:bodyPr vert="horz" lIns="91440" tIns="45720" rIns="91440" bIns="45720" rtlCol="0" anchor="ctr">
            <a:normAutofit/>
          </a:bodyPr>
          <a:lstStyle/>
          <a:p>
            <a:r>
              <a:rPr lang="en-US" dirty="0" smtClean="0">
                <a:solidFill>
                  <a:schemeClr val="tx2"/>
                </a:solidFill>
              </a:rPr>
              <a:t>CarSpeak Implementation</a:t>
            </a:r>
            <a:endParaRPr lang="en-US" dirty="0">
              <a:solidFill>
                <a:schemeClr val="tx2"/>
              </a:solidFill>
            </a:endParaRPr>
          </a:p>
        </p:txBody>
      </p:sp>
      <p:sp>
        <p:nvSpPr>
          <p:cNvPr id="8" name="Content Placeholder 2"/>
          <p:cNvSpPr txBox="1">
            <a:spLocks/>
          </p:cNvSpPr>
          <p:nvPr/>
        </p:nvSpPr>
        <p:spPr>
          <a:xfrm>
            <a:off x="167487" y="1506280"/>
            <a:ext cx="8839201" cy="4740464"/>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Implemented in Robot OS (ROS)</a:t>
            </a:r>
          </a:p>
          <a:p>
            <a:pPr marL="82296" indent="0">
              <a:buNone/>
            </a:pPr>
            <a:endParaRPr lang="en-US" sz="1400" dirty="0"/>
          </a:p>
          <a:p>
            <a:r>
              <a:rPr lang="en-US" dirty="0" smtClean="0"/>
              <a:t>Integrated with MIT’s Path Planner from DARPA challenge</a:t>
            </a:r>
            <a:endParaRPr lang="en-US" dirty="0"/>
          </a:p>
          <a:p>
            <a:pPr marL="82296" indent="0">
              <a:buNone/>
            </a:pPr>
            <a:endParaRPr lang="en-US" sz="1400" dirty="0"/>
          </a:p>
          <a:p>
            <a:r>
              <a:rPr lang="en-US" dirty="0" smtClean="0"/>
              <a:t>MAC implemented in the ath9k driver for Atheros </a:t>
            </a:r>
            <a:r>
              <a:rPr lang="en-US" dirty="0" err="1" smtClean="0"/>
              <a:t>WiFi</a:t>
            </a:r>
            <a:r>
              <a:rPr lang="en-US" dirty="0" smtClean="0"/>
              <a:t> cards</a:t>
            </a:r>
            <a:endParaRPr lang="en-US" dirty="0"/>
          </a:p>
        </p:txBody>
      </p:sp>
    </p:spTree>
    <p:extLst>
      <p:ext uri="{BB962C8B-B14F-4D97-AF65-F5344CB8AC3E}">
        <p14:creationId xmlns:p14="http://schemas.microsoft.com/office/powerpoint/2010/main" val="35086101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619"/>
            <a:ext cx="8229600" cy="1143000"/>
          </a:xfrm>
        </p:spPr>
        <p:txBody>
          <a:bodyPr vert="horz" lIns="91440" tIns="45720" rIns="91440" bIns="45720" rtlCol="0" anchor="ctr">
            <a:normAutofit/>
          </a:bodyPr>
          <a:lstStyle/>
          <a:p>
            <a:r>
              <a:rPr lang="en-US" dirty="0" smtClean="0">
                <a:solidFill>
                  <a:schemeClr val="tx2"/>
                </a:solidFill>
              </a:rPr>
              <a:t>Compared Schemes</a:t>
            </a:r>
            <a:endParaRPr lang="en-US" dirty="0">
              <a:solidFill>
                <a:schemeClr val="tx2"/>
              </a:solidFill>
            </a:endParaRPr>
          </a:p>
        </p:txBody>
      </p:sp>
      <p:sp>
        <p:nvSpPr>
          <p:cNvPr id="8" name="Content Placeholder 2"/>
          <p:cNvSpPr txBox="1">
            <a:spLocks/>
          </p:cNvSpPr>
          <p:nvPr/>
        </p:nvSpPr>
        <p:spPr>
          <a:xfrm>
            <a:off x="167487" y="1046048"/>
            <a:ext cx="8839201" cy="1686681"/>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sz="4000" dirty="0" smtClean="0"/>
              <a:t>CarSpeak</a:t>
            </a:r>
            <a:endParaRPr lang="en-US" sz="1800" dirty="0"/>
          </a:p>
          <a:p>
            <a:r>
              <a:rPr lang="en-US" sz="4000" dirty="0" smtClean="0"/>
              <a:t>802.11 – Request &amp; Response</a:t>
            </a:r>
          </a:p>
          <a:p>
            <a:pPr marL="82296" indent="0">
              <a:buNone/>
            </a:pPr>
            <a:endParaRPr lang="en-US" sz="4000" dirty="0"/>
          </a:p>
        </p:txBody>
      </p:sp>
      <p:sp>
        <p:nvSpPr>
          <p:cNvPr id="4" name="Title 1"/>
          <p:cNvSpPr txBox="1">
            <a:spLocks/>
          </p:cNvSpPr>
          <p:nvPr/>
        </p:nvSpPr>
        <p:spPr>
          <a:xfrm>
            <a:off x="609600" y="3251961"/>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tx2"/>
                </a:solidFill>
              </a:rPr>
              <a:t>Experiments</a:t>
            </a:r>
            <a:endParaRPr lang="en-US" dirty="0">
              <a:solidFill>
                <a:schemeClr val="tx2"/>
              </a:solidFill>
            </a:endParaRPr>
          </a:p>
        </p:txBody>
      </p:sp>
      <p:sp>
        <p:nvSpPr>
          <p:cNvPr id="5" name="Content Placeholder 2"/>
          <p:cNvSpPr txBox="1">
            <a:spLocks/>
          </p:cNvSpPr>
          <p:nvPr/>
        </p:nvSpPr>
        <p:spPr>
          <a:xfrm>
            <a:off x="167487" y="4416777"/>
            <a:ext cx="8839201" cy="2109358"/>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sz="4000" dirty="0" smtClean="0"/>
              <a:t>Indoor </a:t>
            </a:r>
            <a:r>
              <a:rPr lang="en-US" sz="4000" dirty="0" err="1" smtClean="0"/>
              <a:t>Testbed</a:t>
            </a:r>
            <a:r>
              <a:rPr lang="en-US" sz="4000" dirty="0" smtClean="0"/>
              <a:t> with Robots</a:t>
            </a:r>
            <a:endParaRPr lang="en-US" sz="1800" dirty="0"/>
          </a:p>
          <a:p>
            <a:r>
              <a:rPr lang="en-US" sz="4000" dirty="0" smtClean="0"/>
              <a:t>Outdoor Testbed with Autonomous Car</a:t>
            </a:r>
          </a:p>
          <a:p>
            <a:pPr marL="82296" indent="0">
              <a:buNone/>
            </a:pPr>
            <a:endParaRPr lang="en-US" sz="4000" dirty="0"/>
          </a:p>
        </p:txBody>
      </p:sp>
    </p:spTree>
    <p:extLst>
      <p:ext uri="{BB962C8B-B14F-4D97-AF65-F5344CB8AC3E}">
        <p14:creationId xmlns:p14="http://schemas.microsoft.com/office/powerpoint/2010/main" val="22739677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3" presetClass="emph" presetSubtype="2" fill="hold" grpId="0" nodeType="withEffect">
                                  <p:stCondLst>
                                    <p:cond delay="0"/>
                                  </p:stCondLst>
                                  <p:childTnLst>
                                    <p:animClr clrSpc="rgb" dir="cw">
                                      <p:cBhvr override="childStyle">
                                        <p:cTn id="10" dur="500" fill="hold"/>
                                        <p:tgtEl>
                                          <p:spTgt spid="8"/>
                                        </p:tgtEl>
                                        <p:attrNameLst>
                                          <p:attrName>style.color</p:attrName>
                                        </p:attrNameLst>
                                      </p:cBhvr>
                                      <p:to>
                                        <a:srgbClr val="AAA8A1"/>
                                      </p:to>
                                    </p:animClr>
                                  </p:childTnLst>
                                </p:cTn>
                              </p:par>
                              <p:par>
                                <p:cTn id="11" presetID="3" presetClass="emph" presetSubtype="2" fill="hold" grpId="0" nodeType="withEffect">
                                  <p:stCondLst>
                                    <p:cond delay="0"/>
                                  </p:stCondLst>
                                  <p:childTnLst>
                                    <p:animClr clrSpc="rgb" dir="cw">
                                      <p:cBhvr override="childStyle">
                                        <p:cTn id="12" dur="500" fill="hold"/>
                                        <p:tgtEl>
                                          <p:spTgt spid="2"/>
                                        </p:tgtEl>
                                        <p:attrNameLst>
                                          <p:attrName>style.color</p:attrName>
                                        </p:attrNameLst>
                                      </p:cBhvr>
                                      <p:to>
                                        <a:srgbClr val="AAA8A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74"/>
            <a:ext cx="8229600" cy="1143000"/>
          </a:xfrm>
        </p:spPr>
        <p:txBody>
          <a:bodyPr vert="horz" lIns="91440" tIns="45720" rIns="91440" bIns="45720" rtlCol="0" anchor="ctr">
            <a:normAutofit/>
          </a:bodyPr>
          <a:lstStyle/>
          <a:p>
            <a:r>
              <a:rPr lang="en-US" dirty="0" smtClean="0">
                <a:solidFill>
                  <a:schemeClr val="tx2"/>
                </a:solidFill>
              </a:rPr>
              <a:t>Indoor </a:t>
            </a:r>
            <a:r>
              <a:rPr lang="en-US" dirty="0" err="1" smtClean="0">
                <a:solidFill>
                  <a:schemeClr val="tx2"/>
                </a:solidFill>
              </a:rPr>
              <a:t>Testbed</a:t>
            </a:r>
            <a:endParaRPr lang="en-US" dirty="0">
              <a:solidFill>
                <a:schemeClr val="tx2"/>
              </a:solidFill>
            </a:endParaRPr>
          </a:p>
        </p:txBody>
      </p:sp>
      <p:pic>
        <p:nvPicPr>
          <p:cNvPr id="5122" name="Picture 2" descr="C:\cygwin\home\swarun\dina_robots\photo\CIMG4287.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8254" y="2724546"/>
            <a:ext cx="3581612" cy="268620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304799" y="1029638"/>
            <a:ext cx="7892150" cy="258277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10 Roomba robots with </a:t>
            </a:r>
            <a:r>
              <a:rPr lang="en-US" dirty="0" err="1" smtClean="0"/>
              <a:t>Kinect</a:t>
            </a:r>
            <a:endParaRPr lang="en-US" dirty="0"/>
          </a:p>
        </p:txBody>
      </p:sp>
      <p:pic>
        <p:nvPicPr>
          <p:cNvPr id="3" name="Picture 2"/>
          <p:cNvPicPr>
            <a:picLocks noChangeAspect="1"/>
          </p:cNvPicPr>
          <p:nvPr/>
        </p:nvPicPr>
        <p:blipFill>
          <a:blip r:embed="rId4"/>
          <a:stretch>
            <a:fillRect/>
          </a:stretch>
        </p:blipFill>
        <p:spPr>
          <a:xfrm>
            <a:off x="3798957" y="2335844"/>
            <a:ext cx="5345043" cy="4163396"/>
          </a:xfrm>
          <a:prstGeom prst="rect">
            <a:avLst/>
          </a:prstGeom>
        </p:spPr>
      </p:pic>
      <p:sp>
        <p:nvSpPr>
          <p:cNvPr id="9" name="Content Placeholder 2"/>
          <p:cNvSpPr txBox="1">
            <a:spLocks/>
          </p:cNvSpPr>
          <p:nvPr/>
        </p:nvSpPr>
        <p:spPr>
          <a:xfrm>
            <a:off x="281819" y="1648162"/>
            <a:ext cx="7892150" cy="258277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Navigate environment with obstacles</a:t>
            </a:r>
            <a:endParaRPr lang="en-US" dirty="0"/>
          </a:p>
        </p:txBody>
      </p:sp>
    </p:spTree>
    <p:extLst>
      <p:ext uri="{BB962C8B-B14F-4D97-AF65-F5344CB8AC3E}">
        <p14:creationId xmlns:p14="http://schemas.microsoft.com/office/powerpoint/2010/main" val="787001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0323"/>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dirty="0" smtClean="0">
                <a:solidFill>
                  <a:schemeClr val="tx2"/>
                </a:solidFill>
              </a:rPr>
              <a:t>Can CarSpeak’s MAC assign fair share to content?</a:t>
            </a:r>
            <a:endParaRPr lang="en-US" sz="3400" dirty="0">
              <a:solidFill>
                <a:schemeClr val="tx2"/>
              </a:solidFill>
            </a:endParaRPr>
          </a:p>
        </p:txBody>
      </p:sp>
      <p:sp>
        <p:nvSpPr>
          <p:cNvPr id="17" name="Content Placeholder 2"/>
          <p:cNvSpPr txBox="1">
            <a:spLocks/>
          </p:cNvSpPr>
          <p:nvPr/>
        </p:nvSpPr>
        <p:spPr>
          <a:xfrm>
            <a:off x="382103" y="1061667"/>
            <a:ext cx="8506782" cy="76604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dirty="0" smtClean="0"/>
              <a:t>2 requested cubes, 10 moving robots</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258097783"/>
              </p:ext>
            </p:extLst>
          </p:nvPr>
        </p:nvGraphicFramePr>
        <p:xfrm>
          <a:off x="1104291" y="1827716"/>
          <a:ext cx="7627813" cy="422614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905325" y="5903892"/>
            <a:ext cx="8315740" cy="523220"/>
          </a:xfrm>
          <a:prstGeom prst="rect">
            <a:avLst/>
          </a:prstGeom>
          <a:noFill/>
        </p:spPr>
        <p:txBody>
          <a:bodyPr wrap="square" rtlCol="0">
            <a:spAutoFit/>
          </a:bodyPr>
          <a:lstStyle/>
          <a:p>
            <a:pPr algn="ctr"/>
            <a:r>
              <a:rPr lang="en-US" sz="2800" dirty="0" smtClean="0"/>
              <a:t>Ratio of data transmitted from Cube 1 to Cube 2</a:t>
            </a:r>
            <a:endParaRPr lang="en-US" sz="2800" dirty="0"/>
          </a:p>
        </p:txBody>
      </p:sp>
      <p:sp>
        <p:nvSpPr>
          <p:cNvPr id="11" name="TextBox 10"/>
          <p:cNvSpPr txBox="1"/>
          <p:nvPr/>
        </p:nvSpPr>
        <p:spPr>
          <a:xfrm rot="16200000">
            <a:off x="415100" y="3411749"/>
            <a:ext cx="762023" cy="523220"/>
          </a:xfrm>
          <a:prstGeom prst="rect">
            <a:avLst/>
          </a:prstGeom>
          <a:noFill/>
        </p:spPr>
        <p:txBody>
          <a:bodyPr wrap="none" rtlCol="0">
            <a:spAutoFit/>
          </a:bodyPr>
          <a:lstStyle/>
          <a:p>
            <a:pPr algn="ctr"/>
            <a:r>
              <a:rPr lang="en-US" sz="2800" dirty="0" smtClean="0"/>
              <a:t>CDF</a:t>
            </a:r>
            <a:endParaRPr lang="en-US" sz="2800" dirty="0"/>
          </a:p>
        </p:txBody>
      </p:sp>
      <p:cxnSp>
        <p:nvCxnSpPr>
          <p:cNvPr id="9" name="Straight Arrow Connector 8"/>
          <p:cNvCxnSpPr/>
          <p:nvPr/>
        </p:nvCxnSpPr>
        <p:spPr>
          <a:xfrm flipV="1">
            <a:off x="3520440" y="2049103"/>
            <a:ext cx="0" cy="3337427"/>
          </a:xfrm>
          <a:prstGeom prst="straightConnector1">
            <a:avLst/>
          </a:prstGeom>
          <a:ln>
            <a:prstDash val="dash"/>
            <a:headEnd type="none"/>
            <a:tailEnd type="none"/>
          </a:ln>
          <a:effectLst/>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flipH="1">
            <a:off x="3700364" y="3751878"/>
            <a:ext cx="572129" cy="402962"/>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4361988" y="3244569"/>
            <a:ext cx="2449286" cy="523220"/>
          </a:xfrm>
          <a:prstGeom prst="rect">
            <a:avLst/>
          </a:prstGeom>
          <a:noFill/>
        </p:spPr>
        <p:txBody>
          <a:bodyPr wrap="square" rtlCol="0">
            <a:spAutoFit/>
          </a:bodyPr>
          <a:lstStyle/>
          <a:p>
            <a:r>
              <a:rPr lang="en-US" sz="2800" dirty="0" smtClean="0"/>
              <a:t>Ideal System</a:t>
            </a:r>
            <a:endParaRPr lang="en-US" sz="2800" dirty="0"/>
          </a:p>
        </p:txBody>
      </p:sp>
    </p:spTree>
    <p:extLst>
      <p:ext uri="{BB962C8B-B14F-4D97-AF65-F5344CB8AC3E}">
        <p14:creationId xmlns:p14="http://schemas.microsoft.com/office/powerpoint/2010/main" val="239354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0323"/>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dirty="0" smtClean="0">
                <a:solidFill>
                  <a:schemeClr val="tx2"/>
                </a:solidFill>
              </a:rPr>
              <a:t>Can CarSpeak’s MAC assign fair share to content?</a:t>
            </a:r>
            <a:endParaRPr lang="en-US" sz="3400" dirty="0">
              <a:solidFill>
                <a:schemeClr val="tx2"/>
              </a:solidFill>
            </a:endParaRPr>
          </a:p>
        </p:txBody>
      </p:sp>
      <p:sp>
        <p:nvSpPr>
          <p:cNvPr id="17" name="Content Placeholder 2"/>
          <p:cNvSpPr txBox="1">
            <a:spLocks/>
          </p:cNvSpPr>
          <p:nvPr/>
        </p:nvSpPr>
        <p:spPr>
          <a:xfrm>
            <a:off x="382103" y="1061667"/>
            <a:ext cx="8506782" cy="76604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dirty="0" smtClean="0"/>
              <a:t>2 requested cubes, 10 moving robots</a:t>
            </a:r>
            <a:endParaRPr lang="en-US" dirty="0"/>
          </a:p>
        </p:txBody>
      </p:sp>
      <p:graphicFrame>
        <p:nvGraphicFramePr>
          <p:cNvPr id="9" name="Chart 8"/>
          <p:cNvGraphicFramePr>
            <a:graphicFrameLocks/>
          </p:cNvGraphicFramePr>
          <p:nvPr>
            <p:extLst>
              <p:ext uri="{D42A27DB-BD31-4B8C-83A1-F6EECF244321}">
                <p14:modId xmlns:p14="http://schemas.microsoft.com/office/powerpoint/2010/main" val="2928422196"/>
              </p:ext>
            </p:extLst>
          </p:nvPr>
        </p:nvGraphicFramePr>
        <p:xfrm>
          <a:off x="1104291" y="1827716"/>
          <a:ext cx="7627813" cy="4226143"/>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905325" y="5903892"/>
            <a:ext cx="8315740" cy="523220"/>
          </a:xfrm>
          <a:prstGeom prst="rect">
            <a:avLst/>
          </a:prstGeom>
          <a:noFill/>
        </p:spPr>
        <p:txBody>
          <a:bodyPr wrap="square" rtlCol="0">
            <a:spAutoFit/>
          </a:bodyPr>
          <a:lstStyle/>
          <a:p>
            <a:pPr algn="ctr"/>
            <a:r>
              <a:rPr lang="en-US" sz="2800" dirty="0" smtClean="0"/>
              <a:t>Ratio of data transmitted from Cube 1 to Cube 2</a:t>
            </a:r>
            <a:endParaRPr lang="en-US" sz="2800" dirty="0"/>
          </a:p>
        </p:txBody>
      </p:sp>
      <p:sp>
        <p:nvSpPr>
          <p:cNvPr id="12" name="TextBox 11"/>
          <p:cNvSpPr txBox="1"/>
          <p:nvPr/>
        </p:nvSpPr>
        <p:spPr>
          <a:xfrm>
            <a:off x="5564837" y="3114473"/>
            <a:ext cx="3324048" cy="523220"/>
          </a:xfrm>
          <a:prstGeom prst="rect">
            <a:avLst/>
          </a:prstGeom>
          <a:noFill/>
        </p:spPr>
        <p:txBody>
          <a:bodyPr wrap="square" rtlCol="0">
            <a:spAutoFit/>
          </a:bodyPr>
          <a:lstStyle/>
          <a:p>
            <a:r>
              <a:rPr lang="en-US" sz="2800" b="1" dirty="0" smtClean="0">
                <a:solidFill>
                  <a:schemeClr val="accent2"/>
                </a:solidFill>
              </a:rPr>
              <a:t>802.11 – </a:t>
            </a:r>
            <a:r>
              <a:rPr lang="en-US" sz="2800" b="1" dirty="0" err="1" smtClean="0">
                <a:solidFill>
                  <a:schemeClr val="accent2"/>
                </a:solidFill>
              </a:rPr>
              <a:t>Req&amp;Res</a:t>
            </a:r>
            <a:endParaRPr lang="en-US" sz="2800" b="1" dirty="0">
              <a:solidFill>
                <a:schemeClr val="accent2"/>
              </a:solidFill>
            </a:endParaRPr>
          </a:p>
        </p:txBody>
      </p:sp>
      <p:sp>
        <p:nvSpPr>
          <p:cNvPr id="18" name="TextBox 17"/>
          <p:cNvSpPr txBox="1"/>
          <p:nvPr/>
        </p:nvSpPr>
        <p:spPr>
          <a:xfrm rot="16200000">
            <a:off x="415100" y="3411749"/>
            <a:ext cx="762023" cy="523220"/>
          </a:xfrm>
          <a:prstGeom prst="rect">
            <a:avLst/>
          </a:prstGeom>
          <a:noFill/>
        </p:spPr>
        <p:txBody>
          <a:bodyPr wrap="none" rtlCol="0">
            <a:spAutoFit/>
          </a:bodyPr>
          <a:lstStyle/>
          <a:p>
            <a:pPr algn="ctr"/>
            <a:r>
              <a:rPr lang="en-US" sz="2800" dirty="0" smtClean="0"/>
              <a:t>CDF</a:t>
            </a:r>
            <a:endParaRPr lang="en-US" sz="2800" dirty="0"/>
          </a:p>
        </p:txBody>
      </p:sp>
    </p:spTree>
    <p:extLst>
      <p:ext uri="{BB962C8B-B14F-4D97-AF65-F5344CB8AC3E}">
        <p14:creationId xmlns:p14="http://schemas.microsoft.com/office/powerpoint/2010/main" val="2490846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10323"/>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dirty="0" smtClean="0">
                <a:solidFill>
                  <a:schemeClr val="tx2"/>
                </a:solidFill>
              </a:rPr>
              <a:t>Can CarSpeak’s MAC assign fair share to content?</a:t>
            </a:r>
            <a:endParaRPr lang="en-US" sz="3400" dirty="0">
              <a:solidFill>
                <a:schemeClr val="tx2"/>
              </a:solidFill>
            </a:endParaRPr>
          </a:p>
        </p:txBody>
      </p:sp>
      <p:sp>
        <p:nvSpPr>
          <p:cNvPr id="17" name="Content Placeholder 2"/>
          <p:cNvSpPr txBox="1">
            <a:spLocks/>
          </p:cNvSpPr>
          <p:nvPr/>
        </p:nvSpPr>
        <p:spPr>
          <a:xfrm>
            <a:off x="382103" y="1061667"/>
            <a:ext cx="8506782" cy="76604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dirty="0" smtClean="0"/>
              <a:t>2 requested cubes, 10 moving robots</a:t>
            </a:r>
            <a:endParaRPr lang="en-US" dirty="0"/>
          </a:p>
        </p:txBody>
      </p:sp>
      <p:sp>
        <p:nvSpPr>
          <p:cNvPr id="20" name="TextBox 19"/>
          <p:cNvSpPr txBox="1"/>
          <p:nvPr/>
        </p:nvSpPr>
        <p:spPr>
          <a:xfrm rot="16200000">
            <a:off x="415100" y="3411749"/>
            <a:ext cx="762023" cy="523220"/>
          </a:xfrm>
          <a:prstGeom prst="rect">
            <a:avLst/>
          </a:prstGeom>
          <a:noFill/>
        </p:spPr>
        <p:txBody>
          <a:bodyPr wrap="none" rtlCol="0">
            <a:spAutoFit/>
          </a:bodyPr>
          <a:lstStyle/>
          <a:p>
            <a:pPr algn="ctr"/>
            <a:r>
              <a:rPr lang="en-US" sz="2800" dirty="0" smtClean="0"/>
              <a:t>CDF</a:t>
            </a:r>
            <a:endParaRPr lang="en-US" sz="2800" dirty="0"/>
          </a:p>
        </p:txBody>
      </p:sp>
      <p:graphicFrame>
        <p:nvGraphicFramePr>
          <p:cNvPr id="23" name="Chart 22"/>
          <p:cNvGraphicFramePr>
            <a:graphicFrameLocks/>
          </p:cNvGraphicFramePr>
          <p:nvPr>
            <p:extLst>
              <p:ext uri="{D42A27DB-BD31-4B8C-83A1-F6EECF244321}">
                <p14:modId xmlns:p14="http://schemas.microsoft.com/office/powerpoint/2010/main" val="615471330"/>
              </p:ext>
            </p:extLst>
          </p:nvPr>
        </p:nvGraphicFramePr>
        <p:xfrm>
          <a:off x="1104291" y="1827716"/>
          <a:ext cx="7627813" cy="4226143"/>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905325" y="5903892"/>
            <a:ext cx="8315740" cy="523220"/>
          </a:xfrm>
          <a:prstGeom prst="rect">
            <a:avLst/>
          </a:prstGeom>
          <a:noFill/>
        </p:spPr>
        <p:txBody>
          <a:bodyPr wrap="square" rtlCol="0">
            <a:spAutoFit/>
          </a:bodyPr>
          <a:lstStyle/>
          <a:p>
            <a:pPr algn="ctr"/>
            <a:r>
              <a:rPr lang="en-US" sz="2800" dirty="0" smtClean="0"/>
              <a:t>Ratio of data transmitted from Cube 1 to Cube 2</a:t>
            </a:r>
            <a:endParaRPr lang="en-US" sz="2800" dirty="0"/>
          </a:p>
        </p:txBody>
      </p:sp>
      <p:sp>
        <p:nvSpPr>
          <p:cNvPr id="22" name="TextBox 21"/>
          <p:cNvSpPr txBox="1"/>
          <p:nvPr/>
        </p:nvSpPr>
        <p:spPr>
          <a:xfrm>
            <a:off x="5564837" y="3114473"/>
            <a:ext cx="3324048" cy="523220"/>
          </a:xfrm>
          <a:prstGeom prst="rect">
            <a:avLst/>
          </a:prstGeom>
          <a:noFill/>
        </p:spPr>
        <p:txBody>
          <a:bodyPr wrap="square" rtlCol="0">
            <a:spAutoFit/>
          </a:bodyPr>
          <a:lstStyle/>
          <a:p>
            <a:r>
              <a:rPr lang="en-US" sz="2800" b="1" dirty="0" smtClean="0">
                <a:solidFill>
                  <a:schemeClr val="accent2"/>
                </a:solidFill>
              </a:rPr>
              <a:t>802.11 – </a:t>
            </a:r>
            <a:r>
              <a:rPr lang="en-US" sz="2800" b="1" dirty="0" err="1" smtClean="0">
                <a:solidFill>
                  <a:schemeClr val="accent2"/>
                </a:solidFill>
              </a:rPr>
              <a:t>Req&amp;Res</a:t>
            </a:r>
            <a:endParaRPr lang="en-US" sz="2800" b="1" dirty="0">
              <a:solidFill>
                <a:schemeClr val="accent2"/>
              </a:solidFill>
            </a:endParaRPr>
          </a:p>
        </p:txBody>
      </p:sp>
      <p:sp>
        <p:nvSpPr>
          <p:cNvPr id="21" name="TextBox 20"/>
          <p:cNvSpPr txBox="1"/>
          <p:nvPr/>
        </p:nvSpPr>
        <p:spPr>
          <a:xfrm>
            <a:off x="1992996" y="2261213"/>
            <a:ext cx="1576072" cy="523220"/>
          </a:xfrm>
          <a:prstGeom prst="rect">
            <a:avLst/>
          </a:prstGeom>
          <a:noFill/>
        </p:spPr>
        <p:txBody>
          <a:bodyPr wrap="none" rtlCol="0">
            <a:spAutoFit/>
          </a:bodyPr>
          <a:lstStyle/>
          <a:p>
            <a:r>
              <a:rPr lang="en-US" sz="2800" b="1" dirty="0" smtClean="0">
                <a:solidFill>
                  <a:schemeClr val="accent1"/>
                </a:solidFill>
              </a:rPr>
              <a:t>CarSpeak</a:t>
            </a:r>
            <a:endParaRPr lang="en-US" sz="2800" b="1" dirty="0">
              <a:solidFill>
                <a:schemeClr val="accent1"/>
              </a:solidFill>
            </a:endParaRPr>
          </a:p>
        </p:txBody>
      </p:sp>
      <p:sp>
        <p:nvSpPr>
          <p:cNvPr id="9" name="Content Placeholder 2"/>
          <p:cNvSpPr txBox="1">
            <a:spLocks/>
          </p:cNvSpPr>
          <p:nvPr/>
        </p:nvSpPr>
        <p:spPr>
          <a:xfrm>
            <a:off x="473880" y="5263760"/>
            <a:ext cx="8323228" cy="1280263"/>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sz="3200" dirty="0" smtClean="0"/>
              <a:t>CarSpeak’s content-centric MAC divides the medium fairly between requested content</a:t>
            </a:r>
          </a:p>
        </p:txBody>
      </p:sp>
    </p:spTree>
    <p:extLst>
      <p:ext uri="{BB962C8B-B14F-4D97-AF65-F5344CB8AC3E}">
        <p14:creationId xmlns:p14="http://schemas.microsoft.com/office/powerpoint/2010/main" val="35154081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25" y="119220"/>
            <a:ext cx="8229600" cy="1143000"/>
          </a:xfrm>
        </p:spPr>
        <p:txBody>
          <a:bodyPr vert="horz" lIns="91440" tIns="45720" rIns="91440" bIns="45720" rtlCol="0" anchor="ctr">
            <a:normAutofit fontScale="90000"/>
          </a:bodyPr>
          <a:lstStyle/>
          <a:p>
            <a:r>
              <a:rPr lang="en-US" dirty="0" smtClean="0">
                <a:solidFill>
                  <a:schemeClr val="tx2"/>
                </a:solidFill>
              </a:rPr>
              <a:t>Does CarSpeak Improve Reaction to Objects in Blind Spots?</a:t>
            </a:r>
            <a:endParaRPr lang="en-US" dirty="0">
              <a:solidFill>
                <a:schemeClr val="tx2"/>
              </a:solidFill>
            </a:endParaRPr>
          </a:p>
        </p:txBody>
      </p:sp>
      <p:sp>
        <p:nvSpPr>
          <p:cNvPr id="7" name="Content Placeholder 2"/>
          <p:cNvSpPr txBox="1">
            <a:spLocks/>
          </p:cNvSpPr>
          <p:nvPr/>
        </p:nvSpPr>
        <p:spPr>
          <a:xfrm>
            <a:off x="0" y="1414135"/>
            <a:ext cx="9144000" cy="582618"/>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3000" dirty="0" smtClean="0"/>
              <a:t>A drives on road while B pulls out of occluded driveway</a:t>
            </a:r>
          </a:p>
        </p:txBody>
      </p:sp>
      <p:sp>
        <p:nvSpPr>
          <p:cNvPr id="6" name="Rectangle 5"/>
          <p:cNvSpPr/>
          <p:nvPr/>
        </p:nvSpPr>
        <p:spPr>
          <a:xfrm>
            <a:off x="5714373" y="3543189"/>
            <a:ext cx="351047" cy="2747675"/>
          </a:xfrm>
          <a:prstGeom prst="rect">
            <a:avLst/>
          </a:prstGeom>
          <a:solidFill>
            <a:srgbClr val="A6A6A6"/>
          </a:solidFill>
          <a:ln>
            <a:solidFill>
              <a:schemeClr val="tx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grpSp>
        <p:nvGrpSpPr>
          <p:cNvPr id="10" name="Group 9"/>
          <p:cNvGrpSpPr/>
          <p:nvPr/>
        </p:nvGrpSpPr>
        <p:grpSpPr>
          <a:xfrm>
            <a:off x="2615593" y="4141663"/>
            <a:ext cx="433343" cy="433343"/>
            <a:chOff x="1518995" y="4153671"/>
            <a:chExt cx="433343" cy="433343"/>
          </a:xfrm>
        </p:grpSpPr>
        <p:sp>
          <p:nvSpPr>
            <p:cNvPr id="11" name="Oval 10"/>
            <p:cNvSpPr/>
            <p:nvPr/>
          </p:nvSpPr>
          <p:spPr>
            <a:xfrm>
              <a:off x="1518995" y="4153671"/>
              <a:ext cx="433343" cy="433343"/>
            </a:xfrm>
            <a:prstGeom prst="ellipse">
              <a:avLst/>
            </a:prstGeom>
            <a:solidFill>
              <a:schemeClr val="tx2">
                <a:lumMod val="40000"/>
                <a:lumOff val="6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1746250" y="4360333"/>
              <a:ext cx="206088" cy="1"/>
            </a:xfrm>
            <a:prstGeom prst="straightConnector1">
              <a:avLst/>
            </a:prstGeom>
            <a:ln w="1905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rot="16200000">
            <a:off x="5069173" y="5459997"/>
            <a:ext cx="433343" cy="433343"/>
            <a:chOff x="1518995" y="4153671"/>
            <a:chExt cx="433343" cy="433343"/>
          </a:xfrm>
        </p:grpSpPr>
        <p:sp>
          <p:nvSpPr>
            <p:cNvPr id="16" name="Oval 15"/>
            <p:cNvSpPr/>
            <p:nvPr/>
          </p:nvSpPr>
          <p:spPr>
            <a:xfrm>
              <a:off x="1518995" y="4153671"/>
              <a:ext cx="433343" cy="433343"/>
            </a:xfrm>
            <a:prstGeom prst="ellipse">
              <a:avLst/>
            </a:prstGeom>
            <a:solidFill>
              <a:schemeClr val="tx2">
                <a:lumMod val="40000"/>
                <a:lumOff val="6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746250" y="4360333"/>
              <a:ext cx="206088" cy="1"/>
            </a:xfrm>
            <a:prstGeom prst="straightConnector1">
              <a:avLst/>
            </a:prstGeom>
            <a:ln w="1905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5125490" y="5893340"/>
            <a:ext cx="402674" cy="523220"/>
          </a:xfrm>
          <a:prstGeom prst="rect">
            <a:avLst/>
          </a:prstGeom>
          <a:noFill/>
        </p:spPr>
        <p:txBody>
          <a:bodyPr wrap="none" rtlCol="0">
            <a:spAutoFit/>
          </a:bodyPr>
          <a:lstStyle/>
          <a:p>
            <a:r>
              <a:rPr lang="en-US" sz="2800" b="1" dirty="0"/>
              <a:t>A</a:t>
            </a:r>
            <a:endParaRPr lang="en-US" sz="2000" b="1" dirty="0"/>
          </a:p>
        </p:txBody>
      </p:sp>
      <p:cxnSp>
        <p:nvCxnSpPr>
          <p:cNvPr id="71" name="Straight Connector 70"/>
          <p:cNvCxnSpPr/>
          <p:nvPr/>
        </p:nvCxnSpPr>
        <p:spPr>
          <a:xfrm>
            <a:off x="5285845" y="3073314"/>
            <a:ext cx="0" cy="2383946"/>
          </a:xfrm>
          <a:prstGeom prst="line">
            <a:avLst/>
          </a:prstGeom>
          <a:ln>
            <a:solidFill>
              <a:schemeClr val="tx1">
                <a:lumMod val="75000"/>
                <a:lumOff val="25000"/>
              </a:schemeClr>
            </a:solidFill>
            <a:prstDash val="dash"/>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2851429" y="4348325"/>
            <a:ext cx="2274061" cy="12023"/>
          </a:xfrm>
          <a:prstGeom prst="line">
            <a:avLst/>
          </a:prstGeom>
          <a:ln>
            <a:solidFill>
              <a:schemeClr val="tx1">
                <a:lumMod val="75000"/>
                <a:lumOff val="25000"/>
              </a:schemeClr>
            </a:solidFill>
            <a:prstDash val="dash"/>
            <a:headEnd type="arrow"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2101325" y="3575848"/>
            <a:ext cx="351047" cy="1696662"/>
          </a:xfrm>
          <a:prstGeom prst="rect">
            <a:avLst/>
          </a:prstGeom>
          <a:solidFill>
            <a:srgbClr val="A6A6A6"/>
          </a:solidFill>
          <a:ln>
            <a:solidFill>
              <a:schemeClr val="tx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2" name="Rectangle 21"/>
          <p:cNvSpPr/>
          <p:nvPr/>
        </p:nvSpPr>
        <p:spPr>
          <a:xfrm rot="5400000">
            <a:off x="3521437" y="3951130"/>
            <a:ext cx="351047" cy="2226397"/>
          </a:xfrm>
          <a:prstGeom prst="rect">
            <a:avLst/>
          </a:prstGeom>
          <a:solidFill>
            <a:srgbClr val="A6A6A6"/>
          </a:solidFill>
          <a:ln>
            <a:solidFill>
              <a:schemeClr val="tx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3" name="Rectangle 22"/>
          <p:cNvSpPr/>
          <p:nvPr/>
        </p:nvSpPr>
        <p:spPr>
          <a:xfrm rot="5400000">
            <a:off x="3521438" y="2621394"/>
            <a:ext cx="351047" cy="2226397"/>
          </a:xfrm>
          <a:prstGeom prst="rect">
            <a:avLst/>
          </a:prstGeom>
          <a:solidFill>
            <a:srgbClr val="A6A6A6"/>
          </a:solidFill>
          <a:ln>
            <a:solidFill>
              <a:schemeClr val="tx1"/>
            </a:solidFill>
          </a:ln>
          <a:effectLst/>
        </p:spPr>
        <p:style>
          <a:lnRef idx="1">
            <a:schemeClr val="dk1"/>
          </a:lnRef>
          <a:fillRef idx="2">
            <a:schemeClr val="dk1"/>
          </a:fillRef>
          <a:effectRef idx="1">
            <a:schemeClr val="dk1"/>
          </a:effectRef>
          <a:fontRef idx="minor">
            <a:schemeClr val="dk1"/>
          </a:fontRef>
        </p:style>
        <p:txBody>
          <a:bodyPr rtlCol="0" anchor="ctr"/>
          <a:lstStyle/>
          <a:p>
            <a:pPr algn="ctr"/>
            <a:endParaRPr lang="en-US" dirty="0"/>
          </a:p>
        </p:txBody>
      </p:sp>
      <p:sp>
        <p:nvSpPr>
          <p:cNvPr id="24" name="TextBox 23"/>
          <p:cNvSpPr txBox="1"/>
          <p:nvPr/>
        </p:nvSpPr>
        <p:spPr>
          <a:xfrm>
            <a:off x="2973328" y="3875826"/>
            <a:ext cx="442961" cy="531673"/>
          </a:xfrm>
          <a:prstGeom prst="rect">
            <a:avLst/>
          </a:prstGeom>
          <a:noFill/>
        </p:spPr>
        <p:txBody>
          <a:bodyPr wrap="square" rtlCol="0">
            <a:spAutoFit/>
          </a:bodyPr>
          <a:lstStyle/>
          <a:p>
            <a:r>
              <a:rPr lang="en-US" sz="2800" b="1" dirty="0"/>
              <a:t>B</a:t>
            </a:r>
            <a:endParaRPr lang="en-US" sz="2000" b="1" dirty="0"/>
          </a:p>
        </p:txBody>
      </p:sp>
      <p:sp>
        <p:nvSpPr>
          <p:cNvPr id="25" name="Content Placeholder 2"/>
          <p:cNvSpPr txBox="1">
            <a:spLocks/>
          </p:cNvSpPr>
          <p:nvPr/>
        </p:nvSpPr>
        <p:spPr>
          <a:xfrm>
            <a:off x="5439" y="2105392"/>
            <a:ext cx="9144000" cy="582618"/>
          </a:xfrm>
          <a:prstGeom prst="rect">
            <a:avLst/>
          </a:prstGeom>
          <a:solidFill>
            <a:schemeClr val="bg1"/>
          </a:solidFill>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lgn="ctr">
              <a:buNone/>
            </a:pPr>
            <a:r>
              <a:rPr lang="en-US" sz="3000" dirty="0" smtClean="0">
                <a:solidFill>
                  <a:srgbClr val="C00000"/>
                </a:solidFill>
              </a:rPr>
              <a:t>Timely communication can help avoid collisions</a:t>
            </a:r>
          </a:p>
        </p:txBody>
      </p:sp>
      <p:grpSp>
        <p:nvGrpSpPr>
          <p:cNvPr id="80" name="Group 79"/>
          <p:cNvGrpSpPr/>
          <p:nvPr/>
        </p:nvGrpSpPr>
        <p:grpSpPr>
          <a:xfrm rot="15484694">
            <a:off x="3312341" y="6252403"/>
            <a:ext cx="433343" cy="433343"/>
            <a:chOff x="1518995" y="4153671"/>
            <a:chExt cx="433343" cy="433343"/>
          </a:xfrm>
        </p:grpSpPr>
        <p:sp>
          <p:nvSpPr>
            <p:cNvPr id="81" name="Oval 80"/>
            <p:cNvSpPr/>
            <p:nvPr/>
          </p:nvSpPr>
          <p:spPr>
            <a:xfrm>
              <a:off x="1518995" y="4153671"/>
              <a:ext cx="433343" cy="433343"/>
            </a:xfrm>
            <a:prstGeom prst="ellipse">
              <a:avLst/>
            </a:prstGeom>
            <a:solidFill>
              <a:srgbClr val="D9D9D9"/>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2" name="Straight Arrow Connector 81"/>
            <p:cNvCxnSpPr/>
            <p:nvPr/>
          </p:nvCxnSpPr>
          <p:spPr>
            <a:xfrm>
              <a:off x="1746250" y="4360333"/>
              <a:ext cx="206088" cy="1"/>
            </a:xfrm>
            <a:prstGeom prst="straightConnector1">
              <a:avLst/>
            </a:prstGeom>
            <a:ln w="1905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nvGrpSpPr>
        <p:grpSpPr>
          <a:xfrm rot="1228827">
            <a:off x="3183539" y="6000813"/>
            <a:ext cx="533617" cy="488605"/>
            <a:chOff x="2570097" y="3944647"/>
            <a:chExt cx="533617" cy="488605"/>
          </a:xfrm>
        </p:grpSpPr>
        <p:sp>
          <p:nvSpPr>
            <p:cNvPr id="84" name="Arc 83"/>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5" name="Arc 84"/>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86" name="Arc 85"/>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87" name="Group 86"/>
          <p:cNvGrpSpPr/>
          <p:nvPr/>
        </p:nvGrpSpPr>
        <p:grpSpPr>
          <a:xfrm rot="18106490">
            <a:off x="6467570" y="4876778"/>
            <a:ext cx="433343" cy="433343"/>
            <a:chOff x="1518995" y="4153671"/>
            <a:chExt cx="433343" cy="433343"/>
          </a:xfrm>
        </p:grpSpPr>
        <p:sp>
          <p:nvSpPr>
            <p:cNvPr id="88" name="Oval 87"/>
            <p:cNvSpPr/>
            <p:nvPr/>
          </p:nvSpPr>
          <p:spPr>
            <a:xfrm>
              <a:off x="1518995" y="4153671"/>
              <a:ext cx="433343" cy="433343"/>
            </a:xfrm>
            <a:prstGeom prst="ellipse">
              <a:avLst/>
            </a:prstGeom>
            <a:solidFill>
              <a:srgbClr val="D9D9D9"/>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9" name="Straight Arrow Connector 88"/>
            <p:cNvCxnSpPr/>
            <p:nvPr/>
          </p:nvCxnSpPr>
          <p:spPr>
            <a:xfrm>
              <a:off x="1746250" y="4360333"/>
              <a:ext cx="206088" cy="1"/>
            </a:xfrm>
            <a:prstGeom prst="straightConnector1">
              <a:avLst/>
            </a:prstGeom>
            <a:ln w="1905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90" name="Group 89"/>
          <p:cNvGrpSpPr/>
          <p:nvPr/>
        </p:nvGrpSpPr>
        <p:grpSpPr>
          <a:xfrm rot="4068282">
            <a:off x="6547886" y="4611008"/>
            <a:ext cx="533617" cy="488605"/>
            <a:chOff x="2570097" y="3944647"/>
            <a:chExt cx="533617" cy="488605"/>
          </a:xfrm>
        </p:grpSpPr>
        <p:sp>
          <p:nvSpPr>
            <p:cNvPr id="91" name="Arc 90"/>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92" name="Arc 91"/>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93" name="Arc 92"/>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94" name="Group 93"/>
          <p:cNvGrpSpPr/>
          <p:nvPr/>
        </p:nvGrpSpPr>
        <p:grpSpPr>
          <a:xfrm rot="6968210">
            <a:off x="671782" y="5901362"/>
            <a:ext cx="433343" cy="433343"/>
            <a:chOff x="1518995" y="4153671"/>
            <a:chExt cx="433343" cy="433343"/>
          </a:xfrm>
        </p:grpSpPr>
        <p:sp>
          <p:nvSpPr>
            <p:cNvPr id="95" name="Oval 94"/>
            <p:cNvSpPr/>
            <p:nvPr/>
          </p:nvSpPr>
          <p:spPr>
            <a:xfrm>
              <a:off x="1518995" y="4153671"/>
              <a:ext cx="433343" cy="433343"/>
            </a:xfrm>
            <a:prstGeom prst="ellipse">
              <a:avLst/>
            </a:prstGeom>
            <a:solidFill>
              <a:srgbClr val="D9D9D9"/>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6" name="Straight Arrow Connector 95"/>
            <p:cNvCxnSpPr/>
            <p:nvPr/>
          </p:nvCxnSpPr>
          <p:spPr>
            <a:xfrm>
              <a:off x="1746250" y="4360333"/>
              <a:ext cx="206088" cy="1"/>
            </a:xfrm>
            <a:prstGeom prst="straightConnector1">
              <a:avLst/>
            </a:prstGeom>
            <a:ln w="1905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97" name="Group 96"/>
          <p:cNvGrpSpPr/>
          <p:nvPr/>
        </p:nvGrpSpPr>
        <p:grpSpPr>
          <a:xfrm rot="14530002">
            <a:off x="485579" y="6163694"/>
            <a:ext cx="533617" cy="488605"/>
            <a:chOff x="2570097" y="3944647"/>
            <a:chExt cx="533617" cy="488605"/>
          </a:xfrm>
        </p:grpSpPr>
        <p:sp>
          <p:nvSpPr>
            <p:cNvPr id="98" name="Arc 97"/>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99" name="Arc 98"/>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00" name="Arc 99"/>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101" name="Group 100"/>
          <p:cNvGrpSpPr/>
          <p:nvPr/>
        </p:nvGrpSpPr>
        <p:grpSpPr>
          <a:xfrm rot="8435349">
            <a:off x="383641" y="4743122"/>
            <a:ext cx="433343" cy="433343"/>
            <a:chOff x="1518995" y="4153671"/>
            <a:chExt cx="433343" cy="433343"/>
          </a:xfrm>
        </p:grpSpPr>
        <p:sp>
          <p:nvSpPr>
            <p:cNvPr id="102" name="Oval 101"/>
            <p:cNvSpPr/>
            <p:nvPr/>
          </p:nvSpPr>
          <p:spPr>
            <a:xfrm>
              <a:off x="1518995" y="4153671"/>
              <a:ext cx="433343" cy="433343"/>
            </a:xfrm>
            <a:prstGeom prst="ellipse">
              <a:avLst/>
            </a:prstGeom>
            <a:solidFill>
              <a:srgbClr val="D9D9D9"/>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3" name="Straight Arrow Connector 102"/>
            <p:cNvCxnSpPr/>
            <p:nvPr/>
          </p:nvCxnSpPr>
          <p:spPr>
            <a:xfrm>
              <a:off x="1746250" y="4360333"/>
              <a:ext cx="206088" cy="1"/>
            </a:xfrm>
            <a:prstGeom prst="straightConnector1">
              <a:avLst/>
            </a:prstGeom>
            <a:ln w="1905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104" name="Group 103"/>
          <p:cNvGrpSpPr/>
          <p:nvPr/>
        </p:nvGrpSpPr>
        <p:grpSpPr>
          <a:xfrm rot="16200000">
            <a:off x="109769" y="4850457"/>
            <a:ext cx="533617" cy="488605"/>
            <a:chOff x="2570097" y="3944647"/>
            <a:chExt cx="533617" cy="488605"/>
          </a:xfrm>
        </p:grpSpPr>
        <p:sp>
          <p:nvSpPr>
            <p:cNvPr id="105" name="Arc 104"/>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06" name="Arc 105"/>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07" name="Arc 106"/>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108" name="Group 107"/>
          <p:cNvGrpSpPr/>
          <p:nvPr/>
        </p:nvGrpSpPr>
        <p:grpSpPr>
          <a:xfrm rot="173174">
            <a:off x="7169356" y="6348938"/>
            <a:ext cx="433343" cy="433343"/>
            <a:chOff x="1518995" y="4153671"/>
            <a:chExt cx="433343" cy="433343"/>
          </a:xfrm>
        </p:grpSpPr>
        <p:sp>
          <p:nvSpPr>
            <p:cNvPr id="109" name="Oval 108"/>
            <p:cNvSpPr/>
            <p:nvPr/>
          </p:nvSpPr>
          <p:spPr>
            <a:xfrm>
              <a:off x="1518995" y="4153671"/>
              <a:ext cx="433343" cy="433343"/>
            </a:xfrm>
            <a:prstGeom prst="ellipse">
              <a:avLst/>
            </a:prstGeom>
            <a:solidFill>
              <a:srgbClr val="D9D9D9"/>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0" name="Straight Arrow Connector 109"/>
            <p:cNvCxnSpPr/>
            <p:nvPr/>
          </p:nvCxnSpPr>
          <p:spPr>
            <a:xfrm>
              <a:off x="1746250" y="4360333"/>
              <a:ext cx="206088" cy="1"/>
            </a:xfrm>
            <a:prstGeom prst="straightConnector1">
              <a:avLst/>
            </a:prstGeom>
            <a:ln w="19050">
              <a:solidFill>
                <a:srgbClr val="000000"/>
              </a:solidFill>
              <a:tailEnd type="triangle" w="med" len="med"/>
            </a:ln>
            <a:effectLst/>
          </p:spPr>
          <p:style>
            <a:lnRef idx="2">
              <a:schemeClr val="accent1"/>
            </a:lnRef>
            <a:fillRef idx="0">
              <a:schemeClr val="accent1"/>
            </a:fillRef>
            <a:effectRef idx="1">
              <a:schemeClr val="accent1"/>
            </a:effectRef>
            <a:fontRef idx="minor">
              <a:schemeClr val="tx1"/>
            </a:fontRef>
          </p:style>
        </p:cxnSp>
      </p:grpSp>
      <p:grpSp>
        <p:nvGrpSpPr>
          <p:cNvPr id="111" name="Group 110"/>
          <p:cNvGrpSpPr/>
          <p:nvPr/>
        </p:nvGrpSpPr>
        <p:grpSpPr>
          <a:xfrm rot="7368961">
            <a:off x="7360451" y="6278695"/>
            <a:ext cx="533617" cy="488605"/>
            <a:chOff x="2570097" y="3944647"/>
            <a:chExt cx="533617" cy="488605"/>
          </a:xfrm>
        </p:grpSpPr>
        <p:sp>
          <p:nvSpPr>
            <p:cNvPr id="112" name="Arc 111"/>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13" name="Arc 112"/>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14" name="Arc 113"/>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510002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1.38889E-6 1.48148E-6 L 0.00052 -0.15579 " pathEditMode="relative" rAng="0" ptsTypes="AA">
                                      <p:cBhvr>
                                        <p:cTn id="14" dur="2000" fill="hold"/>
                                        <p:tgtEl>
                                          <p:spTgt spid="15"/>
                                        </p:tgtEl>
                                        <p:attrNameLst>
                                          <p:attrName>ppt_x</p:attrName>
                                          <p:attrName>ppt_y</p:attrName>
                                        </p:attrNameLst>
                                      </p:cBhvr>
                                      <p:rCtr x="17" y="-7801"/>
                                    </p:animMotion>
                                  </p:childTnLst>
                                </p:cTn>
                              </p:par>
                              <p:par>
                                <p:cTn id="15" presetID="0" presetClass="path" presetSubtype="0" accel="50000" decel="50000" fill="hold" nodeType="withEffect">
                                  <p:stCondLst>
                                    <p:cond delay="0"/>
                                  </p:stCondLst>
                                  <p:childTnLst>
                                    <p:animMotion origin="layout" path="M -2.22222E-6 3.33333E-6 L 0.22604 -0.00324 " pathEditMode="relative" rAng="0" ptsTypes="AA">
                                      <p:cBhvr>
                                        <p:cTn id="16" dur="2000" fill="hold"/>
                                        <p:tgtEl>
                                          <p:spTgt spid="10"/>
                                        </p:tgtEl>
                                        <p:attrNameLst>
                                          <p:attrName>ppt_x</p:attrName>
                                          <p:attrName>ppt_y</p:attrName>
                                        </p:attrNameLst>
                                      </p:cBhvr>
                                      <p:rCtr x="11302" y="-162"/>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656"/>
            <a:ext cx="9144000" cy="1143000"/>
          </a:xfrm>
        </p:spPr>
        <p:txBody>
          <a:bodyPr vert="horz" lIns="91440" tIns="45720" rIns="91440" bIns="45720" rtlCol="0" anchor="ctr">
            <a:normAutofit/>
          </a:bodyPr>
          <a:lstStyle/>
          <a:p>
            <a:r>
              <a:rPr lang="en-US" dirty="0" smtClean="0">
                <a:solidFill>
                  <a:schemeClr val="tx2"/>
                </a:solidFill>
              </a:rPr>
              <a:t>Reaction to Objects in Blind Spots</a:t>
            </a:r>
            <a:endParaRPr lang="en-US" dirty="0">
              <a:solidFill>
                <a:schemeClr val="tx2"/>
              </a:solidFill>
            </a:endParaRPr>
          </a:p>
        </p:txBody>
      </p:sp>
      <p:sp>
        <p:nvSpPr>
          <p:cNvPr id="6" name="TextBox 5"/>
          <p:cNvSpPr txBox="1"/>
          <p:nvPr/>
        </p:nvSpPr>
        <p:spPr>
          <a:xfrm>
            <a:off x="2499965" y="5821792"/>
            <a:ext cx="5585308" cy="523220"/>
          </a:xfrm>
          <a:prstGeom prst="rect">
            <a:avLst/>
          </a:prstGeom>
          <a:noFill/>
        </p:spPr>
        <p:txBody>
          <a:bodyPr wrap="none" rtlCol="0">
            <a:spAutoFit/>
          </a:bodyPr>
          <a:lstStyle/>
          <a:p>
            <a:r>
              <a:rPr lang="en-US" sz="2800" dirty="0" smtClean="0"/>
              <a:t>Number of independent transmitters</a:t>
            </a:r>
            <a:endParaRPr lang="en-US" sz="2800" dirty="0"/>
          </a:p>
        </p:txBody>
      </p:sp>
      <p:graphicFrame>
        <p:nvGraphicFramePr>
          <p:cNvPr id="9" name="Chart 8"/>
          <p:cNvGraphicFramePr>
            <a:graphicFrameLocks/>
          </p:cNvGraphicFramePr>
          <p:nvPr>
            <p:extLst>
              <p:ext uri="{D42A27DB-BD31-4B8C-83A1-F6EECF244321}">
                <p14:modId xmlns:p14="http://schemas.microsoft.com/office/powerpoint/2010/main" val="1752102796"/>
              </p:ext>
            </p:extLst>
          </p:nvPr>
        </p:nvGraphicFramePr>
        <p:xfrm>
          <a:off x="1413207" y="1330165"/>
          <a:ext cx="6923139" cy="4360334"/>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rot="16200000">
            <a:off x="-703869" y="2944117"/>
            <a:ext cx="3053400" cy="954107"/>
          </a:xfrm>
          <a:prstGeom prst="rect">
            <a:avLst/>
          </a:prstGeom>
          <a:noFill/>
        </p:spPr>
        <p:txBody>
          <a:bodyPr wrap="none" rtlCol="0">
            <a:spAutoFit/>
          </a:bodyPr>
          <a:lstStyle/>
          <a:p>
            <a:pPr algn="ctr"/>
            <a:r>
              <a:rPr lang="en-US" sz="2800" dirty="0" smtClean="0"/>
              <a:t>Percentage of runs </a:t>
            </a:r>
          </a:p>
          <a:p>
            <a:pPr algn="ctr"/>
            <a:r>
              <a:rPr lang="en-US" sz="2800" dirty="0" smtClean="0"/>
              <a:t>robot stops on time</a:t>
            </a:r>
            <a:endParaRPr lang="en-US" sz="2800" dirty="0"/>
          </a:p>
        </p:txBody>
      </p:sp>
    </p:spTree>
    <p:extLst>
      <p:ext uri="{BB962C8B-B14F-4D97-AF65-F5344CB8AC3E}">
        <p14:creationId xmlns:p14="http://schemas.microsoft.com/office/powerpoint/2010/main" val="349940567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656"/>
            <a:ext cx="9144000" cy="1143000"/>
          </a:xfrm>
        </p:spPr>
        <p:txBody>
          <a:bodyPr vert="horz" lIns="91440" tIns="45720" rIns="91440" bIns="45720" rtlCol="0" anchor="ctr">
            <a:normAutofit/>
          </a:bodyPr>
          <a:lstStyle/>
          <a:p>
            <a:r>
              <a:rPr lang="en-US" dirty="0" smtClean="0">
                <a:solidFill>
                  <a:schemeClr val="tx2"/>
                </a:solidFill>
              </a:rPr>
              <a:t>Reaction to Objects in Blind Spots</a:t>
            </a:r>
            <a:endParaRPr lang="en-US" dirty="0">
              <a:solidFill>
                <a:schemeClr val="tx2"/>
              </a:solidFill>
            </a:endParaRPr>
          </a:p>
        </p:txBody>
      </p:sp>
      <p:sp>
        <p:nvSpPr>
          <p:cNvPr id="6" name="TextBox 5"/>
          <p:cNvSpPr txBox="1"/>
          <p:nvPr/>
        </p:nvSpPr>
        <p:spPr>
          <a:xfrm>
            <a:off x="2499965" y="5821792"/>
            <a:ext cx="5585308" cy="523220"/>
          </a:xfrm>
          <a:prstGeom prst="rect">
            <a:avLst/>
          </a:prstGeom>
          <a:noFill/>
        </p:spPr>
        <p:txBody>
          <a:bodyPr wrap="none" rtlCol="0">
            <a:spAutoFit/>
          </a:bodyPr>
          <a:lstStyle/>
          <a:p>
            <a:r>
              <a:rPr lang="en-US" sz="2800" dirty="0" smtClean="0"/>
              <a:t>Number of independent transmitters</a:t>
            </a:r>
            <a:endParaRPr lang="en-US" sz="2800" dirty="0"/>
          </a:p>
        </p:txBody>
      </p:sp>
      <p:graphicFrame>
        <p:nvGraphicFramePr>
          <p:cNvPr id="9" name="Chart 8"/>
          <p:cNvGraphicFramePr>
            <a:graphicFrameLocks/>
          </p:cNvGraphicFramePr>
          <p:nvPr>
            <p:extLst>
              <p:ext uri="{D42A27DB-BD31-4B8C-83A1-F6EECF244321}">
                <p14:modId xmlns:p14="http://schemas.microsoft.com/office/powerpoint/2010/main" val="2564914633"/>
              </p:ext>
            </p:extLst>
          </p:nvPr>
        </p:nvGraphicFramePr>
        <p:xfrm>
          <a:off x="1413207" y="1330165"/>
          <a:ext cx="6923139" cy="4360334"/>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rot="16200000">
            <a:off x="-703869" y="2944117"/>
            <a:ext cx="3053400" cy="954107"/>
          </a:xfrm>
          <a:prstGeom prst="rect">
            <a:avLst/>
          </a:prstGeom>
          <a:noFill/>
        </p:spPr>
        <p:txBody>
          <a:bodyPr wrap="none" rtlCol="0">
            <a:spAutoFit/>
          </a:bodyPr>
          <a:lstStyle/>
          <a:p>
            <a:pPr algn="ctr"/>
            <a:r>
              <a:rPr lang="en-US" sz="2800" dirty="0" smtClean="0"/>
              <a:t>Percentage of runs </a:t>
            </a:r>
          </a:p>
          <a:p>
            <a:pPr algn="ctr"/>
            <a:r>
              <a:rPr lang="en-US" sz="2800" dirty="0" smtClean="0"/>
              <a:t>robot stops on time</a:t>
            </a:r>
            <a:endParaRPr lang="en-US" sz="2800" dirty="0"/>
          </a:p>
        </p:txBody>
      </p:sp>
      <p:cxnSp>
        <p:nvCxnSpPr>
          <p:cNvPr id="7" name="Straight Arrow Connector 6"/>
          <p:cNvCxnSpPr/>
          <p:nvPr/>
        </p:nvCxnSpPr>
        <p:spPr>
          <a:xfrm>
            <a:off x="2186800" y="5088999"/>
            <a:ext cx="5933744" cy="0"/>
          </a:xfrm>
          <a:prstGeom prst="straightConnector1">
            <a:avLst/>
          </a:prstGeom>
          <a:ln>
            <a:solidFill>
              <a:srgbClr val="008000"/>
            </a:solidFill>
            <a:prstDash val="dash"/>
            <a:headEnd type="none"/>
            <a:tailEnd type="none"/>
          </a:ln>
          <a:effectLst/>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a:xfrm flipH="1">
            <a:off x="3700365" y="4233878"/>
            <a:ext cx="990675" cy="713993"/>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576647" y="3784127"/>
            <a:ext cx="3226458" cy="954107"/>
          </a:xfrm>
          <a:prstGeom prst="rect">
            <a:avLst/>
          </a:prstGeom>
          <a:noFill/>
        </p:spPr>
        <p:txBody>
          <a:bodyPr wrap="square" rtlCol="0">
            <a:spAutoFit/>
          </a:bodyPr>
          <a:lstStyle/>
          <a:p>
            <a:pPr algn="ctr"/>
            <a:r>
              <a:rPr lang="en-US" sz="2800" dirty="0" smtClean="0">
                <a:solidFill>
                  <a:srgbClr val="008000"/>
                </a:solidFill>
              </a:rPr>
              <a:t>No Communication (percentage= 0)</a:t>
            </a:r>
            <a:endParaRPr lang="en-US" sz="2800" dirty="0">
              <a:solidFill>
                <a:srgbClr val="008000"/>
              </a:solidFill>
            </a:endParaRPr>
          </a:p>
        </p:txBody>
      </p:sp>
    </p:spTree>
    <p:extLst>
      <p:ext uri="{BB962C8B-B14F-4D97-AF65-F5344CB8AC3E}">
        <p14:creationId xmlns:p14="http://schemas.microsoft.com/office/powerpoint/2010/main" val="797665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29833" y="297910"/>
            <a:ext cx="7657268" cy="1143000"/>
          </a:xfrm>
        </p:spPr>
        <p:txBody>
          <a:bodyPr vert="horz" lIns="91440" tIns="45720" rIns="91440" bIns="45720" rtlCol="0" anchor="ctr">
            <a:normAutofit fontScale="90000"/>
          </a:bodyPr>
          <a:lstStyle/>
          <a:p>
            <a:r>
              <a:rPr lang="en-US" dirty="0" smtClean="0">
                <a:solidFill>
                  <a:schemeClr val="tx2"/>
                </a:solidFill>
              </a:rPr>
              <a:t>How can autonomous vehicles detect hidden objects?</a:t>
            </a:r>
            <a:endParaRPr lang="en-US" dirty="0">
              <a:solidFill>
                <a:schemeClr val="tx2"/>
              </a:solidFill>
            </a:endParaRPr>
          </a:p>
        </p:txBody>
      </p:sp>
      <p:sp>
        <p:nvSpPr>
          <p:cNvPr id="31" name="Rectangle 30"/>
          <p:cNvSpPr/>
          <p:nvPr/>
        </p:nvSpPr>
        <p:spPr>
          <a:xfrm>
            <a:off x="695871" y="2756189"/>
            <a:ext cx="1728977" cy="1946049"/>
          </a:xfrm>
          <a:prstGeom prst="rect">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2" name="Rectangle 31"/>
          <p:cNvSpPr/>
          <p:nvPr/>
        </p:nvSpPr>
        <p:spPr>
          <a:xfrm>
            <a:off x="2541574" y="2761582"/>
            <a:ext cx="1397985" cy="3155796"/>
          </a:xfrm>
          <a:prstGeom prst="rect">
            <a:avLst/>
          </a:prstGeom>
          <a:solidFill>
            <a:schemeClr val="bg1">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3" name="Rectangle 32"/>
          <p:cNvSpPr/>
          <p:nvPr/>
        </p:nvSpPr>
        <p:spPr>
          <a:xfrm rot="5400000">
            <a:off x="2007087" y="3852122"/>
            <a:ext cx="840546" cy="3499528"/>
          </a:xfrm>
          <a:prstGeom prst="rect">
            <a:avLst/>
          </a:prstGeom>
          <a:solidFill>
            <a:schemeClr val="bg1">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34" name="Straight Arrow Connector 33"/>
          <p:cNvCxnSpPr>
            <a:stCxn id="32" idx="0"/>
          </p:cNvCxnSpPr>
          <p:nvPr/>
        </p:nvCxnSpPr>
        <p:spPr>
          <a:xfrm>
            <a:off x="3240567" y="2761582"/>
            <a:ext cx="0" cy="3260577"/>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cxnSp>
        <p:nvCxnSpPr>
          <p:cNvPr id="35" name="Straight Arrow Connector 34"/>
          <p:cNvCxnSpPr>
            <a:stCxn id="33" idx="0"/>
            <a:endCxn id="33" idx="2"/>
          </p:cNvCxnSpPr>
          <p:nvPr/>
        </p:nvCxnSpPr>
        <p:spPr>
          <a:xfrm flipH="1">
            <a:off x="677596" y="5601886"/>
            <a:ext cx="3499528" cy="0"/>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pic>
        <p:nvPicPr>
          <p:cNvPr id="36" name="Picture 35"/>
          <p:cNvPicPr>
            <a:picLocks noChangeAspect="1"/>
          </p:cNvPicPr>
          <p:nvPr/>
        </p:nvPicPr>
        <p:blipFill rotWithShape="1">
          <a:blip r:embed="rId3"/>
          <a:srcRect t="66389"/>
          <a:stretch/>
        </p:blipFill>
        <p:spPr>
          <a:xfrm flipH="1">
            <a:off x="5600954" y="4401860"/>
            <a:ext cx="1237473" cy="621792"/>
          </a:xfrm>
          <a:prstGeom prst="rect">
            <a:avLst/>
          </a:prstGeom>
        </p:spPr>
      </p:pic>
      <p:pic>
        <p:nvPicPr>
          <p:cNvPr id="37" name="Picture 36"/>
          <p:cNvPicPr>
            <a:picLocks noChangeAspect="1"/>
          </p:cNvPicPr>
          <p:nvPr/>
        </p:nvPicPr>
        <p:blipFill rotWithShape="1">
          <a:blip r:embed="rId3"/>
          <a:srcRect t="31700" b="33446"/>
          <a:stretch/>
        </p:blipFill>
        <p:spPr>
          <a:xfrm rot="16200000">
            <a:off x="2286226" y="3469404"/>
            <a:ext cx="1179200" cy="614427"/>
          </a:xfrm>
          <a:prstGeom prst="rect">
            <a:avLst/>
          </a:prstGeom>
        </p:spPr>
      </p:pic>
      <p:cxnSp>
        <p:nvCxnSpPr>
          <p:cNvPr id="38" name="Straight Arrow Connector 37"/>
          <p:cNvCxnSpPr/>
          <p:nvPr/>
        </p:nvCxnSpPr>
        <p:spPr>
          <a:xfrm flipH="1">
            <a:off x="2541574" y="5181613"/>
            <a:ext cx="1397986" cy="0"/>
          </a:xfrm>
          <a:prstGeom prst="straightConnector1">
            <a:avLst/>
          </a:prstGeom>
          <a:ln>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pic>
        <p:nvPicPr>
          <p:cNvPr id="39" name="Picture 38"/>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flipH="1">
            <a:off x="1967648" y="4526027"/>
            <a:ext cx="411480" cy="587828"/>
          </a:xfrm>
          <a:prstGeom prst="rect">
            <a:avLst/>
          </a:prstGeom>
        </p:spPr>
      </p:pic>
      <p:sp>
        <p:nvSpPr>
          <p:cNvPr id="40" name="Rectangle 39"/>
          <p:cNvSpPr/>
          <p:nvPr/>
        </p:nvSpPr>
        <p:spPr>
          <a:xfrm>
            <a:off x="5109450" y="2750796"/>
            <a:ext cx="1728977" cy="1623655"/>
          </a:xfrm>
          <a:prstGeom prst="rect">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1" name="Rectangle 40"/>
          <p:cNvSpPr/>
          <p:nvPr/>
        </p:nvSpPr>
        <p:spPr>
          <a:xfrm>
            <a:off x="6955153" y="2756189"/>
            <a:ext cx="1397985" cy="3155796"/>
          </a:xfrm>
          <a:prstGeom prst="rect">
            <a:avLst/>
          </a:prstGeom>
          <a:solidFill>
            <a:schemeClr val="bg1">
              <a:lumMod val="75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42" name="Straight Arrow Connector 41"/>
          <p:cNvCxnSpPr>
            <a:stCxn id="41" idx="0"/>
            <a:endCxn id="41" idx="2"/>
          </p:cNvCxnSpPr>
          <p:nvPr/>
        </p:nvCxnSpPr>
        <p:spPr>
          <a:xfrm>
            <a:off x="7654146" y="2756189"/>
            <a:ext cx="0" cy="3155796"/>
          </a:xfrm>
          <a:prstGeom prst="straightConnector1">
            <a:avLst/>
          </a:prstGeom>
          <a:ln>
            <a:solidFill>
              <a:schemeClr val="bg1"/>
            </a:solidFill>
            <a:prstDash val="dash"/>
            <a:tailEnd type="none"/>
          </a:ln>
          <a:effectLst/>
        </p:spPr>
        <p:style>
          <a:lnRef idx="2">
            <a:schemeClr val="dk1"/>
          </a:lnRef>
          <a:fillRef idx="0">
            <a:schemeClr val="dk1"/>
          </a:fillRef>
          <a:effectRef idx="1">
            <a:schemeClr val="dk1"/>
          </a:effectRef>
          <a:fontRef idx="minor">
            <a:schemeClr val="tx1"/>
          </a:fontRef>
        </p:style>
      </p:cxnSp>
      <p:pic>
        <p:nvPicPr>
          <p:cNvPr id="43" name="Picture 42"/>
          <p:cNvPicPr>
            <a:picLocks noChangeAspect="1"/>
          </p:cNvPicPr>
          <p:nvPr/>
        </p:nvPicPr>
        <p:blipFill rotWithShape="1">
          <a:blip r:embed="rId3"/>
          <a:srcRect t="31700" b="33446"/>
          <a:stretch/>
        </p:blipFill>
        <p:spPr>
          <a:xfrm rot="16200000">
            <a:off x="6730294" y="3208192"/>
            <a:ext cx="1179200" cy="614427"/>
          </a:xfrm>
          <a:prstGeom prst="rect">
            <a:avLst/>
          </a:prstGeom>
        </p:spPr>
      </p:pic>
      <p:cxnSp>
        <p:nvCxnSpPr>
          <p:cNvPr id="44" name="Straight Arrow Connector 43"/>
          <p:cNvCxnSpPr/>
          <p:nvPr/>
        </p:nvCxnSpPr>
        <p:spPr>
          <a:xfrm flipH="1">
            <a:off x="6955153" y="5176220"/>
            <a:ext cx="1397986" cy="0"/>
          </a:xfrm>
          <a:prstGeom prst="straightConnector1">
            <a:avLst/>
          </a:prstGeom>
          <a:ln>
            <a:solidFill>
              <a:schemeClr val="bg1">
                <a:lumMod val="75000"/>
              </a:schemeClr>
            </a:solidFill>
            <a:tailEnd type="none"/>
          </a:ln>
          <a:effectLst/>
        </p:spPr>
        <p:style>
          <a:lnRef idx="2">
            <a:schemeClr val="dk1"/>
          </a:lnRef>
          <a:fillRef idx="0">
            <a:schemeClr val="dk1"/>
          </a:fillRef>
          <a:effectRef idx="1">
            <a:schemeClr val="dk1"/>
          </a:effectRef>
          <a:fontRef idx="minor">
            <a:schemeClr val="tx1"/>
          </a:fontRef>
        </p:style>
      </p:cxnSp>
      <p:sp>
        <p:nvSpPr>
          <p:cNvPr id="45" name="Rectangle 44"/>
          <p:cNvSpPr/>
          <p:nvPr/>
        </p:nvSpPr>
        <p:spPr>
          <a:xfrm>
            <a:off x="5109450" y="5113856"/>
            <a:ext cx="1728977" cy="798130"/>
          </a:xfrm>
          <a:prstGeom prst="rect">
            <a:avLst/>
          </a:prstGeom>
          <a:solidFill>
            <a:schemeClr val="bg2">
              <a:lumMod val="90000"/>
            </a:schemeClr>
          </a:solidFill>
          <a:ln>
            <a:solidFill>
              <a:schemeClr val="tx1"/>
            </a:solid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6">
            <a:extLst>
              <a:ext uri="{BEBA8EAE-BF5A-486C-A8C5-ECC9F3942E4B}">
                <a14:imgProps xmlns:a14="http://schemas.microsoft.com/office/drawing/2010/main">
                  <a14:imgLayer r:embed="rId7">
                    <a14:imgEffect>
                      <a14:backgroundRemoval t="0" b="100000" l="10000" r="90000"/>
                    </a14:imgEffect>
                  </a14:imgLayer>
                </a14:imgProps>
              </a:ext>
            </a:extLst>
          </a:blip>
          <a:stretch>
            <a:fillRect/>
          </a:stretch>
        </p:blipFill>
        <p:spPr>
          <a:xfrm flipH="1">
            <a:off x="4038600" y="4761208"/>
            <a:ext cx="469690" cy="370672"/>
          </a:xfrm>
          <a:prstGeom prst="rect">
            <a:avLst/>
          </a:prstGeom>
        </p:spPr>
      </p:pic>
      <p:grpSp>
        <p:nvGrpSpPr>
          <p:cNvPr id="48" name="Group 47"/>
          <p:cNvGrpSpPr/>
          <p:nvPr/>
        </p:nvGrpSpPr>
        <p:grpSpPr>
          <a:xfrm rot="21337583">
            <a:off x="3980254" y="4552243"/>
            <a:ext cx="533617" cy="488605"/>
            <a:chOff x="2570097" y="3944647"/>
            <a:chExt cx="533617" cy="488605"/>
          </a:xfrm>
        </p:grpSpPr>
        <p:sp>
          <p:nvSpPr>
            <p:cNvPr id="49" name="Arc 48"/>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0" name="Arc 49"/>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1" name="Arc 50"/>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52" name="Group 51"/>
          <p:cNvGrpSpPr/>
          <p:nvPr/>
        </p:nvGrpSpPr>
        <p:grpSpPr>
          <a:xfrm rot="6915562">
            <a:off x="6556922" y="4353555"/>
            <a:ext cx="533617" cy="488605"/>
            <a:chOff x="2570097" y="3944647"/>
            <a:chExt cx="533617" cy="488605"/>
          </a:xfrm>
        </p:grpSpPr>
        <p:sp>
          <p:nvSpPr>
            <p:cNvPr id="53" name="Arc 52"/>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4" name="Arc 53"/>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5" name="Arc 54"/>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57" name="Group 56"/>
          <p:cNvGrpSpPr/>
          <p:nvPr/>
        </p:nvGrpSpPr>
        <p:grpSpPr>
          <a:xfrm rot="10628222">
            <a:off x="2787377" y="4130148"/>
            <a:ext cx="533617" cy="488605"/>
            <a:chOff x="2570097" y="3944647"/>
            <a:chExt cx="533617" cy="488605"/>
          </a:xfrm>
        </p:grpSpPr>
        <p:sp>
          <p:nvSpPr>
            <p:cNvPr id="58" name="Arc 57"/>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9" name="Arc 58"/>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0" name="Arc 59"/>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grpSp>
        <p:nvGrpSpPr>
          <p:cNvPr id="61" name="Group 60"/>
          <p:cNvGrpSpPr/>
          <p:nvPr/>
        </p:nvGrpSpPr>
        <p:grpSpPr>
          <a:xfrm rot="14105040">
            <a:off x="7007259" y="3860703"/>
            <a:ext cx="533617" cy="488605"/>
            <a:chOff x="2570097" y="3944647"/>
            <a:chExt cx="533617" cy="488605"/>
          </a:xfrm>
        </p:grpSpPr>
        <p:sp>
          <p:nvSpPr>
            <p:cNvPr id="62" name="Arc 61"/>
            <p:cNvSpPr/>
            <p:nvPr/>
          </p:nvSpPr>
          <p:spPr>
            <a:xfrm>
              <a:off x="2634416" y="4005122"/>
              <a:ext cx="404370" cy="372777"/>
            </a:xfrm>
            <a:prstGeom prst="arc">
              <a:avLst>
                <a:gd name="adj1" fmla="val 11695521"/>
                <a:gd name="adj2" fmla="val 15579879"/>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3" name="Arc 62"/>
            <p:cNvSpPr/>
            <p:nvPr/>
          </p:nvSpPr>
          <p:spPr>
            <a:xfrm>
              <a:off x="2699344" y="4060475"/>
              <a:ext cx="404370" cy="372777"/>
            </a:xfrm>
            <a:prstGeom prst="arc">
              <a:avLst>
                <a:gd name="adj1" fmla="val 11841676"/>
                <a:gd name="adj2" fmla="val 15570822"/>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4" name="Arc 63"/>
            <p:cNvSpPr/>
            <p:nvPr/>
          </p:nvSpPr>
          <p:spPr>
            <a:xfrm>
              <a:off x="2570097" y="3944647"/>
              <a:ext cx="404370" cy="372777"/>
            </a:xfrm>
            <a:prstGeom prst="arc">
              <a:avLst>
                <a:gd name="adj1" fmla="val 10824310"/>
                <a:gd name="adj2" fmla="val 1667483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pSp>
      <p:sp>
        <p:nvSpPr>
          <p:cNvPr id="65" name="Title 1"/>
          <p:cNvSpPr txBox="1">
            <a:spLocks/>
          </p:cNvSpPr>
          <p:nvPr/>
        </p:nvSpPr>
        <p:spPr>
          <a:xfrm>
            <a:off x="695871" y="1462279"/>
            <a:ext cx="749808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100" b="1" dirty="0" smtClean="0">
                <a:solidFill>
                  <a:schemeClr val="accent2"/>
                </a:solidFill>
              </a:rPr>
              <a:t>Communication</a:t>
            </a:r>
            <a:endParaRPr lang="en-US" b="1" dirty="0">
              <a:solidFill>
                <a:schemeClr val="accent2"/>
              </a:solidFill>
            </a:endParaRPr>
          </a:p>
        </p:txBody>
      </p:sp>
    </p:spTree>
    <p:extLst>
      <p:ext uri="{BB962C8B-B14F-4D97-AF65-F5344CB8AC3E}">
        <p14:creationId xmlns:p14="http://schemas.microsoft.com/office/powerpoint/2010/main" val="2059708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40" grpId="0" animBg="1"/>
      <p:bldP spid="41" grpId="0" animBg="1"/>
      <p:bldP spid="45" grpId="0" animBg="1"/>
      <p:bldP spid="6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2482732644"/>
              </p:ext>
            </p:extLst>
          </p:nvPr>
        </p:nvGraphicFramePr>
        <p:xfrm>
          <a:off x="1413207" y="1330165"/>
          <a:ext cx="6923139" cy="436033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2357911" y="3422956"/>
            <a:ext cx="3226458" cy="523220"/>
          </a:xfrm>
          <a:prstGeom prst="rect">
            <a:avLst/>
          </a:prstGeom>
          <a:noFill/>
        </p:spPr>
        <p:txBody>
          <a:bodyPr wrap="square" rtlCol="0">
            <a:spAutoFit/>
          </a:bodyPr>
          <a:lstStyle/>
          <a:p>
            <a:r>
              <a:rPr lang="en-US" sz="2800" dirty="0" smtClean="0">
                <a:solidFill>
                  <a:schemeClr val="accent2"/>
                </a:solidFill>
              </a:rPr>
              <a:t>802.11–</a:t>
            </a:r>
            <a:r>
              <a:rPr lang="en-US" sz="2800" dirty="0" err="1" smtClean="0">
                <a:solidFill>
                  <a:schemeClr val="accent2"/>
                </a:solidFill>
              </a:rPr>
              <a:t>Req&amp;Res</a:t>
            </a:r>
            <a:r>
              <a:rPr lang="en-US" sz="2800" dirty="0" smtClean="0">
                <a:solidFill>
                  <a:schemeClr val="accent2"/>
                </a:solidFill>
              </a:rPr>
              <a:t>.</a:t>
            </a:r>
            <a:endParaRPr lang="en-US" sz="2800" dirty="0">
              <a:solidFill>
                <a:schemeClr val="accent2"/>
              </a:solidFill>
            </a:endParaRPr>
          </a:p>
        </p:txBody>
      </p:sp>
      <p:sp>
        <p:nvSpPr>
          <p:cNvPr id="7" name="TextBox 6"/>
          <p:cNvSpPr txBox="1"/>
          <p:nvPr/>
        </p:nvSpPr>
        <p:spPr>
          <a:xfrm rot="16200000">
            <a:off x="-703868" y="2944117"/>
            <a:ext cx="3053400" cy="954107"/>
          </a:xfrm>
          <a:prstGeom prst="rect">
            <a:avLst/>
          </a:prstGeom>
          <a:noFill/>
        </p:spPr>
        <p:txBody>
          <a:bodyPr wrap="none" rtlCol="0">
            <a:spAutoFit/>
          </a:bodyPr>
          <a:lstStyle/>
          <a:p>
            <a:pPr algn="ctr"/>
            <a:r>
              <a:rPr lang="en-US" sz="2800" dirty="0" smtClean="0"/>
              <a:t>Percentage of runs </a:t>
            </a:r>
          </a:p>
          <a:p>
            <a:pPr algn="ctr"/>
            <a:r>
              <a:rPr lang="en-US" sz="2800" dirty="0" smtClean="0"/>
              <a:t>robot stops on time</a:t>
            </a:r>
            <a:endParaRPr lang="en-US" sz="2800" dirty="0"/>
          </a:p>
        </p:txBody>
      </p:sp>
      <p:cxnSp>
        <p:nvCxnSpPr>
          <p:cNvPr id="4" name="Straight Arrow Connector 3"/>
          <p:cNvCxnSpPr/>
          <p:nvPr/>
        </p:nvCxnSpPr>
        <p:spPr>
          <a:xfrm flipH="1">
            <a:off x="7168243" y="3946176"/>
            <a:ext cx="228600" cy="723795"/>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482446" y="3053441"/>
            <a:ext cx="2449286" cy="954107"/>
          </a:xfrm>
          <a:prstGeom prst="rect">
            <a:avLst/>
          </a:prstGeom>
          <a:noFill/>
        </p:spPr>
        <p:txBody>
          <a:bodyPr wrap="square" rtlCol="0">
            <a:spAutoFit/>
          </a:bodyPr>
          <a:lstStyle/>
          <a:p>
            <a:r>
              <a:rPr lang="en-US" sz="2800" dirty="0" smtClean="0"/>
              <a:t>Robot  unlikely to stop!</a:t>
            </a:r>
            <a:endParaRPr lang="en-US" sz="2800" dirty="0"/>
          </a:p>
        </p:txBody>
      </p:sp>
      <p:sp>
        <p:nvSpPr>
          <p:cNvPr id="10" name="Title 1"/>
          <p:cNvSpPr>
            <a:spLocks noGrp="1"/>
          </p:cNvSpPr>
          <p:nvPr>
            <p:ph type="title"/>
          </p:nvPr>
        </p:nvSpPr>
        <p:spPr>
          <a:xfrm>
            <a:off x="0" y="48656"/>
            <a:ext cx="9144000" cy="1143000"/>
          </a:xfrm>
        </p:spPr>
        <p:txBody>
          <a:bodyPr vert="horz" lIns="91440" tIns="45720" rIns="91440" bIns="45720" rtlCol="0" anchor="ctr">
            <a:normAutofit/>
          </a:bodyPr>
          <a:lstStyle/>
          <a:p>
            <a:r>
              <a:rPr lang="en-US" dirty="0" smtClean="0">
                <a:solidFill>
                  <a:schemeClr val="tx2"/>
                </a:solidFill>
              </a:rPr>
              <a:t>Reaction to Objects in Blind Spots</a:t>
            </a:r>
            <a:endParaRPr lang="en-US" dirty="0">
              <a:solidFill>
                <a:schemeClr val="tx2"/>
              </a:solidFill>
            </a:endParaRPr>
          </a:p>
        </p:txBody>
      </p:sp>
      <p:sp>
        <p:nvSpPr>
          <p:cNvPr id="12" name="TextBox 11"/>
          <p:cNvSpPr txBox="1"/>
          <p:nvPr/>
        </p:nvSpPr>
        <p:spPr>
          <a:xfrm>
            <a:off x="2499965" y="5821792"/>
            <a:ext cx="5585308" cy="523220"/>
          </a:xfrm>
          <a:prstGeom prst="rect">
            <a:avLst/>
          </a:prstGeom>
          <a:noFill/>
        </p:spPr>
        <p:txBody>
          <a:bodyPr wrap="none" rtlCol="0">
            <a:spAutoFit/>
          </a:bodyPr>
          <a:lstStyle/>
          <a:p>
            <a:r>
              <a:rPr lang="en-US" sz="2800" dirty="0" smtClean="0"/>
              <a:t>Number of independent transmitters</a:t>
            </a:r>
            <a:endParaRPr lang="en-US" sz="2800" dirty="0"/>
          </a:p>
        </p:txBody>
      </p:sp>
    </p:spTree>
    <p:extLst>
      <p:ext uri="{BB962C8B-B14F-4D97-AF65-F5344CB8AC3E}">
        <p14:creationId xmlns:p14="http://schemas.microsoft.com/office/powerpoint/2010/main" val="20038222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602763875"/>
              </p:ext>
            </p:extLst>
          </p:nvPr>
        </p:nvGraphicFramePr>
        <p:xfrm>
          <a:off x="1413207" y="1330165"/>
          <a:ext cx="6923139" cy="436033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5333377" y="1845879"/>
            <a:ext cx="1540831" cy="523220"/>
          </a:xfrm>
          <a:prstGeom prst="rect">
            <a:avLst/>
          </a:prstGeom>
          <a:noFill/>
        </p:spPr>
        <p:txBody>
          <a:bodyPr wrap="none" rtlCol="0">
            <a:spAutoFit/>
          </a:bodyPr>
          <a:lstStyle/>
          <a:p>
            <a:r>
              <a:rPr lang="en-US" sz="2800" dirty="0" smtClean="0">
                <a:solidFill>
                  <a:schemeClr val="accent1"/>
                </a:solidFill>
              </a:rPr>
              <a:t>CarSpeak</a:t>
            </a:r>
            <a:endParaRPr lang="en-US" sz="2800" dirty="0">
              <a:solidFill>
                <a:schemeClr val="accent1"/>
              </a:solidFill>
            </a:endParaRPr>
          </a:p>
        </p:txBody>
      </p:sp>
      <p:sp>
        <p:nvSpPr>
          <p:cNvPr id="11" name="TextBox 10"/>
          <p:cNvSpPr txBox="1"/>
          <p:nvPr/>
        </p:nvSpPr>
        <p:spPr>
          <a:xfrm>
            <a:off x="2357911" y="3422956"/>
            <a:ext cx="3226458" cy="523220"/>
          </a:xfrm>
          <a:prstGeom prst="rect">
            <a:avLst/>
          </a:prstGeom>
          <a:noFill/>
        </p:spPr>
        <p:txBody>
          <a:bodyPr wrap="square" rtlCol="0">
            <a:spAutoFit/>
          </a:bodyPr>
          <a:lstStyle/>
          <a:p>
            <a:r>
              <a:rPr lang="en-US" sz="2800" dirty="0" smtClean="0">
                <a:solidFill>
                  <a:schemeClr val="accent2"/>
                </a:solidFill>
              </a:rPr>
              <a:t>802.11–</a:t>
            </a:r>
            <a:r>
              <a:rPr lang="en-US" sz="2800" dirty="0" err="1" smtClean="0">
                <a:solidFill>
                  <a:schemeClr val="accent2"/>
                </a:solidFill>
              </a:rPr>
              <a:t>Req&amp;Res</a:t>
            </a:r>
            <a:r>
              <a:rPr lang="en-US" sz="2800" dirty="0" smtClean="0">
                <a:solidFill>
                  <a:schemeClr val="accent2"/>
                </a:solidFill>
              </a:rPr>
              <a:t>.</a:t>
            </a:r>
            <a:endParaRPr lang="en-US" sz="2800" dirty="0">
              <a:solidFill>
                <a:schemeClr val="accent2"/>
              </a:solidFill>
            </a:endParaRPr>
          </a:p>
        </p:txBody>
      </p:sp>
      <p:sp>
        <p:nvSpPr>
          <p:cNvPr id="14" name="TextBox 13"/>
          <p:cNvSpPr txBox="1"/>
          <p:nvPr/>
        </p:nvSpPr>
        <p:spPr>
          <a:xfrm rot="16200000">
            <a:off x="-703870" y="2944117"/>
            <a:ext cx="3053400" cy="954107"/>
          </a:xfrm>
          <a:prstGeom prst="rect">
            <a:avLst/>
          </a:prstGeom>
          <a:noFill/>
        </p:spPr>
        <p:txBody>
          <a:bodyPr wrap="none" rtlCol="0">
            <a:spAutoFit/>
          </a:bodyPr>
          <a:lstStyle/>
          <a:p>
            <a:pPr algn="ctr"/>
            <a:r>
              <a:rPr lang="en-US" sz="2800" dirty="0" smtClean="0"/>
              <a:t>Percentage of runs </a:t>
            </a:r>
          </a:p>
          <a:p>
            <a:pPr algn="ctr"/>
            <a:r>
              <a:rPr lang="en-US" sz="2800" dirty="0" smtClean="0"/>
              <a:t>robot stops on time</a:t>
            </a:r>
            <a:endParaRPr lang="en-US" sz="2800" dirty="0"/>
          </a:p>
        </p:txBody>
      </p:sp>
      <p:sp>
        <p:nvSpPr>
          <p:cNvPr id="12" name="Title 1"/>
          <p:cNvSpPr>
            <a:spLocks noGrp="1"/>
          </p:cNvSpPr>
          <p:nvPr>
            <p:ph type="title"/>
          </p:nvPr>
        </p:nvSpPr>
        <p:spPr>
          <a:xfrm>
            <a:off x="0" y="48656"/>
            <a:ext cx="9144000" cy="1143000"/>
          </a:xfrm>
        </p:spPr>
        <p:txBody>
          <a:bodyPr vert="horz" lIns="91440" tIns="45720" rIns="91440" bIns="45720" rtlCol="0" anchor="ctr">
            <a:normAutofit/>
          </a:bodyPr>
          <a:lstStyle/>
          <a:p>
            <a:r>
              <a:rPr lang="en-US" dirty="0" smtClean="0">
                <a:solidFill>
                  <a:schemeClr val="tx2"/>
                </a:solidFill>
              </a:rPr>
              <a:t>Reaction to Objects in Blind Spots</a:t>
            </a:r>
            <a:endParaRPr lang="en-US" dirty="0">
              <a:solidFill>
                <a:schemeClr val="tx2"/>
              </a:solidFill>
            </a:endParaRPr>
          </a:p>
        </p:txBody>
      </p:sp>
      <p:sp>
        <p:nvSpPr>
          <p:cNvPr id="13" name="TextBox 12"/>
          <p:cNvSpPr txBox="1"/>
          <p:nvPr/>
        </p:nvSpPr>
        <p:spPr>
          <a:xfrm>
            <a:off x="2499965" y="5821792"/>
            <a:ext cx="5585308" cy="523220"/>
          </a:xfrm>
          <a:prstGeom prst="rect">
            <a:avLst/>
          </a:prstGeom>
          <a:noFill/>
        </p:spPr>
        <p:txBody>
          <a:bodyPr wrap="none" rtlCol="0">
            <a:spAutoFit/>
          </a:bodyPr>
          <a:lstStyle/>
          <a:p>
            <a:r>
              <a:rPr lang="en-US" sz="2800" dirty="0" smtClean="0"/>
              <a:t>Number of independent transmitters</a:t>
            </a:r>
            <a:endParaRPr lang="en-US" sz="2800" dirty="0"/>
          </a:p>
        </p:txBody>
      </p:sp>
    </p:spTree>
    <p:extLst>
      <p:ext uri="{BB962C8B-B14F-4D97-AF65-F5344CB8AC3E}">
        <p14:creationId xmlns:p14="http://schemas.microsoft.com/office/powerpoint/2010/main" val="275577396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99965" y="5821792"/>
            <a:ext cx="5585308" cy="523220"/>
          </a:xfrm>
          <a:prstGeom prst="rect">
            <a:avLst/>
          </a:prstGeom>
          <a:noFill/>
        </p:spPr>
        <p:txBody>
          <a:bodyPr wrap="none" rtlCol="0">
            <a:spAutoFit/>
          </a:bodyPr>
          <a:lstStyle/>
          <a:p>
            <a:r>
              <a:rPr lang="en-US" sz="2800" dirty="0" smtClean="0"/>
              <a:t>Number of independent transmitters</a:t>
            </a:r>
            <a:endParaRPr lang="en-US" sz="2800" dirty="0"/>
          </a:p>
        </p:txBody>
      </p:sp>
      <p:graphicFrame>
        <p:nvGraphicFramePr>
          <p:cNvPr id="9" name="Chart 8"/>
          <p:cNvGraphicFramePr>
            <a:graphicFrameLocks/>
          </p:cNvGraphicFramePr>
          <p:nvPr>
            <p:extLst>
              <p:ext uri="{D42A27DB-BD31-4B8C-83A1-F6EECF244321}">
                <p14:modId xmlns:p14="http://schemas.microsoft.com/office/powerpoint/2010/main" val="4040857301"/>
              </p:ext>
            </p:extLst>
          </p:nvPr>
        </p:nvGraphicFramePr>
        <p:xfrm>
          <a:off x="1413207" y="1330165"/>
          <a:ext cx="6923139" cy="436033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5333377" y="1845879"/>
            <a:ext cx="1540831" cy="523220"/>
          </a:xfrm>
          <a:prstGeom prst="rect">
            <a:avLst/>
          </a:prstGeom>
          <a:noFill/>
        </p:spPr>
        <p:txBody>
          <a:bodyPr wrap="none" rtlCol="0">
            <a:spAutoFit/>
          </a:bodyPr>
          <a:lstStyle/>
          <a:p>
            <a:r>
              <a:rPr lang="en-US" sz="2800" dirty="0" smtClean="0">
                <a:solidFill>
                  <a:schemeClr val="accent1"/>
                </a:solidFill>
              </a:rPr>
              <a:t>CarSpeak</a:t>
            </a:r>
            <a:endParaRPr lang="en-US" sz="2800" dirty="0">
              <a:solidFill>
                <a:schemeClr val="accent1"/>
              </a:solidFill>
            </a:endParaRPr>
          </a:p>
        </p:txBody>
      </p:sp>
      <p:sp>
        <p:nvSpPr>
          <p:cNvPr id="11" name="TextBox 10"/>
          <p:cNvSpPr txBox="1"/>
          <p:nvPr/>
        </p:nvSpPr>
        <p:spPr>
          <a:xfrm>
            <a:off x="2357911" y="3422956"/>
            <a:ext cx="3226458" cy="523220"/>
          </a:xfrm>
          <a:prstGeom prst="rect">
            <a:avLst/>
          </a:prstGeom>
          <a:noFill/>
        </p:spPr>
        <p:txBody>
          <a:bodyPr wrap="square" rtlCol="0">
            <a:spAutoFit/>
          </a:bodyPr>
          <a:lstStyle/>
          <a:p>
            <a:r>
              <a:rPr lang="en-US" sz="2800" dirty="0" smtClean="0">
                <a:solidFill>
                  <a:schemeClr val="accent2"/>
                </a:solidFill>
              </a:rPr>
              <a:t>802.11–</a:t>
            </a:r>
            <a:r>
              <a:rPr lang="en-US" sz="2800" dirty="0" err="1" smtClean="0">
                <a:solidFill>
                  <a:schemeClr val="accent2"/>
                </a:solidFill>
              </a:rPr>
              <a:t>Req&amp;Res</a:t>
            </a:r>
            <a:r>
              <a:rPr lang="en-US" sz="2800" dirty="0" smtClean="0">
                <a:solidFill>
                  <a:schemeClr val="accent2"/>
                </a:solidFill>
              </a:rPr>
              <a:t>.</a:t>
            </a:r>
            <a:endParaRPr lang="en-US" sz="2800" dirty="0">
              <a:solidFill>
                <a:schemeClr val="accent2"/>
              </a:solidFill>
            </a:endParaRPr>
          </a:p>
        </p:txBody>
      </p:sp>
      <p:cxnSp>
        <p:nvCxnSpPr>
          <p:cNvPr id="12" name="Straight Arrow Connector 11"/>
          <p:cNvCxnSpPr/>
          <p:nvPr/>
        </p:nvCxnSpPr>
        <p:spPr>
          <a:xfrm flipH="1">
            <a:off x="7709218" y="1968904"/>
            <a:ext cx="50262" cy="2864353"/>
          </a:xfrm>
          <a:prstGeom prst="straightConnector1">
            <a:avLst/>
          </a:prstGeom>
          <a:ln>
            <a:headEnd type="arrow"/>
            <a:tailEnd type="arrow"/>
          </a:ln>
          <a:effectLst/>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7734349" y="3069953"/>
            <a:ext cx="779381" cy="584775"/>
          </a:xfrm>
          <a:prstGeom prst="rect">
            <a:avLst/>
          </a:prstGeom>
          <a:noFill/>
        </p:spPr>
        <p:txBody>
          <a:bodyPr wrap="none" rtlCol="0">
            <a:spAutoFit/>
          </a:bodyPr>
          <a:lstStyle/>
          <a:p>
            <a:r>
              <a:rPr lang="en-US" sz="3200" dirty="0" smtClean="0"/>
              <a:t>14x</a:t>
            </a:r>
            <a:endParaRPr lang="en-US" sz="3200" dirty="0"/>
          </a:p>
        </p:txBody>
      </p:sp>
      <p:sp>
        <p:nvSpPr>
          <p:cNvPr id="14" name="TextBox 13"/>
          <p:cNvSpPr txBox="1"/>
          <p:nvPr/>
        </p:nvSpPr>
        <p:spPr>
          <a:xfrm rot="16200000">
            <a:off x="-703870" y="2944117"/>
            <a:ext cx="3053400" cy="954107"/>
          </a:xfrm>
          <a:prstGeom prst="rect">
            <a:avLst/>
          </a:prstGeom>
          <a:noFill/>
        </p:spPr>
        <p:txBody>
          <a:bodyPr wrap="none" rtlCol="0">
            <a:spAutoFit/>
          </a:bodyPr>
          <a:lstStyle/>
          <a:p>
            <a:pPr algn="ctr"/>
            <a:r>
              <a:rPr lang="en-US" sz="2800" dirty="0" smtClean="0"/>
              <a:t>Percentage of runs </a:t>
            </a:r>
          </a:p>
          <a:p>
            <a:pPr algn="ctr"/>
            <a:r>
              <a:rPr lang="en-US" sz="2800" dirty="0" smtClean="0"/>
              <a:t>robot stops on time</a:t>
            </a:r>
            <a:endParaRPr lang="en-US" sz="2800" dirty="0"/>
          </a:p>
        </p:txBody>
      </p:sp>
      <p:sp>
        <p:nvSpPr>
          <p:cNvPr id="16" name="Content Placeholder 2"/>
          <p:cNvSpPr txBox="1">
            <a:spLocks/>
          </p:cNvSpPr>
          <p:nvPr/>
        </p:nvSpPr>
        <p:spPr>
          <a:xfrm>
            <a:off x="457532" y="5352409"/>
            <a:ext cx="8323228" cy="1150457"/>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r>
              <a:rPr lang="en-US" sz="3200" dirty="0" smtClean="0"/>
              <a:t>CarSpeak</a:t>
            </a:r>
            <a:r>
              <a:rPr lang="en-US" sz="3200" dirty="0"/>
              <a:t> </a:t>
            </a:r>
            <a:r>
              <a:rPr lang="en-US" sz="3200" dirty="0" smtClean="0"/>
              <a:t>enables vehicles to better deal with hidden objects in blind spots</a:t>
            </a:r>
          </a:p>
        </p:txBody>
      </p:sp>
      <p:sp>
        <p:nvSpPr>
          <p:cNvPr id="15" name="Title 1"/>
          <p:cNvSpPr>
            <a:spLocks noGrp="1"/>
          </p:cNvSpPr>
          <p:nvPr>
            <p:ph type="title"/>
          </p:nvPr>
        </p:nvSpPr>
        <p:spPr>
          <a:xfrm>
            <a:off x="0" y="48656"/>
            <a:ext cx="9144000" cy="1143000"/>
          </a:xfrm>
        </p:spPr>
        <p:txBody>
          <a:bodyPr vert="horz" lIns="91440" tIns="45720" rIns="91440" bIns="45720" rtlCol="0" anchor="ctr">
            <a:normAutofit/>
          </a:bodyPr>
          <a:lstStyle/>
          <a:p>
            <a:r>
              <a:rPr lang="en-US" dirty="0" smtClean="0">
                <a:solidFill>
                  <a:schemeClr val="tx2"/>
                </a:solidFill>
              </a:rPr>
              <a:t>Reaction to Objects in Blind Spots</a:t>
            </a:r>
            <a:endParaRPr lang="en-US" dirty="0">
              <a:solidFill>
                <a:schemeClr val="tx2"/>
              </a:solidFill>
            </a:endParaRPr>
          </a:p>
        </p:txBody>
      </p:sp>
    </p:spTree>
    <p:extLst>
      <p:ext uri="{BB962C8B-B14F-4D97-AF65-F5344CB8AC3E}">
        <p14:creationId xmlns:p14="http://schemas.microsoft.com/office/powerpoint/2010/main" val="21235135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0478"/>
            <a:ext cx="8229600" cy="1143000"/>
          </a:xfrm>
        </p:spPr>
        <p:txBody>
          <a:bodyPr vert="horz" lIns="91440" tIns="45720" rIns="91440" bIns="45720" rtlCol="0" anchor="ctr">
            <a:normAutofit/>
          </a:bodyPr>
          <a:lstStyle/>
          <a:p>
            <a:r>
              <a:rPr lang="en-US" dirty="0" smtClean="0">
                <a:solidFill>
                  <a:schemeClr val="tx2"/>
                </a:solidFill>
              </a:rPr>
              <a:t>Outdoor </a:t>
            </a:r>
            <a:r>
              <a:rPr lang="en-US" dirty="0" err="1" smtClean="0">
                <a:solidFill>
                  <a:schemeClr val="tx2"/>
                </a:solidFill>
              </a:rPr>
              <a:t>Testbed</a:t>
            </a:r>
            <a:endParaRPr lang="en-US" dirty="0">
              <a:solidFill>
                <a:schemeClr val="tx2"/>
              </a:solidFill>
            </a:endParaRPr>
          </a:p>
        </p:txBody>
      </p:sp>
      <p:sp>
        <p:nvSpPr>
          <p:cNvPr id="7" name="Content Placeholder 2"/>
          <p:cNvSpPr txBox="1">
            <a:spLocks/>
          </p:cNvSpPr>
          <p:nvPr/>
        </p:nvSpPr>
        <p:spPr>
          <a:xfrm>
            <a:off x="304799" y="1348782"/>
            <a:ext cx="8709962" cy="258277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a:t>Instrumented Yamaha </a:t>
            </a:r>
            <a:r>
              <a:rPr lang="en-US" dirty="0" smtClean="0"/>
              <a:t>car with laser sensors</a:t>
            </a:r>
            <a:endParaRPr lang="en-US" dirty="0"/>
          </a:p>
        </p:txBody>
      </p:sp>
      <p:pic>
        <p:nvPicPr>
          <p:cNvPr id="9" name="Picture 8"/>
          <p:cNvPicPr>
            <a:picLocks noChangeAspect="1"/>
          </p:cNvPicPr>
          <p:nvPr/>
        </p:nvPicPr>
        <p:blipFill>
          <a:blip r:embed="rId3"/>
          <a:stretch>
            <a:fillRect/>
          </a:stretch>
        </p:blipFill>
        <p:spPr>
          <a:xfrm>
            <a:off x="141818" y="2995506"/>
            <a:ext cx="3440014" cy="3122083"/>
          </a:xfrm>
          <a:prstGeom prst="rect">
            <a:avLst/>
          </a:prstGeom>
        </p:spPr>
      </p:pic>
      <p:pic>
        <p:nvPicPr>
          <p:cNvPr id="12" name="Picture 11"/>
          <p:cNvPicPr>
            <a:picLocks noChangeAspect="1"/>
          </p:cNvPicPr>
          <p:nvPr/>
        </p:nvPicPr>
        <p:blipFill>
          <a:blip r:embed="rId4"/>
          <a:stretch>
            <a:fillRect/>
          </a:stretch>
        </p:blipFill>
        <p:spPr>
          <a:xfrm>
            <a:off x="4095626" y="2820069"/>
            <a:ext cx="4919135" cy="3638304"/>
          </a:xfrm>
          <a:prstGeom prst="rect">
            <a:avLst/>
          </a:prstGeom>
        </p:spPr>
      </p:pic>
      <p:sp>
        <p:nvSpPr>
          <p:cNvPr id="13" name="Content Placeholder 2"/>
          <p:cNvSpPr txBox="1">
            <a:spLocks/>
          </p:cNvSpPr>
          <p:nvPr/>
        </p:nvSpPr>
        <p:spPr>
          <a:xfrm>
            <a:off x="309037" y="1903336"/>
            <a:ext cx="8709962" cy="2582779"/>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Pedestrian crosswalk in campus-like environment</a:t>
            </a:r>
            <a:endParaRPr lang="en-US" dirty="0"/>
          </a:p>
        </p:txBody>
      </p:sp>
    </p:spTree>
    <p:extLst>
      <p:ext uri="{BB962C8B-B14F-4D97-AF65-F5344CB8AC3E}">
        <p14:creationId xmlns:p14="http://schemas.microsoft.com/office/powerpoint/2010/main" val="1179895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8"/>
            <a:ext cx="9143999" cy="1143000"/>
          </a:xfrm>
        </p:spPr>
        <p:txBody>
          <a:bodyPr vert="horz" lIns="91440" tIns="45720" rIns="91440" bIns="45720" rtlCol="0" anchor="ctr">
            <a:normAutofit/>
          </a:bodyPr>
          <a:lstStyle/>
          <a:p>
            <a:r>
              <a:rPr lang="en-US" dirty="0" smtClean="0">
                <a:solidFill>
                  <a:schemeClr val="tx2"/>
                </a:solidFill>
              </a:rPr>
              <a:t>Detecting a Pedestrian in Blind Spot</a:t>
            </a:r>
            <a:endParaRPr lang="en-US" dirty="0">
              <a:solidFill>
                <a:schemeClr val="tx2"/>
              </a:solidFill>
            </a:endParaRPr>
          </a:p>
        </p:txBody>
      </p:sp>
      <p:sp>
        <p:nvSpPr>
          <p:cNvPr id="7" name="Content Placeholder 2"/>
          <p:cNvSpPr txBox="1">
            <a:spLocks/>
          </p:cNvSpPr>
          <p:nvPr/>
        </p:nvSpPr>
        <p:spPr>
          <a:xfrm>
            <a:off x="-35174" y="1067812"/>
            <a:ext cx="8615299" cy="480060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Pedestrians emerge from lobby</a:t>
            </a:r>
            <a:endParaRPr lang="en-US" dirty="0"/>
          </a:p>
        </p:txBody>
      </p:sp>
      <p:pic>
        <p:nvPicPr>
          <p:cNvPr id="3" name="Picture 2"/>
          <p:cNvPicPr>
            <a:picLocks noChangeAspect="1"/>
          </p:cNvPicPr>
          <p:nvPr/>
        </p:nvPicPr>
        <p:blipFill>
          <a:blip r:embed="rId3"/>
          <a:stretch>
            <a:fillRect/>
          </a:stretch>
        </p:blipFill>
        <p:spPr>
          <a:xfrm>
            <a:off x="1061951" y="2947292"/>
            <a:ext cx="6718300" cy="3467100"/>
          </a:xfrm>
          <a:prstGeom prst="rect">
            <a:avLst/>
          </a:prstGeom>
        </p:spPr>
      </p:pic>
      <p:sp>
        <p:nvSpPr>
          <p:cNvPr id="5" name="Oval 4"/>
          <p:cNvSpPr/>
          <p:nvPr/>
        </p:nvSpPr>
        <p:spPr>
          <a:xfrm>
            <a:off x="5494420" y="2893818"/>
            <a:ext cx="1012389" cy="189486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Content Placeholder 2"/>
          <p:cNvSpPr txBox="1">
            <a:spLocks/>
          </p:cNvSpPr>
          <p:nvPr/>
        </p:nvSpPr>
        <p:spPr>
          <a:xfrm>
            <a:off x="-42947" y="1606840"/>
            <a:ext cx="8615299" cy="1576792"/>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Lobby is a blind spot </a:t>
            </a:r>
          </a:p>
        </p:txBody>
      </p:sp>
      <p:sp>
        <p:nvSpPr>
          <p:cNvPr id="14" name="Content Placeholder 2"/>
          <p:cNvSpPr txBox="1">
            <a:spLocks/>
          </p:cNvSpPr>
          <p:nvPr/>
        </p:nvSpPr>
        <p:spPr>
          <a:xfrm>
            <a:off x="-42947" y="2158896"/>
            <a:ext cx="9390366" cy="1576792"/>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Infrastructure sensors, some can send view of lobby</a:t>
            </a:r>
          </a:p>
        </p:txBody>
      </p:sp>
    </p:spTree>
    <p:extLst>
      <p:ext uri="{BB962C8B-B14F-4D97-AF65-F5344CB8AC3E}">
        <p14:creationId xmlns:p14="http://schemas.microsoft.com/office/powerpoint/2010/main" val="14023711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092499549"/>
              </p:ext>
            </p:extLst>
          </p:nvPr>
        </p:nvGraphicFramePr>
        <p:xfrm>
          <a:off x="1308100" y="1133158"/>
          <a:ext cx="6527800" cy="4445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955040" y="5855098"/>
            <a:ext cx="8188959" cy="523220"/>
          </a:xfrm>
          <a:prstGeom prst="rect">
            <a:avLst/>
          </a:prstGeom>
          <a:noFill/>
        </p:spPr>
        <p:txBody>
          <a:bodyPr wrap="square" rtlCol="0">
            <a:spAutoFit/>
          </a:bodyPr>
          <a:lstStyle/>
          <a:p>
            <a:pPr algn="ctr"/>
            <a:r>
              <a:rPr lang="en-US" sz="2800" dirty="0" smtClean="0"/>
              <a:t>Distance from crosswalk  when pedestrian appears (m)</a:t>
            </a:r>
            <a:endParaRPr lang="en-US" sz="2800" dirty="0"/>
          </a:p>
        </p:txBody>
      </p:sp>
      <p:sp>
        <p:nvSpPr>
          <p:cNvPr id="7" name="TextBox 6"/>
          <p:cNvSpPr txBox="1"/>
          <p:nvPr/>
        </p:nvSpPr>
        <p:spPr>
          <a:xfrm>
            <a:off x="2317750" y="5393434"/>
            <a:ext cx="1007007" cy="477054"/>
          </a:xfrm>
          <a:prstGeom prst="rect">
            <a:avLst/>
          </a:prstGeom>
          <a:noFill/>
        </p:spPr>
        <p:txBody>
          <a:bodyPr wrap="none" rtlCol="0">
            <a:spAutoFit/>
          </a:bodyPr>
          <a:lstStyle/>
          <a:p>
            <a:r>
              <a:rPr lang="en-US" sz="2400" b="1" dirty="0" smtClean="0"/>
              <a:t>1-2 m </a:t>
            </a:r>
            <a:endParaRPr lang="en-US" sz="2400" b="1" dirty="0"/>
          </a:p>
        </p:txBody>
      </p:sp>
      <p:sp>
        <p:nvSpPr>
          <p:cNvPr id="8" name="TextBox 7"/>
          <p:cNvSpPr txBox="1"/>
          <p:nvPr/>
        </p:nvSpPr>
        <p:spPr>
          <a:xfrm>
            <a:off x="3733800" y="5395049"/>
            <a:ext cx="1007007" cy="477054"/>
          </a:xfrm>
          <a:prstGeom prst="rect">
            <a:avLst/>
          </a:prstGeom>
          <a:noFill/>
        </p:spPr>
        <p:txBody>
          <a:bodyPr wrap="none" rtlCol="0">
            <a:spAutoFit/>
          </a:bodyPr>
          <a:lstStyle/>
          <a:p>
            <a:r>
              <a:rPr lang="en-US" sz="2400" b="1" dirty="0" smtClean="0"/>
              <a:t>2-4 m </a:t>
            </a:r>
            <a:endParaRPr lang="en-US" sz="2400" b="1" dirty="0"/>
          </a:p>
        </p:txBody>
      </p:sp>
      <p:sp>
        <p:nvSpPr>
          <p:cNvPr id="9" name="TextBox 8"/>
          <p:cNvSpPr txBox="1"/>
          <p:nvPr/>
        </p:nvSpPr>
        <p:spPr>
          <a:xfrm>
            <a:off x="5031317" y="5393434"/>
            <a:ext cx="1007007" cy="477054"/>
          </a:xfrm>
          <a:prstGeom prst="rect">
            <a:avLst/>
          </a:prstGeom>
          <a:noFill/>
        </p:spPr>
        <p:txBody>
          <a:bodyPr wrap="none" rtlCol="0">
            <a:spAutoFit/>
          </a:bodyPr>
          <a:lstStyle/>
          <a:p>
            <a:r>
              <a:rPr lang="en-US" sz="2400" b="1" dirty="0" smtClean="0"/>
              <a:t>4-6 m </a:t>
            </a:r>
            <a:endParaRPr lang="en-US" sz="2400" b="1" dirty="0"/>
          </a:p>
        </p:txBody>
      </p:sp>
      <p:sp>
        <p:nvSpPr>
          <p:cNvPr id="10" name="TextBox 9"/>
          <p:cNvSpPr txBox="1"/>
          <p:nvPr/>
        </p:nvSpPr>
        <p:spPr>
          <a:xfrm>
            <a:off x="6553200" y="5393434"/>
            <a:ext cx="1007007" cy="477054"/>
          </a:xfrm>
          <a:prstGeom prst="rect">
            <a:avLst/>
          </a:prstGeom>
          <a:noFill/>
        </p:spPr>
        <p:txBody>
          <a:bodyPr wrap="none" rtlCol="0">
            <a:spAutoFit/>
          </a:bodyPr>
          <a:lstStyle/>
          <a:p>
            <a:r>
              <a:rPr lang="en-US" sz="2400" b="1" dirty="0" smtClean="0"/>
              <a:t>6-8 m </a:t>
            </a:r>
            <a:endParaRPr lang="en-US" sz="2400" b="1" dirty="0"/>
          </a:p>
        </p:txBody>
      </p:sp>
      <p:cxnSp>
        <p:nvCxnSpPr>
          <p:cNvPr id="13" name="Straight Connector 12"/>
          <p:cNvCxnSpPr/>
          <p:nvPr/>
        </p:nvCxnSpPr>
        <p:spPr>
          <a:xfrm>
            <a:off x="1979086" y="5325627"/>
            <a:ext cx="5728795"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0" name="Title 1"/>
          <p:cNvSpPr>
            <a:spLocks noGrp="1"/>
          </p:cNvSpPr>
          <p:nvPr>
            <p:ph type="title"/>
          </p:nvPr>
        </p:nvSpPr>
        <p:spPr>
          <a:xfrm>
            <a:off x="0" y="0"/>
            <a:ext cx="9143999" cy="1143000"/>
          </a:xfrm>
        </p:spPr>
        <p:txBody>
          <a:bodyPr vert="horz" lIns="91440" tIns="45720" rIns="91440" bIns="45720" rtlCol="0" anchor="ctr">
            <a:normAutofit/>
          </a:bodyPr>
          <a:lstStyle/>
          <a:p>
            <a:r>
              <a:rPr lang="en-US" dirty="0" smtClean="0">
                <a:solidFill>
                  <a:schemeClr val="tx2"/>
                </a:solidFill>
              </a:rPr>
              <a:t>Outdoor Results</a:t>
            </a:r>
            <a:endParaRPr lang="en-US" dirty="0">
              <a:solidFill>
                <a:schemeClr val="tx2"/>
              </a:solidFill>
            </a:endParaRPr>
          </a:p>
        </p:txBody>
      </p:sp>
      <p:sp>
        <p:nvSpPr>
          <p:cNvPr id="21" name="TextBox 20"/>
          <p:cNvSpPr txBox="1"/>
          <p:nvPr/>
        </p:nvSpPr>
        <p:spPr>
          <a:xfrm rot="16200000">
            <a:off x="-1072088" y="2971474"/>
            <a:ext cx="3695307" cy="954107"/>
          </a:xfrm>
          <a:prstGeom prst="rect">
            <a:avLst/>
          </a:prstGeom>
          <a:noFill/>
        </p:spPr>
        <p:txBody>
          <a:bodyPr wrap="none" rtlCol="0">
            <a:spAutoFit/>
          </a:bodyPr>
          <a:lstStyle/>
          <a:p>
            <a:pPr algn="ctr"/>
            <a:r>
              <a:rPr lang="en-US" sz="2800" dirty="0" smtClean="0"/>
              <a:t>How far from cross walk</a:t>
            </a:r>
          </a:p>
          <a:p>
            <a:pPr algn="ctr"/>
            <a:r>
              <a:rPr lang="en-US" sz="2800" dirty="0" smtClean="0"/>
              <a:t>Car stops (m)</a:t>
            </a:r>
            <a:endParaRPr lang="en-US" sz="2800" dirty="0"/>
          </a:p>
        </p:txBody>
      </p:sp>
      <p:cxnSp>
        <p:nvCxnSpPr>
          <p:cNvPr id="12" name="Straight Connector 11"/>
          <p:cNvCxnSpPr/>
          <p:nvPr/>
        </p:nvCxnSpPr>
        <p:spPr>
          <a:xfrm>
            <a:off x="1999406" y="3840480"/>
            <a:ext cx="6108274" cy="2032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51358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122050615"/>
              </p:ext>
            </p:extLst>
          </p:nvPr>
        </p:nvGraphicFramePr>
        <p:xfrm>
          <a:off x="1308100" y="1133158"/>
          <a:ext cx="6527800" cy="4445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317750" y="5393434"/>
            <a:ext cx="1007007" cy="477054"/>
          </a:xfrm>
          <a:prstGeom prst="rect">
            <a:avLst/>
          </a:prstGeom>
          <a:noFill/>
        </p:spPr>
        <p:txBody>
          <a:bodyPr wrap="none" rtlCol="0">
            <a:spAutoFit/>
          </a:bodyPr>
          <a:lstStyle/>
          <a:p>
            <a:r>
              <a:rPr lang="en-US" sz="2400" b="1" dirty="0" smtClean="0"/>
              <a:t>1-2 m </a:t>
            </a:r>
            <a:endParaRPr lang="en-US" sz="2400" b="1" dirty="0"/>
          </a:p>
        </p:txBody>
      </p:sp>
      <p:sp>
        <p:nvSpPr>
          <p:cNvPr id="8" name="TextBox 7"/>
          <p:cNvSpPr txBox="1"/>
          <p:nvPr/>
        </p:nvSpPr>
        <p:spPr>
          <a:xfrm>
            <a:off x="3727569" y="5406611"/>
            <a:ext cx="1007007" cy="477054"/>
          </a:xfrm>
          <a:prstGeom prst="rect">
            <a:avLst/>
          </a:prstGeom>
          <a:noFill/>
        </p:spPr>
        <p:txBody>
          <a:bodyPr wrap="none" rtlCol="0">
            <a:spAutoFit/>
          </a:bodyPr>
          <a:lstStyle/>
          <a:p>
            <a:r>
              <a:rPr lang="en-US" sz="2400" b="1" dirty="0" smtClean="0"/>
              <a:t>2-4 m </a:t>
            </a:r>
            <a:endParaRPr lang="en-US" sz="2400" b="1" dirty="0"/>
          </a:p>
        </p:txBody>
      </p:sp>
      <p:sp>
        <p:nvSpPr>
          <p:cNvPr id="9" name="TextBox 8"/>
          <p:cNvSpPr txBox="1"/>
          <p:nvPr/>
        </p:nvSpPr>
        <p:spPr>
          <a:xfrm>
            <a:off x="5031317" y="5393434"/>
            <a:ext cx="1007007" cy="477054"/>
          </a:xfrm>
          <a:prstGeom prst="rect">
            <a:avLst/>
          </a:prstGeom>
          <a:noFill/>
        </p:spPr>
        <p:txBody>
          <a:bodyPr wrap="none" rtlCol="0">
            <a:spAutoFit/>
          </a:bodyPr>
          <a:lstStyle/>
          <a:p>
            <a:r>
              <a:rPr lang="en-US" sz="2400" b="1" dirty="0" smtClean="0"/>
              <a:t>4-6 m </a:t>
            </a:r>
            <a:endParaRPr lang="en-US" sz="2400" b="1" dirty="0"/>
          </a:p>
        </p:txBody>
      </p:sp>
      <p:sp>
        <p:nvSpPr>
          <p:cNvPr id="10" name="TextBox 9"/>
          <p:cNvSpPr txBox="1"/>
          <p:nvPr/>
        </p:nvSpPr>
        <p:spPr>
          <a:xfrm>
            <a:off x="6553200" y="5393434"/>
            <a:ext cx="1007007" cy="477054"/>
          </a:xfrm>
          <a:prstGeom prst="rect">
            <a:avLst/>
          </a:prstGeom>
          <a:noFill/>
        </p:spPr>
        <p:txBody>
          <a:bodyPr wrap="none" rtlCol="0">
            <a:spAutoFit/>
          </a:bodyPr>
          <a:lstStyle/>
          <a:p>
            <a:r>
              <a:rPr lang="en-US" sz="2400" b="1" dirty="0" smtClean="0"/>
              <a:t>6-8 m </a:t>
            </a:r>
            <a:endParaRPr lang="en-US" sz="2400" b="1" dirty="0"/>
          </a:p>
        </p:txBody>
      </p:sp>
      <p:cxnSp>
        <p:nvCxnSpPr>
          <p:cNvPr id="13" name="Straight Connector 12"/>
          <p:cNvCxnSpPr/>
          <p:nvPr/>
        </p:nvCxnSpPr>
        <p:spPr>
          <a:xfrm>
            <a:off x="1979086" y="5325627"/>
            <a:ext cx="5728795"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110403" y="1830821"/>
            <a:ext cx="1185265" cy="523220"/>
          </a:xfrm>
          <a:prstGeom prst="rect">
            <a:avLst/>
          </a:prstGeom>
          <a:noFill/>
        </p:spPr>
        <p:txBody>
          <a:bodyPr wrap="none" rtlCol="0">
            <a:spAutoFit/>
          </a:bodyPr>
          <a:lstStyle/>
          <a:p>
            <a:r>
              <a:rPr lang="en-US" sz="2800" b="1" dirty="0" smtClean="0">
                <a:solidFill>
                  <a:schemeClr val="accent2"/>
                </a:solidFill>
              </a:rPr>
              <a:t>802.11</a:t>
            </a:r>
            <a:endParaRPr lang="en-US" sz="2800" b="1" dirty="0">
              <a:solidFill>
                <a:schemeClr val="accent2"/>
              </a:solidFill>
            </a:endParaRPr>
          </a:p>
        </p:txBody>
      </p:sp>
      <p:sp>
        <p:nvSpPr>
          <p:cNvPr id="15" name="Oval 14"/>
          <p:cNvSpPr/>
          <p:nvPr/>
        </p:nvSpPr>
        <p:spPr>
          <a:xfrm>
            <a:off x="2246187" y="3066037"/>
            <a:ext cx="2488389" cy="2110505"/>
          </a:xfrm>
          <a:prstGeom prst="ellipse">
            <a:avLst/>
          </a:prstGeom>
          <a:noFill/>
          <a:ln w="38100" cmpd="sng">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a:spLocks noGrp="1"/>
          </p:cNvSpPr>
          <p:nvPr>
            <p:ph type="title"/>
          </p:nvPr>
        </p:nvSpPr>
        <p:spPr>
          <a:xfrm>
            <a:off x="0" y="0"/>
            <a:ext cx="9143999" cy="1143000"/>
          </a:xfrm>
        </p:spPr>
        <p:txBody>
          <a:bodyPr vert="horz" lIns="91440" tIns="45720" rIns="91440" bIns="45720" rtlCol="0" anchor="ctr">
            <a:normAutofit/>
          </a:bodyPr>
          <a:lstStyle/>
          <a:p>
            <a:r>
              <a:rPr lang="en-US" dirty="0" smtClean="0">
                <a:solidFill>
                  <a:schemeClr val="tx2"/>
                </a:solidFill>
              </a:rPr>
              <a:t>Outdoor Results</a:t>
            </a:r>
            <a:endParaRPr lang="en-US" dirty="0">
              <a:solidFill>
                <a:schemeClr val="tx2"/>
              </a:solidFill>
            </a:endParaRPr>
          </a:p>
        </p:txBody>
      </p:sp>
      <p:cxnSp>
        <p:nvCxnSpPr>
          <p:cNvPr id="12" name="Straight Connector 11"/>
          <p:cNvCxnSpPr/>
          <p:nvPr/>
        </p:nvCxnSpPr>
        <p:spPr>
          <a:xfrm>
            <a:off x="1999406" y="3840480"/>
            <a:ext cx="6108274" cy="2032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955040" y="5855098"/>
            <a:ext cx="8188959" cy="523220"/>
          </a:xfrm>
          <a:prstGeom prst="rect">
            <a:avLst/>
          </a:prstGeom>
          <a:noFill/>
        </p:spPr>
        <p:txBody>
          <a:bodyPr wrap="square" rtlCol="0">
            <a:spAutoFit/>
          </a:bodyPr>
          <a:lstStyle/>
          <a:p>
            <a:pPr algn="ctr"/>
            <a:r>
              <a:rPr lang="en-US" sz="2800" dirty="0" smtClean="0"/>
              <a:t>Distance from crosswalk  when pedestrian appears (m)</a:t>
            </a:r>
            <a:endParaRPr lang="en-US" sz="2800" dirty="0"/>
          </a:p>
        </p:txBody>
      </p:sp>
      <p:sp>
        <p:nvSpPr>
          <p:cNvPr id="17" name="TextBox 16"/>
          <p:cNvSpPr txBox="1"/>
          <p:nvPr/>
        </p:nvSpPr>
        <p:spPr>
          <a:xfrm rot="16200000">
            <a:off x="-1072088" y="2971474"/>
            <a:ext cx="3695307" cy="954107"/>
          </a:xfrm>
          <a:prstGeom prst="rect">
            <a:avLst/>
          </a:prstGeom>
          <a:noFill/>
        </p:spPr>
        <p:txBody>
          <a:bodyPr wrap="none" rtlCol="0">
            <a:spAutoFit/>
          </a:bodyPr>
          <a:lstStyle/>
          <a:p>
            <a:pPr algn="ctr"/>
            <a:r>
              <a:rPr lang="en-US" sz="2800" dirty="0" smtClean="0"/>
              <a:t>How far from cross walk</a:t>
            </a:r>
          </a:p>
          <a:p>
            <a:pPr algn="ctr"/>
            <a:r>
              <a:rPr lang="en-US" sz="2800" dirty="0" smtClean="0"/>
              <a:t>Car stops (m)</a:t>
            </a:r>
            <a:endParaRPr lang="en-US" sz="2800" dirty="0"/>
          </a:p>
        </p:txBody>
      </p:sp>
      <p:sp>
        <p:nvSpPr>
          <p:cNvPr id="2" name="TextBox 1"/>
          <p:cNvSpPr txBox="1"/>
          <p:nvPr/>
        </p:nvSpPr>
        <p:spPr>
          <a:xfrm>
            <a:off x="2246187" y="1645391"/>
            <a:ext cx="4307013" cy="1384995"/>
          </a:xfrm>
          <a:prstGeom prst="rect">
            <a:avLst/>
          </a:prstGeom>
          <a:noFill/>
        </p:spPr>
        <p:txBody>
          <a:bodyPr wrap="square" rtlCol="0">
            <a:spAutoFit/>
          </a:bodyPr>
          <a:lstStyle/>
          <a:p>
            <a:r>
              <a:rPr lang="en-US" sz="2800" dirty="0" smtClean="0"/>
              <a:t>Car overshoots crosswalk</a:t>
            </a:r>
          </a:p>
          <a:p>
            <a:r>
              <a:rPr lang="en-US" sz="2800" dirty="0" smtClean="0"/>
              <a:t>If it’s &lt; 4m away when</a:t>
            </a:r>
          </a:p>
          <a:p>
            <a:r>
              <a:rPr lang="en-US" sz="2800" dirty="0" smtClean="0"/>
              <a:t>pedestrian appeared</a:t>
            </a:r>
            <a:endParaRPr lang="en-US" sz="2800" dirty="0"/>
          </a:p>
        </p:txBody>
      </p:sp>
    </p:spTree>
    <p:extLst>
      <p:ext uri="{BB962C8B-B14F-4D97-AF65-F5344CB8AC3E}">
        <p14:creationId xmlns:p14="http://schemas.microsoft.com/office/powerpoint/2010/main" val="3384375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681564876"/>
              </p:ext>
            </p:extLst>
          </p:nvPr>
        </p:nvGraphicFramePr>
        <p:xfrm>
          <a:off x="1308100" y="1133158"/>
          <a:ext cx="6527800" cy="4445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317750" y="5393434"/>
            <a:ext cx="1007007" cy="477054"/>
          </a:xfrm>
          <a:prstGeom prst="rect">
            <a:avLst/>
          </a:prstGeom>
          <a:noFill/>
        </p:spPr>
        <p:txBody>
          <a:bodyPr wrap="none" rtlCol="0">
            <a:spAutoFit/>
          </a:bodyPr>
          <a:lstStyle/>
          <a:p>
            <a:r>
              <a:rPr lang="en-US" sz="2400" b="1" dirty="0" smtClean="0"/>
              <a:t>1-2 m </a:t>
            </a:r>
            <a:endParaRPr lang="en-US" sz="2400" b="1" dirty="0"/>
          </a:p>
        </p:txBody>
      </p:sp>
      <p:sp>
        <p:nvSpPr>
          <p:cNvPr id="8" name="TextBox 7"/>
          <p:cNvSpPr txBox="1"/>
          <p:nvPr/>
        </p:nvSpPr>
        <p:spPr>
          <a:xfrm>
            <a:off x="3733800" y="5387009"/>
            <a:ext cx="1007007" cy="477054"/>
          </a:xfrm>
          <a:prstGeom prst="rect">
            <a:avLst/>
          </a:prstGeom>
          <a:noFill/>
        </p:spPr>
        <p:txBody>
          <a:bodyPr wrap="none" rtlCol="0">
            <a:spAutoFit/>
          </a:bodyPr>
          <a:lstStyle/>
          <a:p>
            <a:r>
              <a:rPr lang="en-US" sz="2400" b="1" dirty="0" smtClean="0"/>
              <a:t>2-4 m </a:t>
            </a:r>
            <a:endParaRPr lang="en-US" sz="2400" b="1" dirty="0"/>
          </a:p>
        </p:txBody>
      </p:sp>
      <p:sp>
        <p:nvSpPr>
          <p:cNvPr id="9" name="TextBox 8"/>
          <p:cNvSpPr txBox="1"/>
          <p:nvPr/>
        </p:nvSpPr>
        <p:spPr>
          <a:xfrm>
            <a:off x="5031317" y="5393434"/>
            <a:ext cx="1007007" cy="477054"/>
          </a:xfrm>
          <a:prstGeom prst="rect">
            <a:avLst/>
          </a:prstGeom>
          <a:noFill/>
        </p:spPr>
        <p:txBody>
          <a:bodyPr wrap="none" rtlCol="0">
            <a:spAutoFit/>
          </a:bodyPr>
          <a:lstStyle/>
          <a:p>
            <a:r>
              <a:rPr lang="en-US" sz="2400" b="1" dirty="0" smtClean="0"/>
              <a:t>4-6 m </a:t>
            </a:r>
            <a:endParaRPr lang="en-US" sz="2400" b="1" dirty="0"/>
          </a:p>
        </p:txBody>
      </p:sp>
      <p:sp>
        <p:nvSpPr>
          <p:cNvPr id="10" name="TextBox 9"/>
          <p:cNvSpPr txBox="1"/>
          <p:nvPr/>
        </p:nvSpPr>
        <p:spPr>
          <a:xfrm>
            <a:off x="6553200" y="5393434"/>
            <a:ext cx="1007007" cy="477054"/>
          </a:xfrm>
          <a:prstGeom prst="rect">
            <a:avLst/>
          </a:prstGeom>
          <a:noFill/>
        </p:spPr>
        <p:txBody>
          <a:bodyPr wrap="none" rtlCol="0">
            <a:spAutoFit/>
          </a:bodyPr>
          <a:lstStyle/>
          <a:p>
            <a:r>
              <a:rPr lang="en-US" sz="2400" b="1" dirty="0" smtClean="0"/>
              <a:t>6-8 m </a:t>
            </a:r>
            <a:endParaRPr lang="en-US" sz="2400" b="1" dirty="0"/>
          </a:p>
        </p:txBody>
      </p:sp>
      <p:cxnSp>
        <p:nvCxnSpPr>
          <p:cNvPr id="13" name="Straight Connector 12"/>
          <p:cNvCxnSpPr/>
          <p:nvPr/>
        </p:nvCxnSpPr>
        <p:spPr>
          <a:xfrm>
            <a:off x="1979086" y="5325627"/>
            <a:ext cx="5728795"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073438" y="1347492"/>
            <a:ext cx="1576072" cy="523220"/>
          </a:xfrm>
          <a:prstGeom prst="rect">
            <a:avLst/>
          </a:prstGeom>
          <a:noFill/>
        </p:spPr>
        <p:txBody>
          <a:bodyPr wrap="none" rtlCol="0">
            <a:spAutoFit/>
          </a:bodyPr>
          <a:lstStyle/>
          <a:p>
            <a:r>
              <a:rPr lang="en-US" sz="2800" b="1" dirty="0" smtClean="0">
                <a:solidFill>
                  <a:schemeClr val="accent1"/>
                </a:solidFill>
              </a:rPr>
              <a:t>CarSpeak</a:t>
            </a:r>
            <a:endParaRPr lang="en-US" sz="2800" b="1" dirty="0">
              <a:solidFill>
                <a:schemeClr val="accent1"/>
              </a:solidFill>
            </a:endParaRPr>
          </a:p>
        </p:txBody>
      </p:sp>
      <p:sp>
        <p:nvSpPr>
          <p:cNvPr id="19" name="TextBox 18"/>
          <p:cNvSpPr txBox="1"/>
          <p:nvPr/>
        </p:nvSpPr>
        <p:spPr>
          <a:xfrm>
            <a:off x="7110403" y="1830821"/>
            <a:ext cx="1185265" cy="523220"/>
          </a:xfrm>
          <a:prstGeom prst="rect">
            <a:avLst/>
          </a:prstGeom>
          <a:noFill/>
        </p:spPr>
        <p:txBody>
          <a:bodyPr wrap="none" rtlCol="0">
            <a:spAutoFit/>
          </a:bodyPr>
          <a:lstStyle/>
          <a:p>
            <a:r>
              <a:rPr lang="en-US" sz="2800" b="1" dirty="0" smtClean="0">
                <a:solidFill>
                  <a:schemeClr val="accent2"/>
                </a:solidFill>
              </a:rPr>
              <a:t>802.11</a:t>
            </a:r>
            <a:endParaRPr lang="en-US" sz="2800" b="1" dirty="0">
              <a:solidFill>
                <a:schemeClr val="accent2"/>
              </a:solidFill>
            </a:endParaRPr>
          </a:p>
        </p:txBody>
      </p:sp>
      <p:sp>
        <p:nvSpPr>
          <p:cNvPr id="20" name="Title 1"/>
          <p:cNvSpPr>
            <a:spLocks noGrp="1"/>
          </p:cNvSpPr>
          <p:nvPr>
            <p:ph type="title"/>
          </p:nvPr>
        </p:nvSpPr>
        <p:spPr>
          <a:xfrm>
            <a:off x="0" y="0"/>
            <a:ext cx="9143999" cy="1143000"/>
          </a:xfrm>
        </p:spPr>
        <p:txBody>
          <a:bodyPr vert="horz" lIns="91440" tIns="45720" rIns="91440" bIns="45720" rtlCol="0" anchor="ctr">
            <a:normAutofit/>
          </a:bodyPr>
          <a:lstStyle/>
          <a:p>
            <a:r>
              <a:rPr lang="en-US" dirty="0" smtClean="0">
                <a:solidFill>
                  <a:schemeClr val="tx2"/>
                </a:solidFill>
              </a:rPr>
              <a:t>Outdoor Results</a:t>
            </a:r>
            <a:endParaRPr lang="en-US" dirty="0">
              <a:solidFill>
                <a:schemeClr val="tx2"/>
              </a:solidFill>
            </a:endParaRPr>
          </a:p>
        </p:txBody>
      </p:sp>
      <p:cxnSp>
        <p:nvCxnSpPr>
          <p:cNvPr id="12" name="Straight Connector 11"/>
          <p:cNvCxnSpPr/>
          <p:nvPr/>
        </p:nvCxnSpPr>
        <p:spPr>
          <a:xfrm>
            <a:off x="1999406" y="3840480"/>
            <a:ext cx="6108274" cy="20320"/>
          </a:xfrm>
          <a:prstGeom prst="line">
            <a:avLst/>
          </a:prstGeom>
          <a:ln w="6350">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955040" y="5855098"/>
            <a:ext cx="8188959" cy="523220"/>
          </a:xfrm>
          <a:prstGeom prst="rect">
            <a:avLst/>
          </a:prstGeom>
          <a:noFill/>
        </p:spPr>
        <p:txBody>
          <a:bodyPr wrap="square" rtlCol="0">
            <a:spAutoFit/>
          </a:bodyPr>
          <a:lstStyle/>
          <a:p>
            <a:pPr algn="ctr"/>
            <a:r>
              <a:rPr lang="en-US" sz="2800" dirty="0" smtClean="0"/>
              <a:t>Distance from crosswalk  when pedestrian appears (m)</a:t>
            </a:r>
            <a:endParaRPr lang="en-US" sz="2800" dirty="0"/>
          </a:p>
        </p:txBody>
      </p:sp>
      <p:sp>
        <p:nvSpPr>
          <p:cNvPr id="24" name="TextBox 23"/>
          <p:cNvSpPr txBox="1"/>
          <p:nvPr/>
        </p:nvSpPr>
        <p:spPr>
          <a:xfrm rot="16200000">
            <a:off x="-1072088" y="2971474"/>
            <a:ext cx="3695307" cy="954107"/>
          </a:xfrm>
          <a:prstGeom prst="rect">
            <a:avLst/>
          </a:prstGeom>
          <a:noFill/>
        </p:spPr>
        <p:txBody>
          <a:bodyPr wrap="none" rtlCol="0">
            <a:spAutoFit/>
          </a:bodyPr>
          <a:lstStyle/>
          <a:p>
            <a:pPr algn="ctr"/>
            <a:r>
              <a:rPr lang="en-US" sz="2800" dirty="0" smtClean="0"/>
              <a:t>How far from cross walk</a:t>
            </a:r>
          </a:p>
          <a:p>
            <a:pPr algn="ctr"/>
            <a:r>
              <a:rPr lang="en-US" sz="2800" dirty="0" smtClean="0"/>
              <a:t>Car stops (m)</a:t>
            </a:r>
            <a:endParaRPr lang="en-US" sz="2800" dirty="0"/>
          </a:p>
        </p:txBody>
      </p:sp>
    </p:spTree>
    <p:extLst>
      <p:ext uri="{BB962C8B-B14F-4D97-AF65-F5344CB8AC3E}">
        <p14:creationId xmlns:p14="http://schemas.microsoft.com/office/powerpoint/2010/main" val="215779139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d_p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3391" cy="5150777"/>
          </a:xfrm>
          <a:prstGeom prst="rect">
            <a:avLst/>
          </a:prstGeom>
        </p:spPr>
      </p:pic>
    </p:spTree>
    <p:extLst>
      <p:ext uri="{BB962C8B-B14F-4D97-AF65-F5344CB8AC3E}">
        <p14:creationId xmlns:p14="http://schemas.microsoft.com/office/powerpoint/2010/main" val="241888739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96"/>
            <a:ext cx="8229600" cy="1143000"/>
          </a:xfrm>
        </p:spPr>
        <p:txBody>
          <a:bodyPr vert="horz" lIns="91440" tIns="45720" rIns="91440" bIns="45720" rtlCol="0" anchor="ctr">
            <a:normAutofit/>
          </a:bodyPr>
          <a:lstStyle/>
          <a:p>
            <a:r>
              <a:rPr lang="en-US" dirty="0" smtClean="0">
                <a:solidFill>
                  <a:schemeClr val="tx2"/>
                </a:solidFill>
              </a:rPr>
              <a:t>Conclusion</a:t>
            </a:r>
            <a:endParaRPr lang="en-US" dirty="0">
              <a:solidFill>
                <a:schemeClr val="tx2"/>
              </a:solidFill>
            </a:endParaRPr>
          </a:p>
        </p:txBody>
      </p:sp>
      <p:sp>
        <p:nvSpPr>
          <p:cNvPr id="7" name="Content Placeholder 2"/>
          <p:cNvSpPr txBox="1">
            <a:spLocks/>
          </p:cNvSpPr>
          <p:nvPr/>
        </p:nvSpPr>
        <p:spPr>
          <a:xfrm>
            <a:off x="712863" y="1520071"/>
            <a:ext cx="8306991" cy="4800600"/>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r>
              <a:rPr lang="en-US" dirty="0" smtClean="0"/>
              <a:t>A communication system fully integrated with autonomous driving</a:t>
            </a:r>
          </a:p>
          <a:p>
            <a:endParaRPr lang="en-US" dirty="0"/>
          </a:p>
          <a:p>
            <a:r>
              <a:rPr lang="en-US" dirty="0" smtClean="0"/>
              <a:t>Content-Centric approach to data access &amp; MAC</a:t>
            </a:r>
          </a:p>
          <a:p>
            <a:pPr marL="82296" indent="0">
              <a:buNone/>
            </a:pPr>
            <a:endParaRPr lang="en-US" dirty="0" smtClean="0"/>
          </a:p>
          <a:p>
            <a:r>
              <a:rPr lang="en-US" dirty="0" smtClean="0"/>
              <a:t>Generally applies to collaborative robotics, virtual reality and virtual games</a:t>
            </a:r>
          </a:p>
          <a:p>
            <a:pPr marL="82296" indent="0">
              <a:buNone/>
            </a:pPr>
            <a:endParaRPr lang="en-US" dirty="0" smtClean="0"/>
          </a:p>
        </p:txBody>
      </p:sp>
    </p:spTree>
    <p:extLst>
      <p:ext uri="{BB962C8B-B14F-4D97-AF65-F5344CB8AC3E}">
        <p14:creationId xmlns:p14="http://schemas.microsoft.com/office/powerpoint/2010/main" val="515795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29833" y="297910"/>
            <a:ext cx="7657268" cy="1143000"/>
          </a:xfrm>
        </p:spPr>
        <p:txBody>
          <a:bodyPr vert="horz" lIns="91440" tIns="45720" rIns="91440" bIns="45720" rtlCol="0" anchor="ctr">
            <a:normAutofit fontScale="90000"/>
          </a:bodyPr>
          <a:lstStyle/>
          <a:p>
            <a:r>
              <a:rPr lang="en-US" dirty="0" smtClean="0">
                <a:solidFill>
                  <a:schemeClr val="tx2"/>
                </a:solidFill>
              </a:rPr>
              <a:t>How can autonomous vehicles detect hidden objects?</a:t>
            </a:r>
            <a:endParaRPr lang="en-US" dirty="0">
              <a:solidFill>
                <a:schemeClr val="tx2"/>
              </a:solidFill>
            </a:endParaRPr>
          </a:p>
        </p:txBody>
      </p:sp>
      <p:sp>
        <p:nvSpPr>
          <p:cNvPr id="65" name="Title 1"/>
          <p:cNvSpPr txBox="1">
            <a:spLocks/>
          </p:cNvSpPr>
          <p:nvPr/>
        </p:nvSpPr>
        <p:spPr>
          <a:xfrm>
            <a:off x="695871" y="1462279"/>
            <a:ext cx="7498080" cy="114300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100" b="1" dirty="0" smtClean="0">
                <a:solidFill>
                  <a:schemeClr val="accent2"/>
                </a:solidFill>
              </a:rPr>
              <a:t>Communication</a:t>
            </a:r>
            <a:endParaRPr lang="en-US" b="1" dirty="0">
              <a:solidFill>
                <a:schemeClr val="accent2"/>
              </a:solidFill>
            </a:endParaRPr>
          </a:p>
        </p:txBody>
      </p:sp>
      <p:sp>
        <p:nvSpPr>
          <p:cNvPr id="56" name="Content Placeholder 2"/>
          <p:cNvSpPr txBox="1">
            <a:spLocks/>
          </p:cNvSpPr>
          <p:nvPr/>
        </p:nvSpPr>
        <p:spPr>
          <a:xfrm>
            <a:off x="261881" y="3448710"/>
            <a:ext cx="8607388" cy="2007927"/>
          </a:xfrm>
          <a:prstGeom prst="rect">
            <a:avLst/>
          </a:prstGeom>
          <a:solidFill>
            <a:srgbClr val="A9403D"/>
          </a:solidFill>
          <a:ln w="9525">
            <a:solidFill>
              <a:schemeClr val="bg2"/>
            </a:solidFill>
            <a:miter lim="800000"/>
            <a:headEnd/>
            <a:tailEnd/>
          </a:ln>
          <a:effectLst>
            <a:outerShdw dist="107763" dir="2700000" algn="ctr" rotWithShape="0">
              <a:schemeClr val="bg2">
                <a:alpha val="50000"/>
              </a:schemeClr>
            </a:outerShdw>
          </a:effectLst>
          <a:scene3d>
            <a:camera prst="orthographicFront"/>
            <a:lightRig rig="threePt" dir="t"/>
          </a:scene3d>
          <a:sp3d>
            <a:bevelT w="165100" prst="coolSlant"/>
          </a:sp3d>
        </p:spPr>
        <p:txBody>
          <a:bodyPr lIns="90488" tIns="137160" rIns="90488" bIns="44450"/>
          <a:lstStyle>
            <a:defPPr>
              <a:defRPr lang="en-US"/>
            </a:defPPr>
            <a:lvl1pPr marL="231775" algn="ctr" defTabSz="457200">
              <a:defRPr sz="3000">
                <a:solidFill>
                  <a:schemeClr val="bg1"/>
                </a:solidFill>
                <a:latin typeface="Calibri" pitchFamily="34" charset="0"/>
                <a:ea typeface="Batang" pitchFamily="18" charset="-127"/>
                <a:cs typeface="Calibri" pitchFamily="34" charset="0"/>
              </a:defRPr>
            </a:lvl1pPr>
            <a:lvl2pPr defTabSz="457200">
              <a:defRPr>
                <a:solidFill>
                  <a:schemeClr val="tx1"/>
                </a:solidFill>
              </a:defRPr>
            </a:lvl2pPr>
            <a:lvl3pPr defTabSz="457200">
              <a:defRPr>
                <a:solidFill>
                  <a:schemeClr val="tx1"/>
                </a:solidFill>
              </a:defRPr>
            </a:lvl3pPr>
            <a:lvl4pPr defTabSz="457200">
              <a:defRPr>
                <a:solidFill>
                  <a:schemeClr val="tx1"/>
                </a:solidFill>
              </a:defRPr>
            </a:lvl4pPr>
            <a:lvl5pPr defTabSz="457200">
              <a:defRPr>
                <a:solidFill>
                  <a:schemeClr val="tx1"/>
                </a:solidFill>
              </a:defRPr>
            </a:lvl5pPr>
            <a:lvl6pPr defTabSz="457200">
              <a:defRPr>
                <a:solidFill>
                  <a:schemeClr val="tx1"/>
                </a:solidFill>
              </a:defRPr>
            </a:lvl6pPr>
            <a:lvl7pPr defTabSz="457200">
              <a:defRPr>
                <a:solidFill>
                  <a:schemeClr val="tx1"/>
                </a:solidFill>
              </a:defRPr>
            </a:lvl7pPr>
            <a:lvl8pPr defTabSz="457200">
              <a:defRPr>
                <a:solidFill>
                  <a:schemeClr val="tx1"/>
                </a:solidFill>
              </a:defRPr>
            </a:lvl8pPr>
            <a:lvl9pPr lvl="8" algn="ctr" defTabSz="457200">
              <a:spcBef>
                <a:spcPct val="50000"/>
              </a:spcBef>
              <a:buFont typeface="Arial" pitchFamily="34" charset="0"/>
              <a:buChar char="•"/>
              <a:defRPr sz="3200" b="0" i="0">
                <a:solidFill>
                  <a:schemeClr val="bg1"/>
                </a:solidFill>
                <a:latin typeface="Comic Sans MS" pitchFamily="66" charset="0"/>
              </a:defRPr>
            </a:lvl9pPr>
          </a:lstStyle>
          <a:p>
            <a:pPr marL="803275" indent="-571500" algn="l">
              <a:buFont typeface="Arial"/>
              <a:buChar char="•"/>
            </a:pPr>
            <a:r>
              <a:rPr lang="en-US" sz="3600" dirty="0" smtClean="0"/>
              <a:t>Expand field of view beyond line of sight </a:t>
            </a:r>
          </a:p>
          <a:p>
            <a:pPr marL="803275" indent="-571500" algn="l">
              <a:buFont typeface="Arial"/>
              <a:buChar char="•"/>
            </a:pPr>
            <a:r>
              <a:rPr lang="en-US" sz="3600" dirty="0" smtClean="0"/>
              <a:t>Also valuable for human drivers – can react faster to objects they couldn’t see</a:t>
            </a:r>
          </a:p>
        </p:txBody>
      </p:sp>
    </p:spTree>
    <p:extLst>
      <p:ext uri="{BB962C8B-B14F-4D97-AF65-F5344CB8AC3E}">
        <p14:creationId xmlns:p14="http://schemas.microsoft.com/office/powerpoint/2010/main" val="2758396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06724" y="276285"/>
            <a:ext cx="8266629" cy="1143000"/>
          </a:xfrm>
        </p:spPr>
        <p:txBody>
          <a:bodyPr vert="horz" lIns="91440" tIns="45720" rIns="91440" bIns="45720" rtlCol="0" anchor="ctr">
            <a:normAutofit/>
          </a:bodyPr>
          <a:lstStyle/>
          <a:p>
            <a:r>
              <a:rPr lang="en-US" dirty="0" smtClean="0">
                <a:solidFill>
                  <a:schemeClr val="tx2"/>
                </a:solidFill>
              </a:rPr>
              <a:t>Simply use past work on VANETs?</a:t>
            </a:r>
            <a:endParaRPr lang="en-US" dirty="0">
              <a:solidFill>
                <a:schemeClr val="tx2"/>
              </a:solidFill>
            </a:endParaRPr>
          </a:p>
        </p:txBody>
      </p:sp>
      <p:sp>
        <p:nvSpPr>
          <p:cNvPr id="31" name="Content Placeholder 2"/>
          <p:cNvSpPr txBox="1">
            <a:spLocks/>
          </p:cNvSpPr>
          <p:nvPr/>
        </p:nvSpPr>
        <p:spPr>
          <a:xfrm>
            <a:off x="682664" y="1417637"/>
            <a:ext cx="8461336" cy="45867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smtClean="0"/>
          </a:p>
        </p:txBody>
      </p:sp>
      <p:sp>
        <p:nvSpPr>
          <p:cNvPr id="32" name="Content Placeholder 2"/>
          <p:cNvSpPr txBox="1">
            <a:spLocks/>
          </p:cNvSpPr>
          <p:nvPr/>
        </p:nvSpPr>
        <p:spPr>
          <a:xfrm>
            <a:off x="474192" y="1279995"/>
            <a:ext cx="8615158" cy="527136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sz="2400" dirty="0"/>
          </a:p>
          <a:p>
            <a:pPr marL="0" indent="0">
              <a:buNone/>
            </a:pPr>
            <a:r>
              <a:rPr lang="en-US" sz="3600" dirty="0" smtClean="0"/>
              <a:t>VANETs typically oblivious to application</a:t>
            </a:r>
            <a:endParaRPr lang="en-US" sz="2800" dirty="0" smtClean="0"/>
          </a:p>
          <a:p>
            <a:pPr lvl="1"/>
            <a:r>
              <a:rPr lang="en-US" sz="3600" dirty="0" smtClean="0"/>
              <a:t>Efficient routing </a:t>
            </a:r>
          </a:p>
          <a:p>
            <a:pPr lvl="1"/>
            <a:r>
              <a:rPr lang="en-US" sz="3600" dirty="0" smtClean="0"/>
              <a:t>Reliable message delivery</a:t>
            </a:r>
          </a:p>
          <a:p>
            <a:pPr lvl="1"/>
            <a:r>
              <a:rPr lang="en-US" sz="3600" dirty="0" smtClean="0"/>
              <a:t>… (</a:t>
            </a:r>
            <a:r>
              <a:rPr lang="en-US" sz="3600" dirty="0" err="1" smtClean="0"/>
              <a:t>etc</a:t>
            </a:r>
            <a:r>
              <a:rPr lang="en-US" sz="3600" dirty="0" smtClean="0"/>
              <a:t>)</a:t>
            </a:r>
          </a:p>
          <a:p>
            <a:pPr marL="457200" lvl="1" indent="0">
              <a:buNone/>
            </a:pPr>
            <a:endParaRPr lang="en-US" sz="3600" dirty="0" smtClean="0"/>
          </a:p>
          <a:p>
            <a:pPr marL="0" indent="0">
              <a:buNone/>
            </a:pPr>
            <a:r>
              <a:rPr lang="en-US" sz="3600" dirty="0" smtClean="0">
                <a:solidFill>
                  <a:srgbClr val="FF0000"/>
                </a:solidFill>
              </a:rPr>
              <a:t>But, not integrated with specific applications</a:t>
            </a:r>
          </a:p>
          <a:p>
            <a:pPr marL="0" indent="0">
              <a:buNone/>
            </a:pPr>
            <a:endParaRPr lang="en-US" sz="2800" dirty="0" smtClean="0"/>
          </a:p>
          <a:p>
            <a:pPr marL="0" indent="0">
              <a:buNone/>
            </a:pPr>
            <a:endParaRPr lang="en-US" sz="2800" dirty="0" smtClean="0"/>
          </a:p>
          <a:p>
            <a:pPr marL="0" indent="0">
              <a:buNone/>
            </a:pPr>
            <a:endParaRPr lang="en-US" sz="2800" dirty="0" smtClean="0"/>
          </a:p>
          <a:p>
            <a:pPr marL="0" indent="0">
              <a:buNone/>
            </a:pPr>
            <a:endParaRPr lang="en-US" sz="2800" dirty="0"/>
          </a:p>
        </p:txBody>
      </p:sp>
    </p:spTree>
    <p:extLst>
      <p:ext uri="{BB962C8B-B14F-4D97-AF65-F5344CB8AC3E}">
        <p14:creationId xmlns:p14="http://schemas.microsoft.com/office/powerpoint/2010/main" val="287731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33470"/>
            <a:ext cx="9144000" cy="1143000"/>
          </a:xfrm>
        </p:spPr>
        <p:txBody>
          <a:bodyPr vert="horz" lIns="91440" tIns="45720" rIns="91440" bIns="45720" rtlCol="0" anchor="ctr">
            <a:normAutofit fontScale="90000"/>
          </a:bodyPr>
          <a:lstStyle/>
          <a:p>
            <a:r>
              <a:rPr lang="en-US" dirty="0" smtClean="0">
                <a:solidFill>
                  <a:schemeClr val="tx2"/>
                </a:solidFill>
              </a:rPr>
              <a:t>Autonomous Driving needs Tight Integration with Communication</a:t>
            </a:r>
            <a:endParaRPr lang="en-US" dirty="0">
              <a:solidFill>
                <a:schemeClr val="tx2"/>
              </a:solidFill>
            </a:endParaRPr>
          </a:p>
        </p:txBody>
      </p:sp>
      <p:sp>
        <p:nvSpPr>
          <p:cNvPr id="6" name="Content Placeholder 2"/>
          <p:cNvSpPr>
            <a:spLocks noGrp="1"/>
          </p:cNvSpPr>
          <p:nvPr>
            <p:ph idx="1"/>
          </p:nvPr>
        </p:nvSpPr>
        <p:spPr>
          <a:xfrm>
            <a:off x="877371" y="1417638"/>
            <a:ext cx="7736317" cy="4800600"/>
          </a:xfrm>
        </p:spPr>
        <p:txBody>
          <a:bodyPr/>
          <a:lstStyle/>
          <a:p>
            <a:r>
              <a:rPr lang="en-US" dirty="0" smtClean="0"/>
              <a:t>Data is huge and time critical</a:t>
            </a:r>
            <a:endParaRPr lang="en-US" dirty="0"/>
          </a:p>
        </p:txBody>
      </p:sp>
      <p:pic>
        <p:nvPicPr>
          <p:cNvPr id="2" name="pointclou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14579" y="3292781"/>
            <a:ext cx="5200813" cy="2925457"/>
          </a:xfrm>
          <a:prstGeom prst="rect">
            <a:avLst/>
          </a:prstGeom>
        </p:spPr>
      </p:pic>
      <p:sp>
        <p:nvSpPr>
          <p:cNvPr id="7" name="Content Placeholder 2"/>
          <p:cNvSpPr txBox="1">
            <a:spLocks/>
          </p:cNvSpPr>
          <p:nvPr/>
        </p:nvSpPr>
        <p:spPr>
          <a:xfrm>
            <a:off x="877371" y="2000190"/>
            <a:ext cx="7736317" cy="4800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charset="0"/>
              <a:buChar char="à"/>
            </a:pPr>
            <a:r>
              <a:rPr lang="en-US" dirty="0" smtClean="0">
                <a:sym typeface="Wingdings"/>
              </a:rPr>
              <a:t>Communication should focus on information </a:t>
            </a:r>
            <a:br>
              <a:rPr lang="en-US" dirty="0" smtClean="0">
                <a:sym typeface="Wingdings"/>
              </a:rPr>
            </a:br>
            <a:r>
              <a:rPr lang="en-US" dirty="0" smtClean="0">
                <a:sym typeface="Wingdings"/>
              </a:rPr>
              <a:t>most critical to the application</a:t>
            </a:r>
          </a:p>
        </p:txBody>
      </p:sp>
    </p:spTree>
    <p:extLst>
      <p:ext uri="{BB962C8B-B14F-4D97-AF65-F5344CB8AC3E}">
        <p14:creationId xmlns:p14="http://schemas.microsoft.com/office/powerpoint/2010/main" val="789758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0000"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2" presetClass="mediacall" presetSubtype="0" fill="hold" nodeType="withEffect">
                                  <p:stCondLst>
                                    <p:cond delay="0"/>
                                  </p:stCondLst>
                                  <p:childTnLst>
                                    <p:cmd type="call" cmd="togglePause">
                                      <p:cBhvr>
                                        <p:cTn id="14" dur="1" fill="hold"/>
                                        <p:tgtEl>
                                          <p:spTgt spid="2"/>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video>
              <p:cMediaNode vol="80000">
                <p:cTn id="24" fill="hold" display="0">
                  <p:stCondLst>
                    <p:cond delay="indefinite"/>
                  </p:stCondLst>
                </p:cTn>
                <p:tgtEl>
                  <p:spTgt spid="2"/>
                </p:tgtEl>
              </p:cMediaNode>
            </p:video>
          </p:childTnLst>
        </p:cTn>
      </p:par>
    </p:tnLst>
    <p:bldLst>
      <p:bldP spid="6"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24709</TotalTime>
  <Words>8499</Words>
  <Application>Microsoft Macintosh PowerPoint</Application>
  <PresentationFormat>On-screen Show (4:3)</PresentationFormat>
  <Paragraphs>1143</Paragraphs>
  <Slides>69</Slides>
  <Notes>69</Notes>
  <HiddenSlides>0</HiddenSlides>
  <MMClips>1</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Office Theme</vt:lpstr>
      <vt:lpstr>A Content-Centric Network for Autonomous Driving</vt:lpstr>
      <vt:lpstr>Much Interest in Autonomous Vehicles</vt:lpstr>
      <vt:lpstr>“Expect them on the road by 2020” - General Motors</vt:lpstr>
      <vt:lpstr>Challenge: Safely Detecting Hidden Objects</vt:lpstr>
      <vt:lpstr>Challenge: Safely Detecting Hidden Objects</vt:lpstr>
      <vt:lpstr>How can autonomous vehicles detect hidden objects?</vt:lpstr>
      <vt:lpstr>How can autonomous vehicles detect hidden objects?</vt:lpstr>
      <vt:lpstr>Simply use past work on VANETs?</vt:lpstr>
      <vt:lpstr>Autonomous Driving needs Tight Integration with Communication</vt:lpstr>
      <vt:lpstr>Autonomous Driving needs Tight Integration with Communication</vt:lpstr>
      <vt:lpstr>PowerPoint Presentation</vt:lpstr>
      <vt:lpstr>PowerPoint Presentation</vt:lpstr>
      <vt:lpstr>PowerPoint Presentation</vt:lpstr>
      <vt:lpstr>What is “content” and how do we represent it?</vt:lpstr>
      <vt:lpstr>Ideally…</vt:lpstr>
      <vt:lpstr>Ideally…</vt:lpstr>
      <vt:lpstr>Ideally…</vt:lpstr>
      <vt:lpstr>Ideally…</vt:lpstr>
      <vt:lpstr>Representing Content in CarSpeak</vt:lpstr>
      <vt:lpstr>Representing Content in CarSpeak</vt:lpstr>
      <vt:lpstr>Representing Content in CarSpeak</vt:lpstr>
      <vt:lpstr>Representing Content in CarSpeak</vt:lpstr>
      <vt:lpstr>Representing Content in CarSpeak</vt:lpstr>
      <vt:lpstr>Representing Content in CarSpeak</vt:lpstr>
      <vt:lpstr>Representing Content in CarSpeak</vt:lpstr>
      <vt:lpstr>Representing Content in CarSpeak</vt:lpstr>
      <vt:lpstr>Representing Content in CarSpeak</vt:lpstr>
      <vt:lpstr>What Info does Autonomous Car Need?</vt:lpstr>
      <vt:lpstr>What Info does Autonomous Car Need?</vt:lpstr>
      <vt:lpstr>What Info does Autonomous Car Need?</vt:lpstr>
      <vt:lpstr>Compactly Representing Data</vt:lpstr>
      <vt:lpstr>Compactly Representing Data</vt:lpstr>
      <vt:lpstr>Compactly Representing Data</vt:lpstr>
      <vt:lpstr>Compactly Representing Data</vt:lpstr>
      <vt:lpstr>PowerPoint Presentation</vt:lpstr>
      <vt:lpstr>How do we disseminate this content?</vt:lpstr>
      <vt:lpstr>A Request-Response Approach</vt:lpstr>
      <vt:lpstr>A Request-Response Approach</vt:lpstr>
      <vt:lpstr>Challenge 1: Who Should Respond?</vt:lpstr>
      <vt:lpstr>Challenge 1: Who Should Respond?</vt:lpstr>
      <vt:lpstr>Challenge 1: Who Should Respond?</vt:lpstr>
      <vt:lpstr>Solution: Random Walks</vt:lpstr>
      <vt:lpstr>Challenge 2: Ensure medium is shared fairly by requested content  </vt:lpstr>
      <vt:lpstr>Challenge 2: Ensure medium is shared fairly by requested content  </vt:lpstr>
      <vt:lpstr>Challenge 2: Ensure medium is shared fairly by requested content  </vt:lpstr>
      <vt:lpstr>Solution: Replace sender-contention by content-contention</vt:lpstr>
      <vt:lpstr>Solution 2: Replace sender-contention by content-contention</vt:lpstr>
      <vt:lpstr>Content-Based Contention</vt:lpstr>
      <vt:lpstr>Content-Based Contention</vt:lpstr>
      <vt:lpstr>Empirical Results</vt:lpstr>
      <vt:lpstr>CarSpeak Implementation</vt:lpstr>
      <vt:lpstr>Compared Schemes</vt:lpstr>
      <vt:lpstr>Indoor Testbed</vt:lpstr>
      <vt:lpstr>PowerPoint Presentation</vt:lpstr>
      <vt:lpstr>PowerPoint Presentation</vt:lpstr>
      <vt:lpstr>PowerPoint Presentation</vt:lpstr>
      <vt:lpstr>Does CarSpeak Improve Reaction to Objects in Blind Spots?</vt:lpstr>
      <vt:lpstr>Reaction to Objects in Blind Spots</vt:lpstr>
      <vt:lpstr>Reaction to Objects in Blind Spots</vt:lpstr>
      <vt:lpstr>Reaction to Objects in Blind Spots</vt:lpstr>
      <vt:lpstr>Reaction to Objects in Blind Spots</vt:lpstr>
      <vt:lpstr>Reaction to Objects in Blind Spots</vt:lpstr>
      <vt:lpstr>Outdoor Testbed</vt:lpstr>
      <vt:lpstr>Detecting a Pedestrian in Blind Spot</vt:lpstr>
      <vt:lpstr>Outdoor Results</vt:lpstr>
      <vt:lpstr>Outdoor Results</vt:lpstr>
      <vt:lpstr>Outdoor Results</vt:lpstr>
      <vt:lpstr>PowerPoint Presentation</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CarSpeak: A Content-Centric Network for Autonomous Driving</dc:title>
  <dc:creator>Swarun Kumar</dc:creator>
  <cp:lastModifiedBy>Swarun Kumar</cp:lastModifiedBy>
  <cp:revision>2046</cp:revision>
  <cp:lastPrinted>2012-08-11T04:48:59Z</cp:lastPrinted>
  <dcterms:created xsi:type="dcterms:W3CDTF">2012-07-25T22:15:28Z</dcterms:created>
  <dcterms:modified xsi:type="dcterms:W3CDTF">2012-10-08T00:22:58Z</dcterms:modified>
</cp:coreProperties>
</file>