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256" r:id="rId2"/>
    <p:sldId id="257" r:id="rId3"/>
    <p:sldId id="335" r:id="rId4"/>
    <p:sldId id="371" r:id="rId5"/>
    <p:sldId id="260" r:id="rId6"/>
    <p:sldId id="261" r:id="rId7"/>
    <p:sldId id="314" r:id="rId8"/>
    <p:sldId id="315" r:id="rId9"/>
    <p:sldId id="316" r:id="rId10"/>
    <p:sldId id="317" r:id="rId11"/>
    <p:sldId id="319" r:id="rId12"/>
    <p:sldId id="321" r:id="rId13"/>
    <p:sldId id="322" r:id="rId14"/>
    <p:sldId id="394" r:id="rId15"/>
    <p:sldId id="366" r:id="rId16"/>
    <p:sldId id="398" r:id="rId17"/>
    <p:sldId id="367" r:id="rId18"/>
    <p:sldId id="341" r:id="rId19"/>
    <p:sldId id="340" r:id="rId20"/>
    <p:sldId id="350" r:id="rId21"/>
    <p:sldId id="348" r:id="rId22"/>
    <p:sldId id="337" r:id="rId23"/>
    <p:sldId id="358" r:id="rId24"/>
    <p:sldId id="395" r:id="rId25"/>
    <p:sldId id="359" r:id="rId26"/>
    <p:sldId id="396" r:id="rId27"/>
    <p:sldId id="343" r:id="rId28"/>
    <p:sldId id="370" r:id="rId29"/>
    <p:sldId id="357" r:id="rId30"/>
    <p:sldId id="384" r:id="rId31"/>
    <p:sldId id="326" r:id="rId32"/>
    <p:sldId id="388" r:id="rId33"/>
    <p:sldId id="332" r:id="rId34"/>
    <p:sldId id="385" r:id="rId35"/>
    <p:sldId id="387" r:id="rId36"/>
    <p:sldId id="299" r:id="rId37"/>
    <p:sldId id="303" r:id="rId38"/>
    <p:sldId id="334" r:id="rId39"/>
    <p:sldId id="393" r:id="rId40"/>
    <p:sldId id="390" r:id="rId41"/>
    <p:sldId id="304" r:id="rId42"/>
    <p:sldId id="363" r:id="rId43"/>
    <p:sldId id="310" r:id="rId44"/>
    <p:sldId id="311"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00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22" autoAdjust="0"/>
    <p:restoredTop sz="78571" autoAdjust="0"/>
  </p:normalViewPr>
  <p:slideViewPr>
    <p:cSldViewPr snapToGrid="0" snapToObjects="1">
      <p:cViewPr varScale="1">
        <p:scale>
          <a:sx n="67" d="100"/>
          <a:sy n="67" d="100"/>
        </p:scale>
        <p:origin x="1350"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06B329-C907-CF42-BDE9-0D78AA9C2737}" type="datetimeFigureOut">
              <a:rPr lang="en-US" smtClean="0"/>
              <a:t>8/13/2013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D50283-090D-7F4F-8885-2D71D8159ADB}" type="slidenum">
              <a:rPr lang="en-US" smtClean="0"/>
              <a:t>‹#›</a:t>
            </a:fld>
            <a:endParaRPr lang="en-US"/>
          </a:p>
        </p:txBody>
      </p:sp>
    </p:spTree>
    <p:extLst>
      <p:ext uri="{BB962C8B-B14F-4D97-AF65-F5344CB8AC3E}">
        <p14:creationId xmlns:p14="http://schemas.microsoft.com/office/powerpoint/2010/main" val="3258714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4DE214-ED11-0745-81E0-9C48B9EF2B00}" type="datetimeFigureOut">
              <a:rPr lang="en-US" smtClean="0"/>
              <a:t>8/13/2013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BAE336-D552-3342-AE70-4E3BA362A6FD}" type="slidenum">
              <a:rPr lang="en-US" smtClean="0"/>
              <a:t>‹#›</a:t>
            </a:fld>
            <a:endParaRPr lang="en-US"/>
          </a:p>
        </p:txBody>
      </p:sp>
    </p:spTree>
    <p:extLst>
      <p:ext uri="{BB962C8B-B14F-4D97-AF65-F5344CB8AC3E}">
        <p14:creationId xmlns:p14="http://schemas.microsoft.com/office/powerpoint/2010/main" val="36822801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I am Swarun Kumar from MIT.</a:t>
            </a:r>
            <a:r>
              <a:rPr lang="en-US" baseline="0" dirty="0" smtClean="0"/>
              <a:t> I am going to talk to you about how to bring cross-layer MIMO to today’s wireless LANs. This is joint work with my colleagues: Diego, </a:t>
            </a:r>
            <a:r>
              <a:rPr lang="en-US" baseline="0" dirty="0" err="1" smtClean="0"/>
              <a:t>Shyam</a:t>
            </a:r>
            <a:r>
              <a:rPr lang="en-US" baseline="0" dirty="0" smtClean="0"/>
              <a:t> and Dina. </a:t>
            </a:r>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1</a:t>
            </a:fld>
            <a:endParaRPr lang="en-US"/>
          </a:p>
        </p:txBody>
      </p:sp>
    </p:spTree>
    <p:extLst>
      <p:ext uri="{BB962C8B-B14F-4D97-AF65-F5344CB8AC3E}">
        <p14:creationId xmlns:p14="http://schemas.microsoft.com/office/powerpoint/2010/main" val="162781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effect, this technique uses the multiple antennas on the AP to re-direct the interfering beams away from the clients. </a:t>
            </a:r>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10</a:t>
            </a:fld>
            <a:endParaRPr lang="en-US"/>
          </a:p>
        </p:txBody>
      </p:sp>
    </p:spTree>
    <p:extLst>
      <p:ext uri="{BB962C8B-B14F-4D97-AF65-F5344CB8AC3E}">
        <p14:creationId xmlns:p14="http://schemas.microsoft.com/office/powerpoint/2010/main" val="224357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enables AP-1 and AP-2 to transmit simultaneously  and hence go back to 6 Mbps each.</a:t>
            </a:r>
          </a:p>
          <a:p>
            <a:endParaRPr lang="en-US" baseline="0" dirty="0" smtClean="0"/>
          </a:p>
          <a:p>
            <a:r>
              <a:rPr lang="en-US" baseline="0" dirty="0" smtClean="0"/>
              <a:t>Thus they can both enjoy HD quality videos. </a:t>
            </a:r>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11</a:t>
            </a:fld>
            <a:endParaRPr lang="en-US"/>
          </a:p>
        </p:txBody>
      </p:sp>
    </p:spTree>
    <p:extLst>
      <p:ext uri="{BB962C8B-B14F-4D97-AF65-F5344CB8AC3E}">
        <p14:creationId xmlns:p14="http://schemas.microsoft.com/office/powerpoint/2010/main" val="224357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now let’s say Bob walks farther away from AP-2, </a:t>
            </a:r>
          </a:p>
          <a:p>
            <a:endParaRPr lang="en-US" baseline="0" dirty="0" smtClean="0"/>
          </a:p>
          <a:p>
            <a:r>
              <a:rPr lang="en-US" baseline="0" dirty="0" smtClean="0"/>
              <a:t>… so his throughput drops to 3 Mbps. </a:t>
            </a:r>
          </a:p>
          <a:p>
            <a:endParaRPr lang="en-US" baseline="0" dirty="0" smtClean="0"/>
          </a:p>
          <a:p>
            <a:r>
              <a:rPr lang="en-US" baseline="0" dirty="0" smtClean="0"/>
              <a:t>In this case, OpenRF can apply another technique “coherent beamforming” to maximize received signal power to Bob.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12</a:t>
            </a:fld>
            <a:endParaRPr lang="en-US"/>
          </a:p>
        </p:txBody>
      </p:sp>
    </p:spTree>
    <p:extLst>
      <p:ext uri="{BB962C8B-B14F-4D97-AF65-F5344CB8AC3E}">
        <p14:creationId xmlns:p14="http://schemas.microsoft.com/office/powerpoint/2010/main" val="224357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Essentially this leverages the AP’s antennas to focus the beam and maximize received power at Bob. </a:t>
            </a:r>
          </a:p>
          <a:p>
            <a:endParaRPr lang="en-US" dirty="0" smtClean="0"/>
          </a:p>
          <a:p>
            <a:r>
              <a:rPr lang="en-US" dirty="0" smtClean="0"/>
              <a:t>In effect, this can push</a:t>
            </a:r>
            <a:r>
              <a:rPr lang="en-US" baseline="0" dirty="0" smtClean="0"/>
              <a:t> Bob’s rate back to its original 6 Mbps. </a:t>
            </a:r>
          </a:p>
          <a:p>
            <a:endParaRPr lang="en-US" baseline="0" dirty="0" smtClean="0"/>
          </a:p>
          <a:p>
            <a:r>
              <a:rPr lang="en-US" baseline="0" dirty="0" smtClean="0"/>
              <a:t>Hence, OpenRF must be able to apply the right set of MIMO techniques to self-configure to such dynamism in the network. </a:t>
            </a:r>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13</a:t>
            </a:fld>
            <a:endParaRPr lang="en-US"/>
          </a:p>
        </p:txBody>
      </p:sp>
    </p:spTree>
    <p:extLst>
      <p:ext uri="{BB962C8B-B14F-4D97-AF65-F5344CB8AC3E}">
        <p14:creationId xmlns:p14="http://schemas.microsoft.com/office/powerpoint/2010/main" val="224357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see how </a:t>
            </a:r>
            <a:r>
              <a:rPr lang="en-US" dirty="0" err="1" smtClean="0"/>
              <a:t>OpenRF’s</a:t>
            </a:r>
            <a:r>
              <a:rPr lang="en-US" dirty="0" smtClean="0"/>
              <a:t> architecture</a:t>
            </a:r>
            <a:r>
              <a:rPr lang="en-US" baseline="0" dirty="0" smtClean="0"/>
              <a:t> achieves this goal.</a:t>
            </a:r>
          </a:p>
          <a:p>
            <a:endParaRPr lang="en-US" baseline="0" dirty="0" smtClean="0"/>
          </a:p>
          <a:p>
            <a:r>
              <a:rPr lang="en-US" baseline="0" dirty="0" smtClean="0"/>
              <a:t>At the heart of OpenRF is an interface that separates the data and control plane.</a:t>
            </a:r>
          </a:p>
          <a:p>
            <a:endParaRPr lang="en-US" baseline="0" dirty="0" smtClean="0"/>
          </a:p>
          <a:p>
            <a:r>
              <a:rPr lang="en-US" baseline="0" dirty="0" smtClean="0"/>
              <a:t>The interface operates over a (</a:t>
            </a:r>
            <a:r>
              <a:rPr lang="en-US" baseline="0" dirty="0" err="1" smtClean="0"/>
              <a:t>flowid</a:t>
            </a:r>
            <a:r>
              <a:rPr lang="en-US" baseline="0" dirty="0" smtClean="0"/>
              <a:t>, action) table much like </a:t>
            </a:r>
            <a:r>
              <a:rPr lang="en-US" baseline="0" dirty="0" err="1" smtClean="0"/>
              <a:t>OpenFlow</a:t>
            </a:r>
            <a:r>
              <a:rPr lang="en-US" baseline="0" dirty="0" smtClean="0"/>
              <a:t>. In an </a:t>
            </a:r>
            <a:r>
              <a:rPr lang="en-US" baseline="0" dirty="0" err="1" smtClean="0"/>
              <a:t>OpenFlow</a:t>
            </a:r>
            <a:r>
              <a:rPr lang="en-US" baseline="0" dirty="0" smtClean="0"/>
              <a:t> switch, the action refers to an output port along which a flow must be forwarded.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contrast, an OpenRF action refers to the</a:t>
            </a:r>
            <a:r>
              <a:rPr lang="en-US" baseline="0" dirty="0" smtClean="0"/>
              <a:t> PHY techniques that an AP applies to a flow.  </a:t>
            </a:r>
            <a:endParaRPr lang="en-US" dirty="0" smtClean="0"/>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14</a:t>
            </a:fld>
            <a:endParaRPr lang="en-US"/>
          </a:p>
        </p:txBody>
      </p:sp>
    </p:spTree>
    <p:extLst>
      <p:ext uri="{BB962C8B-B14F-4D97-AF65-F5344CB8AC3E}">
        <p14:creationId xmlns:p14="http://schemas.microsoft.com/office/powerpoint/2010/main" val="1809650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the control plane may ask AP-2 to beamform any packet to Bob, while nulling it at Alice.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interface then feeds this information to the data plane…. </a:t>
            </a:r>
          </a:p>
          <a:p>
            <a:endParaRPr lang="en-US"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15</a:t>
            </a:fld>
            <a:endParaRPr lang="en-US"/>
          </a:p>
        </p:txBody>
      </p:sp>
    </p:spTree>
    <p:extLst>
      <p:ext uri="{BB962C8B-B14F-4D97-AF65-F5344CB8AC3E}">
        <p14:creationId xmlns:p14="http://schemas.microsoft.com/office/powerpoint/2010/main" val="2392983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which redirects the signal beam to apply these techniques.</a:t>
            </a:r>
          </a:p>
          <a:p>
            <a:endParaRPr lang="en-US" dirty="0" smtClean="0"/>
          </a:p>
          <a:p>
            <a:r>
              <a:rPr lang="en-US" dirty="0" smtClean="0"/>
              <a:t>In other</a:t>
            </a:r>
            <a:r>
              <a:rPr lang="en-US" baseline="0" dirty="0" smtClean="0"/>
              <a:t> words, an action in OpenRF refers to the spatial direction along which a signal must be forwarded. </a:t>
            </a:r>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16</a:t>
            </a:fld>
            <a:endParaRPr lang="en-US"/>
          </a:p>
        </p:txBody>
      </p:sp>
    </p:spTree>
    <p:extLst>
      <p:ext uri="{BB962C8B-B14F-4D97-AF65-F5344CB8AC3E}">
        <p14:creationId xmlns:p14="http://schemas.microsoft.com/office/powerpoint/2010/main" val="3886148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which redirects the signal beam to apply these techniques.</a:t>
            </a:r>
          </a:p>
          <a:p>
            <a:endParaRPr lang="en-US" dirty="0" smtClean="0"/>
          </a:p>
          <a:p>
            <a:r>
              <a:rPr lang="en-US" dirty="0" smtClean="0"/>
              <a:t>In other</a:t>
            </a:r>
            <a:r>
              <a:rPr lang="en-US" baseline="0" dirty="0" smtClean="0"/>
              <a:t> words, an action in OpenRF refers to the spatial direction along which a signal must be forwarded. </a:t>
            </a:r>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17</a:t>
            </a:fld>
            <a:endParaRPr lang="en-US"/>
          </a:p>
        </p:txBody>
      </p:sp>
    </p:spTree>
    <p:extLst>
      <p:ext uri="{BB962C8B-B14F-4D97-AF65-F5344CB8AC3E}">
        <p14:creationId xmlns:p14="http://schemas.microsoft.com/office/powerpoint/2010/main" val="2419030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to build such an architecture, we need to address two challenges.</a:t>
            </a:r>
          </a:p>
          <a:p>
            <a:endParaRPr lang="en-US" baseline="0" dirty="0" smtClean="0"/>
          </a:p>
          <a:p>
            <a:r>
              <a:rPr lang="en-US" baseline="0" dirty="0" smtClean="0"/>
              <a:t>First, we need to build a data plane to apply PHY techniques to commodity Wi-Fi cards.</a:t>
            </a:r>
          </a:p>
          <a:p>
            <a:endParaRPr lang="en-US" baseline="0" dirty="0" smtClean="0"/>
          </a:p>
          <a:p>
            <a:r>
              <a:rPr lang="en-US" baseline="0" dirty="0" smtClean="0"/>
              <a:t>Second, we need a control plane that self-configures to network dynamism. </a:t>
            </a:r>
          </a:p>
          <a:p>
            <a:endParaRPr lang="en-US" baseline="0" dirty="0" smtClean="0"/>
          </a:p>
          <a:p>
            <a:r>
              <a:rPr lang="en-US" baseline="0" dirty="0" smtClean="0"/>
              <a:t>Let</a:t>
            </a:r>
            <a:r>
              <a:rPr lang="fr-FR" baseline="0" dirty="0" smtClean="0"/>
              <a:t>’</a:t>
            </a:r>
            <a:r>
              <a:rPr lang="en-US" baseline="0" dirty="0" smtClean="0"/>
              <a:t>s start with how we can apply PHY techniques to commodity cards. </a:t>
            </a:r>
          </a:p>
        </p:txBody>
      </p:sp>
      <p:sp>
        <p:nvSpPr>
          <p:cNvPr id="4" name="Slide Number Placeholder 3"/>
          <p:cNvSpPr>
            <a:spLocks noGrp="1"/>
          </p:cNvSpPr>
          <p:nvPr>
            <p:ph type="sldNum" sz="quarter" idx="10"/>
          </p:nvPr>
        </p:nvSpPr>
        <p:spPr/>
        <p:txBody>
          <a:bodyPr/>
          <a:lstStyle/>
          <a:p>
            <a:fld id="{10BAE336-D552-3342-AE70-4E3BA362A6FD}" type="slidenum">
              <a:rPr lang="en-US" smtClean="0"/>
              <a:t>18</a:t>
            </a:fld>
            <a:endParaRPr lang="en-US"/>
          </a:p>
        </p:txBody>
      </p:sp>
    </p:spTree>
    <p:extLst>
      <p:ext uri="{BB962C8B-B14F-4D97-AF65-F5344CB8AC3E}">
        <p14:creationId xmlns:p14="http://schemas.microsoft.com/office/powerpoint/2010/main" val="224357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PHY techniques need to manipulate wireless channels to spatially redirect a signal. </a:t>
            </a:r>
          </a:p>
          <a:p>
            <a:endParaRPr lang="en-US" baseline="0" dirty="0" smtClean="0"/>
          </a:p>
          <a:p>
            <a:r>
              <a:rPr lang="en-US" baseline="0" dirty="0" smtClean="0"/>
              <a:t>So we devised a mechanism to manipulate the channels. I won’t be delving into the precise details for this talk …. </a:t>
            </a:r>
          </a:p>
          <a:p>
            <a:endParaRPr lang="en-US" baseline="0" dirty="0" smtClean="0"/>
          </a:p>
          <a:p>
            <a:r>
              <a:rPr lang="en-US" baseline="0" dirty="0" smtClean="0"/>
              <a:t>But this involved three constraints due to the 802.11n standard. </a:t>
            </a:r>
          </a:p>
          <a:p>
            <a:endParaRPr lang="en-US" baseline="0" dirty="0" smtClean="0"/>
          </a:p>
          <a:p>
            <a:r>
              <a:rPr lang="en-US" baseline="0" dirty="0" smtClean="0"/>
              <a:t>First, it could only set 3 bits per subcarrier for each antenna, as against 14 bits for software radios like USRPs.</a:t>
            </a:r>
          </a:p>
          <a:p>
            <a:endParaRPr lang="en-US" baseline="0" dirty="0" smtClean="0"/>
          </a:p>
          <a:p>
            <a:r>
              <a:rPr lang="en-US" baseline="0" dirty="0" smtClean="0"/>
              <a:t>Second, it could only manipulate alternate OFDM subcarriers.</a:t>
            </a:r>
          </a:p>
          <a:p>
            <a:endParaRPr lang="en-US" baseline="0" dirty="0" smtClean="0"/>
          </a:p>
          <a:p>
            <a:r>
              <a:rPr lang="en-US" baseline="0" dirty="0" smtClean="0"/>
              <a:t>Finally, it accepted only unitary matrices for beamforming. </a:t>
            </a:r>
          </a:p>
        </p:txBody>
      </p:sp>
      <p:sp>
        <p:nvSpPr>
          <p:cNvPr id="4" name="Slide Number Placeholder 3"/>
          <p:cNvSpPr>
            <a:spLocks noGrp="1"/>
          </p:cNvSpPr>
          <p:nvPr>
            <p:ph type="sldNum" sz="quarter" idx="10"/>
          </p:nvPr>
        </p:nvSpPr>
        <p:spPr/>
        <p:txBody>
          <a:bodyPr/>
          <a:lstStyle/>
          <a:p>
            <a:fld id="{10BAE336-D552-3342-AE70-4E3BA362A6FD}" type="slidenum">
              <a:rPr lang="en-US" smtClean="0"/>
              <a:t>19</a:t>
            </a:fld>
            <a:endParaRPr lang="en-US"/>
          </a:p>
        </p:txBody>
      </p:sp>
    </p:spTree>
    <p:extLst>
      <p:ext uri="{BB962C8B-B14F-4D97-AF65-F5344CB8AC3E}">
        <p14:creationId xmlns:p14="http://schemas.microsoft.com/office/powerpoint/2010/main" val="885432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a:t>
            </a:r>
            <a:r>
              <a:rPr lang="en-US" baseline="0" dirty="0" smtClean="0"/>
              <a:t> years have seen major advances in Cross-Layer MIMO designs.</a:t>
            </a:r>
          </a:p>
          <a:p>
            <a:endParaRPr lang="en-US" baseline="0" dirty="0" smtClean="0"/>
          </a:p>
          <a:p>
            <a:r>
              <a:rPr lang="en-US" baseline="0" dirty="0" smtClean="0"/>
              <a:t>Such systems have opened our eyes to the benefits of jointly optimizing higher-layer network protocols with low-level PHY signal processing.</a:t>
            </a:r>
          </a:p>
          <a:p>
            <a:endParaRPr lang="en-US" baseline="0" dirty="0" smtClean="0"/>
          </a:p>
          <a:p>
            <a:r>
              <a:rPr lang="en-US" baseline="0" dirty="0" smtClean="0"/>
              <a:t>And have demonstrated big gains in network throughput and reliability.</a:t>
            </a:r>
          </a:p>
          <a:p>
            <a:endParaRPr lang="en-US" baseline="0" dirty="0" smtClean="0"/>
          </a:p>
          <a:p>
            <a:r>
              <a:rPr lang="en-US" baseline="0" dirty="0" smtClean="0"/>
              <a:t>For instance, some like nulling or alignment improve throughput by dealing with interference. </a:t>
            </a:r>
          </a:p>
          <a:p>
            <a:endParaRPr lang="en-US" baseline="0" dirty="0" smtClean="0"/>
          </a:p>
          <a:p>
            <a:r>
              <a:rPr lang="en-US" baseline="0" dirty="0" smtClean="0"/>
              <a:t>Others like beamforming, improve the signal to noise ratio to enable more reliable transmission. </a:t>
            </a:r>
          </a:p>
          <a:p>
            <a:endParaRPr lang="en-US" baseline="0" dirty="0" smtClean="0"/>
          </a:p>
          <a:p>
            <a:r>
              <a:rPr lang="en-US" baseline="0" dirty="0" smtClean="0"/>
              <a:t>Recent SIGCOMM papers have actually built these techniques using software radios in real indoor settings.</a:t>
            </a:r>
          </a:p>
          <a:p>
            <a:endParaRPr lang="en-US" baseline="0" dirty="0" smtClean="0"/>
          </a:p>
          <a:p>
            <a:r>
              <a:rPr lang="en-US" baseline="0" dirty="0" smtClean="0"/>
              <a:t>Unfortunately, none of these techniques actually run on today’s Wi-Fi cards!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2</a:t>
            </a:fld>
            <a:endParaRPr lang="en-US"/>
          </a:p>
        </p:txBody>
      </p:sp>
    </p:spTree>
    <p:extLst>
      <p:ext uri="{BB962C8B-B14F-4D97-AF65-F5344CB8AC3E}">
        <p14:creationId xmlns:p14="http://schemas.microsoft.com/office/powerpoint/2010/main" val="3971685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at this point, we were wondering</a:t>
            </a:r>
            <a:r>
              <a:rPr lang="en-US" baseline="0" dirty="0" smtClean="0"/>
              <a:t> if PHY techniques can work on commodity cards, despite these constraints.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went ahead and built our system on a 3-antenna Access Point.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then made this access point null its interference at a single antenna client. </a:t>
            </a:r>
            <a:endParaRPr lang="en-US"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20</a:t>
            </a:fld>
            <a:endParaRPr lang="en-US"/>
          </a:p>
        </p:txBody>
      </p:sp>
    </p:spTree>
    <p:extLst>
      <p:ext uri="{BB962C8B-B14F-4D97-AF65-F5344CB8AC3E}">
        <p14:creationId xmlns:p14="http://schemas.microsoft.com/office/powerpoint/2010/main" val="3550216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then measure the interference at the client before nulling against the interference after nulling.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the absence of nulling, the interference will not change, so we will observe points along the x=y line.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 are the results with nulling. As you can see, the interference after nulling has a drop of 12 dB compared to INR without nulling.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put this in perspective, this means an access point that could earlier send at 24 Mbps now virtually disappears!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21</a:t>
            </a:fld>
            <a:endParaRPr lang="en-US"/>
          </a:p>
        </p:txBody>
      </p:sp>
    </p:spTree>
    <p:extLst>
      <p:ext uri="{BB962C8B-B14F-4D97-AF65-F5344CB8AC3E}">
        <p14:creationId xmlns:p14="http://schemas.microsoft.com/office/powerpoint/2010/main" val="3550216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a:t>
            </a:r>
            <a:r>
              <a:rPr lang="fr-FR" baseline="0" dirty="0" smtClean="0"/>
              <a:t>’</a:t>
            </a:r>
            <a:r>
              <a:rPr lang="en-US" baseline="0" dirty="0" smtClean="0"/>
              <a:t>s see how this impacts the performance of a real network!</a:t>
            </a:r>
          </a:p>
          <a:p>
            <a:endParaRPr lang="en-US" baseline="0" dirty="0" smtClean="0"/>
          </a:p>
          <a:p>
            <a:r>
              <a:rPr lang="en-US" dirty="0" smtClean="0"/>
              <a:t>We consider</a:t>
            </a:r>
            <a:r>
              <a:rPr lang="en-US" baseline="0" dirty="0" smtClean="0"/>
              <a:t> a system with </a:t>
            </a:r>
            <a:r>
              <a:rPr lang="en-US" dirty="0" smtClean="0"/>
              <a:t>2 commodity APs and 2 clients.</a:t>
            </a:r>
          </a:p>
          <a:p>
            <a:endParaRPr lang="en-US" dirty="0" smtClean="0"/>
          </a:p>
          <a:p>
            <a:r>
              <a:rPr lang="en-US" dirty="0" smtClean="0"/>
              <a:t>We then make AP-1 null its signal to Alice</a:t>
            </a:r>
          </a:p>
          <a:p>
            <a:endParaRPr lang="en-US" dirty="0" smtClean="0"/>
          </a:p>
          <a:p>
            <a:r>
              <a:rPr lang="en-US" dirty="0" smtClean="0"/>
              <a:t>And AP-2 null its signal</a:t>
            </a:r>
            <a:r>
              <a:rPr lang="en-US" baseline="0" dirty="0" smtClean="0"/>
              <a:t> to Bob.</a:t>
            </a:r>
          </a:p>
          <a:p>
            <a:endParaRPr lang="en-US" baseline="0" dirty="0" smtClean="0"/>
          </a:p>
          <a:p>
            <a:r>
              <a:rPr lang="en-US" baseline="0" dirty="0" smtClean="0"/>
              <a:t>So that AP-1 and AP-2 to transmit concurrently without interfering with each other. </a:t>
            </a:r>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22</a:t>
            </a:fld>
            <a:endParaRPr lang="en-US"/>
          </a:p>
        </p:txBody>
      </p:sp>
    </p:spTree>
    <p:extLst>
      <p:ext uri="{BB962C8B-B14F-4D97-AF65-F5344CB8AC3E}">
        <p14:creationId xmlns:p14="http://schemas.microsoft.com/office/powerpoint/2010/main" val="2757110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a result, Alice and Bob can get their packets at the exact same time.</a:t>
            </a:r>
          </a:p>
          <a:p>
            <a:endParaRPr lang="en-US" baseline="0" dirty="0" smtClean="0"/>
          </a:p>
          <a:p>
            <a:r>
              <a:rPr lang="en-US" baseline="0" dirty="0" smtClean="0"/>
              <a:t>So at the PHY layer, OpenRF should achieve a 2x gain in throughput.</a:t>
            </a:r>
          </a:p>
          <a:p>
            <a:endParaRPr lang="en-US" baseline="0" dirty="0" smtClean="0"/>
          </a:p>
          <a:p>
            <a:r>
              <a:rPr lang="en-US" baseline="0" dirty="0" smtClean="0"/>
              <a:t>But will we still see this gain with a full network stack?</a:t>
            </a:r>
          </a:p>
        </p:txBody>
      </p:sp>
      <p:sp>
        <p:nvSpPr>
          <p:cNvPr id="4" name="Slide Number Placeholder 3"/>
          <p:cNvSpPr>
            <a:spLocks noGrp="1"/>
          </p:cNvSpPr>
          <p:nvPr>
            <p:ph type="sldNum" sz="quarter" idx="10"/>
          </p:nvPr>
        </p:nvSpPr>
        <p:spPr/>
        <p:txBody>
          <a:bodyPr/>
          <a:lstStyle/>
          <a:p>
            <a:fld id="{10BAE336-D552-3342-AE70-4E3BA362A6FD}" type="slidenum">
              <a:rPr lang="en-US" smtClean="0"/>
              <a:t>23</a:t>
            </a:fld>
            <a:endParaRPr lang="en-US"/>
          </a:p>
        </p:txBody>
      </p:sp>
    </p:spTree>
    <p:extLst>
      <p:ext uri="{BB962C8B-B14F-4D97-AF65-F5344CB8AC3E}">
        <p14:creationId xmlns:p14="http://schemas.microsoft.com/office/powerpoint/2010/main" val="2757110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test this, we implemented our system with the full network stack.</a:t>
            </a:r>
          </a:p>
          <a:p>
            <a:endParaRPr lang="en-US" baseline="0" dirty="0" smtClean="0"/>
          </a:p>
          <a:p>
            <a:r>
              <a:rPr lang="en-US" baseline="0" dirty="0" smtClean="0"/>
              <a:t>And surprisingly, we did not observe any gain!</a:t>
            </a:r>
          </a:p>
          <a:p>
            <a:endParaRPr lang="en-US" baseline="0" dirty="0" smtClean="0"/>
          </a:p>
          <a:p>
            <a:r>
              <a:rPr lang="en-US" baseline="0" dirty="0" smtClean="0"/>
              <a:t>The reason is that 802.11 APs use carrier sense.</a:t>
            </a:r>
          </a:p>
          <a:p>
            <a:endParaRPr lang="en-US" baseline="0" dirty="0" smtClean="0"/>
          </a:p>
          <a:p>
            <a:r>
              <a:rPr lang="en-US" baseline="0" dirty="0" smtClean="0"/>
              <a:t>In other words, they are designed to never send packets at the exact same time. </a:t>
            </a:r>
          </a:p>
          <a:p>
            <a:endParaRPr lang="en-US" baseline="0"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24</a:t>
            </a:fld>
            <a:endParaRPr lang="en-US"/>
          </a:p>
        </p:txBody>
      </p:sp>
    </p:spTree>
    <p:extLst>
      <p:ext uri="{BB962C8B-B14F-4D97-AF65-F5344CB8AC3E}">
        <p14:creationId xmlns:p14="http://schemas.microsoft.com/office/powerpoint/2010/main" val="2757110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Of course, one naïve approach is to simply disable carrier sense on both APs.</a:t>
            </a:r>
          </a:p>
          <a:p>
            <a:endParaRPr lang="en-US" baseline="0" dirty="0" smtClean="0"/>
          </a:p>
          <a:p>
            <a:r>
              <a:rPr lang="en-US" baseline="0" dirty="0" smtClean="0"/>
              <a:t>This will make them transmit in parallel because they simply do not sense each other.</a:t>
            </a:r>
          </a:p>
          <a:p>
            <a:endParaRPr lang="en-US" baseline="0" dirty="0" smtClean="0"/>
          </a:p>
          <a:p>
            <a:r>
              <a:rPr lang="en-US" baseline="0" dirty="0" smtClean="0"/>
              <a:t>But suppose there’s a stray 802.11 packet from a neighboring network.</a:t>
            </a:r>
          </a:p>
          <a:p>
            <a:endParaRPr lang="en-US" baseline="0" dirty="0" smtClean="0"/>
          </a:p>
          <a:p>
            <a:r>
              <a:rPr lang="en-US" baseline="0" dirty="0" smtClean="0"/>
              <a:t>Unfortunately, the APs will now collide with this packet, since they did not actually sense it.</a:t>
            </a:r>
          </a:p>
          <a:p>
            <a:endParaRPr lang="en-US" baseline="0" dirty="0" smtClean="0"/>
          </a:p>
          <a:p>
            <a:r>
              <a:rPr lang="en-US" baseline="0" dirty="0" smtClean="0"/>
              <a:t>But there’s yet another problem. APs often send beacon packets on the medium.</a:t>
            </a:r>
          </a:p>
          <a:p>
            <a:endParaRPr lang="en-US" baseline="0" dirty="0" smtClean="0"/>
          </a:p>
          <a:p>
            <a:r>
              <a:rPr lang="en-US" baseline="0" dirty="0" smtClean="0"/>
              <a:t>Such beacons are meant for all clients, so they cannot be nulled at any client.</a:t>
            </a:r>
          </a:p>
          <a:p>
            <a:endParaRPr lang="en-US" baseline="0" dirty="0" smtClean="0"/>
          </a:p>
          <a:p>
            <a:r>
              <a:rPr lang="en-US" baseline="0" dirty="0" smtClean="0"/>
              <a:t>Unfortunately, such packets will now also collide on the medium.</a:t>
            </a:r>
          </a:p>
          <a:p>
            <a:endParaRPr lang="en-US" baseline="0" dirty="0" smtClean="0"/>
          </a:p>
          <a:p>
            <a:r>
              <a:rPr lang="en-US" baseline="0" dirty="0" smtClean="0"/>
              <a:t>So how can we have a mix of such concurrent and non-concurrent packets, without disabling carrier sense?</a:t>
            </a:r>
          </a:p>
        </p:txBody>
      </p:sp>
      <p:sp>
        <p:nvSpPr>
          <p:cNvPr id="4" name="Slide Number Placeholder 3"/>
          <p:cNvSpPr>
            <a:spLocks noGrp="1"/>
          </p:cNvSpPr>
          <p:nvPr>
            <p:ph type="sldNum" sz="quarter" idx="10"/>
          </p:nvPr>
        </p:nvSpPr>
        <p:spPr/>
        <p:txBody>
          <a:bodyPr/>
          <a:lstStyle/>
          <a:p>
            <a:fld id="{10BAE336-D552-3342-AE70-4E3BA362A6FD}" type="slidenum">
              <a:rPr lang="en-US" smtClean="0"/>
              <a:t>25</a:t>
            </a:fld>
            <a:endParaRPr lang="en-US"/>
          </a:p>
        </p:txBody>
      </p:sp>
    </p:spTree>
    <p:extLst>
      <p:ext uri="{BB962C8B-B14F-4D97-AF65-F5344CB8AC3E}">
        <p14:creationId xmlns:p14="http://schemas.microsoft.com/office/powerpoint/2010/main" val="2757110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say somebody just sent a packet on the medium.</a:t>
            </a:r>
          </a:p>
          <a:p>
            <a:endParaRPr lang="en-US" baseline="0" dirty="0" smtClean="0"/>
          </a:p>
          <a:p>
            <a:r>
              <a:rPr lang="en-US" baseline="0" dirty="0" smtClean="0"/>
              <a:t>Ideally, we want AP1 and AP2 to synchronize their carrier sense, so that they sense the medium as idle for the exact same amount of time. </a:t>
            </a:r>
          </a:p>
          <a:p>
            <a:endParaRPr lang="en-US" baseline="0" dirty="0" smtClean="0"/>
          </a:p>
          <a:p>
            <a:r>
              <a:rPr lang="en-US" baseline="0" dirty="0" smtClean="0"/>
              <a:t>So that they APs will send their packets to Alice and Bob concurrently.</a:t>
            </a:r>
          </a:p>
          <a:p>
            <a:endParaRPr lang="en-US" baseline="0" dirty="0" smtClean="0"/>
          </a:p>
          <a:p>
            <a:r>
              <a:rPr lang="en-US" baseline="0" dirty="0" smtClean="0"/>
              <a:t>However, when the APs want to send beacon packets, they will perform the usual carrier sense for different amounts of time.</a:t>
            </a:r>
          </a:p>
          <a:p>
            <a:endParaRPr lang="en-US" baseline="0" dirty="0" smtClean="0"/>
          </a:p>
          <a:p>
            <a:r>
              <a:rPr lang="en-US" baseline="0" dirty="0" smtClean="0"/>
              <a:t>As a result, one of them wins access to the medium, and they will end up transmitting sequentially. </a:t>
            </a:r>
          </a:p>
        </p:txBody>
      </p:sp>
      <p:sp>
        <p:nvSpPr>
          <p:cNvPr id="4" name="Slide Number Placeholder 3"/>
          <p:cNvSpPr>
            <a:spLocks noGrp="1"/>
          </p:cNvSpPr>
          <p:nvPr>
            <p:ph type="sldNum" sz="quarter" idx="10"/>
          </p:nvPr>
        </p:nvSpPr>
        <p:spPr/>
        <p:txBody>
          <a:bodyPr/>
          <a:lstStyle/>
          <a:p>
            <a:fld id="{10BAE336-D552-3342-AE70-4E3BA362A6FD}" type="slidenum">
              <a:rPr lang="en-US" smtClean="0"/>
              <a:t>26</a:t>
            </a:fld>
            <a:endParaRPr lang="en-US"/>
          </a:p>
        </p:txBody>
      </p:sp>
    </p:spTree>
    <p:extLst>
      <p:ext uri="{BB962C8B-B14F-4D97-AF65-F5344CB8AC3E}">
        <p14:creationId xmlns:p14="http://schemas.microsoft.com/office/powerpoint/2010/main" val="2757110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solution is to leverage two</a:t>
            </a:r>
            <a:r>
              <a:rPr lang="en-US" dirty="0" smtClean="0"/>
              <a:t> transmit </a:t>
            </a:r>
            <a:r>
              <a:rPr lang="en-US" baseline="0" dirty="0" smtClean="0"/>
              <a:t>queues at the AP.</a:t>
            </a:r>
          </a:p>
          <a:p>
            <a:endParaRPr lang="en-US" baseline="0" dirty="0" smtClean="0"/>
          </a:p>
          <a:p>
            <a:r>
              <a:rPr lang="en-US" baseline="0" dirty="0" smtClean="0"/>
              <a:t>The first queue is meant for beacon packets and uses regular carrier sense. </a:t>
            </a:r>
          </a:p>
          <a:p>
            <a:endParaRPr lang="en-US" baseline="0" dirty="0" smtClean="0"/>
          </a:p>
          <a:p>
            <a:r>
              <a:rPr lang="en-US" baseline="0" dirty="0" smtClean="0"/>
              <a:t>The second queue is used for packets whose carrier sense must be synchronized with other APs. </a:t>
            </a:r>
          </a:p>
          <a:p>
            <a:endParaRPr lang="en-US" baseline="0" dirty="0" smtClean="0"/>
          </a:p>
          <a:p>
            <a:r>
              <a:rPr lang="en-US" baseline="0" dirty="0" smtClean="0"/>
              <a:t>To do this we use a feature – Arbitrary inter-frame spacing present in most 802.11n cards today.</a:t>
            </a:r>
          </a:p>
          <a:p>
            <a:endParaRPr lang="en-US" baseline="0" dirty="0" smtClean="0"/>
          </a:p>
          <a:p>
            <a:r>
              <a:rPr lang="en-US" baseline="0" dirty="0" smtClean="0"/>
              <a:t>This feature allows us to force both AP-1 and AP-2 to perform carrier sense for the exact duration of time same time.</a:t>
            </a:r>
          </a:p>
          <a:p>
            <a:r>
              <a:rPr lang="en-US" baseline="0" dirty="0" smtClean="0"/>
              <a:t>So the APs send their packets to Alice and Bob in tandem. </a:t>
            </a:r>
          </a:p>
          <a:p>
            <a:endParaRPr lang="en-US" baseline="0" dirty="0" smtClean="0"/>
          </a:p>
          <a:p>
            <a:r>
              <a:rPr lang="en-US" baseline="0" dirty="0" smtClean="0"/>
              <a:t>Further even if their transmission is interrupted by a stray 802.11 packet, …</a:t>
            </a:r>
          </a:p>
          <a:p>
            <a:endParaRPr lang="en-US" baseline="0" dirty="0" smtClean="0"/>
          </a:p>
          <a:p>
            <a:r>
              <a:rPr lang="en-US" baseline="0" dirty="0" smtClean="0"/>
              <a:t>They will sense it and resume sending simultaneously after AIFS seconds from the end of the packet. </a:t>
            </a:r>
          </a:p>
          <a:p>
            <a:endParaRPr lang="en-US" baseline="0" dirty="0" smtClean="0"/>
          </a:p>
          <a:p>
            <a:r>
              <a:rPr lang="en-US" baseline="0" dirty="0" smtClean="0"/>
              <a:t>Thus, this makes sure OpenRF achieves its goals while maintaining the reliability mechanisms of 802.11. </a:t>
            </a:r>
          </a:p>
        </p:txBody>
      </p:sp>
      <p:sp>
        <p:nvSpPr>
          <p:cNvPr id="4" name="Slide Number Placeholder 3"/>
          <p:cNvSpPr>
            <a:spLocks noGrp="1"/>
          </p:cNvSpPr>
          <p:nvPr>
            <p:ph type="sldNum" sz="quarter" idx="10"/>
          </p:nvPr>
        </p:nvSpPr>
        <p:spPr/>
        <p:txBody>
          <a:bodyPr/>
          <a:lstStyle/>
          <a:p>
            <a:fld id="{10BAE336-D552-3342-AE70-4E3BA362A6FD}" type="slidenum">
              <a:rPr lang="en-US" smtClean="0"/>
              <a:t>27</a:t>
            </a:fld>
            <a:endParaRPr lang="en-US"/>
          </a:p>
        </p:txBody>
      </p:sp>
    </p:spTree>
    <p:extLst>
      <p:ext uri="{BB962C8B-B14F-4D97-AF65-F5344CB8AC3E}">
        <p14:creationId xmlns:p14="http://schemas.microsoft.com/office/powerpoint/2010/main" val="2076682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now that we understand the data plane, let’s move on to the control plane. </a:t>
            </a:r>
          </a:p>
          <a:p>
            <a:endParaRPr lang="en-US" baseline="0"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28</a:t>
            </a:fld>
            <a:endParaRPr lang="en-US"/>
          </a:p>
        </p:txBody>
      </p:sp>
    </p:spTree>
    <p:extLst>
      <p:ext uri="{BB962C8B-B14F-4D97-AF65-F5344CB8AC3E}">
        <p14:creationId xmlns:p14="http://schemas.microsoft.com/office/powerpoint/2010/main" val="224357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prior work </a:t>
            </a:r>
            <a:r>
              <a:rPr lang="en-US" dirty="0" smtClean="0"/>
              <a:t>on PHY techniques</a:t>
            </a:r>
            <a:r>
              <a:rPr lang="en-US" baseline="0" dirty="0" smtClean="0"/>
              <a:t> have been shown in specific topologies. </a:t>
            </a:r>
          </a:p>
          <a:p>
            <a:endParaRPr lang="en-US" baseline="0" dirty="0" smtClean="0"/>
          </a:p>
          <a:p>
            <a:r>
              <a:rPr lang="en-US" baseline="0" dirty="0" smtClean="0"/>
              <a:t>They are built on small toy test-beds, where scalability is not an issue. </a:t>
            </a:r>
          </a:p>
          <a:p>
            <a:endParaRPr lang="en-US" baseline="0" dirty="0" smtClean="0"/>
          </a:p>
          <a:p>
            <a:r>
              <a:rPr lang="en-US" baseline="0" dirty="0" smtClean="0"/>
              <a:t>And they assume fixed traffic flows and do not consider changing traffic patterns. </a:t>
            </a:r>
          </a:p>
          <a:p>
            <a:endParaRPr lang="en-US" baseline="0" dirty="0" smtClean="0"/>
          </a:p>
          <a:p>
            <a:r>
              <a:rPr lang="en-US" baseline="0" dirty="0" smtClean="0"/>
              <a:t>But OpenRF needs to work in large networks, so it must be scalable and robust to dynamic traffic patterns. </a:t>
            </a:r>
          </a:p>
        </p:txBody>
      </p:sp>
      <p:sp>
        <p:nvSpPr>
          <p:cNvPr id="4" name="Slide Number Placeholder 3"/>
          <p:cNvSpPr>
            <a:spLocks noGrp="1"/>
          </p:cNvSpPr>
          <p:nvPr>
            <p:ph type="sldNum" sz="quarter" idx="10"/>
          </p:nvPr>
        </p:nvSpPr>
        <p:spPr/>
        <p:txBody>
          <a:bodyPr/>
          <a:lstStyle/>
          <a:p>
            <a:fld id="{10BAE336-D552-3342-AE70-4E3BA362A6FD}" type="slidenum">
              <a:rPr lang="en-US" smtClean="0"/>
              <a:t>29</a:t>
            </a:fld>
            <a:endParaRPr lang="en-US"/>
          </a:p>
        </p:txBody>
      </p:sp>
    </p:spTree>
    <p:extLst>
      <p:ext uri="{BB962C8B-B14F-4D97-AF65-F5344CB8AC3E}">
        <p14:creationId xmlns:p14="http://schemas.microsoft.com/office/powerpoint/2010/main" val="731224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is this an</a:t>
            </a:r>
            <a:r>
              <a:rPr lang="en-US" baseline="0" dirty="0" smtClean="0"/>
              <a:t> important issue</a:t>
            </a:r>
            <a:r>
              <a:rPr lang="en-US" dirty="0" smtClean="0"/>
              <a:t>?</a:t>
            </a:r>
          </a:p>
          <a:p>
            <a:endParaRPr lang="en-US" dirty="0" smtClean="0"/>
          </a:p>
          <a:p>
            <a:r>
              <a:rPr lang="en-US" dirty="0" smtClean="0"/>
              <a:t>Today’s </a:t>
            </a:r>
            <a:r>
              <a:rPr lang="en-US" dirty="0" err="1" smtClean="0"/>
              <a:t>WiFi</a:t>
            </a:r>
            <a:r>
              <a:rPr lang="en-US" baseline="0" dirty="0" smtClean="0"/>
              <a:t> Access Points are built over commodity Wi-Fi cards.</a:t>
            </a:r>
          </a:p>
          <a:p>
            <a:endParaRPr lang="en-US" baseline="0" dirty="0" smtClean="0"/>
          </a:p>
          <a:p>
            <a:r>
              <a:rPr lang="en-US" baseline="0" dirty="0" smtClean="0"/>
              <a:t>So for researchers to make impact on today’s networks….</a:t>
            </a:r>
          </a:p>
          <a:p>
            <a:r>
              <a:rPr lang="en-US" baseline="0" dirty="0" smtClean="0"/>
              <a:t>They must persuade chip manufacturers to flush the entire pipeline of building these techniques into hardware and standards. </a:t>
            </a:r>
          </a:p>
          <a:p>
            <a:endParaRPr lang="en-US" baseline="0" dirty="0" smtClean="0"/>
          </a:p>
          <a:p>
            <a:r>
              <a:rPr lang="en-US" baseline="0" dirty="0" smtClean="0"/>
              <a:t>However chip manufacturers recognize that none of these techniques have been tested on real applications in real networks.</a:t>
            </a:r>
          </a:p>
          <a:p>
            <a:endParaRPr lang="en-US" baseline="0" dirty="0" smtClean="0"/>
          </a:p>
          <a:p>
            <a:r>
              <a:rPr lang="en-US" baseline="0" dirty="0" smtClean="0"/>
              <a:t>As a result they hesitate to make big hardware investments .. until they fully understand of how these techniques affect 802.11, TCP and bursty network traffic, etc.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3</a:t>
            </a:fld>
            <a:endParaRPr lang="en-US"/>
          </a:p>
        </p:txBody>
      </p:sp>
    </p:spTree>
    <p:extLst>
      <p:ext uri="{BB962C8B-B14F-4D97-AF65-F5344CB8AC3E}">
        <p14:creationId xmlns:p14="http://schemas.microsoft.com/office/powerpoint/2010/main" val="2633599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 this,</a:t>
            </a:r>
            <a:r>
              <a:rPr lang="en-US" baseline="0" dirty="0" smtClean="0"/>
              <a:t> we have an OpenRF controller that manages the control plane, like in software-defined networks.</a:t>
            </a:r>
          </a:p>
          <a:p>
            <a:endParaRPr lang="en-US" baseline="0" dirty="0" smtClean="0"/>
          </a:p>
          <a:p>
            <a:r>
              <a:rPr lang="en-US" baseline="0" dirty="0" smtClean="0"/>
              <a:t>The controller takes as input the wireless channel that the access points measure to different clients in the network. They can use this to find out who interferes with who and generate an interference graph. </a:t>
            </a:r>
          </a:p>
          <a:p>
            <a:endParaRPr lang="en-US" baseline="0" dirty="0" smtClean="0"/>
          </a:p>
          <a:p>
            <a:r>
              <a:rPr lang="en-US" baseline="0" dirty="0" smtClean="0"/>
              <a:t>The controller then configures the OpenRF interface on the APs to apply the correct set of PHY techniques at various points in time.</a:t>
            </a:r>
          </a:p>
          <a:p>
            <a:endParaRPr lang="en-US" baseline="0" dirty="0" smtClean="0"/>
          </a:p>
          <a:p>
            <a:r>
              <a:rPr lang="en-US" baseline="0" dirty="0" smtClean="0"/>
              <a:t>A naïve controller can simply globally schedule all flows in the network.</a:t>
            </a:r>
          </a:p>
          <a:p>
            <a:endParaRPr lang="en-US" baseline="0" dirty="0" smtClean="0"/>
          </a:p>
          <a:p>
            <a:r>
              <a:rPr lang="en-US" baseline="0" dirty="0" smtClean="0"/>
              <a:t>Of course, this leads to high overhead.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30</a:t>
            </a:fld>
            <a:endParaRPr lang="en-US"/>
          </a:p>
        </p:txBody>
      </p:sp>
    </p:spTree>
    <p:extLst>
      <p:ext uri="{BB962C8B-B14F-4D97-AF65-F5344CB8AC3E}">
        <p14:creationId xmlns:p14="http://schemas.microsoft.com/office/powerpoint/2010/main" val="137999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solution that OpenRF adopts is </a:t>
            </a:r>
            <a:r>
              <a:rPr lang="en-US" baseline="0" dirty="0" smtClean="0"/>
              <a:t>offload some of the scheduling to the access points.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see how this is possible, we observe that PHY techniques can be decoupled as coherence and interference techniques.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a coherence techniques, like beamforming, an AP wants to improve signal quality to its own client.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there’s really no need to coordinate with any other neighboring AP.</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contrast, for an interference technique the AP needs another AP to cancel interference at its client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the AP must coordinate transmission with the other AP.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this example, Bob</a:t>
            </a:r>
            <a:r>
              <a:rPr lang="en-US" baseline="0" dirty="0" smtClean="0"/>
              <a:t> is an edge client at the intersection of interference region of AP-1 and AP-2.</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whenever AP-1 transmits to Bob, it must ensure that AP-2 nulls its interference at Bob.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Hence, </a:t>
            </a:r>
            <a:r>
              <a:rPr lang="en-US" dirty="0" err="1" smtClean="0"/>
              <a:t>OpenRF’s</a:t>
            </a:r>
            <a:r>
              <a:rPr lang="en-US" dirty="0" smtClean="0"/>
              <a:t> controller follows two key design principles.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First,</a:t>
            </a:r>
            <a:r>
              <a:rPr lang="en-US" baseline="0" dirty="0" smtClean="0"/>
              <a:t> only these edge clients that need interference techniques are scheduled a priori by a central controller.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All other traffic can be scheduled locally in real time based on dynamic traffic patterns. </a:t>
            </a:r>
            <a:endParaRPr lang="en-US"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31</a:t>
            </a:fld>
            <a:endParaRPr lang="en-US"/>
          </a:p>
        </p:txBody>
      </p:sp>
    </p:spTree>
    <p:extLst>
      <p:ext uri="{BB962C8B-B14F-4D97-AF65-F5344CB8AC3E}">
        <p14:creationId xmlns:p14="http://schemas.microsoft.com/office/powerpoint/2010/main" val="3550216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Another</a:t>
            </a:r>
            <a:r>
              <a:rPr lang="en-US" baseline="0" dirty="0" smtClean="0"/>
              <a:t> goal of the controller is to make sure that the scheduling is efficient even with dynamic traffic patterns.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see why this is important, suppose the central controller schedules a client for some time slot.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come that time slot, the AP did not have packets in the queue for that particular client.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unless we do something about this, the AP wastes this slot.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32</a:t>
            </a:fld>
            <a:endParaRPr lang="en-US"/>
          </a:p>
        </p:txBody>
      </p:sp>
    </p:spTree>
    <p:extLst>
      <p:ext uri="{BB962C8B-B14F-4D97-AF65-F5344CB8AC3E}">
        <p14:creationId xmlns:p14="http://schemas.microsoft.com/office/powerpoint/2010/main" val="3550216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see what</a:t>
            </a:r>
            <a:r>
              <a:rPr lang="en-US" baseline="0" dirty="0" smtClean="0"/>
              <a:t> this means in our previous example.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Bob is an edge client. </a:t>
            </a:r>
            <a:endParaRPr lang="en-US" baseline="0"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33</a:t>
            </a:fld>
            <a:endParaRPr lang="en-US"/>
          </a:p>
        </p:txBody>
      </p:sp>
    </p:spTree>
    <p:extLst>
      <p:ext uri="{BB962C8B-B14F-4D97-AF65-F5344CB8AC3E}">
        <p14:creationId xmlns:p14="http://schemas.microsoft.com/office/powerpoint/2010/main" val="3550216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let’s say</a:t>
            </a:r>
            <a:r>
              <a:rPr lang="en-US" baseline="0" dirty="0" smtClean="0"/>
              <a:t>, AP1 was scheduled by the central controller to transmit to Bob in some slot.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AP2 agrees to null its signal at Bob for that slot.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come that slot, it turns out that all packets in AP-1’s queue were for Alice instead.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how do we make sure that AP-1 does not just waste this slot?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key observation here is that in such situations, APs can dynamically reallocate central slots to other non-edge clients.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prevents wastage of slots. </a:t>
            </a:r>
            <a:endParaRPr lang="en-US"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34</a:t>
            </a:fld>
            <a:endParaRPr lang="en-US"/>
          </a:p>
        </p:txBody>
      </p:sp>
    </p:spTree>
    <p:extLst>
      <p:ext uri="{BB962C8B-B14F-4D97-AF65-F5344CB8AC3E}">
        <p14:creationId xmlns:p14="http://schemas.microsoft.com/office/powerpoint/2010/main" val="3550216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this example, AP-1 can re-allocate its slot to Alice. Note </a:t>
            </a:r>
            <a:r>
              <a:rPr lang="en-US" baseline="0" dirty="0" smtClean="0"/>
              <a:t>that AP-2 will still null to Bob In this slot, but this does not affect Alice in any way.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Of course, any such reallocation must ensure fairness between flows.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the paper, we show how to build deficit round robin schedulers to do this.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35</a:t>
            </a:fld>
            <a:endParaRPr lang="en-US"/>
          </a:p>
        </p:txBody>
      </p:sp>
    </p:spTree>
    <p:extLst>
      <p:ext uri="{BB962C8B-B14F-4D97-AF65-F5344CB8AC3E}">
        <p14:creationId xmlns:p14="http://schemas.microsoft.com/office/powerpoint/2010/main" val="3550216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understand how OpenRF works, lets see how it performs in practice.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36</a:t>
            </a:fld>
            <a:endParaRPr lang="en-US"/>
          </a:p>
        </p:txBody>
      </p:sp>
    </p:spTree>
    <p:extLst>
      <p:ext uri="{BB962C8B-B14F-4D97-AF65-F5344CB8AC3E}">
        <p14:creationId xmlns:p14="http://schemas.microsoft.com/office/powerpoint/2010/main" val="4192674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implemented OpenRF on Intel 5300 Wi-Fi cards.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modified the </a:t>
            </a:r>
            <a:r>
              <a:rPr lang="en-US" dirty="0" err="1" smtClean="0"/>
              <a:t>iwlwifi</a:t>
            </a:r>
            <a:r>
              <a:rPr lang="en-US" baseline="0" dirty="0" smtClean="0"/>
              <a:t> Intel driver to support the OpenRF interface.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extended the 802.11 CSI tool from the University of Washington to manipulate wireless channels.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compare OpenRF with a standard 802.11n baseline. </a:t>
            </a:r>
            <a:endParaRPr lang="en-US"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37</a:t>
            </a:fld>
            <a:endParaRPr lang="en-US"/>
          </a:p>
        </p:txBody>
      </p:sp>
    </p:spTree>
    <p:extLst>
      <p:ext uri="{BB962C8B-B14F-4D97-AF65-F5344CB8AC3E}">
        <p14:creationId xmlns:p14="http://schemas.microsoft.com/office/powerpoint/2010/main" val="3550216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Let’s first look at interference nulling.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Recall that we observed that nulling allowed a reduction in interference by 12 </a:t>
            </a:r>
            <a:r>
              <a:rPr lang="en-US" baseline="0" dirty="0" err="1" smtClean="0"/>
              <a:t>dB.</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let’s see how this translates to throughput for TCP flows. We plot the CDF of the network throughput for traffic across experiments.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 are the results.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you can see OpenRF achieves a 1.7x gain in throughput compared to the baseline 802.11.</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38</a:t>
            </a:fld>
            <a:endParaRPr lang="en-US"/>
          </a:p>
        </p:txBody>
      </p:sp>
    </p:spTree>
    <p:extLst>
      <p:ext uri="{BB962C8B-B14F-4D97-AF65-F5344CB8AC3E}">
        <p14:creationId xmlns:p14="http://schemas.microsoft.com/office/powerpoint/2010/main" val="3550216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Next, we look measure the similar reduction in interference for interference alignment.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Our results show that the reduction achieved is 11 </a:t>
            </a:r>
            <a:r>
              <a:rPr lang="en-US" baseline="0" dirty="0" err="1" smtClean="0"/>
              <a:t>dB.</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39</a:t>
            </a:fld>
            <a:endParaRPr lang="en-US"/>
          </a:p>
        </p:txBody>
      </p:sp>
    </p:spTree>
    <p:extLst>
      <p:ext uri="{BB962C8B-B14F-4D97-AF65-F5344CB8AC3E}">
        <p14:creationId xmlns:p14="http://schemas.microsoft.com/office/powerpoint/2010/main" val="3550216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reminds us of a similar</a:t>
            </a:r>
            <a:r>
              <a:rPr lang="en-US" baseline="0" dirty="0" smtClean="0"/>
              <a:t> picture 10 years ago in the wired networking community.</a:t>
            </a:r>
          </a:p>
          <a:p>
            <a:endParaRPr lang="en-US" baseline="0" dirty="0" smtClean="0"/>
          </a:p>
          <a:p>
            <a:r>
              <a:rPr lang="en-US" baseline="0" dirty="0" smtClean="0"/>
              <a:t>Back then, internet protocols were developed in small </a:t>
            </a:r>
            <a:r>
              <a:rPr lang="en-US" baseline="0" dirty="0" err="1" smtClean="0"/>
              <a:t>testbeds</a:t>
            </a:r>
            <a:r>
              <a:rPr lang="en-US" baseline="0" dirty="0" smtClean="0"/>
              <a:t> or the ns simulator and were hardly adopted by switch manufacturers.</a:t>
            </a:r>
          </a:p>
          <a:p>
            <a:endParaRPr lang="en-US" baseline="0" dirty="0" smtClean="0"/>
          </a:p>
          <a:p>
            <a:r>
              <a:rPr lang="en-US" dirty="0" smtClean="0"/>
              <a:t>Wired networks broke this stalemate</a:t>
            </a:r>
            <a:r>
              <a:rPr lang="en-US" baseline="0" dirty="0" smtClean="0"/>
              <a:t> </a:t>
            </a:r>
            <a:r>
              <a:rPr lang="en-US" dirty="0" smtClean="0"/>
              <a:t>by building innovations over </a:t>
            </a:r>
            <a:r>
              <a:rPr lang="en-US" baseline="0" dirty="0" smtClean="0"/>
              <a:t>commodity hardware and directly deploying them in real networks.</a:t>
            </a:r>
          </a:p>
          <a:p>
            <a:endParaRPr lang="en-US" baseline="0" dirty="0" smtClean="0"/>
          </a:p>
          <a:p>
            <a:r>
              <a:rPr lang="en-US" baseline="0" dirty="0" err="1" smtClean="0"/>
              <a:t>OpenFlow</a:t>
            </a:r>
            <a:r>
              <a:rPr lang="en-US" baseline="0" dirty="0" smtClean="0"/>
              <a:t> and the large body of work on Software Defined networks have pioneered this path. </a:t>
            </a:r>
          </a:p>
          <a:p>
            <a:endParaRPr lang="en-US" baseline="0" dirty="0" smtClean="0"/>
          </a:p>
          <a:p>
            <a:r>
              <a:rPr lang="en-US" baseline="0" dirty="0" smtClean="0"/>
              <a:t>So the key question is if we can achieve the same in wireless networks.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4</a:t>
            </a:fld>
            <a:endParaRPr lang="en-US"/>
          </a:p>
        </p:txBody>
      </p:sp>
    </p:spTree>
    <p:extLst>
      <p:ext uri="{BB962C8B-B14F-4D97-AF65-F5344CB8AC3E}">
        <p14:creationId xmlns:p14="http://schemas.microsoft.com/office/powerpoint/2010/main" val="2633599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Let’s see how this translates to the throughput for TCP flows.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CDF demonstrates that OpenRF achieves a gain of 1.6x across experiments.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the paper we show how OpenRF achieves similar gains for beamforming as well. </a:t>
            </a:r>
          </a:p>
        </p:txBody>
      </p:sp>
      <p:sp>
        <p:nvSpPr>
          <p:cNvPr id="4" name="Slide Number Placeholder 3"/>
          <p:cNvSpPr>
            <a:spLocks noGrp="1"/>
          </p:cNvSpPr>
          <p:nvPr>
            <p:ph type="sldNum" sz="quarter" idx="10"/>
          </p:nvPr>
        </p:nvSpPr>
        <p:spPr/>
        <p:txBody>
          <a:bodyPr/>
          <a:lstStyle/>
          <a:p>
            <a:fld id="{10BAE336-D552-3342-AE70-4E3BA362A6FD}" type="slidenum">
              <a:rPr lang="en-US" smtClean="0"/>
              <a:t>40</a:t>
            </a:fld>
            <a:endParaRPr lang="en-US"/>
          </a:p>
        </p:txBody>
      </p:sp>
    </p:spTree>
    <p:extLst>
      <p:ext uri="{BB962C8B-B14F-4D97-AF65-F5344CB8AC3E}">
        <p14:creationId xmlns:p14="http://schemas.microsoft.com/office/powerpoint/2010/main" val="3550216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Next</a:t>
            </a:r>
            <a:r>
              <a:rPr lang="en-US" baseline="0" dirty="0" smtClean="0"/>
              <a:t>, we evaluate how OpenRF improves network throughput in a large </a:t>
            </a:r>
            <a:r>
              <a:rPr lang="en-US" baseline="0" dirty="0" err="1" smtClean="0"/>
              <a:t>testbed</a:t>
            </a:r>
            <a:r>
              <a:rPr lang="en-US" baseline="0"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evaluated OpenRF on a</a:t>
            </a:r>
            <a:r>
              <a:rPr lang="en-US" baseline="0" dirty="0" smtClean="0"/>
              <a:t> </a:t>
            </a:r>
            <a:r>
              <a:rPr lang="en-US" dirty="0" smtClean="0"/>
              <a:t>20 node</a:t>
            </a:r>
            <a:r>
              <a:rPr lang="en-US" baseline="0" dirty="0" smtClean="0"/>
              <a:t> </a:t>
            </a:r>
            <a:r>
              <a:rPr lang="en-US" baseline="0" dirty="0" err="1" smtClean="0"/>
              <a:t>testbed</a:t>
            </a:r>
            <a:r>
              <a:rPr lang="en-US" dirty="0" smtClean="0"/>
              <a:t>: 6 chosen as APs and 14</a:t>
            </a:r>
            <a:r>
              <a:rPr lang="en-US" baseline="0" dirty="0" smtClean="0"/>
              <a:t> as clients.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APs are 3-antenna nodes.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clients are a mix of single, two antenna and three antenna devices.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measure throughput for TCP flows generated using </a:t>
            </a:r>
            <a:r>
              <a:rPr lang="en-US" baseline="0" dirty="0" err="1" smtClean="0"/>
              <a:t>iperf</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t>41</a:t>
            </a:fld>
            <a:endParaRPr lang="en-US"/>
          </a:p>
        </p:txBody>
      </p:sp>
    </p:spTree>
    <p:extLst>
      <p:ext uri="{BB962C8B-B14F-4D97-AF65-F5344CB8AC3E}">
        <p14:creationId xmlns:p14="http://schemas.microsoft.com/office/powerpoint/2010/main" val="3550216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plot the throughput</a:t>
            </a:r>
            <a:r>
              <a:rPr lang="en-US" baseline="0" dirty="0" smtClean="0"/>
              <a:t> with 802.11 and OpenRF for different clients in the network. </a:t>
            </a:r>
            <a:endParaRPr lang="en-US" dirty="0" smtClean="0"/>
          </a:p>
          <a:p>
            <a:endParaRPr lang="en-US" baseline="0" dirty="0" smtClean="0"/>
          </a:p>
          <a:p>
            <a:r>
              <a:rPr lang="en-US" dirty="0" smtClean="0"/>
              <a:t>Here are the results. </a:t>
            </a:r>
          </a:p>
          <a:p>
            <a:endParaRPr lang="en-US" dirty="0" smtClean="0"/>
          </a:p>
          <a:p>
            <a:r>
              <a:rPr lang="en-US" dirty="0" smtClean="0"/>
              <a:t>We observe that </a:t>
            </a:r>
            <a:r>
              <a:rPr lang="en-US" baseline="0" dirty="0" smtClean="0"/>
              <a:t> OpenRF provides a 1.6x gain in throughput over 802.11. </a:t>
            </a:r>
          </a:p>
          <a:p>
            <a:r>
              <a:rPr lang="en-US" baseline="0" dirty="0" smtClean="0"/>
              <a:t>Hence, we show for the first time that applying MIMO techniques can provide gains for TCP flows</a:t>
            </a:r>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42</a:t>
            </a:fld>
            <a:endParaRPr lang="en-US"/>
          </a:p>
        </p:txBody>
      </p:sp>
    </p:spTree>
    <p:extLst>
      <p:ext uri="{BB962C8B-B14F-4D97-AF65-F5344CB8AC3E}">
        <p14:creationId xmlns:p14="http://schemas.microsoft.com/office/powerpoint/2010/main" val="3432714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Finally, we measure</a:t>
            </a:r>
            <a:r>
              <a:rPr lang="en-US" baseline="0" dirty="0" smtClean="0"/>
              <a:t> the impact of OpenRF for </a:t>
            </a:r>
            <a:r>
              <a:rPr lang="en-US" dirty="0" smtClean="0"/>
              <a:t>real applications.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consider two clients streaming</a:t>
            </a:r>
            <a:r>
              <a:rPr lang="en-US" baseline="0" dirty="0" smtClean="0"/>
              <a:t> a HD video over VLC.</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compare the delays in the video for 802.11 and OpenRF.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are the results.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802.11,</a:t>
            </a:r>
            <a:r>
              <a:rPr lang="en-US" baseline="0" dirty="0" smtClean="0"/>
              <a:t> the delays remain low when the blue client is the only client in the network, but clearly begin to spike once the red client joins the network.</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contrast, the delays remain low for OpenRF even when both clients are streaming video at the same time.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a:t>
            </a:r>
            <a:r>
              <a:rPr lang="fr-FR" baseline="0" dirty="0" smtClean="0"/>
              <a:t>’</a:t>
            </a:r>
            <a:r>
              <a:rPr lang="en-US" baseline="0" dirty="0" smtClean="0"/>
              <a:t>s look at how this translates to Bob’s actual video experience. We start with 802.11</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(Play)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you can see the video suffers from  major glitches and stalls. Next let</a:t>
            </a:r>
            <a:r>
              <a:rPr lang="fr-FR" baseline="0" dirty="0" smtClean="0"/>
              <a:t>’</a:t>
            </a:r>
            <a:r>
              <a:rPr lang="en-US" baseline="0" dirty="0" smtClean="0"/>
              <a:t>s look at OpenRF.</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(Play)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Clearly the video is of much better quality!</a:t>
            </a:r>
          </a:p>
        </p:txBody>
      </p:sp>
      <p:sp>
        <p:nvSpPr>
          <p:cNvPr id="4" name="Slide Number Placeholder 3"/>
          <p:cNvSpPr>
            <a:spLocks noGrp="1"/>
          </p:cNvSpPr>
          <p:nvPr>
            <p:ph type="sldNum" sz="quarter" idx="10"/>
          </p:nvPr>
        </p:nvSpPr>
        <p:spPr/>
        <p:txBody>
          <a:bodyPr/>
          <a:lstStyle/>
          <a:p>
            <a:fld id="{10BAE336-D552-3342-AE70-4E3BA362A6FD}" type="slidenum">
              <a:rPr lang="en-US" smtClean="0"/>
              <a:t>43</a:t>
            </a:fld>
            <a:endParaRPr lang="en-US"/>
          </a:p>
        </p:txBody>
      </p:sp>
    </p:spTree>
    <p:extLst>
      <p:ext uri="{BB962C8B-B14F-4D97-AF65-F5344CB8AC3E}">
        <p14:creationId xmlns:p14="http://schemas.microsoft.com/office/powerpoint/2010/main" val="3550216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conclude.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presented OpenRF,</a:t>
            </a:r>
            <a:r>
              <a:rPr lang="en-US" baseline="0" dirty="0" smtClean="0"/>
              <a:t> a cross-layer architecture that enables deploying PHY techniques on commodity Wi-Fi cards.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OpenRF achieves gains over a fully operational network stack with real applications.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we believe OpenRF takes the first steps towards opening up PHY research to a wider community. </a:t>
            </a:r>
          </a:p>
        </p:txBody>
      </p:sp>
      <p:sp>
        <p:nvSpPr>
          <p:cNvPr id="4" name="Slide Number Placeholder 3"/>
          <p:cNvSpPr>
            <a:spLocks noGrp="1"/>
          </p:cNvSpPr>
          <p:nvPr>
            <p:ph type="sldNum" sz="quarter" idx="10"/>
          </p:nvPr>
        </p:nvSpPr>
        <p:spPr/>
        <p:txBody>
          <a:bodyPr/>
          <a:lstStyle/>
          <a:p>
            <a:fld id="{10BAE336-D552-3342-AE70-4E3BA362A6FD}" type="slidenum">
              <a:rPr lang="en-US" smtClean="0"/>
              <a:t>44</a:t>
            </a:fld>
            <a:endParaRPr lang="en-US"/>
          </a:p>
        </p:txBody>
      </p:sp>
    </p:spTree>
    <p:extLst>
      <p:ext uri="{BB962C8B-B14F-4D97-AF65-F5344CB8AC3E}">
        <p14:creationId xmlns:p14="http://schemas.microsoft.com/office/powerpoint/2010/main" val="355021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rest of this talk, I will introduce OpenRF, which takes the first step towards this goal. </a:t>
            </a:r>
            <a:endParaRPr lang="en-US" baseline="0" dirty="0" smtClean="0"/>
          </a:p>
          <a:p>
            <a:endParaRPr lang="en-US" baseline="0" dirty="0" smtClean="0"/>
          </a:p>
          <a:p>
            <a:r>
              <a:rPr lang="en-US" baseline="0" dirty="0" smtClean="0"/>
              <a:t>OpenRF brings cross layer MIMO techniques to today’s Wi-Fi cards.</a:t>
            </a:r>
          </a:p>
          <a:p>
            <a:endParaRPr lang="en-US" baseline="0" dirty="0" smtClean="0"/>
          </a:p>
          <a:p>
            <a:r>
              <a:rPr lang="en-US" baseline="0" dirty="0" smtClean="0"/>
              <a:t>In particular it implements interference nulling, interference alignment, coherent beamforming and different combinations of these techniques.</a:t>
            </a:r>
          </a:p>
          <a:p>
            <a:endParaRPr lang="en-US" baseline="0" dirty="0" smtClean="0"/>
          </a:p>
          <a:p>
            <a:r>
              <a:rPr lang="en-US" baseline="0" dirty="0" smtClean="0"/>
              <a:t>It reveals and addresses challenges in how they interact with 802.11, TCP, bursty traffic and real applications.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OpenRF also self-configures the correct combination of MIMO techniques to benefit any network scenario. </a:t>
            </a:r>
          </a:p>
          <a:p>
            <a:endParaRPr lang="en-US" baseline="0" dirty="0" smtClean="0"/>
          </a:p>
          <a:p>
            <a:r>
              <a:rPr lang="en-US" baseline="0" dirty="0" smtClean="0"/>
              <a:t>Hence network administrators can benefit from these techniques without understanding the underlying details of MIMO signal processing.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5</a:t>
            </a:fld>
            <a:endParaRPr lang="en-US"/>
          </a:p>
        </p:txBody>
      </p:sp>
    </p:spTree>
    <p:extLst>
      <p:ext uri="{BB962C8B-B14F-4D97-AF65-F5344CB8AC3E}">
        <p14:creationId xmlns:p14="http://schemas.microsoft.com/office/powerpoint/2010/main" val="731224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first understand what OpenRF aims to achieve in a wireless network. </a:t>
            </a:r>
          </a:p>
          <a:p>
            <a:endParaRPr lang="en-US" baseline="0" dirty="0" smtClean="0"/>
          </a:p>
          <a:p>
            <a:r>
              <a:rPr lang="en-US" baseline="0" dirty="0" smtClean="0"/>
              <a:t>We consider a simple example where we have two access points : AP-1 and AP-2 connected by a wired backbone.</a:t>
            </a:r>
          </a:p>
          <a:p>
            <a:endParaRPr lang="en-US" baseline="0" dirty="0" smtClean="0"/>
          </a:p>
          <a:p>
            <a:r>
              <a:rPr lang="en-US" baseline="0" dirty="0" smtClean="0"/>
              <a:t>Let’s say that the APs serve two clients Alice and Bob.</a:t>
            </a:r>
          </a:p>
          <a:p>
            <a:endParaRPr lang="en-US" baseline="0" dirty="0" smtClean="0"/>
          </a:p>
          <a:p>
            <a:r>
              <a:rPr lang="en-US" baseline="0" dirty="0" smtClean="0"/>
              <a:t>Essentially, OpenRF aims to control downlink traffic from APs to clients. </a:t>
            </a:r>
          </a:p>
          <a:p>
            <a:endParaRPr lang="en-US" baseline="0" dirty="0" smtClean="0"/>
          </a:p>
          <a:p>
            <a:r>
              <a:rPr lang="en-US" baseline="0" dirty="0" smtClean="0"/>
              <a:t>In other words, it provides a software layer that controls each Access Point in the network to apply PHY techniques.</a:t>
            </a:r>
          </a:p>
          <a:p>
            <a:endParaRPr lang="en-US" baseline="0" dirty="0" smtClean="0"/>
          </a:p>
          <a:p>
            <a:r>
              <a:rPr lang="en-US" baseline="0" dirty="0" smtClean="0"/>
              <a:t>The clients however are independent devices that we do not coordinate or control.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6</a:t>
            </a:fld>
            <a:endParaRPr lang="en-US"/>
          </a:p>
        </p:txBody>
      </p:sp>
    </p:spTree>
    <p:extLst>
      <p:ext uri="{BB962C8B-B14F-4D97-AF65-F5344CB8AC3E}">
        <p14:creationId xmlns:p14="http://schemas.microsoft.com/office/powerpoint/2010/main" val="224357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suppose Alice decides to start watching a High-Definition </a:t>
            </a:r>
            <a:r>
              <a:rPr lang="en-US" baseline="0" dirty="0" err="1" smtClean="0"/>
              <a:t>Youtube</a:t>
            </a:r>
            <a:r>
              <a:rPr lang="en-US" baseline="0" dirty="0" smtClean="0"/>
              <a:t> video. </a:t>
            </a:r>
          </a:p>
          <a:p>
            <a:endParaRPr lang="en-US" baseline="0" dirty="0" smtClean="0"/>
          </a:p>
          <a:p>
            <a:r>
              <a:rPr lang="en-US" baseline="0" dirty="0" smtClean="0"/>
              <a:t>Let’s say AP-1 sends packets to Alice at 6 Mbps, which is just about enough for good quality.</a:t>
            </a:r>
          </a:p>
          <a:p>
            <a:endParaRPr lang="en-US" baseline="0" dirty="0" smtClean="0"/>
          </a:p>
          <a:p>
            <a:r>
              <a:rPr lang="en-US" baseline="0" dirty="0" smtClean="0"/>
              <a:t>Now suppose Bob decides to watch a video as well!</a:t>
            </a:r>
          </a:p>
          <a:p>
            <a:endParaRPr lang="en-US" baseline="0" dirty="0" smtClean="0"/>
          </a:p>
          <a:p>
            <a:r>
              <a:rPr lang="en-US" baseline="0" dirty="0" smtClean="0"/>
              <a:t>Unfortunately, the wireless medium is shared …</a:t>
            </a:r>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7</a:t>
            </a:fld>
            <a:endParaRPr lang="en-US"/>
          </a:p>
        </p:txBody>
      </p:sp>
    </p:spTree>
    <p:extLst>
      <p:ext uri="{BB962C8B-B14F-4D97-AF65-F5344CB8AC3E}">
        <p14:creationId xmlns:p14="http://schemas.microsoft.com/office/powerpoint/2010/main" val="224357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So, A</a:t>
            </a:r>
            <a:r>
              <a:rPr lang="en-US" baseline="0" dirty="0" smtClean="0"/>
              <a:t>lice and Bob are forced to take turns on the medium,</a:t>
            </a:r>
          </a:p>
          <a:p>
            <a:endParaRPr lang="en-US" baseline="0" dirty="0" smtClean="0"/>
          </a:p>
          <a:p>
            <a:r>
              <a:rPr lang="en-US" baseline="0" dirty="0" smtClean="0"/>
              <a:t>Thus, they only get half their earlier share, that is 3 Mbps each. </a:t>
            </a:r>
          </a:p>
          <a:p>
            <a:endParaRPr lang="en-US" baseline="0" dirty="0" smtClean="0"/>
          </a:p>
          <a:p>
            <a:r>
              <a:rPr lang="en-US" baseline="0" dirty="0" smtClean="0"/>
              <a:t>And this deteriorates the quality of service for both users. </a:t>
            </a:r>
          </a:p>
        </p:txBody>
      </p:sp>
      <p:sp>
        <p:nvSpPr>
          <p:cNvPr id="4" name="Slide Number Placeholder 3"/>
          <p:cNvSpPr>
            <a:spLocks noGrp="1"/>
          </p:cNvSpPr>
          <p:nvPr>
            <p:ph type="sldNum" sz="quarter" idx="10"/>
          </p:nvPr>
        </p:nvSpPr>
        <p:spPr/>
        <p:txBody>
          <a:bodyPr/>
          <a:lstStyle/>
          <a:p>
            <a:fld id="{10BAE336-D552-3342-AE70-4E3BA362A6FD}" type="slidenum">
              <a:rPr lang="en-US" smtClean="0"/>
              <a:t>8</a:t>
            </a:fld>
            <a:endParaRPr lang="en-US"/>
          </a:p>
        </p:txBody>
      </p:sp>
    </p:spTree>
    <p:extLst>
      <p:ext uri="{BB962C8B-B14F-4D97-AF65-F5344CB8AC3E}">
        <p14:creationId xmlns:p14="http://schemas.microsoft.com/office/powerpoint/2010/main" val="224357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tackle this problem, OpenRF leverages a technique called interference nulling.</a:t>
            </a:r>
          </a:p>
          <a:p>
            <a:endParaRPr lang="en-US" baseline="0" dirty="0" smtClean="0"/>
          </a:p>
          <a:p>
            <a:r>
              <a:rPr lang="en-US" baseline="0" dirty="0" smtClean="0"/>
              <a:t>Essentially, AP-2 can leverage its multiple antennas to cancel any interference at Alice.</a:t>
            </a:r>
          </a:p>
          <a:p>
            <a:endParaRPr lang="en-US" baseline="0" dirty="0" smtClean="0"/>
          </a:p>
          <a:p>
            <a:r>
              <a:rPr lang="en-US" baseline="0" dirty="0" smtClean="0"/>
              <a:t>Similarly AP-1 cancels interference at Bob.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t>9</a:t>
            </a:fld>
            <a:endParaRPr lang="en-US"/>
          </a:p>
        </p:txBody>
      </p:sp>
    </p:spTree>
    <p:extLst>
      <p:ext uri="{BB962C8B-B14F-4D97-AF65-F5344CB8AC3E}">
        <p14:creationId xmlns:p14="http://schemas.microsoft.com/office/powerpoint/2010/main" val="224357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45F25C-5569-9144-AD7D-AA36D81529F7}" type="datetime1">
              <a:rPr lang="en-US" smtClean="0"/>
              <a:t>8/13/2013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7F49B-4924-5D4A-9ADD-45B6E6381E2D}" type="slidenum">
              <a:rPr lang="en-US" smtClean="0"/>
              <a:t>‹#›</a:t>
            </a:fld>
            <a:endParaRPr lang="en-US"/>
          </a:p>
        </p:txBody>
      </p:sp>
    </p:spTree>
    <p:extLst>
      <p:ext uri="{BB962C8B-B14F-4D97-AF65-F5344CB8AC3E}">
        <p14:creationId xmlns:p14="http://schemas.microsoft.com/office/powerpoint/2010/main" val="3697668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D2C2C9-7651-344A-98E3-53C1A459F22A}" type="datetime1">
              <a:rPr lang="en-US" smtClean="0"/>
              <a:t>8/13/2013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7F49B-4924-5D4A-9ADD-45B6E6381E2D}" type="slidenum">
              <a:rPr lang="en-US" smtClean="0"/>
              <a:t>‹#›</a:t>
            </a:fld>
            <a:endParaRPr lang="en-US"/>
          </a:p>
        </p:txBody>
      </p:sp>
    </p:spTree>
    <p:extLst>
      <p:ext uri="{BB962C8B-B14F-4D97-AF65-F5344CB8AC3E}">
        <p14:creationId xmlns:p14="http://schemas.microsoft.com/office/powerpoint/2010/main" val="381556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AAB35-D6A4-1140-9566-0B319F632D5F}" type="datetime1">
              <a:rPr lang="en-US" smtClean="0"/>
              <a:t>8/13/2013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7F49B-4924-5D4A-9ADD-45B6E6381E2D}" type="slidenum">
              <a:rPr lang="en-US" smtClean="0"/>
              <a:t>‹#›</a:t>
            </a:fld>
            <a:endParaRPr lang="en-US"/>
          </a:p>
        </p:txBody>
      </p:sp>
    </p:spTree>
    <p:extLst>
      <p:ext uri="{BB962C8B-B14F-4D97-AF65-F5344CB8AC3E}">
        <p14:creationId xmlns:p14="http://schemas.microsoft.com/office/powerpoint/2010/main" val="718380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DA603-C3B1-6942-9F41-D2158C55BF2A}" type="datetime1">
              <a:rPr lang="en-US" smtClean="0"/>
              <a:t>8/13/2013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7F49B-4924-5D4A-9ADD-45B6E6381E2D}" type="slidenum">
              <a:rPr lang="en-US" smtClean="0"/>
              <a:t>‹#›</a:t>
            </a:fld>
            <a:endParaRPr lang="en-US" dirty="0"/>
          </a:p>
        </p:txBody>
      </p:sp>
    </p:spTree>
    <p:extLst>
      <p:ext uri="{BB962C8B-B14F-4D97-AF65-F5344CB8AC3E}">
        <p14:creationId xmlns:p14="http://schemas.microsoft.com/office/powerpoint/2010/main" val="211974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19DF5-4A25-B64E-813A-D25178179629}" type="datetime1">
              <a:rPr lang="en-US" smtClean="0"/>
              <a:t>8/13/2013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7F49B-4924-5D4A-9ADD-45B6E6381E2D}" type="slidenum">
              <a:rPr lang="en-US" smtClean="0"/>
              <a:t>‹#›</a:t>
            </a:fld>
            <a:endParaRPr lang="en-US"/>
          </a:p>
        </p:txBody>
      </p:sp>
    </p:spTree>
    <p:extLst>
      <p:ext uri="{BB962C8B-B14F-4D97-AF65-F5344CB8AC3E}">
        <p14:creationId xmlns:p14="http://schemas.microsoft.com/office/powerpoint/2010/main" val="1351266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97B8CB-5FA3-F248-AA32-2CAD6D768381}" type="datetime1">
              <a:rPr lang="en-US" smtClean="0"/>
              <a:t>8/13/2013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7F49B-4924-5D4A-9ADD-45B6E6381E2D}" type="slidenum">
              <a:rPr lang="en-US" smtClean="0"/>
              <a:t>‹#›</a:t>
            </a:fld>
            <a:endParaRPr lang="en-US"/>
          </a:p>
        </p:txBody>
      </p:sp>
    </p:spTree>
    <p:extLst>
      <p:ext uri="{BB962C8B-B14F-4D97-AF65-F5344CB8AC3E}">
        <p14:creationId xmlns:p14="http://schemas.microsoft.com/office/powerpoint/2010/main" val="1083472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6A1A80-4D59-BB41-AD5E-256D8C5E3766}" type="datetime1">
              <a:rPr lang="en-US" smtClean="0"/>
              <a:t>8/13/2013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17F49B-4924-5D4A-9ADD-45B6E6381E2D}" type="slidenum">
              <a:rPr lang="en-US" smtClean="0"/>
              <a:t>‹#›</a:t>
            </a:fld>
            <a:endParaRPr lang="en-US"/>
          </a:p>
        </p:txBody>
      </p:sp>
    </p:spTree>
    <p:extLst>
      <p:ext uri="{BB962C8B-B14F-4D97-AF65-F5344CB8AC3E}">
        <p14:creationId xmlns:p14="http://schemas.microsoft.com/office/powerpoint/2010/main" val="1584891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3A1FC4-1046-1241-BDE8-BDC565B14DAB}" type="datetime1">
              <a:rPr lang="en-US" smtClean="0"/>
              <a:t>8/13/2013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17F49B-4924-5D4A-9ADD-45B6E6381E2D}" type="slidenum">
              <a:rPr lang="en-US" smtClean="0"/>
              <a:t>‹#›</a:t>
            </a:fld>
            <a:endParaRPr lang="en-US"/>
          </a:p>
        </p:txBody>
      </p:sp>
    </p:spTree>
    <p:extLst>
      <p:ext uri="{BB962C8B-B14F-4D97-AF65-F5344CB8AC3E}">
        <p14:creationId xmlns:p14="http://schemas.microsoft.com/office/powerpoint/2010/main" val="872818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06CAEB-2516-7844-A675-9916D50355A0}" type="datetime1">
              <a:rPr lang="en-US" smtClean="0"/>
              <a:t>8/13/2013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17F49B-4924-5D4A-9ADD-45B6E6381E2D}" type="slidenum">
              <a:rPr lang="en-US" smtClean="0"/>
              <a:t>‹#›</a:t>
            </a:fld>
            <a:endParaRPr lang="en-US"/>
          </a:p>
        </p:txBody>
      </p:sp>
    </p:spTree>
    <p:extLst>
      <p:ext uri="{BB962C8B-B14F-4D97-AF65-F5344CB8AC3E}">
        <p14:creationId xmlns:p14="http://schemas.microsoft.com/office/powerpoint/2010/main" val="1503357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F5B0DD-08E8-3142-9979-ED473A57615D}" type="datetime1">
              <a:rPr lang="en-US" smtClean="0"/>
              <a:t>8/13/2013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7F49B-4924-5D4A-9ADD-45B6E6381E2D}" type="slidenum">
              <a:rPr lang="en-US" smtClean="0"/>
              <a:t>‹#›</a:t>
            </a:fld>
            <a:endParaRPr lang="en-US"/>
          </a:p>
        </p:txBody>
      </p:sp>
    </p:spTree>
    <p:extLst>
      <p:ext uri="{BB962C8B-B14F-4D97-AF65-F5344CB8AC3E}">
        <p14:creationId xmlns:p14="http://schemas.microsoft.com/office/powerpoint/2010/main" val="3134347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22A2BB-3FE0-D84D-BD7A-700BE57EBD3C}" type="datetime1">
              <a:rPr lang="en-US" smtClean="0"/>
              <a:t>8/13/2013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7F49B-4924-5D4A-9ADD-45B6E6381E2D}" type="slidenum">
              <a:rPr lang="en-US" smtClean="0"/>
              <a:t>‹#›</a:t>
            </a:fld>
            <a:endParaRPr lang="en-US"/>
          </a:p>
        </p:txBody>
      </p:sp>
    </p:spTree>
    <p:extLst>
      <p:ext uri="{BB962C8B-B14F-4D97-AF65-F5344CB8AC3E}">
        <p14:creationId xmlns:p14="http://schemas.microsoft.com/office/powerpoint/2010/main" val="733797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33652-38C1-DA43-9C94-6894AD797A82}" type="datetime1">
              <a:rPr lang="en-US" smtClean="0"/>
              <a:t>8/13/2013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8E6F9BFF-1FFB-7944-BE5D-DF282FABE0E0}" type="slidenum">
              <a:rPr lang="en-US" smtClean="0"/>
              <a:t>‹#›</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7F49B-4924-5D4A-9ADD-45B6E6381E2D}" type="slidenum">
              <a:rPr lang="en-US" smtClean="0"/>
              <a:t>‹#›</a:t>
            </a:fld>
            <a:endParaRPr lang="en-US"/>
          </a:p>
        </p:txBody>
      </p:sp>
    </p:spTree>
    <p:extLst>
      <p:ext uri="{BB962C8B-B14F-4D97-AF65-F5344CB8AC3E}">
        <p14:creationId xmlns:p14="http://schemas.microsoft.com/office/powerpoint/2010/main" val="1190618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154374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Bringing Cross-Layer MIMO to Today’s Wireless LANs</a:t>
            </a:r>
          </a:p>
        </p:txBody>
      </p:sp>
      <p:sp>
        <p:nvSpPr>
          <p:cNvPr id="5" name="Subtitle 2"/>
          <p:cNvSpPr txBox="1">
            <a:spLocks/>
          </p:cNvSpPr>
          <p:nvPr/>
        </p:nvSpPr>
        <p:spPr>
          <a:xfrm>
            <a:off x="2956787" y="3360221"/>
            <a:ext cx="3040955"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dirty="0" smtClean="0">
                <a:solidFill>
                  <a:schemeClr val="tx1"/>
                </a:solidFill>
              </a:rPr>
              <a:t>Swarun</a:t>
            </a:r>
            <a:r>
              <a:rPr lang="en-US" sz="2800" dirty="0" smtClean="0">
                <a:solidFill>
                  <a:schemeClr val="tx1"/>
                </a:solidFill>
              </a:rPr>
              <a:t> Kumar</a:t>
            </a:r>
            <a:endParaRPr lang="en-US" sz="2800" dirty="0">
              <a:solidFill>
                <a:schemeClr val="tx1"/>
              </a:solidFill>
            </a:endParaRPr>
          </a:p>
        </p:txBody>
      </p:sp>
      <p:sp>
        <p:nvSpPr>
          <p:cNvPr id="6" name="Subtitle 2"/>
          <p:cNvSpPr txBox="1">
            <a:spLocks/>
          </p:cNvSpPr>
          <p:nvPr/>
        </p:nvSpPr>
        <p:spPr>
          <a:xfrm>
            <a:off x="0" y="4440421"/>
            <a:ext cx="9144000" cy="1752600"/>
          </a:xfrm>
          <a:prstGeom prst="rect">
            <a:avLst/>
          </a:prstGeom>
        </p:spPr>
        <p:txBody>
          <a:bodyPr tIns="0">
            <a:norm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a:r>
              <a:rPr lang="en-US" sz="2800" dirty="0" smtClean="0"/>
              <a:t>Diego </a:t>
            </a:r>
            <a:r>
              <a:rPr lang="en-US" sz="2800" dirty="0" err="1" smtClean="0"/>
              <a:t>Cifuentes</a:t>
            </a:r>
            <a:r>
              <a:rPr lang="en-US" sz="2800" dirty="0" smtClean="0"/>
              <a:t>,  </a:t>
            </a:r>
            <a:r>
              <a:rPr lang="en-US" sz="2800" dirty="0" err="1" smtClean="0"/>
              <a:t>Shyamnath</a:t>
            </a:r>
            <a:r>
              <a:rPr lang="en-US" sz="2800" dirty="0" smtClean="0"/>
              <a:t> </a:t>
            </a:r>
            <a:r>
              <a:rPr lang="en-US" sz="2800" dirty="0" err="1" smtClean="0"/>
              <a:t>Gollakota</a:t>
            </a:r>
            <a:r>
              <a:rPr lang="en-US" sz="2800" baseline="30000" dirty="0">
                <a:solidFill>
                  <a:srgbClr val="000000"/>
                </a:solidFill>
                <a:latin typeface="Zapf Dingbats"/>
                <a:ea typeface="Zapf Dingbats"/>
                <a:cs typeface="Zapf Dingbats"/>
                <a:sym typeface="Zapf Dingbats"/>
              </a:rPr>
              <a:t> </a:t>
            </a:r>
            <a:r>
              <a:rPr lang="en-US" sz="2800" baseline="30000" dirty="0" smtClean="0">
                <a:solidFill>
                  <a:srgbClr val="000000"/>
                </a:solidFill>
                <a:sym typeface="Zapf Dingbats"/>
              </a:rPr>
              <a:t>  </a:t>
            </a:r>
            <a:r>
              <a:rPr lang="en-US" sz="2800" dirty="0" smtClean="0"/>
              <a:t>and Dina Katabi </a:t>
            </a:r>
            <a:endParaRPr lang="en-US" sz="2800" dirty="0"/>
          </a:p>
        </p:txBody>
      </p:sp>
      <p:pic>
        <p:nvPicPr>
          <p:cNvPr id="7" name="Picture 6" descr="C:\Users\gshyam\Desktop\MI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72955" y="5662702"/>
            <a:ext cx="1659824" cy="98140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a:blip r:embed="rId4"/>
          <a:stretch>
            <a:fillRect/>
          </a:stretch>
        </p:blipFill>
        <p:spPr>
          <a:xfrm>
            <a:off x="231758" y="5662702"/>
            <a:ext cx="2011657" cy="989735"/>
          </a:xfrm>
          <a:prstGeom prst="rect">
            <a:avLst/>
          </a:prstGeom>
        </p:spPr>
      </p:pic>
    </p:spTree>
    <p:extLst>
      <p:ext uri="{BB962C8B-B14F-4D97-AF65-F5344CB8AC3E}">
        <p14:creationId xmlns:p14="http://schemas.microsoft.com/office/powerpoint/2010/main" val="4058822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3355586" y="1377787"/>
            <a:ext cx="9487106" cy="5549205"/>
            <a:chOff x="-3355586" y="1377787"/>
            <a:chExt cx="9487106" cy="5549205"/>
          </a:xfrm>
        </p:grpSpPr>
        <p:sp>
          <p:nvSpPr>
            <p:cNvPr id="59" name="Trapezoid 58"/>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rapezoid 60"/>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rot="1860000">
            <a:off x="-3350594" y="1377534"/>
            <a:ext cx="9487106" cy="5549205"/>
            <a:chOff x="-3355586" y="1377787"/>
            <a:chExt cx="9487106" cy="5549205"/>
          </a:xfrm>
        </p:grpSpPr>
        <p:sp>
          <p:nvSpPr>
            <p:cNvPr id="72" name="Trapezoid 71"/>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rapezoid 72"/>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1041795" y="1417638"/>
            <a:ext cx="9487106" cy="5549205"/>
            <a:chOff x="-3355586" y="1377787"/>
            <a:chExt cx="9487106" cy="5549205"/>
          </a:xfrm>
        </p:grpSpPr>
        <p:sp>
          <p:nvSpPr>
            <p:cNvPr id="75" name="Trapezoid 74"/>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rapezoid 75"/>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8" name="Group 87"/>
          <p:cNvGrpSpPr/>
          <p:nvPr/>
        </p:nvGrpSpPr>
        <p:grpSpPr>
          <a:xfrm rot="19740000" flipH="1">
            <a:off x="-1043663" y="1420488"/>
            <a:ext cx="9487106" cy="5549205"/>
            <a:chOff x="-3355586" y="1377787"/>
            <a:chExt cx="9487106" cy="5549205"/>
          </a:xfrm>
        </p:grpSpPr>
        <p:sp>
          <p:nvSpPr>
            <p:cNvPr id="89" name="Trapezoid 88"/>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rapezoid 89"/>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err="1"/>
              <a:t>OpenRF’s</a:t>
            </a:r>
            <a:r>
              <a:rPr lang="en-US" dirty="0"/>
              <a:t> </a:t>
            </a:r>
            <a:r>
              <a:rPr lang="en-US" dirty="0" smtClean="0"/>
              <a:t>Goals</a:t>
            </a:r>
            <a:endParaRPr lang="en-US" dirty="0"/>
          </a:p>
        </p:txBody>
      </p:sp>
      <p:cxnSp>
        <p:nvCxnSpPr>
          <p:cNvPr id="32" name="Straight Connector 31"/>
          <p:cNvCxnSpPr/>
          <p:nvPr/>
        </p:nvCxnSpPr>
        <p:spPr>
          <a:xfrm>
            <a:off x="125734" y="2812131"/>
            <a:ext cx="417824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384284" y="2780598"/>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6125" y="2360253"/>
            <a:ext cx="1006894" cy="369332"/>
          </a:xfrm>
          <a:prstGeom prst="rect">
            <a:avLst/>
          </a:prstGeom>
          <a:noFill/>
        </p:spPr>
        <p:txBody>
          <a:bodyPr wrap="none" rtlCol="0">
            <a:spAutoFit/>
          </a:bodyPr>
          <a:lstStyle/>
          <a:p>
            <a:r>
              <a:rPr lang="en-US" dirty="0" smtClean="0"/>
              <a:t>Ethernet</a:t>
            </a:r>
            <a:endParaRPr lang="en-US" dirty="0"/>
          </a:p>
        </p:txBody>
      </p:sp>
      <p:sp>
        <p:nvSpPr>
          <p:cNvPr id="8" name="TextBox 7"/>
          <p:cNvSpPr txBox="1"/>
          <p:nvPr/>
        </p:nvSpPr>
        <p:spPr>
          <a:xfrm>
            <a:off x="2942265" y="1156028"/>
            <a:ext cx="3406151" cy="523220"/>
          </a:xfrm>
          <a:prstGeom prst="rect">
            <a:avLst/>
          </a:prstGeom>
          <a:noFill/>
        </p:spPr>
        <p:txBody>
          <a:bodyPr wrap="none" rtlCol="0">
            <a:spAutoFit/>
          </a:bodyPr>
          <a:lstStyle/>
          <a:p>
            <a:r>
              <a:rPr lang="en-US" sz="2800" dirty="0" smtClean="0">
                <a:solidFill>
                  <a:srgbClr val="FF0000"/>
                </a:solidFill>
              </a:rPr>
              <a:t>“Interference Nulling”</a:t>
            </a:r>
            <a:endParaRPr lang="en-US" sz="2800" dirty="0">
              <a:solidFill>
                <a:srgbClr val="FF0000"/>
              </a:solidFill>
            </a:endParaRPr>
          </a:p>
        </p:txBody>
      </p:sp>
      <p:cxnSp>
        <p:nvCxnSpPr>
          <p:cNvPr id="77" name="Straight Arrow Connector 76"/>
          <p:cNvCxnSpPr/>
          <p:nvPr/>
        </p:nvCxnSpPr>
        <p:spPr>
          <a:xfrm>
            <a:off x="1479713" y="4330282"/>
            <a:ext cx="22033" cy="55331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3672119" y="4249672"/>
            <a:ext cx="29639" cy="53320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02" y="6064424"/>
            <a:ext cx="1140860" cy="642408"/>
          </a:xfrm>
          <a:prstGeom prst="rect">
            <a:avLst/>
          </a:prstGeom>
        </p:spPr>
      </p:pic>
      <p:pic>
        <p:nvPicPr>
          <p:cNvPr id="81" name="Picture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348" y="6064696"/>
            <a:ext cx="1140860" cy="641863"/>
          </a:xfrm>
          <a:prstGeom prst="rect">
            <a:avLst/>
          </a:prstGeom>
        </p:spPr>
      </p:pic>
      <p:sp>
        <p:nvSpPr>
          <p:cNvPr id="82" name="Rectangle 81"/>
          <p:cNvSpPr/>
          <p:nvPr/>
        </p:nvSpPr>
        <p:spPr>
          <a:xfrm>
            <a:off x="1088558"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sp>
        <p:nvSpPr>
          <p:cNvPr id="96" name="Rectangle 95"/>
          <p:cNvSpPr/>
          <p:nvPr/>
        </p:nvSpPr>
        <p:spPr>
          <a:xfrm>
            <a:off x="3290879"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Bob</a:t>
            </a:r>
            <a:endParaRPr lang="en-US" sz="2600" b="1" dirty="0"/>
          </a:p>
        </p:txBody>
      </p:sp>
      <p:pic>
        <p:nvPicPr>
          <p:cNvPr id="108" name="Picture 107"/>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0444" y1="18000" x2="50444" y2="18000"/>
                        <a14:foregroundMark x1="31556" y1="18667" x2="31556" y2="18667"/>
                        <a14:foregroundMark x1="17111" y1="33111" x2="17111" y2="33111"/>
                        <a14:foregroundMark x1="17556" y1="49111" x2="17556" y2="49111"/>
                        <a14:foregroundMark x1="21556" y1="68000" x2="21556" y2="68000"/>
                        <a14:foregroundMark x1="30889" y1="78667" x2="30889" y2="78667"/>
                        <a14:foregroundMark x1="47556" y1="85333" x2="47556" y2="85333"/>
                        <a14:foregroundMark x1="70444" y1="82444" x2="70444" y2="82444"/>
                        <a14:foregroundMark x1="78222" y1="68000" x2="78222" y2="68000"/>
                        <a14:foregroundMark x1="82000" y1="49111" x2="82000" y2="49111"/>
                        <a14:foregroundMark x1="77111" y1="32000" x2="77111" y2="32000"/>
                        <a14:foregroundMark x1="34222" y1="80889" x2="34222" y2="80889"/>
                        <a14:foregroundMark x1="67556" y1="18000" x2="67556" y2="18000"/>
                        <a14:foregroundMark x1="84889" y1="30889" x2="84889" y2="30889"/>
                        <a14:foregroundMark x1="50444" y1="6444" x2="50444" y2="6444"/>
                      </a14:backgroundRemoval>
                    </a14:imgEffect>
                  </a14:imgLayer>
                </a14:imgProps>
              </a:ext>
            </a:extLst>
          </a:blip>
          <a:stretch>
            <a:fillRect/>
          </a:stretch>
        </p:blipFill>
        <p:spPr>
          <a:xfrm>
            <a:off x="478621" y="6180548"/>
            <a:ext cx="536153" cy="536153"/>
          </a:xfrm>
          <a:prstGeom prst="rect">
            <a:avLst/>
          </a:prstGeom>
        </p:spPr>
      </p:pic>
      <p:pic>
        <p:nvPicPr>
          <p:cNvPr id="109" name="Picture 108"/>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0444" y1="18000" x2="50444" y2="18000"/>
                        <a14:foregroundMark x1="31556" y1="18667" x2="31556" y2="18667"/>
                        <a14:foregroundMark x1="17111" y1="33111" x2="17111" y2="33111"/>
                        <a14:foregroundMark x1="17556" y1="49111" x2="17556" y2="49111"/>
                        <a14:foregroundMark x1="21556" y1="68000" x2="21556" y2="68000"/>
                        <a14:foregroundMark x1="30889" y1="78667" x2="30889" y2="78667"/>
                        <a14:foregroundMark x1="47556" y1="85333" x2="47556" y2="85333"/>
                        <a14:foregroundMark x1="70444" y1="82444" x2="70444" y2="82444"/>
                        <a14:foregroundMark x1="78222" y1="68000" x2="78222" y2="68000"/>
                        <a14:foregroundMark x1="82000" y1="49111" x2="82000" y2="49111"/>
                        <a14:foregroundMark x1="77111" y1="32000" x2="77111" y2="32000"/>
                        <a14:foregroundMark x1="34222" y1="80889" x2="34222" y2="80889"/>
                        <a14:foregroundMark x1="67556" y1="18000" x2="67556" y2="18000"/>
                        <a14:foregroundMark x1="84889" y1="30889" x2="84889" y2="30889"/>
                        <a14:foregroundMark x1="50444" y1="6444" x2="50444" y2="6444"/>
                      </a14:backgroundRemoval>
                    </a14:imgEffect>
                  </a14:imgLayer>
                </a14:imgProps>
              </a:ext>
            </a:extLst>
          </a:blip>
          <a:stretch>
            <a:fillRect/>
          </a:stretch>
        </p:blipFill>
        <p:spPr>
          <a:xfrm>
            <a:off x="4303981" y="6168020"/>
            <a:ext cx="536153" cy="536153"/>
          </a:xfrm>
          <a:prstGeom prst="rect">
            <a:avLst/>
          </a:prstGeom>
        </p:spPr>
      </p:pic>
      <p:sp>
        <p:nvSpPr>
          <p:cNvPr id="111" name="TextBox 110"/>
          <p:cNvSpPr txBox="1"/>
          <p:nvPr/>
        </p:nvSpPr>
        <p:spPr>
          <a:xfrm rot="19911307">
            <a:off x="1699406" y="4730681"/>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112" name="Straight Arrow Connector 111"/>
          <p:cNvCxnSpPr/>
          <p:nvPr/>
        </p:nvCxnSpPr>
        <p:spPr>
          <a:xfrm flipH="1">
            <a:off x="1797213" y="4249672"/>
            <a:ext cx="1794449" cy="977626"/>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1613453" y="4330282"/>
            <a:ext cx="1639908" cy="897016"/>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572817">
            <a:off x="2765449" y="4698933"/>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65" name="Straight Connector 64"/>
          <p:cNvCxnSpPr/>
          <p:nvPr/>
        </p:nvCxnSpPr>
        <p:spPr>
          <a:xfrm flipV="1">
            <a:off x="3674910" y="2810009"/>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133 Grupo"/>
          <p:cNvGrpSpPr/>
          <p:nvPr/>
        </p:nvGrpSpPr>
        <p:grpSpPr>
          <a:xfrm>
            <a:off x="943255" y="3750278"/>
            <a:ext cx="890389" cy="390225"/>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ounded Rectangle 61"/>
          <p:cNvSpPr/>
          <p:nvPr/>
        </p:nvSpPr>
        <p:spPr>
          <a:xfrm>
            <a:off x="685859" y="3033351"/>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63" name="TextBox 62"/>
          <p:cNvSpPr txBox="1"/>
          <p:nvPr/>
        </p:nvSpPr>
        <p:spPr>
          <a:xfrm>
            <a:off x="1035738" y="3423466"/>
            <a:ext cx="761475" cy="369332"/>
          </a:xfrm>
          <a:prstGeom prst="rect">
            <a:avLst/>
          </a:prstGeom>
          <a:noFill/>
        </p:spPr>
        <p:txBody>
          <a:bodyPr wrap="square" rtlCol="0">
            <a:spAutoFit/>
          </a:bodyPr>
          <a:lstStyle/>
          <a:p>
            <a:pPr algn="ctr"/>
            <a:r>
              <a:rPr lang="en-US" b="1" dirty="0" smtClean="0"/>
              <a:t>AP-1</a:t>
            </a:r>
            <a:endParaRPr lang="en-US" b="1" dirty="0"/>
          </a:p>
        </p:txBody>
      </p:sp>
      <p:sp>
        <p:nvSpPr>
          <p:cNvPr id="92" name="TextBox 91"/>
          <p:cNvSpPr txBox="1"/>
          <p:nvPr/>
        </p:nvSpPr>
        <p:spPr>
          <a:xfrm>
            <a:off x="948074" y="3021056"/>
            <a:ext cx="940620" cy="369332"/>
          </a:xfrm>
          <a:prstGeom prst="rect">
            <a:avLst/>
          </a:prstGeom>
          <a:noFill/>
        </p:spPr>
        <p:txBody>
          <a:bodyPr wrap="none" rtlCol="0">
            <a:spAutoFit/>
          </a:bodyPr>
          <a:lstStyle/>
          <a:p>
            <a:r>
              <a:rPr lang="en-US" b="1" dirty="0" smtClean="0"/>
              <a:t>OpenRF</a:t>
            </a:r>
            <a:endParaRPr lang="en-US" b="1" dirty="0"/>
          </a:p>
        </p:txBody>
      </p:sp>
      <p:cxnSp>
        <p:nvCxnSpPr>
          <p:cNvPr id="93" name="Straight Connector 92"/>
          <p:cNvCxnSpPr/>
          <p:nvPr/>
        </p:nvCxnSpPr>
        <p:spPr>
          <a:xfrm>
            <a:off x="679554" y="3390388"/>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 name="146 Grupo"/>
          <p:cNvGrpSpPr/>
          <p:nvPr/>
        </p:nvGrpSpPr>
        <p:grpSpPr>
          <a:xfrm>
            <a:off x="3253362" y="3779699"/>
            <a:ext cx="890389" cy="390225"/>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18"/>
          <p:cNvSpPr/>
          <p:nvPr/>
        </p:nvSpPr>
        <p:spPr>
          <a:xfrm>
            <a:off x="2988360" y="3074637"/>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20" name="TextBox 19"/>
          <p:cNvSpPr txBox="1"/>
          <p:nvPr/>
        </p:nvSpPr>
        <p:spPr>
          <a:xfrm>
            <a:off x="3256896" y="3441908"/>
            <a:ext cx="846496" cy="369332"/>
          </a:xfrm>
          <a:prstGeom prst="rect">
            <a:avLst/>
          </a:prstGeom>
          <a:noFill/>
        </p:spPr>
        <p:txBody>
          <a:bodyPr wrap="square" rtlCol="0">
            <a:spAutoFit/>
          </a:bodyPr>
          <a:lstStyle/>
          <a:p>
            <a:pPr algn="ctr"/>
            <a:r>
              <a:rPr lang="en-US" b="1" dirty="0" smtClean="0"/>
              <a:t>AP-2</a:t>
            </a:r>
            <a:endParaRPr lang="en-US" b="1" dirty="0"/>
          </a:p>
        </p:txBody>
      </p:sp>
      <p:sp>
        <p:nvSpPr>
          <p:cNvPr id="91" name="TextBox 90"/>
          <p:cNvSpPr txBox="1"/>
          <p:nvPr/>
        </p:nvSpPr>
        <p:spPr>
          <a:xfrm>
            <a:off x="3250575" y="3062342"/>
            <a:ext cx="940620" cy="369332"/>
          </a:xfrm>
          <a:prstGeom prst="rect">
            <a:avLst/>
          </a:prstGeom>
          <a:noFill/>
        </p:spPr>
        <p:txBody>
          <a:bodyPr wrap="none" rtlCol="0">
            <a:spAutoFit/>
          </a:bodyPr>
          <a:lstStyle/>
          <a:p>
            <a:r>
              <a:rPr lang="en-US" b="1" dirty="0" smtClean="0"/>
              <a:t>OpenRF</a:t>
            </a:r>
            <a:endParaRPr lang="en-US" b="1" dirty="0"/>
          </a:p>
        </p:txBody>
      </p:sp>
      <p:cxnSp>
        <p:nvCxnSpPr>
          <p:cNvPr id="94" name="Straight Connector 93"/>
          <p:cNvCxnSpPr/>
          <p:nvPr/>
        </p:nvCxnSpPr>
        <p:spPr>
          <a:xfrm>
            <a:off x="2989796" y="3423434"/>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64" name="102 Grupo"/>
          <p:cNvGrpSpPr/>
          <p:nvPr/>
        </p:nvGrpSpPr>
        <p:grpSpPr>
          <a:xfrm>
            <a:off x="1392959" y="5066753"/>
            <a:ext cx="162366" cy="343124"/>
            <a:chOff x="2251055" y="6011612"/>
            <a:chExt cx="151905" cy="359487"/>
          </a:xfrm>
        </p:grpSpPr>
        <p:sp>
          <p:nvSpPr>
            <p:cNvPr id="66" name="Isosceles Triangle 65"/>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8" name="102 Grupo"/>
          <p:cNvGrpSpPr/>
          <p:nvPr/>
        </p:nvGrpSpPr>
        <p:grpSpPr>
          <a:xfrm>
            <a:off x="3596183" y="5075371"/>
            <a:ext cx="162366" cy="343124"/>
            <a:chOff x="2251055" y="6011612"/>
            <a:chExt cx="151905" cy="359487"/>
          </a:xfrm>
        </p:grpSpPr>
        <p:sp>
          <p:nvSpPr>
            <p:cNvPr id="69" name="Isosceles Triangle 68"/>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363092" y="4383566"/>
            <a:ext cx="1117163" cy="461665"/>
          </a:xfrm>
          <a:prstGeom prst="rect">
            <a:avLst/>
          </a:prstGeom>
          <a:noFill/>
        </p:spPr>
        <p:txBody>
          <a:bodyPr wrap="none" rtlCol="0">
            <a:spAutoFit/>
          </a:bodyPr>
          <a:lstStyle/>
          <a:p>
            <a:r>
              <a:rPr lang="en-US" sz="2400" dirty="0" smtClean="0">
                <a:solidFill>
                  <a:srgbClr val="DD0005"/>
                </a:solidFill>
              </a:rPr>
              <a:t>3 Mbps</a:t>
            </a:r>
            <a:endParaRPr lang="en-US" sz="2400" dirty="0">
              <a:solidFill>
                <a:srgbClr val="DD0005"/>
              </a:solidFill>
            </a:endParaRPr>
          </a:p>
        </p:txBody>
      </p:sp>
      <p:sp>
        <p:nvSpPr>
          <p:cNvPr id="57" name="TextBox 56"/>
          <p:cNvSpPr txBox="1"/>
          <p:nvPr/>
        </p:nvSpPr>
        <p:spPr>
          <a:xfrm>
            <a:off x="3729287" y="4359020"/>
            <a:ext cx="1117163" cy="461665"/>
          </a:xfrm>
          <a:prstGeom prst="rect">
            <a:avLst/>
          </a:prstGeom>
          <a:noFill/>
        </p:spPr>
        <p:txBody>
          <a:bodyPr wrap="none" rtlCol="0">
            <a:spAutoFit/>
          </a:bodyPr>
          <a:lstStyle/>
          <a:p>
            <a:r>
              <a:rPr lang="en-US" sz="2400" dirty="0" smtClean="0">
                <a:solidFill>
                  <a:srgbClr val="DD0005"/>
                </a:solidFill>
              </a:rPr>
              <a:t>3 Mbps</a:t>
            </a:r>
            <a:endParaRPr lang="en-US" sz="2400" dirty="0">
              <a:solidFill>
                <a:srgbClr val="DD0005"/>
              </a:solidFill>
            </a:endParaRPr>
          </a:p>
        </p:txBody>
      </p:sp>
      <p:sp>
        <p:nvSpPr>
          <p:cNvPr id="78" name="TextBox 77"/>
          <p:cNvSpPr txBox="1"/>
          <p:nvPr/>
        </p:nvSpPr>
        <p:spPr>
          <a:xfrm>
            <a:off x="1220539" y="6170922"/>
            <a:ext cx="1543511" cy="461665"/>
          </a:xfrm>
          <a:prstGeom prst="rect">
            <a:avLst/>
          </a:prstGeom>
          <a:noFill/>
        </p:spPr>
        <p:txBody>
          <a:bodyPr wrap="none" rtlCol="0">
            <a:spAutoFit/>
          </a:bodyPr>
          <a:lstStyle/>
          <a:p>
            <a:r>
              <a:rPr lang="en-US" sz="2400" dirty="0" smtClean="0"/>
              <a:t>Buffering… </a:t>
            </a:r>
            <a:endParaRPr lang="en-US" sz="2400" dirty="0"/>
          </a:p>
        </p:txBody>
      </p:sp>
      <p:sp>
        <p:nvSpPr>
          <p:cNvPr id="83" name="TextBox 82"/>
          <p:cNvSpPr txBox="1"/>
          <p:nvPr/>
        </p:nvSpPr>
        <p:spPr>
          <a:xfrm>
            <a:off x="5109708" y="6140144"/>
            <a:ext cx="1543511" cy="461665"/>
          </a:xfrm>
          <a:prstGeom prst="rect">
            <a:avLst/>
          </a:prstGeom>
          <a:noFill/>
        </p:spPr>
        <p:txBody>
          <a:bodyPr wrap="none" rtlCol="0">
            <a:spAutoFit/>
          </a:bodyPr>
          <a:lstStyle/>
          <a:p>
            <a:r>
              <a:rPr lang="en-US" sz="2400" dirty="0" smtClean="0"/>
              <a:t>Buffering… </a:t>
            </a:r>
            <a:endParaRPr lang="en-US" sz="2400" dirty="0"/>
          </a:p>
        </p:txBody>
      </p:sp>
    </p:spTree>
    <p:extLst>
      <p:ext uri="{BB962C8B-B14F-4D97-AF65-F5344CB8AC3E}">
        <p14:creationId xmlns:p14="http://schemas.microsoft.com/office/powerpoint/2010/main" val="114117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890000">
                                      <p:cBhvr>
                                        <p:cTn id="6" dur="700" fill="hold"/>
                                        <p:tgtEl>
                                          <p:spTgt spid="58"/>
                                        </p:tgtEl>
                                        <p:attrNameLst>
                                          <p:attrName>r</p:attrName>
                                        </p:attrNameLst>
                                      </p:cBhvr>
                                    </p:animRot>
                                  </p:childTnLst>
                                </p:cTn>
                              </p:par>
                              <p:par>
                                <p:cTn id="7" presetID="1" presetClass="exit" presetSubtype="0" fill="hold" nodeType="withEffect">
                                  <p:stCondLst>
                                    <p:cond delay="700"/>
                                  </p:stCondLst>
                                  <p:childTnLst>
                                    <p:set>
                                      <p:cBhvr>
                                        <p:cTn id="8" dur="1" fill="hold">
                                          <p:stCondLst>
                                            <p:cond delay="0"/>
                                          </p:stCondLst>
                                        </p:cTn>
                                        <p:tgtEl>
                                          <p:spTgt spid="58"/>
                                        </p:tgtEl>
                                        <p:attrNameLst>
                                          <p:attrName>style.visibility</p:attrName>
                                        </p:attrNameLst>
                                      </p:cBhvr>
                                      <p:to>
                                        <p:strVal val="hidden"/>
                                      </p:to>
                                    </p:set>
                                  </p:childTnLst>
                                </p:cTn>
                              </p:par>
                              <p:par>
                                <p:cTn id="9" presetID="1" presetClass="entr" presetSubtype="0" fill="hold" nodeType="withEffect">
                                  <p:stCondLst>
                                    <p:cond delay="700"/>
                                  </p:stCondLst>
                                  <p:childTnLst>
                                    <p:set>
                                      <p:cBhvr>
                                        <p:cTn id="10" dur="1" fill="hold">
                                          <p:stCondLst>
                                            <p:cond delay="0"/>
                                          </p:stCondLst>
                                        </p:cTn>
                                        <p:tgtEl>
                                          <p:spTgt spid="71"/>
                                        </p:tgtEl>
                                        <p:attrNameLst>
                                          <p:attrName>style.visibility</p:attrName>
                                        </p:attrNameLst>
                                      </p:cBhvr>
                                      <p:to>
                                        <p:strVal val="visible"/>
                                      </p:to>
                                    </p:set>
                                  </p:childTnLst>
                                </p:cTn>
                              </p:par>
                              <p:par>
                                <p:cTn id="11" presetID="8" presetClass="emph" presetSubtype="0" fill="hold" nodeType="withEffect">
                                  <p:stCondLst>
                                    <p:cond delay="0"/>
                                  </p:stCondLst>
                                  <p:childTnLst>
                                    <p:animRot by="-1890000">
                                      <p:cBhvr>
                                        <p:cTn id="12" dur="700" fill="hold"/>
                                        <p:tgtEl>
                                          <p:spTgt spid="74"/>
                                        </p:tgtEl>
                                        <p:attrNameLst>
                                          <p:attrName>r</p:attrName>
                                        </p:attrNameLst>
                                      </p:cBhvr>
                                    </p:animRot>
                                  </p:childTnLst>
                                </p:cTn>
                              </p:par>
                              <p:par>
                                <p:cTn id="13" presetID="1" presetClass="exit" presetSubtype="0" fill="hold" nodeType="withEffect">
                                  <p:stCondLst>
                                    <p:cond delay="700"/>
                                  </p:stCondLst>
                                  <p:childTnLst>
                                    <p:set>
                                      <p:cBhvr>
                                        <p:cTn id="14" dur="1" fill="hold">
                                          <p:stCondLst>
                                            <p:cond delay="0"/>
                                          </p:stCondLst>
                                        </p:cTn>
                                        <p:tgtEl>
                                          <p:spTgt spid="74"/>
                                        </p:tgtEl>
                                        <p:attrNameLst>
                                          <p:attrName>style.visibility</p:attrName>
                                        </p:attrNameLst>
                                      </p:cBhvr>
                                      <p:to>
                                        <p:strVal val="hidden"/>
                                      </p:to>
                                    </p:set>
                                  </p:childTnLst>
                                </p:cTn>
                              </p:par>
                              <p:par>
                                <p:cTn id="15" presetID="1" presetClass="entr" presetSubtype="0" fill="hold" nodeType="withEffect">
                                  <p:stCondLst>
                                    <p:cond delay="700"/>
                                  </p:stCondLst>
                                  <p:childTnLst>
                                    <p:set>
                                      <p:cBhvr>
                                        <p:cTn id="1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rot="1860000">
            <a:off x="-3350594" y="1377534"/>
            <a:ext cx="9487106" cy="5549205"/>
            <a:chOff x="-3355586" y="1377787"/>
            <a:chExt cx="9487106" cy="5549205"/>
          </a:xfrm>
        </p:grpSpPr>
        <p:sp>
          <p:nvSpPr>
            <p:cNvPr id="89" name="Trapezoid 88"/>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rapezoid 96"/>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8" name="Group 97"/>
          <p:cNvGrpSpPr/>
          <p:nvPr/>
        </p:nvGrpSpPr>
        <p:grpSpPr>
          <a:xfrm rot="19740000" flipH="1">
            <a:off x="-1043663" y="1420488"/>
            <a:ext cx="9487106" cy="5549205"/>
            <a:chOff x="-3355586" y="1377787"/>
            <a:chExt cx="9487106" cy="5549205"/>
          </a:xfrm>
        </p:grpSpPr>
        <p:sp>
          <p:nvSpPr>
            <p:cNvPr id="99" name="Trapezoid 98"/>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rapezoid 99"/>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err="1"/>
              <a:t>OpenRF’s</a:t>
            </a:r>
            <a:r>
              <a:rPr lang="en-US" dirty="0"/>
              <a:t> </a:t>
            </a:r>
            <a:r>
              <a:rPr lang="en-US" dirty="0" smtClean="0"/>
              <a:t>Goals</a:t>
            </a:r>
            <a:endParaRPr lang="en-US" dirty="0"/>
          </a:p>
        </p:txBody>
      </p:sp>
      <p:cxnSp>
        <p:nvCxnSpPr>
          <p:cNvPr id="32" name="Straight Connector 31"/>
          <p:cNvCxnSpPr/>
          <p:nvPr/>
        </p:nvCxnSpPr>
        <p:spPr>
          <a:xfrm>
            <a:off x="125734" y="2812131"/>
            <a:ext cx="417824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384284" y="2780598"/>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6125" y="2360253"/>
            <a:ext cx="1006894" cy="369332"/>
          </a:xfrm>
          <a:prstGeom prst="rect">
            <a:avLst/>
          </a:prstGeom>
          <a:noFill/>
        </p:spPr>
        <p:txBody>
          <a:bodyPr wrap="none" rtlCol="0">
            <a:spAutoFit/>
          </a:bodyPr>
          <a:lstStyle/>
          <a:p>
            <a:r>
              <a:rPr lang="en-US" dirty="0" smtClean="0"/>
              <a:t>Ethernet</a:t>
            </a:r>
            <a:endParaRPr lang="en-US" dirty="0"/>
          </a:p>
        </p:txBody>
      </p:sp>
      <p:sp>
        <p:nvSpPr>
          <p:cNvPr id="8" name="TextBox 7"/>
          <p:cNvSpPr txBox="1"/>
          <p:nvPr/>
        </p:nvSpPr>
        <p:spPr>
          <a:xfrm>
            <a:off x="2942265" y="1156028"/>
            <a:ext cx="3406151" cy="523220"/>
          </a:xfrm>
          <a:prstGeom prst="rect">
            <a:avLst/>
          </a:prstGeom>
          <a:noFill/>
        </p:spPr>
        <p:txBody>
          <a:bodyPr wrap="none" rtlCol="0">
            <a:spAutoFit/>
          </a:bodyPr>
          <a:lstStyle/>
          <a:p>
            <a:r>
              <a:rPr lang="en-US" sz="2800" dirty="0" smtClean="0">
                <a:solidFill>
                  <a:srgbClr val="FF0000"/>
                </a:solidFill>
              </a:rPr>
              <a:t>“Interference Nulling”</a:t>
            </a:r>
            <a:endParaRPr lang="en-US" sz="2800" dirty="0">
              <a:solidFill>
                <a:srgbClr val="FF0000"/>
              </a:solidFill>
            </a:endParaRPr>
          </a:p>
        </p:txBody>
      </p:sp>
      <p:cxnSp>
        <p:nvCxnSpPr>
          <p:cNvPr id="77" name="Straight Arrow Connector 76"/>
          <p:cNvCxnSpPr/>
          <p:nvPr/>
        </p:nvCxnSpPr>
        <p:spPr>
          <a:xfrm>
            <a:off x="1479713" y="4330282"/>
            <a:ext cx="22033" cy="55331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3672119" y="4249672"/>
            <a:ext cx="29639" cy="53320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02" y="6064424"/>
            <a:ext cx="1140860" cy="642408"/>
          </a:xfrm>
          <a:prstGeom prst="rect">
            <a:avLst/>
          </a:prstGeom>
        </p:spPr>
      </p:pic>
      <p:pic>
        <p:nvPicPr>
          <p:cNvPr id="81" name="Picture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348" y="6064696"/>
            <a:ext cx="1140860" cy="641863"/>
          </a:xfrm>
          <a:prstGeom prst="rect">
            <a:avLst/>
          </a:prstGeom>
        </p:spPr>
      </p:pic>
      <p:sp>
        <p:nvSpPr>
          <p:cNvPr id="82" name="Rectangle 81"/>
          <p:cNvSpPr/>
          <p:nvPr/>
        </p:nvSpPr>
        <p:spPr>
          <a:xfrm>
            <a:off x="1088558"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sp>
        <p:nvSpPr>
          <p:cNvPr id="96" name="Rectangle 95"/>
          <p:cNvSpPr/>
          <p:nvPr/>
        </p:nvSpPr>
        <p:spPr>
          <a:xfrm>
            <a:off x="3290879"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Bob</a:t>
            </a:r>
            <a:endParaRPr lang="en-US" sz="2600" b="1" dirty="0"/>
          </a:p>
        </p:txBody>
      </p:sp>
      <p:sp>
        <p:nvSpPr>
          <p:cNvPr id="107" name="TextBox 106"/>
          <p:cNvSpPr txBox="1"/>
          <p:nvPr/>
        </p:nvSpPr>
        <p:spPr>
          <a:xfrm>
            <a:off x="1274830" y="6172247"/>
            <a:ext cx="1635484" cy="461665"/>
          </a:xfrm>
          <a:prstGeom prst="rect">
            <a:avLst/>
          </a:prstGeom>
          <a:noFill/>
        </p:spPr>
        <p:txBody>
          <a:bodyPr wrap="none" rtlCol="0">
            <a:spAutoFit/>
          </a:bodyPr>
          <a:lstStyle/>
          <a:p>
            <a:r>
              <a:rPr lang="en-US" sz="2400" dirty="0" smtClean="0"/>
              <a:t>HD Quality!</a:t>
            </a:r>
            <a:endParaRPr lang="en-US" sz="2400" dirty="0"/>
          </a:p>
        </p:txBody>
      </p:sp>
      <p:sp>
        <p:nvSpPr>
          <p:cNvPr id="110" name="TextBox 109"/>
          <p:cNvSpPr txBox="1"/>
          <p:nvPr/>
        </p:nvSpPr>
        <p:spPr>
          <a:xfrm>
            <a:off x="5132249" y="6141469"/>
            <a:ext cx="1635484" cy="461665"/>
          </a:xfrm>
          <a:prstGeom prst="rect">
            <a:avLst/>
          </a:prstGeom>
          <a:noFill/>
        </p:spPr>
        <p:txBody>
          <a:bodyPr wrap="none" rtlCol="0">
            <a:spAutoFit/>
          </a:bodyPr>
          <a:lstStyle/>
          <a:p>
            <a:r>
              <a:rPr lang="en-US" sz="2400" dirty="0" smtClean="0"/>
              <a:t>HD Quality!</a:t>
            </a:r>
            <a:endParaRPr lang="en-US" sz="2400" dirty="0"/>
          </a:p>
        </p:txBody>
      </p:sp>
      <p:sp>
        <p:nvSpPr>
          <p:cNvPr id="111" name="TextBox 110"/>
          <p:cNvSpPr txBox="1"/>
          <p:nvPr/>
        </p:nvSpPr>
        <p:spPr>
          <a:xfrm rot="19911307">
            <a:off x="1699406" y="4730681"/>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112" name="Straight Arrow Connector 111"/>
          <p:cNvCxnSpPr/>
          <p:nvPr/>
        </p:nvCxnSpPr>
        <p:spPr>
          <a:xfrm flipH="1">
            <a:off x="1797213" y="4249672"/>
            <a:ext cx="1794449" cy="977626"/>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1613453" y="4330282"/>
            <a:ext cx="1639908" cy="897016"/>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572817">
            <a:off x="2765449" y="4698933"/>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65" name="Straight Connector 64"/>
          <p:cNvCxnSpPr/>
          <p:nvPr/>
        </p:nvCxnSpPr>
        <p:spPr>
          <a:xfrm flipV="1">
            <a:off x="3674910" y="2810009"/>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133 Grupo"/>
          <p:cNvGrpSpPr/>
          <p:nvPr/>
        </p:nvGrpSpPr>
        <p:grpSpPr>
          <a:xfrm>
            <a:off x="943255" y="3750278"/>
            <a:ext cx="890389" cy="390225"/>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ounded Rectangle 61"/>
          <p:cNvSpPr/>
          <p:nvPr/>
        </p:nvSpPr>
        <p:spPr>
          <a:xfrm>
            <a:off x="685859" y="3033351"/>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63" name="TextBox 62"/>
          <p:cNvSpPr txBox="1"/>
          <p:nvPr/>
        </p:nvSpPr>
        <p:spPr>
          <a:xfrm>
            <a:off x="1035738" y="3423466"/>
            <a:ext cx="761475" cy="369332"/>
          </a:xfrm>
          <a:prstGeom prst="rect">
            <a:avLst/>
          </a:prstGeom>
          <a:noFill/>
        </p:spPr>
        <p:txBody>
          <a:bodyPr wrap="square" rtlCol="0">
            <a:spAutoFit/>
          </a:bodyPr>
          <a:lstStyle/>
          <a:p>
            <a:pPr algn="ctr"/>
            <a:r>
              <a:rPr lang="en-US" b="1" dirty="0" smtClean="0"/>
              <a:t>AP-1</a:t>
            </a:r>
            <a:endParaRPr lang="en-US" b="1" dirty="0"/>
          </a:p>
        </p:txBody>
      </p:sp>
      <p:sp>
        <p:nvSpPr>
          <p:cNvPr id="92" name="TextBox 91"/>
          <p:cNvSpPr txBox="1"/>
          <p:nvPr/>
        </p:nvSpPr>
        <p:spPr>
          <a:xfrm>
            <a:off x="948074" y="3021056"/>
            <a:ext cx="940620" cy="369332"/>
          </a:xfrm>
          <a:prstGeom prst="rect">
            <a:avLst/>
          </a:prstGeom>
          <a:noFill/>
        </p:spPr>
        <p:txBody>
          <a:bodyPr wrap="none" rtlCol="0">
            <a:spAutoFit/>
          </a:bodyPr>
          <a:lstStyle/>
          <a:p>
            <a:r>
              <a:rPr lang="en-US" b="1" dirty="0" smtClean="0"/>
              <a:t>OpenRF</a:t>
            </a:r>
            <a:endParaRPr lang="en-US" b="1" dirty="0"/>
          </a:p>
        </p:txBody>
      </p:sp>
      <p:cxnSp>
        <p:nvCxnSpPr>
          <p:cNvPr id="93" name="Straight Connector 92"/>
          <p:cNvCxnSpPr/>
          <p:nvPr/>
        </p:nvCxnSpPr>
        <p:spPr>
          <a:xfrm>
            <a:off x="679554" y="3390388"/>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 name="146 Grupo"/>
          <p:cNvGrpSpPr/>
          <p:nvPr/>
        </p:nvGrpSpPr>
        <p:grpSpPr>
          <a:xfrm>
            <a:off x="3253362" y="3779699"/>
            <a:ext cx="890389" cy="390225"/>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18"/>
          <p:cNvSpPr/>
          <p:nvPr/>
        </p:nvSpPr>
        <p:spPr>
          <a:xfrm>
            <a:off x="2988360" y="3074637"/>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20" name="TextBox 19"/>
          <p:cNvSpPr txBox="1"/>
          <p:nvPr/>
        </p:nvSpPr>
        <p:spPr>
          <a:xfrm>
            <a:off x="3256896" y="3441908"/>
            <a:ext cx="846496" cy="369332"/>
          </a:xfrm>
          <a:prstGeom prst="rect">
            <a:avLst/>
          </a:prstGeom>
          <a:noFill/>
        </p:spPr>
        <p:txBody>
          <a:bodyPr wrap="square" rtlCol="0">
            <a:spAutoFit/>
          </a:bodyPr>
          <a:lstStyle/>
          <a:p>
            <a:pPr algn="ctr"/>
            <a:r>
              <a:rPr lang="en-US" b="1" dirty="0" smtClean="0"/>
              <a:t>AP-2</a:t>
            </a:r>
            <a:endParaRPr lang="en-US" b="1" dirty="0"/>
          </a:p>
        </p:txBody>
      </p:sp>
      <p:sp>
        <p:nvSpPr>
          <p:cNvPr id="91" name="TextBox 90"/>
          <p:cNvSpPr txBox="1"/>
          <p:nvPr/>
        </p:nvSpPr>
        <p:spPr>
          <a:xfrm>
            <a:off x="3250575" y="3062342"/>
            <a:ext cx="940620" cy="369332"/>
          </a:xfrm>
          <a:prstGeom prst="rect">
            <a:avLst/>
          </a:prstGeom>
          <a:noFill/>
        </p:spPr>
        <p:txBody>
          <a:bodyPr wrap="none" rtlCol="0">
            <a:spAutoFit/>
          </a:bodyPr>
          <a:lstStyle/>
          <a:p>
            <a:r>
              <a:rPr lang="en-US" b="1" dirty="0" smtClean="0"/>
              <a:t>OpenRF</a:t>
            </a:r>
            <a:endParaRPr lang="en-US" b="1" dirty="0"/>
          </a:p>
        </p:txBody>
      </p:sp>
      <p:cxnSp>
        <p:nvCxnSpPr>
          <p:cNvPr id="94" name="Straight Connector 93"/>
          <p:cNvCxnSpPr/>
          <p:nvPr/>
        </p:nvCxnSpPr>
        <p:spPr>
          <a:xfrm>
            <a:off x="2989796" y="3423434"/>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64" name="102 Grupo"/>
          <p:cNvGrpSpPr/>
          <p:nvPr/>
        </p:nvGrpSpPr>
        <p:grpSpPr>
          <a:xfrm>
            <a:off x="1392959" y="5066753"/>
            <a:ext cx="162366" cy="343124"/>
            <a:chOff x="2251055" y="6011612"/>
            <a:chExt cx="151905" cy="359487"/>
          </a:xfrm>
        </p:grpSpPr>
        <p:sp>
          <p:nvSpPr>
            <p:cNvPr id="66" name="Isosceles Triangle 65"/>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8" name="102 Grupo"/>
          <p:cNvGrpSpPr/>
          <p:nvPr/>
        </p:nvGrpSpPr>
        <p:grpSpPr>
          <a:xfrm>
            <a:off x="3596183" y="5075371"/>
            <a:ext cx="162366" cy="343124"/>
            <a:chOff x="2251055" y="6011612"/>
            <a:chExt cx="151905" cy="359487"/>
          </a:xfrm>
        </p:grpSpPr>
        <p:sp>
          <p:nvSpPr>
            <p:cNvPr id="69" name="Isosceles Triangle 68"/>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71" name="Straight Arrow Connector 70"/>
          <p:cNvCxnSpPr/>
          <p:nvPr/>
        </p:nvCxnSpPr>
        <p:spPr>
          <a:xfrm>
            <a:off x="4868541" y="4852065"/>
            <a:ext cx="4100859" cy="3153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8449634" y="4871106"/>
            <a:ext cx="612517" cy="369332"/>
          </a:xfrm>
          <a:prstGeom prst="rect">
            <a:avLst/>
          </a:prstGeom>
          <a:noFill/>
        </p:spPr>
        <p:txBody>
          <a:bodyPr wrap="none" rtlCol="0">
            <a:spAutoFit/>
          </a:bodyPr>
          <a:lstStyle/>
          <a:p>
            <a:r>
              <a:rPr lang="en-US" dirty="0" smtClean="0"/>
              <a:t>time</a:t>
            </a:r>
            <a:endParaRPr lang="en-US" dirty="0"/>
          </a:p>
        </p:txBody>
      </p:sp>
      <p:sp>
        <p:nvSpPr>
          <p:cNvPr id="74" name="Rectangle 73"/>
          <p:cNvSpPr/>
          <p:nvPr/>
        </p:nvSpPr>
        <p:spPr>
          <a:xfrm>
            <a:off x="4868540" y="3866895"/>
            <a:ext cx="893053" cy="441892"/>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75" name="Rectangle 74"/>
          <p:cNvSpPr/>
          <p:nvPr/>
        </p:nvSpPr>
        <p:spPr>
          <a:xfrm>
            <a:off x="5874680" y="4359020"/>
            <a:ext cx="893053" cy="441892"/>
          </a:xfrm>
          <a:prstGeom prst="rect">
            <a:avLst/>
          </a:prstGeom>
          <a:solidFill>
            <a:schemeClr val="tx2">
              <a:lumMod val="20000"/>
              <a:lumOff val="8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Bob</a:t>
            </a:r>
          </a:p>
        </p:txBody>
      </p:sp>
      <p:sp>
        <p:nvSpPr>
          <p:cNvPr id="76" name="Rectangle 75"/>
          <p:cNvSpPr/>
          <p:nvPr/>
        </p:nvSpPr>
        <p:spPr>
          <a:xfrm>
            <a:off x="6881153" y="3871661"/>
            <a:ext cx="893053" cy="441892"/>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78" name="Rectangle 77"/>
          <p:cNvSpPr/>
          <p:nvPr/>
        </p:nvSpPr>
        <p:spPr>
          <a:xfrm>
            <a:off x="7884454" y="4359020"/>
            <a:ext cx="893053" cy="441892"/>
          </a:xfrm>
          <a:prstGeom prst="rect">
            <a:avLst/>
          </a:prstGeom>
          <a:solidFill>
            <a:schemeClr val="tx2">
              <a:lumMod val="20000"/>
              <a:lumOff val="8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Bob</a:t>
            </a:r>
          </a:p>
        </p:txBody>
      </p:sp>
      <p:sp>
        <p:nvSpPr>
          <p:cNvPr id="85" name="Rectangle 84"/>
          <p:cNvSpPr/>
          <p:nvPr/>
        </p:nvSpPr>
        <p:spPr>
          <a:xfrm>
            <a:off x="5880201" y="3871661"/>
            <a:ext cx="893053" cy="441892"/>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86" name="Rectangle 85"/>
          <p:cNvSpPr/>
          <p:nvPr/>
        </p:nvSpPr>
        <p:spPr>
          <a:xfrm>
            <a:off x="7876939" y="3876427"/>
            <a:ext cx="893053" cy="441892"/>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87" name="Rectangle 86"/>
          <p:cNvSpPr/>
          <p:nvPr/>
        </p:nvSpPr>
        <p:spPr>
          <a:xfrm>
            <a:off x="4868540" y="4350287"/>
            <a:ext cx="893053" cy="441892"/>
          </a:xfrm>
          <a:prstGeom prst="rect">
            <a:avLst/>
          </a:prstGeom>
          <a:solidFill>
            <a:schemeClr val="tx2">
              <a:lumMod val="20000"/>
              <a:lumOff val="8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Bob</a:t>
            </a:r>
          </a:p>
        </p:txBody>
      </p:sp>
      <p:sp>
        <p:nvSpPr>
          <p:cNvPr id="88" name="Rectangle 87"/>
          <p:cNvSpPr/>
          <p:nvPr/>
        </p:nvSpPr>
        <p:spPr>
          <a:xfrm>
            <a:off x="6878314" y="4366162"/>
            <a:ext cx="893053" cy="441892"/>
          </a:xfrm>
          <a:prstGeom prst="rect">
            <a:avLst/>
          </a:prstGeom>
          <a:solidFill>
            <a:schemeClr val="tx2">
              <a:lumMod val="20000"/>
              <a:lumOff val="8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Bob</a:t>
            </a:r>
          </a:p>
        </p:txBody>
      </p:sp>
      <p:sp>
        <p:nvSpPr>
          <p:cNvPr id="90" name="TextBox 89"/>
          <p:cNvSpPr txBox="1"/>
          <p:nvPr/>
        </p:nvSpPr>
        <p:spPr>
          <a:xfrm>
            <a:off x="363092" y="4383566"/>
            <a:ext cx="1117163" cy="461665"/>
          </a:xfrm>
          <a:prstGeom prst="rect">
            <a:avLst/>
          </a:prstGeom>
          <a:noFill/>
        </p:spPr>
        <p:txBody>
          <a:bodyPr wrap="none" rtlCol="0">
            <a:spAutoFit/>
          </a:bodyPr>
          <a:lstStyle/>
          <a:p>
            <a:r>
              <a:rPr lang="en-US" sz="2400" dirty="0" smtClean="0">
                <a:solidFill>
                  <a:srgbClr val="0000FF"/>
                </a:solidFill>
              </a:rPr>
              <a:t>6 Mbps</a:t>
            </a:r>
            <a:endParaRPr lang="en-US" sz="2400" dirty="0">
              <a:solidFill>
                <a:srgbClr val="0000FF"/>
              </a:solidFill>
            </a:endParaRPr>
          </a:p>
        </p:txBody>
      </p:sp>
      <p:sp>
        <p:nvSpPr>
          <p:cNvPr id="95" name="TextBox 94"/>
          <p:cNvSpPr txBox="1"/>
          <p:nvPr/>
        </p:nvSpPr>
        <p:spPr>
          <a:xfrm>
            <a:off x="3729287" y="4359020"/>
            <a:ext cx="1117163" cy="461665"/>
          </a:xfrm>
          <a:prstGeom prst="rect">
            <a:avLst/>
          </a:prstGeom>
          <a:noFill/>
        </p:spPr>
        <p:txBody>
          <a:bodyPr wrap="none" rtlCol="0">
            <a:spAutoFit/>
          </a:bodyPr>
          <a:lstStyle/>
          <a:p>
            <a:r>
              <a:rPr lang="en-US" sz="2400" dirty="0" smtClean="0">
                <a:solidFill>
                  <a:srgbClr val="0000FF"/>
                </a:solidFill>
              </a:rPr>
              <a:t>6 Mbps</a:t>
            </a:r>
            <a:endParaRPr lang="en-US" sz="2400" dirty="0">
              <a:solidFill>
                <a:srgbClr val="0000FF"/>
              </a:solidFill>
            </a:endParaRPr>
          </a:p>
        </p:txBody>
      </p:sp>
    </p:spTree>
    <p:extLst>
      <p:ext uri="{BB962C8B-B14F-4D97-AF65-F5344CB8AC3E}">
        <p14:creationId xmlns:p14="http://schemas.microsoft.com/office/powerpoint/2010/main" val="127301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rot="1860000">
            <a:off x="-3350594" y="1377534"/>
            <a:ext cx="9487106" cy="5549205"/>
            <a:chOff x="-3355586" y="1377787"/>
            <a:chExt cx="9487106" cy="5549205"/>
          </a:xfrm>
        </p:grpSpPr>
        <p:sp>
          <p:nvSpPr>
            <p:cNvPr id="55" name="Trapezoid 54"/>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rapezoid 56"/>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740000" flipH="1">
            <a:off x="-1043663" y="1420488"/>
            <a:ext cx="9487106" cy="5549205"/>
            <a:chOff x="-3355586" y="1377787"/>
            <a:chExt cx="9487106" cy="5549205"/>
          </a:xfrm>
        </p:grpSpPr>
        <p:sp>
          <p:nvSpPr>
            <p:cNvPr id="59" name="Trapezoid 58"/>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rapezoid 60"/>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err="1"/>
              <a:t>OpenRF’s</a:t>
            </a:r>
            <a:r>
              <a:rPr lang="en-US" dirty="0"/>
              <a:t> </a:t>
            </a:r>
            <a:r>
              <a:rPr lang="en-US" dirty="0" smtClean="0"/>
              <a:t>Goals</a:t>
            </a:r>
            <a:endParaRPr lang="en-US" dirty="0"/>
          </a:p>
        </p:txBody>
      </p:sp>
      <p:cxnSp>
        <p:nvCxnSpPr>
          <p:cNvPr id="32" name="Straight Connector 31"/>
          <p:cNvCxnSpPr/>
          <p:nvPr/>
        </p:nvCxnSpPr>
        <p:spPr>
          <a:xfrm>
            <a:off x="125734" y="2812131"/>
            <a:ext cx="417824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384284" y="2780598"/>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6125" y="2360253"/>
            <a:ext cx="1006894" cy="369332"/>
          </a:xfrm>
          <a:prstGeom prst="rect">
            <a:avLst/>
          </a:prstGeom>
          <a:noFill/>
        </p:spPr>
        <p:txBody>
          <a:bodyPr wrap="none" rtlCol="0">
            <a:spAutoFit/>
          </a:bodyPr>
          <a:lstStyle/>
          <a:p>
            <a:r>
              <a:rPr lang="en-US" dirty="0" smtClean="0"/>
              <a:t>Ethernet</a:t>
            </a:r>
            <a:endParaRPr lang="en-US" dirty="0"/>
          </a:p>
        </p:txBody>
      </p:sp>
      <p:cxnSp>
        <p:nvCxnSpPr>
          <p:cNvPr id="77" name="Straight Arrow Connector 76"/>
          <p:cNvCxnSpPr/>
          <p:nvPr/>
        </p:nvCxnSpPr>
        <p:spPr>
          <a:xfrm>
            <a:off x="1479713" y="4330282"/>
            <a:ext cx="22033" cy="55331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1088558"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sp>
        <p:nvSpPr>
          <p:cNvPr id="111" name="TextBox 110"/>
          <p:cNvSpPr txBox="1"/>
          <p:nvPr/>
        </p:nvSpPr>
        <p:spPr>
          <a:xfrm rot="19911307">
            <a:off x="1699406" y="4730681"/>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112" name="Straight Arrow Connector 111"/>
          <p:cNvCxnSpPr/>
          <p:nvPr/>
        </p:nvCxnSpPr>
        <p:spPr>
          <a:xfrm flipH="1">
            <a:off x="1797213" y="4249672"/>
            <a:ext cx="1794449" cy="977626"/>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572817">
            <a:off x="2765449" y="4698933"/>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65" name="Straight Connector 64"/>
          <p:cNvCxnSpPr/>
          <p:nvPr/>
        </p:nvCxnSpPr>
        <p:spPr>
          <a:xfrm flipV="1">
            <a:off x="3674910" y="2810009"/>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133 Grupo"/>
          <p:cNvGrpSpPr/>
          <p:nvPr/>
        </p:nvGrpSpPr>
        <p:grpSpPr>
          <a:xfrm>
            <a:off x="943255" y="3750278"/>
            <a:ext cx="890389" cy="390225"/>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ounded Rectangle 61"/>
          <p:cNvSpPr/>
          <p:nvPr/>
        </p:nvSpPr>
        <p:spPr>
          <a:xfrm>
            <a:off x="685859" y="3033351"/>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63" name="TextBox 62"/>
          <p:cNvSpPr txBox="1"/>
          <p:nvPr/>
        </p:nvSpPr>
        <p:spPr>
          <a:xfrm>
            <a:off x="1035738" y="3423466"/>
            <a:ext cx="761475" cy="369332"/>
          </a:xfrm>
          <a:prstGeom prst="rect">
            <a:avLst/>
          </a:prstGeom>
          <a:noFill/>
        </p:spPr>
        <p:txBody>
          <a:bodyPr wrap="square" rtlCol="0">
            <a:spAutoFit/>
          </a:bodyPr>
          <a:lstStyle/>
          <a:p>
            <a:pPr algn="ctr"/>
            <a:r>
              <a:rPr lang="en-US" b="1" dirty="0" smtClean="0"/>
              <a:t>AP-1</a:t>
            </a:r>
            <a:endParaRPr lang="en-US" b="1" dirty="0"/>
          </a:p>
        </p:txBody>
      </p:sp>
      <p:sp>
        <p:nvSpPr>
          <p:cNvPr id="92" name="TextBox 91"/>
          <p:cNvSpPr txBox="1"/>
          <p:nvPr/>
        </p:nvSpPr>
        <p:spPr>
          <a:xfrm>
            <a:off x="948074" y="3021056"/>
            <a:ext cx="940620" cy="369332"/>
          </a:xfrm>
          <a:prstGeom prst="rect">
            <a:avLst/>
          </a:prstGeom>
          <a:noFill/>
        </p:spPr>
        <p:txBody>
          <a:bodyPr wrap="none" rtlCol="0">
            <a:spAutoFit/>
          </a:bodyPr>
          <a:lstStyle/>
          <a:p>
            <a:r>
              <a:rPr lang="en-US" b="1" dirty="0" smtClean="0"/>
              <a:t>OpenRF</a:t>
            </a:r>
            <a:endParaRPr lang="en-US" b="1" dirty="0"/>
          </a:p>
        </p:txBody>
      </p:sp>
      <p:cxnSp>
        <p:nvCxnSpPr>
          <p:cNvPr id="93" name="Straight Connector 92"/>
          <p:cNvCxnSpPr/>
          <p:nvPr/>
        </p:nvCxnSpPr>
        <p:spPr>
          <a:xfrm>
            <a:off x="679554" y="3390388"/>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 name="146 Grupo"/>
          <p:cNvGrpSpPr/>
          <p:nvPr/>
        </p:nvGrpSpPr>
        <p:grpSpPr>
          <a:xfrm>
            <a:off x="3253362" y="3779699"/>
            <a:ext cx="890389" cy="390225"/>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18"/>
          <p:cNvSpPr/>
          <p:nvPr/>
        </p:nvSpPr>
        <p:spPr>
          <a:xfrm>
            <a:off x="2988360" y="3074637"/>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20" name="TextBox 19"/>
          <p:cNvSpPr txBox="1"/>
          <p:nvPr/>
        </p:nvSpPr>
        <p:spPr>
          <a:xfrm>
            <a:off x="3256896" y="3441908"/>
            <a:ext cx="846496" cy="369332"/>
          </a:xfrm>
          <a:prstGeom prst="rect">
            <a:avLst/>
          </a:prstGeom>
          <a:noFill/>
        </p:spPr>
        <p:txBody>
          <a:bodyPr wrap="square" rtlCol="0">
            <a:spAutoFit/>
          </a:bodyPr>
          <a:lstStyle/>
          <a:p>
            <a:pPr algn="ctr"/>
            <a:r>
              <a:rPr lang="en-US" b="1" dirty="0" smtClean="0"/>
              <a:t>AP-2</a:t>
            </a:r>
            <a:endParaRPr lang="en-US" b="1" dirty="0"/>
          </a:p>
        </p:txBody>
      </p:sp>
      <p:sp>
        <p:nvSpPr>
          <p:cNvPr id="91" name="TextBox 90"/>
          <p:cNvSpPr txBox="1"/>
          <p:nvPr/>
        </p:nvSpPr>
        <p:spPr>
          <a:xfrm>
            <a:off x="3250575" y="3062342"/>
            <a:ext cx="940620" cy="369332"/>
          </a:xfrm>
          <a:prstGeom prst="rect">
            <a:avLst/>
          </a:prstGeom>
          <a:noFill/>
        </p:spPr>
        <p:txBody>
          <a:bodyPr wrap="none" rtlCol="0">
            <a:spAutoFit/>
          </a:bodyPr>
          <a:lstStyle/>
          <a:p>
            <a:r>
              <a:rPr lang="en-US" b="1" dirty="0" smtClean="0"/>
              <a:t>OpenRF</a:t>
            </a:r>
            <a:endParaRPr lang="en-US" b="1" dirty="0"/>
          </a:p>
        </p:txBody>
      </p:sp>
      <p:cxnSp>
        <p:nvCxnSpPr>
          <p:cNvPr id="94" name="Straight Connector 93"/>
          <p:cNvCxnSpPr/>
          <p:nvPr/>
        </p:nvCxnSpPr>
        <p:spPr>
          <a:xfrm>
            <a:off x="2989796" y="3423434"/>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22" name="102 Grupo"/>
          <p:cNvGrpSpPr/>
          <p:nvPr/>
        </p:nvGrpSpPr>
        <p:grpSpPr>
          <a:xfrm>
            <a:off x="1392959" y="5066753"/>
            <a:ext cx="162366" cy="343124"/>
            <a:chOff x="2251055" y="6011612"/>
            <a:chExt cx="151905" cy="359487"/>
          </a:xfrm>
        </p:grpSpPr>
        <p:sp>
          <p:nvSpPr>
            <p:cNvPr id="123" name="Isosceles Triangle 122"/>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a:off x="3306709" y="1156028"/>
            <a:ext cx="2456046" cy="523220"/>
          </a:xfrm>
          <a:prstGeom prst="rect">
            <a:avLst/>
          </a:prstGeom>
          <a:noFill/>
        </p:spPr>
        <p:txBody>
          <a:bodyPr wrap="none" rtlCol="0">
            <a:spAutoFit/>
          </a:bodyPr>
          <a:lstStyle/>
          <a:p>
            <a:r>
              <a:rPr lang="en-US" sz="2800" dirty="0" smtClean="0">
                <a:solidFill>
                  <a:srgbClr val="0000FF"/>
                </a:solidFill>
              </a:rPr>
              <a:t>“Beamforming”</a:t>
            </a:r>
            <a:endParaRPr lang="en-US" sz="2800" dirty="0">
              <a:solidFill>
                <a:srgbClr val="0000FF"/>
              </a:solidFill>
            </a:endParaRPr>
          </a:p>
        </p:txBody>
      </p:sp>
      <p:sp>
        <p:nvSpPr>
          <p:cNvPr id="90" name="TextBox 89"/>
          <p:cNvSpPr txBox="1"/>
          <p:nvPr/>
        </p:nvSpPr>
        <p:spPr>
          <a:xfrm>
            <a:off x="4399792" y="4266418"/>
            <a:ext cx="1117163" cy="461665"/>
          </a:xfrm>
          <a:prstGeom prst="rect">
            <a:avLst/>
          </a:prstGeom>
          <a:noFill/>
        </p:spPr>
        <p:txBody>
          <a:bodyPr wrap="none" rtlCol="0">
            <a:spAutoFit/>
          </a:bodyPr>
          <a:lstStyle/>
          <a:p>
            <a:r>
              <a:rPr lang="en-US" sz="2400" dirty="0" smtClean="0">
                <a:solidFill>
                  <a:srgbClr val="DD0005"/>
                </a:solidFill>
              </a:rPr>
              <a:t>3 Mbps</a:t>
            </a:r>
            <a:endParaRPr lang="en-US" sz="2400" dirty="0">
              <a:solidFill>
                <a:srgbClr val="DD0005"/>
              </a:solidFill>
            </a:endParaRPr>
          </a:p>
        </p:txBody>
      </p:sp>
      <p:sp>
        <p:nvSpPr>
          <p:cNvPr id="53" name="TextBox 52"/>
          <p:cNvSpPr txBox="1"/>
          <p:nvPr/>
        </p:nvSpPr>
        <p:spPr>
          <a:xfrm>
            <a:off x="358138" y="4390400"/>
            <a:ext cx="1117163" cy="461665"/>
          </a:xfrm>
          <a:prstGeom prst="rect">
            <a:avLst/>
          </a:prstGeom>
          <a:noFill/>
        </p:spPr>
        <p:txBody>
          <a:bodyPr wrap="none" rtlCol="0">
            <a:spAutoFit/>
          </a:bodyPr>
          <a:lstStyle/>
          <a:p>
            <a:r>
              <a:rPr lang="en-US" sz="2400" dirty="0" smtClean="0"/>
              <a:t>6 Mbps</a:t>
            </a:r>
            <a:endParaRPr lang="en-US" sz="2400" dirty="0"/>
          </a:p>
        </p:txBody>
      </p:sp>
      <p:cxnSp>
        <p:nvCxnSpPr>
          <p:cNvPr id="56" name="Straight Arrow Connector 55"/>
          <p:cNvCxnSpPr/>
          <p:nvPr/>
        </p:nvCxnSpPr>
        <p:spPr>
          <a:xfrm>
            <a:off x="1613453" y="4330282"/>
            <a:ext cx="2690528" cy="1557819"/>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3672119" y="4249672"/>
            <a:ext cx="1025353" cy="113942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rot="2900298">
            <a:off x="3727648" y="4536127"/>
            <a:ext cx="1172805" cy="369332"/>
          </a:xfrm>
          <a:prstGeom prst="rect">
            <a:avLst/>
          </a:prstGeom>
          <a:noFill/>
        </p:spPr>
        <p:txBody>
          <a:bodyPr wrap="none" rtlCol="0">
            <a:spAutoFit/>
          </a:bodyPr>
          <a:lstStyle/>
          <a:p>
            <a:r>
              <a:rPr lang="en-US" dirty="0" smtClean="0">
                <a:solidFill>
                  <a:srgbClr val="0000FF"/>
                </a:solidFill>
              </a:rPr>
              <a:t>beamform</a:t>
            </a:r>
            <a:endParaRPr lang="en-US" dirty="0">
              <a:solidFill>
                <a:srgbClr val="0000FF"/>
              </a:solidFill>
            </a:endParaRPr>
          </a:p>
        </p:txBody>
      </p:sp>
      <p:grpSp>
        <p:nvGrpSpPr>
          <p:cNvPr id="70" name="Group 69"/>
          <p:cNvGrpSpPr/>
          <p:nvPr/>
        </p:nvGrpSpPr>
        <p:grpSpPr>
          <a:xfrm>
            <a:off x="3290879" y="5075371"/>
            <a:ext cx="790500" cy="812730"/>
            <a:chOff x="3290879" y="5075371"/>
            <a:chExt cx="790500" cy="812730"/>
          </a:xfrm>
        </p:grpSpPr>
        <p:sp>
          <p:nvSpPr>
            <p:cNvPr id="71" name="Rectangle 70"/>
            <p:cNvSpPr/>
            <p:nvPr/>
          </p:nvSpPr>
          <p:spPr>
            <a:xfrm>
              <a:off x="3290879"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Bob</a:t>
              </a:r>
              <a:endParaRPr lang="en-US" sz="2600" b="1" dirty="0"/>
            </a:p>
          </p:txBody>
        </p:sp>
        <p:grpSp>
          <p:nvGrpSpPr>
            <p:cNvPr id="72" name="102 Grupo"/>
            <p:cNvGrpSpPr/>
            <p:nvPr/>
          </p:nvGrpSpPr>
          <p:grpSpPr>
            <a:xfrm>
              <a:off x="3596183" y="5075371"/>
              <a:ext cx="162366" cy="343124"/>
              <a:chOff x="2251055" y="6011612"/>
              <a:chExt cx="151905" cy="359487"/>
            </a:xfrm>
          </p:grpSpPr>
          <p:sp>
            <p:nvSpPr>
              <p:cNvPr id="73" name="Isosceles Triangle 72"/>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5513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4.44444E-6 L 0.154 0.09606 " pathEditMode="relative" rAng="0" ptsTypes="AA">
                                      <p:cBhvr>
                                        <p:cTn id="6" dur="2000" fill="hold"/>
                                        <p:tgtEl>
                                          <p:spTgt spid="70"/>
                                        </p:tgtEl>
                                        <p:attrNameLst>
                                          <p:attrName>ppt_x</p:attrName>
                                          <p:attrName>ppt_y</p:attrName>
                                        </p:attrNameLst>
                                      </p:cBhvr>
                                      <p:rCtr x="7691" y="4792"/>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6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9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81" grpId="0"/>
      <p:bldP spid="90" grpId="0"/>
      <p:bldP spid="6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rot="19740000" flipH="1">
            <a:off x="-1043663" y="1420488"/>
            <a:ext cx="9487106" cy="5549205"/>
            <a:chOff x="-3355586" y="1377787"/>
            <a:chExt cx="9487106" cy="5549205"/>
          </a:xfrm>
        </p:grpSpPr>
        <p:sp>
          <p:nvSpPr>
            <p:cNvPr id="55" name="Trapezoid 54"/>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rapezoid 55"/>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rot="13920000">
            <a:off x="-3569153" y="-738609"/>
            <a:ext cx="14542127" cy="9859341"/>
            <a:chOff x="-3355586" y="1377787"/>
            <a:chExt cx="9487106" cy="5549205"/>
          </a:xfrm>
        </p:grpSpPr>
        <p:sp>
          <p:nvSpPr>
            <p:cNvPr id="69" name="Trapezoid 68"/>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rapezoid 69"/>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4" name="Group 63"/>
          <p:cNvGrpSpPr/>
          <p:nvPr/>
        </p:nvGrpSpPr>
        <p:grpSpPr>
          <a:xfrm rot="12798014">
            <a:off x="-3587873" y="-743961"/>
            <a:ext cx="14542127" cy="9859341"/>
            <a:chOff x="-3355586" y="1377787"/>
            <a:chExt cx="9487106" cy="5549205"/>
          </a:xfrm>
        </p:grpSpPr>
        <p:sp>
          <p:nvSpPr>
            <p:cNvPr id="66" name="Trapezoid 65"/>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rapezoid 66"/>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4035664">
            <a:off x="-3564239" y="-733696"/>
            <a:ext cx="14542127" cy="9859341"/>
            <a:chOff x="-3355586" y="1377787"/>
            <a:chExt cx="9487106" cy="5549205"/>
          </a:xfrm>
        </p:grpSpPr>
        <p:sp>
          <p:nvSpPr>
            <p:cNvPr id="61" name="Trapezoid 60"/>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rapezoid 70"/>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rot="5104289">
            <a:off x="-3582959" y="-739048"/>
            <a:ext cx="14542127" cy="9859341"/>
            <a:chOff x="-3355586" y="1377787"/>
            <a:chExt cx="9487106" cy="5549205"/>
          </a:xfrm>
        </p:grpSpPr>
        <p:sp>
          <p:nvSpPr>
            <p:cNvPr id="73" name="Trapezoid 72"/>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rapezoid 73"/>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1" name="Group 50"/>
          <p:cNvGrpSpPr/>
          <p:nvPr/>
        </p:nvGrpSpPr>
        <p:grpSpPr>
          <a:xfrm rot="1860000">
            <a:off x="-3350594" y="1377534"/>
            <a:ext cx="9487106" cy="5549205"/>
            <a:chOff x="-3355586" y="1377787"/>
            <a:chExt cx="9487106" cy="5549205"/>
          </a:xfrm>
        </p:grpSpPr>
        <p:sp>
          <p:nvSpPr>
            <p:cNvPr id="52" name="Trapezoid 51"/>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rapezoid 52"/>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err="1"/>
              <a:t>OpenRF’s</a:t>
            </a:r>
            <a:r>
              <a:rPr lang="en-US" dirty="0"/>
              <a:t> </a:t>
            </a:r>
            <a:r>
              <a:rPr lang="en-US" dirty="0" smtClean="0"/>
              <a:t>Goals</a:t>
            </a:r>
            <a:endParaRPr lang="en-US" dirty="0"/>
          </a:p>
        </p:txBody>
      </p:sp>
      <p:cxnSp>
        <p:nvCxnSpPr>
          <p:cNvPr id="32" name="Straight Connector 31"/>
          <p:cNvCxnSpPr/>
          <p:nvPr/>
        </p:nvCxnSpPr>
        <p:spPr>
          <a:xfrm>
            <a:off x="125734" y="2812131"/>
            <a:ext cx="417824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384284" y="2780598"/>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6125" y="2360253"/>
            <a:ext cx="1006894" cy="369332"/>
          </a:xfrm>
          <a:prstGeom prst="rect">
            <a:avLst/>
          </a:prstGeom>
          <a:noFill/>
        </p:spPr>
        <p:txBody>
          <a:bodyPr wrap="none" rtlCol="0">
            <a:spAutoFit/>
          </a:bodyPr>
          <a:lstStyle/>
          <a:p>
            <a:r>
              <a:rPr lang="en-US" dirty="0" smtClean="0"/>
              <a:t>Ethernet</a:t>
            </a:r>
            <a:endParaRPr lang="en-US" dirty="0"/>
          </a:p>
        </p:txBody>
      </p:sp>
      <p:cxnSp>
        <p:nvCxnSpPr>
          <p:cNvPr id="77" name="Straight Arrow Connector 76"/>
          <p:cNvCxnSpPr/>
          <p:nvPr/>
        </p:nvCxnSpPr>
        <p:spPr>
          <a:xfrm>
            <a:off x="1479713" y="4330282"/>
            <a:ext cx="22033" cy="55331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1088558"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sp>
        <p:nvSpPr>
          <p:cNvPr id="111" name="TextBox 110"/>
          <p:cNvSpPr txBox="1"/>
          <p:nvPr/>
        </p:nvSpPr>
        <p:spPr>
          <a:xfrm rot="19911307">
            <a:off x="1699406" y="4730681"/>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112" name="Straight Arrow Connector 111"/>
          <p:cNvCxnSpPr/>
          <p:nvPr/>
        </p:nvCxnSpPr>
        <p:spPr>
          <a:xfrm flipH="1">
            <a:off x="1797213" y="4249672"/>
            <a:ext cx="1794449" cy="977626"/>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1613453" y="4330282"/>
            <a:ext cx="2690528" cy="1557819"/>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572817">
            <a:off x="2765449" y="4698933"/>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sp>
        <p:nvSpPr>
          <p:cNvPr id="117" name="TextBox 116"/>
          <p:cNvSpPr txBox="1"/>
          <p:nvPr/>
        </p:nvSpPr>
        <p:spPr>
          <a:xfrm>
            <a:off x="4449224" y="4405541"/>
            <a:ext cx="1117163" cy="461665"/>
          </a:xfrm>
          <a:prstGeom prst="rect">
            <a:avLst/>
          </a:prstGeom>
          <a:noFill/>
        </p:spPr>
        <p:txBody>
          <a:bodyPr wrap="none" rtlCol="0">
            <a:spAutoFit/>
          </a:bodyPr>
          <a:lstStyle/>
          <a:p>
            <a:r>
              <a:rPr lang="en-US" sz="2400" dirty="0">
                <a:solidFill>
                  <a:srgbClr val="0000FF"/>
                </a:solidFill>
              </a:rPr>
              <a:t>6</a:t>
            </a:r>
            <a:r>
              <a:rPr lang="en-US" sz="2400" dirty="0" smtClean="0">
                <a:solidFill>
                  <a:srgbClr val="0000FF"/>
                </a:solidFill>
              </a:rPr>
              <a:t> Mbps</a:t>
            </a:r>
            <a:endParaRPr lang="en-US" sz="2400" dirty="0">
              <a:solidFill>
                <a:srgbClr val="0000FF"/>
              </a:solidFill>
            </a:endParaRPr>
          </a:p>
        </p:txBody>
      </p:sp>
      <p:cxnSp>
        <p:nvCxnSpPr>
          <p:cNvPr id="65" name="Straight Connector 64"/>
          <p:cNvCxnSpPr/>
          <p:nvPr/>
        </p:nvCxnSpPr>
        <p:spPr>
          <a:xfrm flipV="1">
            <a:off x="3674910" y="2810009"/>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133 Grupo"/>
          <p:cNvGrpSpPr/>
          <p:nvPr/>
        </p:nvGrpSpPr>
        <p:grpSpPr>
          <a:xfrm>
            <a:off x="943255" y="3750278"/>
            <a:ext cx="890389" cy="390225"/>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ounded Rectangle 61"/>
          <p:cNvSpPr/>
          <p:nvPr/>
        </p:nvSpPr>
        <p:spPr>
          <a:xfrm>
            <a:off x="685859" y="3033351"/>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63" name="TextBox 62"/>
          <p:cNvSpPr txBox="1"/>
          <p:nvPr/>
        </p:nvSpPr>
        <p:spPr>
          <a:xfrm>
            <a:off x="1035738" y="3423466"/>
            <a:ext cx="761475" cy="369332"/>
          </a:xfrm>
          <a:prstGeom prst="rect">
            <a:avLst/>
          </a:prstGeom>
          <a:noFill/>
        </p:spPr>
        <p:txBody>
          <a:bodyPr wrap="square" rtlCol="0">
            <a:spAutoFit/>
          </a:bodyPr>
          <a:lstStyle/>
          <a:p>
            <a:pPr algn="ctr"/>
            <a:r>
              <a:rPr lang="en-US" b="1" dirty="0" smtClean="0"/>
              <a:t>AP-1</a:t>
            </a:r>
            <a:endParaRPr lang="en-US" b="1" dirty="0"/>
          </a:p>
        </p:txBody>
      </p:sp>
      <p:sp>
        <p:nvSpPr>
          <p:cNvPr id="92" name="TextBox 91"/>
          <p:cNvSpPr txBox="1"/>
          <p:nvPr/>
        </p:nvSpPr>
        <p:spPr>
          <a:xfrm>
            <a:off x="948074" y="3021056"/>
            <a:ext cx="940620" cy="369332"/>
          </a:xfrm>
          <a:prstGeom prst="rect">
            <a:avLst/>
          </a:prstGeom>
          <a:noFill/>
        </p:spPr>
        <p:txBody>
          <a:bodyPr wrap="none" rtlCol="0">
            <a:spAutoFit/>
          </a:bodyPr>
          <a:lstStyle/>
          <a:p>
            <a:r>
              <a:rPr lang="en-US" b="1" dirty="0" smtClean="0"/>
              <a:t>OpenRF</a:t>
            </a:r>
            <a:endParaRPr lang="en-US" b="1" dirty="0"/>
          </a:p>
        </p:txBody>
      </p:sp>
      <p:cxnSp>
        <p:nvCxnSpPr>
          <p:cNvPr id="93" name="Straight Connector 92"/>
          <p:cNvCxnSpPr/>
          <p:nvPr/>
        </p:nvCxnSpPr>
        <p:spPr>
          <a:xfrm>
            <a:off x="679554" y="3390388"/>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 name="146 Grupo"/>
          <p:cNvGrpSpPr/>
          <p:nvPr/>
        </p:nvGrpSpPr>
        <p:grpSpPr>
          <a:xfrm>
            <a:off x="3253362" y="3779699"/>
            <a:ext cx="890389" cy="390225"/>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18"/>
          <p:cNvSpPr/>
          <p:nvPr/>
        </p:nvSpPr>
        <p:spPr>
          <a:xfrm>
            <a:off x="2988360" y="3074637"/>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20" name="TextBox 19"/>
          <p:cNvSpPr txBox="1"/>
          <p:nvPr/>
        </p:nvSpPr>
        <p:spPr>
          <a:xfrm>
            <a:off x="3256896" y="3441908"/>
            <a:ext cx="846496" cy="369332"/>
          </a:xfrm>
          <a:prstGeom prst="rect">
            <a:avLst/>
          </a:prstGeom>
          <a:noFill/>
        </p:spPr>
        <p:txBody>
          <a:bodyPr wrap="square" rtlCol="0">
            <a:spAutoFit/>
          </a:bodyPr>
          <a:lstStyle/>
          <a:p>
            <a:pPr algn="ctr"/>
            <a:r>
              <a:rPr lang="en-US" b="1" dirty="0" smtClean="0"/>
              <a:t>AP-2</a:t>
            </a:r>
            <a:endParaRPr lang="en-US" b="1" dirty="0"/>
          </a:p>
        </p:txBody>
      </p:sp>
      <p:sp>
        <p:nvSpPr>
          <p:cNvPr id="91" name="TextBox 90"/>
          <p:cNvSpPr txBox="1"/>
          <p:nvPr/>
        </p:nvSpPr>
        <p:spPr>
          <a:xfrm>
            <a:off x="3250575" y="3062342"/>
            <a:ext cx="940620" cy="369332"/>
          </a:xfrm>
          <a:prstGeom prst="rect">
            <a:avLst/>
          </a:prstGeom>
          <a:noFill/>
        </p:spPr>
        <p:txBody>
          <a:bodyPr wrap="none" rtlCol="0">
            <a:spAutoFit/>
          </a:bodyPr>
          <a:lstStyle/>
          <a:p>
            <a:r>
              <a:rPr lang="en-US" b="1" dirty="0" smtClean="0"/>
              <a:t>OpenRF</a:t>
            </a:r>
            <a:endParaRPr lang="en-US" b="1" dirty="0"/>
          </a:p>
        </p:txBody>
      </p:sp>
      <p:cxnSp>
        <p:nvCxnSpPr>
          <p:cNvPr id="94" name="Straight Connector 93"/>
          <p:cNvCxnSpPr/>
          <p:nvPr/>
        </p:nvCxnSpPr>
        <p:spPr>
          <a:xfrm>
            <a:off x="2989796" y="3423434"/>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6" name="102 Grupo"/>
          <p:cNvGrpSpPr/>
          <p:nvPr/>
        </p:nvGrpSpPr>
        <p:grpSpPr>
          <a:xfrm>
            <a:off x="1392959" y="5066753"/>
            <a:ext cx="162366" cy="343124"/>
            <a:chOff x="2251055" y="6011612"/>
            <a:chExt cx="151905" cy="359487"/>
          </a:xfrm>
        </p:grpSpPr>
        <p:sp>
          <p:nvSpPr>
            <p:cNvPr id="118" name="Isosceles Triangle 117"/>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9" name="TextBox 48"/>
          <p:cNvSpPr txBox="1"/>
          <p:nvPr/>
        </p:nvSpPr>
        <p:spPr>
          <a:xfrm>
            <a:off x="358138" y="4390400"/>
            <a:ext cx="1117163" cy="461665"/>
          </a:xfrm>
          <a:prstGeom prst="rect">
            <a:avLst/>
          </a:prstGeom>
          <a:noFill/>
        </p:spPr>
        <p:txBody>
          <a:bodyPr wrap="none" rtlCol="0">
            <a:spAutoFit/>
          </a:bodyPr>
          <a:lstStyle/>
          <a:p>
            <a:r>
              <a:rPr lang="en-US" sz="2400" dirty="0" smtClean="0"/>
              <a:t>6 Mbps</a:t>
            </a:r>
            <a:endParaRPr lang="en-US" sz="2400" dirty="0"/>
          </a:p>
        </p:txBody>
      </p:sp>
      <p:sp>
        <p:nvSpPr>
          <p:cNvPr id="75" name="Rectangle 74"/>
          <p:cNvSpPr/>
          <p:nvPr/>
        </p:nvSpPr>
        <p:spPr>
          <a:xfrm>
            <a:off x="4697472" y="608095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Bob</a:t>
            </a:r>
            <a:endParaRPr lang="en-US" sz="2600" b="1" dirty="0"/>
          </a:p>
        </p:txBody>
      </p:sp>
      <p:grpSp>
        <p:nvGrpSpPr>
          <p:cNvPr id="76" name="102 Grupo"/>
          <p:cNvGrpSpPr/>
          <p:nvPr/>
        </p:nvGrpSpPr>
        <p:grpSpPr>
          <a:xfrm>
            <a:off x="5001399" y="5732414"/>
            <a:ext cx="162366" cy="343124"/>
            <a:chOff x="2251055" y="6011612"/>
            <a:chExt cx="151905" cy="359487"/>
          </a:xfrm>
        </p:grpSpPr>
        <p:sp>
          <p:nvSpPr>
            <p:cNvPr id="78" name="Isosceles Triangle 77"/>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rot="2900298">
            <a:off x="3727648" y="4536127"/>
            <a:ext cx="1172805" cy="369332"/>
          </a:xfrm>
          <a:prstGeom prst="rect">
            <a:avLst/>
          </a:prstGeom>
          <a:noFill/>
        </p:spPr>
        <p:txBody>
          <a:bodyPr wrap="none" rtlCol="0">
            <a:spAutoFit/>
          </a:bodyPr>
          <a:lstStyle/>
          <a:p>
            <a:r>
              <a:rPr lang="en-US" dirty="0" smtClean="0">
                <a:solidFill>
                  <a:srgbClr val="0000FF"/>
                </a:solidFill>
              </a:rPr>
              <a:t>beamform</a:t>
            </a:r>
            <a:endParaRPr lang="en-US" dirty="0">
              <a:solidFill>
                <a:srgbClr val="0000FF"/>
              </a:solidFill>
            </a:endParaRPr>
          </a:p>
        </p:txBody>
      </p:sp>
      <p:cxnSp>
        <p:nvCxnSpPr>
          <p:cNvPr id="84" name="Straight Arrow Connector 83"/>
          <p:cNvCxnSpPr/>
          <p:nvPr/>
        </p:nvCxnSpPr>
        <p:spPr>
          <a:xfrm>
            <a:off x="3672119" y="4249672"/>
            <a:ext cx="1025353" cy="113942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Content Placeholder 2"/>
          <p:cNvSpPr txBox="1">
            <a:spLocks/>
          </p:cNvSpPr>
          <p:nvPr/>
        </p:nvSpPr>
        <p:spPr>
          <a:xfrm>
            <a:off x="87553" y="5924582"/>
            <a:ext cx="8920095" cy="761098"/>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dirty="0" smtClean="0"/>
              <a:t>OpenRF must </a:t>
            </a:r>
            <a:r>
              <a:rPr lang="en-US" i="1" dirty="0" smtClean="0"/>
              <a:t>self-configure</a:t>
            </a:r>
            <a:r>
              <a:rPr lang="en-US" dirty="0" smtClean="0"/>
              <a:t> to network dynamism</a:t>
            </a:r>
          </a:p>
          <a:p>
            <a:pPr algn="l"/>
            <a:endParaRPr lang="en-US" dirty="0" smtClean="0"/>
          </a:p>
        </p:txBody>
      </p:sp>
    </p:spTree>
    <p:extLst>
      <p:ext uri="{BB962C8B-B14F-4D97-AF65-F5344CB8AC3E}">
        <p14:creationId xmlns:p14="http://schemas.microsoft.com/office/powerpoint/2010/main" val="151207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5400000">
                                      <p:cBhvr>
                                        <p:cTn id="6" dur="5000" fill="hold"/>
                                        <p:tgtEl>
                                          <p:spTgt spid="64"/>
                                        </p:tgtEl>
                                        <p:attrNameLst>
                                          <p:attrName>r</p:attrName>
                                        </p:attrNameLst>
                                      </p:cBhvr>
                                    </p:animRot>
                                  </p:childTnLst>
                                </p:cTn>
                              </p:par>
                              <p:par>
                                <p:cTn id="7" presetID="8" presetClass="emph" presetSubtype="0" fill="hold" nodeType="withEffect">
                                  <p:stCondLst>
                                    <p:cond delay="0"/>
                                  </p:stCondLst>
                                  <p:childTnLst>
                                    <p:animRot by="-5400000">
                                      <p:cBhvr>
                                        <p:cTn id="8" dur="5000" fill="hold"/>
                                        <p:tgtEl>
                                          <p:spTgt spid="72"/>
                                        </p:tgtEl>
                                        <p:attrNameLst>
                                          <p:attrName>r</p:attrName>
                                        </p:attrNameLst>
                                      </p:cBhvr>
                                    </p:animRot>
                                  </p:childTnLst>
                                </p:cTn>
                              </p:par>
                              <p:par>
                                <p:cTn id="9" presetID="1" presetClass="exit" presetSubtype="0" fill="hold" nodeType="withEffect">
                                  <p:stCondLst>
                                    <p:cond delay="1000"/>
                                  </p:stCondLst>
                                  <p:childTnLst>
                                    <p:set>
                                      <p:cBhvr>
                                        <p:cTn id="10" dur="1" fill="hold">
                                          <p:stCondLst>
                                            <p:cond delay="0"/>
                                          </p:stCondLst>
                                        </p:cTn>
                                        <p:tgtEl>
                                          <p:spTgt spid="64"/>
                                        </p:tgtEl>
                                        <p:attrNameLst>
                                          <p:attrName>style.visibility</p:attrName>
                                        </p:attrNameLst>
                                      </p:cBhvr>
                                      <p:to>
                                        <p:strVal val="hidden"/>
                                      </p:to>
                                    </p:set>
                                  </p:childTnLst>
                                </p:cTn>
                              </p:par>
                              <p:par>
                                <p:cTn id="11" presetID="1" presetClass="exit" presetSubtype="0" fill="hold" nodeType="withEffect">
                                  <p:stCondLst>
                                    <p:cond delay="1000"/>
                                  </p:stCondLst>
                                  <p:childTnLst>
                                    <p:set>
                                      <p:cBhvr>
                                        <p:cTn id="12" dur="1" fill="hold">
                                          <p:stCondLst>
                                            <p:cond delay="0"/>
                                          </p:stCondLst>
                                        </p:cTn>
                                        <p:tgtEl>
                                          <p:spTgt spid="72"/>
                                        </p:tgtEl>
                                        <p:attrNameLst>
                                          <p:attrName>style.visibility</p:attrName>
                                        </p:attrNameLst>
                                      </p:cBhvr>
                                      <p:to>
                                        <p:strVal val="hidden"/>
                                      </p:to>
                                    </p:set>
                                  </p:childTnLst>
                                </p:cTn>
                              </p:par>
                              <p:par>
                                <p:cTn id="13" presetID="1" presetClass="entr" presetSubtype="0" fill="hold" nodeType="withEffect">
                                  <p:stCondLst>
                                    <p:cond delay="100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OpenRF’s</a:t>
            </a:r>
            <a:r>
              <a:rPr lang="en-US" dirty="0" smtClean="0"/>
              <a:t> Architecture</a:t>
            </a:r>
            <a:endParaRPr lang="en-US" dirty="0"/>
          </a:p>
        </p:txBody>
      </p:sp>
      <p:cxnSp>
        <p:nvCxnSpPr>
          <p:cNvPr id="4" name="Straight Connector 3"/>
          <p:cNvCxnSpPr/>
          <p:nvPr/>
        </p:nvCxnSpPr>
        <p:spPr>
          <a:xfrm>
            <a:off x="125734" y="2812131"/>
            <a:ext cx="417824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384284" y="2780598"/>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46125" y="2360253"/>
            <a:ext cx="1006894" cy="369332"/>
          </a:xfrm>
          <a:prstGeom prst="rect">
            <a:avLst/>
          </a:prstGeom>
          <a:noFill/>
        </p:spPr>
        <p:txBody>
          <a:bodyPr wrap="none" rtlCol="0">
            <a:spAutoFit/>
          </a:bodyPr>
          <a:lstStyle/>
          <a:p>
            <a:r>
              <a:rPr lang="en-US" dirty="0" smtClean="0"/>
              <a:t>Ethernet</a:t>
            </a:r>
            <a:endParaRPr lang="en-US" dirty="0"/>
          </a:p>
        </p:txBody>
      </p:sp>
      <p:cxnSp>
        <p:nvCxnSpPr>
          <p:cNvPr id="7" name="Straight Arrow Connector 6"/>
          <p:cNvCxnSpPr/>
          <p:nvPr/>
        </p:nvCxnSpPr>
        <p:spPr>
          <a:xfrm>
            <a:off x="1479713" y="4330282"/>
            <a:ext cx="22033" cy="55331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8558"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cxnSp>
        <p:nvCxnSpPr>
          <p:cNvPr id="17" name="Straight Connector 16"/>
          <p:cNvCxnSpPr/>
          <p:nvPr/>
        </p:nvCxnSpPr>
        <p:spPr>
          <a:xfrm flipV="1">
            <a:off x="3674910" y="2810009"/>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133 Grupo"/>
          <p:cNvGrpSpPr/>
          <p:nvPr/>
        </p:nvGrpSpPr>
        <p:grpSpPr>
          <a:xfrm>
            <a:off x="943255" y="3750278"/>
            <a:ext cx="890389" cy="390225"/>
            <a:chOff x="4937720" y="2721798"/>
            <a:chExt cx="890389" cy="390225"/>
          </a:xfrm>
        </p:grpSpPr>
        <p:sp>
          <p:nvSpPr>
            <p:cNvPr id="19"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685859" y="3033351"/>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26" name="TextBox 25"/>
          <p:cNvSpPr txBox="1"/>
          <p:nvPr/>
        </p:nvSpPr>
        <p:spPr>
          <a:xfrm>
            <a:off x="1035738" y="3423466"/>
            <a:ext cx="761475" cy="369332"/>
          </a:xfrm>
          <a:prstGeom prst="rect">
            <a:avLst/>
          </a:prstGeom>
          <a:noFill/>
        </p:spPr>
        <p:txBody>
          <a:bodyPr wrap="square" rtlCol="0">
            <a:spAutoFit/>
          </a:bodyPr>
          <a:lstStyle/>
          <a:p>
            <a:pPr algn="ctr"/>
            <a:r>
              <a:rPr lang="en-US" b="1" dirty="0" smtClean="0"/>
              <a:t>AP-1</a:t>
            </a:r>
            <a:endParaRPr lang="en-US" b="1" dirty="0"/>
          </a:p>
        </p:txBody>
      </p:sp>
      <p:sp>
        <p:nvSpPr>
          <p:cNvPr id="27" name="TextBox 26"/>
          <p:cNvSpPr txBox="1"/>
          <p:nvPr/>
        </p:nvSpPr>
        <p:spPr>
          <a:xfrm>
            <a:off x="948074" y="3021056"/>
            <a:ext cx="940620" cy="369332"/>
          </a:xfrm>
          <a:prstGeom prst="rect">
            <a:avLst/>
          </a:prstGeom>
          <a:noFill/>
        </p:spPr>
        <p:txBody>
          <a:bodyPr wrap="none" rtlCol="0">
            <a:spAutoFit/>
          </a:bodyPr>
          <a:lstStyle/>
          <a:p>
            <a:r>
              <a:rPr lang="en-US" b="1" dirty="0" smtClean="0"/>
              <a:t>OpenRF</a:t>
            </a:r>
            <a:endParaRPr lang="en-US" b="1" dirty="0"/>
          </a:p>
        </p:txBody>
      </p:sp>
      <p:cxnSp>
        <p:nvCxnSpPr>
          <p:cNvPr id="28" name="Straight Connector 27"/>
          <p:cNvCxnSpPr/>
          <p:nvPr/>
        </p:nvCxnSpPr>
        <p:spPr>
          <a:xfrm>
            <a:off x="679554" y="3390388"/>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9" name="146 Grupo"/>
          <p:cNvGrpSpPr/>
          <p:nvPr/>
        </p:nvGrpSpPr>
        <p:grpSpPr>
          <a:xfrm>
            <a:off x="3253362" y="3779699"/>
            <a:ext cx="890389" cy="390225"/>
            <a:chOff x="4937720" y="2721798"/>
            <a:chExt cx="890389" cy="390225"/>
          </a:xfrm>
        </p:grpSpPr>
        <p:sp>
          <p:nvSpPr>
            <p:cNvPr id="30"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p:cNvSpPr/>
          <p:nvPr/>
        </p:nvSpPr>
        <p:spPr>
          <a:xfrm>
            <a:off x="2988360" y="3074637"/>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37" name="TextBox 36"/>
          <p:cNvSpPr txBox="1"/>
          <p:nvPr/>
        </p:nvSpPr>
        <p:spPr>
          <a:xfrm>
            <a:off x="3256896" y="3441908"/>
            <a:ext cx="846496" cy="369332"/>
          </a:xfrm>
          <a:prstGeom prst="rect">
            <a:avLst/>
          </a:prstGeom>
          <a:noFill/>
        </p:spPr>
        <p:txBody>
          <a:bodyPr wrap="square" rtlCol="0">
            <a:spAutoFit/>
          </a:bodyPr>
          <a:lstStyle/>
          <a:p>
            <a:pPr algn="ctr"/>
            <a:r>
              <a:rPr lang="en-US" b="1" dirty="0" smtClean="0"/>
              <a:t>AP-2</a:t>
            </a:r>
            <a:endParaRPr lang="en-US" b="1" dirty="0"/>
          </a:p>
        </p:txBody>
      </p:sp>
      <p:sp>
        <p:nvSpPr>
          <p:cNvPr id="38" name="TextBox 37"/>
          <p:cNvSpPr txBox="1"/>
          <p:nvPr/>
        </p:nvSpPr>
        <p:spPr>
          <a:xfrm>
            <a:off x="3250575" y="3062342"/>
            <a:ext cx="940620" cy="369332"/>
          </a:xfrm>
          <a:prstGeom prst="rect">
            <a:avLst/>
          </a:prstGeom>
          <a:noFill/>
        </p:spPr>
        <p:txBody>
          <a:bodyPr wrap="none" rtlCol="0">
            <a:spAutoFit/>
          </a:bodyPr>
          <a:lstStyle/>
          <a:p>
            <a:r>
              <a:rPr lang="en-US" b="1" dirty="0" smtClean="0"/>
              <a:t>OpenRF</a:t>
            </a:r>
            <a:endParaRPr lang="en-US" b="1" dirty="0"/>
          </a:p>
        </p:txBody>
      </p:sp>
      <p:cxnSp>
        <p:nvCxnSpPr>
          <p:cNvPr id="39" name="Straight Connector 38"/>
          <p:cNvCxnSpPr/>
          <p:nvPr/>
        </p:nvCxnSpPr>
        <p:spPr>
          <a:xfrm>
            <a:off x="2989796" y="3423434"/>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0" name="102 Grupo"/>
          <p:cNvGrpSpPr/>
          <p:nvPr/>
        </p:nvGrpSpPr>
        <p:grpSpPr>
          <a:xfrm>
            <a:off x="1392959" y="5066753"/>
            <a:ext cx="162366" cy="343124"/>
            <a:chOff x="2251055" y="6011612"/>
            <a:chExt cx="151905" cy="359487"/>
          </a:xfrm>
        </p:grpSpPr>
        <p:sp>
          <p:nvSpPr>
            <p:cNvPr id="41" name="Isosceles Triangle 40"/>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rot="19911307">
            <a:off x="1699406" y="4730681"/>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60" name="Straight Arrow Connector 59"/>
          <p:cNvCxnSpPr/>
          <p:nvPr/>
        </p:nvCxnSpPr>
        <p:spPr>
          <a:xfrm flipH="1">
            <a:off x="1797213" y="4249672"/>
            <a:ext cx="1794449" cy="977626"/>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1572817">
            <a:off x="2765449" y="4698933"/>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56" name="Straight Arrow Connector 55"/>
          <p:cNvCxnSpPr/>
          <p:nvPr/>
        </p:nvCxnSpPr>
        <p:spPr>
          <a:xfrm>
            <a:off x="1613453" y="4330282"/>
            <a:ext cx="2690528" cy="1557819"/>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57" name="Freeform 56"/>
          <p:cNvSpPr/>
          <p:nvPr/>
        </p:nvSpPr>
        <p:spPr>
          <a:xfrm>
            <a:off x="4303981" y="2205120"/>
            <a:ext cx="859784" cy="1189182"/>
          </a:xfrm>
          <a:custGeom>
            <a:avLst/>
            <a:gdLst>
              <a:gd name="connsiteX0" fmla="*/ 0 w 669636"/>
              <a:gd name="connsiteY0" fmla="*/ 1189182 h 1189182"/>
              <a:gd name="connsiteX1" fmla="*/ 369454 w 669636"/>
              <a:gd name="connsiteY1" fmla="*/ 0 h 1189182"/>
              <a:gd name="connsiteX2" fmla="*/ 669636 w 669636"/>
              <a:gd name="connsiteY2" fmla="*/ 0 h 1189182"/>
            </a:gdLst>
            <a:ahLst/>
            <a:cxnLst>
              <a:cxn ang="0">
                <a:pos x="connsiteX0" y="connsiteY0"/>
              </a:cxn>
              <a:cxn ang="0">
                <a:pos x="connsiteX1" y="connsiteY1"/>
              </a:cxn>
              <a:cxn ang="0">
                <a:pos x="connsiteX2" y="connsiteY2"/>
              </a:cxn>
            </a:cxnLst>
            <a:rect l="l" t="t" r="r" b="b"/>
            <a:pathLst>
              <a:path w="669636" h="1189182">
                <a:moveTo>
                  <a:pt x="0" y="1189182"/>
                </a:moveTo>
                <a:lnTo>
                  <a:pt x="369454" y="0"/>
                </a:lnTo>
                <a:lnTo>
                  <a:pt x="669636" y="0"/>
                </a:lnTo>
              </a:path>
            </a:pathLst>
          </a:custGeom>
          <a:ln>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Rectangle 77"/>
          <p:cNvSpPr/>
          <p:nvPr/>
        </p:nvSpPr>
        <p:spPr>
          <a:xfrm>
            <a:off x="4697472" y="608095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Bob</a:t>
            </a:r>
            <a:endParaRPr lang="en-US" sz="2600" b="1" dirty="0"/>
          </a:p>
        </p:txBody>
      </p:sp>
      <p:grpSp>
        <p:nvGrpSpPr>
          <p:cNvPr id="85" name="102 Grupo"/>
          <p:cNvGrpSpPr/>
          <p:nvPr/>
        </p:nvGrpSpPr>
        <p:grpSpPr>
          <a:xfrm>
            <a:off x="5001399" y="5732414"/>
            <a:ext cx="162366" cy="343124"/>
            <a:chOff x="2251055" y="6011612"/>
            <a:chExt cx="151905" cy="359487"/>
          </a:xfrm>
        </p:grpSpPr>
        <p:sp>
          <p:nvSpPr>
            <p:cNvPr id="86" name="Isosceles Triangle 85"/>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89" name="Straight Arrow Connector 88"/>
          <p:cNvCxnSpPr/>
          <p:nvPr/>
        </p:nvCxnSpPr>
        <p:spPr>
          <a:xfrm>
            <a:off x="3672119" y="4249672"/>
            <a:ext cx="1025353" cy="113942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56732" y="3874150"/>
            <a:ext cx="3420800"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55" name="Rounded Rectangular Callout 54"/>
          <p:cNvSpPr/>
          <p:nvPr/>
        </p:nvSpPr>
        <p:spPr>
          <a:xfrm flipV="1">
            <a:off x="7553574" y="4167934"/>
            <a:ext cx="1521208" cy="762002"/>
          </a:xfrm>
          <a:prstGeom prst="wedgeRoundRectCallout">
            <a:avLst>
              <a:gd name="adj1" fmla="val -55738"/>
              <a:gd name="adj2" fmla="val 107817"/>
              <a:gd name="adj3" fmla="val 16667"/>
            </a:avLst>
          </a:prstGeom>
          <a:solidFill>
            <a:srgbClr val="FFFFFF"/>
          </a:solidFill>
          <a:ln w="12700" cmpd="sng">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813296" y="2542174"/>
            <a:ext cx="3364235" cy="1197658"/>
          </a:xfrm>
          <a:prstGeom prst="rect">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4776985" y="2484563"/>
            <a:ext cx="1131289" cy="461665"/>
          </a:xfrm>
          <a:prstGeom prst="rect">
            <a:avLst/>
          </a:prstGeom>
          <a:noFill/>
        </p:spPr>
        <p:txBody>
          <a:bodyPr wrap="none" rtlCol="0">
            <a:spAutoFit/>
          </a:bodyPr>
          <a:lstStyle/>
          <a:p>
            <a:r>
              <a:rPr lang="en-US" sz="2400" b="1" dirty="0" smtClean="0"/>
              <a:t>Flow-id</a:t>
            </a:r>
            <a:endParaRPr lang="en-US" sz="2400" b="1" dirty="0"/>
          </a:p>
        </p:txBody>
      </p:sp>
      <p:sp>
        <p:nvSpPr>
          <p:cNvPr id="63" name="TextBox 62"/>
          <p:cNvSpPr txBox="1"/>
          <p:nvPr/>
        </p:nvSpPr>
        <p:spPr>
          <a:xfrm>
            <a:off x="6137767" y="2483708"/>
            <a:ext cx="1010763" cy="461665"/>
          </a:xfrm>
          <a:prstGeom prst="rect">
            <a:avLst/>
          </a:prstGeom>
          <a:noFill/>
        </p:spPr>
        <p:txBody>
          <a:bodyPr wrap="none" rtlCol="0">
            <a:spAutoFit/>
          </a:bodyPr>
          <a:lstStyle/>
          <a:p>
            <a:r>
              <a:rPr lang="en-US" sz="2400" b="1" dirty="0" smtClean="0"/>
              <a:t>Action</a:t>
            </a:r>
            <a:endParaRPr lang="en-US" sz="2400" b="1" dirty="0"/>
          </a:p>
        </p:txBody>
      </p:sp>
      <p:cxnSp>
        <p:nvCxnSpPr>
          <p:cNvPr id="64" name="Straight Connector 63"/>
          <p:cNvCxnSpPr/>
          <p:nvPr/>
        </p:nvCxnSpPr>
        <p:spPr>
          <a:xfrm>
            <a:off x="4813296" y="2979728"/>
            <a:ext cx="3364236" cy="1"/>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65" name="Straight Connector 64"/>
          <p:cNvCxnSpPr/>
          <p:nvPr/>
        </p:nvCxnSpPr>
        <p:spPr>
          <a:xfrm flipH="1">
            <a:off x="5839181" y="2534225"/>
            <a:ext cx="1" cy="1216053"/>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sp>
        <p:nvSpPr>
          <p:cNvPr id="66" name="TextBox 65"/>
          <p:cNvSpPr txBox="1"/>
          <p:nvPr/>
        </p:nvSpPr>
        <p:spPr>
          <a:xfrm>
            <a:off x="7493004" y="4099097"/>
            <a:ext cx="1586699" cy="830997"/>
          </a:xfrm>
          <a:prstGeom prst="rect">
            <a:avLst/>
          </a:prstGeom>
          <a:noFill/>
        </p:spPr>
        <p:txBody>
          <a:bodyPr wrap="square" rtlCol="0">
            <a:spAutoFit/>
          </a:bodyPr>
          <a:lstStyle/>
          <a:p>
            <a:pPr algn="ctr"/>
            <a:r>
              <a:rPr lang="en-US" sz="2400" dirty="0" smtClean="0"/>
              <a:t>PHY</a:t>
            </a:r>
          </a:p>
          <a:p>
            <a:pPr algn="ctr"/>
            <a:r>
              <a:rPr lang="en-US" sz="2400" dirty="0" smtClean="0"/>
              <a:t>techniques</a:t>
            </a:r>
            <a:endParaRPr lang="en-US" sz="2400" dirty="0"/>
          </a:p>
        </p:txBody>
      </p:sp>
      <p:cxnSp>
        <p:nvCxnSpPr>
          <p:cNvPr id="67" name="Straight Connector 66"/>
          <p:cNvCxnSpPr/>
          <p:nvPr/>
        </p:nvCxnSpPr>
        <p:spPr>
          <a:xfrm flipV="1">
            <a:off x="4756732" y="1865366"/>
            <a:ext cx="3420800" cy="16543"/>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5048315" y="2037101"/>
            <a:ext cx="2571690" cy="461665"/>
          </a:xfrm>
          <a:prstGeom prst="rect">
            <a:avLst/>
          </a:prstGeom>
          <a:noFill/>
        </p:spPr>
        <p:txBody>
          <a:bodyPr wrap="square" rtlCol="0">
            <a:spAutoFit/>
          </a:bodyPr>
          <a:lstStyle/>
          <a:p>
            <a:pPr algn="ctr"/>
            <a:r>
              <a:rPr lang="en-US" sz="2400" b="1" dirty="0" err="1" smtClean="0"/>
              <a:t>OpenRF</a:t>
            </a:r>
            <a:r>
              <a:rPr lang="en-US" sz="2400" b="1" dirty="0" smtClean="0"/>
              <a:t> Interface </a:t>
            </a:r>
            <a:endParaRPr lang="en-US" sz="2400" b="1" dirty="0"/>
          </a:p>
        </p:txBody>
      </p:sp>
      <p:sp>
        <p:nvSpPr>
          <p:cNvPr id="83" name="TextBox 82"/>
          <p:cNvSpPr txBox="1"/>
          <p:nvPr/>
        </p:nvSpPr>
        <p:spPr>
          <a:xfrm>
            <a:off x="4756732" y="1330481"/>
            <a:ext cx="3174999" cy="461665"/>
          </a:xfrm>
          <a:prstGeom prst="rect">
            <a:avLst/>
          </a:prstGeom>
          <a:noFill/>
        </p:spPr>
        <p:txBody>
          <a:bodyPr wrap="square" rtlCol="0">
            <a:spAutoFit/>
          </a:bodyPr>
          <a:lstStyle/>
          <a:p>
            <a:pPr algn="ctr"/>
            <a:r>
              <a:rPr lang="en-US" sz="2400" dirty="0" smtClean="0"/>
              <a:t>Control Plane</a:t>
            </a:r>
            <a:endParaRPr lang="en-US" sz="2400" dirty="0"/>
          </a:p>
        </p:txBody>
      </p:sp>
      <p:sp>
        <p:nvSpPr>
          <p:cNvPr id="84" name="TextBox 83"/>
          <p:cNvSpPr txBox="1"/>
          <p:nvPr/>
        </p:nvSpPr>
        <p:spPr>
          <a:xfrm>
            <a:off x="4776985" y="4002460"/>
            <a:ext cx="3175000" cy="461665"/>
          </a:xfrm>
          <a:prstGeom prst="rect">
            <a:avLst/>
          </a:prstGeom>
          <a:noFill/>
        </p:spPr>
        <p:txBody>
          <a:bodyPr wrap="square" rtlCol="0">
            <a:spAutoFit/>
          </a:bodyPr>
          <a:lstStyle/>
          <a:p>
            <a:pPr algn="ctr"/>
            <a:r>
              <a:rPr lang="en-US" sz="2400" dirty="0" smtClean="0"/>
              <a:t>Data Plane</a:t>
            </a:r>
            <a:endParaRPr lang="en-US" sz="2400" dirty="0"/>
          </a:p>
        </p:txBody>
      </p:sp>
    </p:spTree>
    <p:extLst>
      <p:ext uri="{BB962C8B-B14F-4D97-AF65-F5344CB8AC3E}">
        <p14:creationId xmlns:p14="http://schemas.microsoft.com/office/powerpoint/2010/main" val="173296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5" grpId="0" animBg="1"/>
      <p:bldP spid="58" grpId="0" animBg="1"/>
      <p:bldP spid="61" grpId="0"/>
      <p:bldP spid="63" grpId="0"/>
      <p:bldP spid="66" grpId="0"/>
      <p:bldP spid="77" grpId="0"/>
      <p:bldP spid="83" grpId="0"/>
      <p:bldP spid="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Straight Connector 84"/>
          <p:cNvCxnSpPr/>
          <p:nvPr/>
        </p:nvCxnSpPr>
        <p:spPr>
          <a:xfrm>
            <a:off x="4756732" y="3874150"/>
            <a:ext cx="3420800"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56" name="Trapezoid 55"/>
          <p:cNvSpPr/>
          <p:nvPr/>
        </p:nvSpPr>
        <p:spPr>
          <a:xfrm>
            <a:off x="-1067751" y="4137690"/>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OpenRF’s</a:t>
            </a:r>
            <a:r>
              <a:rPr lang="en-US" dirty="0" smtClean="0"/>
              <a:t> Architecture</a:t>
            </a:r>
            <a:endParaRPr lang="en-US" dirty="0"/>
          </a:p>
        </p:txBody>
      </p:sp>
      <p:cxnSp>
        <p:nvCxnSpPr>
          <p:cNvPr id="4" name="Straight Connector 3"/>
          <p:cNvCxnSpPr/>
          <p:nvPr/>
        </p:nvCxnSpPr>
        <p:spPr>
          <a:xfrm>
            <a:off x="125734" y="2812131"/>
            <a:ext cx="417824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384284" y="2780598"/>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46125" y="2360253"/>
            <a:ext cx="1006894" cy="369332"/>
          </a:xfrm>
          <a:prstGeom prst="rect">
            <a:avLst/>
          </a:prstGeom>
          <a:noFill/>
        </p:spPr>
        <p:txBody>
          <a:bodyPr wrap="none" rtlCol="0">
            <a:spAutoFit/>
          </a:bodyPr>
          <a:lstStyle/>
          <a:p>
            <a:r>
              <a:rPr lang="en-US" dirty="0" smtClean="0"/>
              <a:t>Ethernet</a:t>
            </a:r>
            <a:endParaRPr lang="en-US" dirty="0"/>
          </a:p>
        </p:txBody>
      </p:sp>
      <p:cxnSp>
        <p:nvCxnSpPr>
          <p:cNvPr id="7" name="Straight Arrow Connector 6"/>
          <p:cNvCxnSpPr/>
          <p:nvPr/>
        </p:nvCxnSpPr>
        <p:spPr>
          <a:xfrm>
            <a:off x="1479713" y="4330282"/>
            <a:ext cx="22033" cy="55331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8558"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cxnSp>
        <p:nvCxnSpPr>
          <p:cNvPr id="17" name="Straight Connector 16"/>
          <p:cNvCxnSpPr/>
          <p:nvPr/>
        </p:nvCxnSpPr>
        <p:spPr>
          <a:xfrm flipV="1">
            <a:off x="3674910" y="2810009"/>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133 Grupo"/>
          <p:cNvGrpSpPr/>
          <p:nvPr/>
        </p:nvGrpSpPr>
        <p:grpSpPr>
          <a:xfrm>
            <a:off x="943255" y="3750278"/>
            <a:ext cx="890389" cy="390225"/>
            <a:chOff x="4937720" y="2721798"/>
            <a:chExt cx="890389" cy="390225"/>
          </a:xfrm>
        </p:grpSpPr>
        <p:sp>
          <p:nvSpPr>
            <p:cNvPr id="19"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685859" y="3033351"/>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26" name="TextBox 25"/>
          <p:cNvSpPr txBox="1"/>
          <p:nvPr/>
        </p:nvSpPr>
        <p:spPr>
          <a:xfrm>
            <a:off x="1035738" y="3423466"/>
            <a:ext cx="761475" cy="369332"/>
          </a:xfrm>
          <a:prstGeom prst="rect">
            <a:avLst/>
          </a:prstGeom>
          <a:noFill/>
        </p:spPr>
        <p:txBody>
          <a:bodyPr wrap="square" rtlCol="0">
            <a:spAutoFit/>
          </a:bodyPr>
          <a:lstStyle/>
          <a:p>
            <a:pPr algn="ctr"/>
            <a:r>
              <a:rPr lang="en-US" b="1" dirty="0" smtClean="0"/>
              <a:t>AP-1</a:t>
            </a:r>
            <a:endParaRPr lang="en-US" b="1" dirty="0"/>
          </a:p>
        </p:txBody>
      </p:sp>
      <p:sp>
        <p:nvSpPr>
          <p:cNvPr id="27" name="TextBox 26"/>
          <p:cNvSpPr txBox="1"/>
          <p:nvPr/>
        </p:nvSpPr>
        <p:spPr>
          <a:xfrm>
            <a:off x="948074" y="3021056"/>
            <a:ext cx="940620" cy="369332"/>
          </a:xfrm>
          <a:prstGeom prst="rect">
            <a:avLst/>
          </a:prstGeom>
          <a:noFill/>
        </p:spPr>
        <p:txBody>
          <a:bodyPr wrap="none" rtlCol="0">
            <a:spAutoFit/>
          </a:bodyPr>
          <a:lstStyle/>
          <a:p>
            <a:r>
              <a:rPr lang="en-US" b="1" dirty="0" smtClean="0"/>
              <a:t>OpenRF</a:t>
            </a:r>
            <a:endParaRPr lang="en-US" b="1" dirty="0"/>
          </a:p>
        </p:txBody>
      </p:sp>
      <p:cxnSp>
        <p:nvCxnSpPr>
          <p:cNvPr id="28" name="Straight Connector 27"/>
          <p:cNvCxnSpPr/>
          <p:nvPr/>
        </p:nvCxnSpPr>
        <p:spPr>
          <a:xfrm>
            <a:off x="679554" y="3390388"/>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9" name="146 Grupo"/>
          <p:cNvGrpSpPr/>
          <p:nvPr/>
        </p:nvGrpSpPr>
        <p:grpSpPr>
          <a:xfrm>
            <a:off x="3253362" y="3779699"/>
            <a:ext cx="890389" cy="390225"/>
            <a:chOff x="4937720" y="2721798"/>
            <a:chExt cx="890389" cy="390225"/>
          </a:xfrm>
        </p:grpSpPr>
        <p:sp>
          <p:nvSpPr>
            <p:cNvPr id="30"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p:cNvSpPr/>
          <p:nvPr/>
        </p:nvSpPr>
        <p:spPr>
          <a:xfrm>
            <a:off x="2988360" y="3074637"/>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37" name="TextBox 36"/>
          <p:cNvSpPr txBox="1"/>
          <p:nvPr/>
        </p:nvSpPr>
        <p:spPr>
          <a:xfrm>
            <a:off x="3256896" y="3441908"/>
            <a:ext cx="846496" cy="369332"/>
          </a:xfrm>
          <a:prstGeom prst="rect">
            <a:avLst/>
          </a:prstGeom>
          <a:noFill/>
        </p:spPr>
        <p:txBody>
          <a:bodyPr wrap="square" rtlCol="0">
            <a:spAutoFit/>
          </a:bodyPr>
          <a:lstStyle/>
          <a:p>
            <a:pPr algn="ctr"/>
            <a:r>
              <a:rPr lang="en-US" b="1" dirty="0" smtClean="0"/>
              <a:t>AP-2</a:t>
            </a:r>
            <a:endParaRPr lang="en-US" b="1" dirty="0"/>
          </a:p>
        </p:txBody>
      </p:sp>
      <p:sp>
        <p:nvSpPr>
          <p:cNvPr id="38" name="TextBox 37"/>
          <p:cNvSpPr txBox="1"/>
          <p:nvPr/>
        </p:nvSpPr>
        <p:spPr>
          <a:xfrm>
            <a:off x="3250575" y="3062342"/>
            <a:ext cx="940620" cy="369332"/>
          </a:xfrm>
          <a:prstGeom prst="rect">
            <a:avLst/>
          </a:prstGeom>
          <a:noFill/>
        </p:spPr>
        <p:txBody>
          <a:bodyPr wrap="none" rtlCol="0">
            <a:spAutoFit/>
          </a:bodyPr>
          <a:lstStyle/>
          <a:p>
            <a:r>
              <a:rPr lang="en-US" b="1" dirty="0" smtClean="0"/>
              <a:t>OpenRF</a:t>
            </a:r>
            <a:endParaRPr lang="en-US" b="1" dirty="0"/>
          </a:p>
        </p:txBody>
      </p:sp>
      <p:cxnSp>
        <p:nvCxnSpPr>
          <p:cNvPr id="39" name="Straight Connector 38"/>
          <p:cNvCxnSpPr/>
          <p:nvPr/>
        </p:nvCxnSpPr>
        <p:spPr>
          <a:xfrm>
            <a:off x="2989796" y="3423434"/>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0" name="102 Grupo"/>
          <p:cNvGrpSpPr/>
          <p:nvPr/>
        </p:nvGrpSpPr>
        <p:grpSpPr>
          <a:xfrm>
            <a:off x="1392959" y="5066753"/>
            <a:ext cx="162366" cy="343124"/>
            <a:chOff x="2251055" y="6011612"/>
            <a:chExt cx="151905" cy="359487"/>
          </a:xfrm>
        </p:grpSpPr>
        <p:sp>
          <p:nvSpPr>
            <p:cNvPr id="41" name="Isosceles Triangle 40"/>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7" name="Freeform 46"/>
          <p:cNvSpPr/>
          <p:nvPr/>
        </p:nvSpPr>
        <p:spPr>
          <a:xfrm>
            <a:off x="4303981" y="2205120"/>
            <a:ext cx="859784" cy="1189182"/>
          </a:xfrm>
          <a:custGeom>
            <a:avLst/>
            <a:gdLst>
              <a:gd name="connsiteX0" fmla="*/ 0 w 669636"/>
              <a:gd name="connsiteY0" fmla="*/ 1189182 h 1189182"/>
              <a:gd name="connsiteX1" fmla="*/ 369454 w 669636"/>
              <a:gd name="connsiteY1" fmla="*/ 0 h 1189182"/>
              <a:gd name="connsiteX2" fmla="*/ 669636 w 669636"/>
              <a:gd name="connsiteY2" fmla="*/ 0 h 1189182"/>
            </a:gdLst>
            <a:ahLst/>
            <a:cxnLst>
              <a:cxn ang="0">
                <a:pos x="connsiteX0" y="connsiteY0"/>
              </a:cxn>
              <a:cxn ang="0">
                <a:pos x="connsiteX1" y="connsiteY1"/>
              </a:cxn>
              <a:cxn ang="0">
                <a:pos x="connsiteX2" y="connsiteY2"/>
              </a:cxn>
            </a:cxnLst>
            <a:rect l="l" t="t" r="r" b="b"/>
            <a:pathLst>
              <a:path w="669636" h="1189182">
                <a:moveTo>
                  <a:pt x="0" y="1189182"/>
                </a:moveTo>
                <a:lnTo>
                  <a:pt x="369454" y="0"/>
                </a:lnTo>
                <a:lnTo>
                  <a:pt x="669636" y="0"/>
                </a:lnTo>
              </a:path>
            </a:pathLst>
          </a:custGeom>
          <a:ln>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TextBox 58"/>
          <p:cNvSpPr txBox="1"/>
          <p:nvPr/>
        </p:nvSpPr>
        <p:spPr>
          <a:xfrm rot="19911307">
            <a:off x="1699406" y="4730681"/>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60" name="Straight Arrow Connector 59"/>
          <p:cNvCxnSpPr/>
          <p:nvPr/>
        </p:nvCxnSpPr>
        <p:spPr>
          <a:xfrm flipH="1">
            <a:off x="1797213" y="4249672"/>
            <a:ext cx="1794449" cy="977626"/>
          </a:xfrm>
          <a:prstGeom prst="straightConnector1">
            <a:avLst/>
          </a:prstGeom>
          <a:ln>
            <a:solidFill>
              <a:srgbClr val="FF0000"/>
            </a:solidFill>
            <a:prstDash val="dash"/>
            <a:tailEnd type="arrow"/>
          </a:ln>
          <a:effectLst>
            <a:glow rad="101600">
              <a:srgbClr val="FFFF00">
                <a:alpha val="75000"/>
              </a:srgbClr>
            </a:glow>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1572817">
            <a:off x="2765449" y="4698933"/>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sp>
        <p:nvSpPr>
          <p:cNvPr id="76" name="Rectangle 75"/>
          <p:cNvSpPr/>
          <p:nvPr/>
        </p:nvSpPr>
        <p:spPr>
          <a:xfrm>
            <a:off x="4813296" y="2542174"/>
            <a:ext cx="3364235" cy="1197658"/>
          </a:xfrm>
          <a:prstGeom prst="rect">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4776985" y="2484563"/>
            <a:ext cx="1131289" cy="461665"/>
          </a:xfrm>
          <a:prstGeom prst="rect">
            <a:avLst/>
          </a:prstGeom>
          <a:noFill/>
        </p:spPr>
        <p:txBody>
          <a:bodyPr wrap="none" rtlCol="0">
            <a:spAutoFit/>
          </a:bodyPr>
          <a:lstStyle/>
          <a:p>
            <a:r>
              <a:rPr lang="en-US" sz="2400" b="1" dirty="0" smtClean="0"/>
              <a:t>Flow-id</a:t>
            </a:r>
            <a:endParaRPr lang="en-US" sz="2400" b="1" dirty="0"/>
          </a:p>
        </p:txBody>
      </p:sp>
      <p:sp>
        <p:nvSpPr>
          <p:cNvPr id="78" name="TextBox 77"/>
          <p:cNvSpPr txBox="1"/>
          <p:nvPr/>
        </p:nvSpPr>
        <p:spPr>
          <a:xfrm>
            <a:off x="6137767" y="2483708"/>
            <a:ext cx="1010763" cy="461665"/>
          </a:xfrm>
          <a:prstGeom prst="rect">
            <a:avLst/>
          </a:prstGeom>
          <a:noFill/>
        </p:spPr>
        <p:txBody>
          <a:bodyPr wrap="none" rtlCol="0">
            <a:spAutoFit/>
          </a:bodyPr>
          <a:lstStyle/>
          <a:p>
            <a:r>
              <a:rPr lang="en-US" sz="2400" b="1" dirty="0" smtClean="0"/>
              <a:t>Action</a:t>
            </a:r>
            <a:endParaRPr lang="en-US" sz="2400" b="1" dirty="0"/>
          </a:p>
        </p:txBody>
      </p:sp>
      <p:cxnSp>
        <p:nvCxnSpPr>
          <p:cNvPr id="79" name="Straight Connector 78"/>
          <p:cNvCxnSpPr/>
          <p:nvPr/>
        </p:nvCxnSpPr>
        <p:spPr>
          <a:xfrm>
            <a:off x="4813296" y="2979728"/>
            <a:ext cx="3364236" cy="1"/>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80" name="Straight Connector 79"/>
          <p:cNvCxnSpPr/>
          <p:nvPr/>
        </p:nvCxnSpPr>
        <p:spPr>
          <a:xfrm flipH="1">
            <a:off x="5839181" y="2534225"/>
            <a:ext cx="1" cy="1216053"/>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83" name="Straight Connector 82"/>
          <p:cNvCxnSpPr/>
          <p:nvPr/>
        </p:nvCxnSpPr>
        <p:spPr>
          <a:xfrm flipV="1">
            <a:off x="4756732" y="1865366"/>
            <a:ext cx="3420800" cy="16543"/>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4824668" y="2987971"/>
            <a:ext cx="1070726" cy="461665"/>
          </a:xfrm>
          <a:prstGeom prst="rect">
            <a:avLst/>
          </a:prstGeom>
          <a:noFill/>
        </p:spPr>
        <p:txBody>
          <a:bodyPr wrap="none" rtlCol="0">
            <a:spAutoFit/>
          </a:bodyPr>
          <a:lstStyle/>
          <a:p>
            <a:r>
              <a:rPr lang="en-US" sz="2400" dirty="0" err="1" smtClean="0"/>
              <a:t>To:Bob</a:t>
            </a:r>
            <a:endParaRPr lang="en-US" sz="2400" dirty="0"/>
          </a:p>
        </p:txBody>
      </p:sp>
      <p:sp>
        <p:nvSpPr>
          <p:cNvPr id="88" name="TextBox 87"/>
          <p:cNvSpPr txBox="1"/>
          <p:nvPr/>
        </p:nvSpPr>
        <p:spPr>
          <a:xfrm>
            <a:off x="5839181" y="2908835"/>
            <a:ext cx="2338350" cy="830997"/>
          </a:xfrm>
          <a:prstGeom prst="rect">
            <a:avLst/>
          </a:prstGeom>
          <a:noFill/>
        </p:spPr>
        <p:txBody>
          <a:bodyPr wrap="none" rtlCol="0">
            <a:spAutoFit/>
          </a:bodyPr>
          <a:lstStyle/>
          <a:p>
            <a:r>
              <a:rPr lang="en-US" sz="2400" dirty="0" smtClean="0">
                <a:solidFill>
                  <a:srgbClr val="0000FF"/>
                </a:solidFill>
              </a:rPr>
              <a:t>beamform @Bob</a:t>
            </a:r>
          </a:p>
          <a:p>
            <a:r>
              <a:rPr lang="en-US" sz="2400" dirty="0" smtClean="0">
                <a:solidFill>
                  <a:srgbClr val="FF0000"/>
                </a:solidFill>
              </a:rPr>
              <a:t>null @Alice</a:t>
            </a:r>
            <a:endParaRPr lang="en-US" sz="2400" dirty="0">
              <a:solidFill>
                <a:srgbClr val="FF0000"/>
              </a:solidFill>
            </a:endParaRPr>
          </a:p>
        </p:txBody>
      </p:sp>
      <p:cxnSp>
        <p:nvCxnSpPr>
          <p:cNvPr id="63" name="Straight Arrow Connector 62"/>
          <p:cNvCxnSpPr/>
          <p:nvPr/>
        </p:nvCxnSpPr>
        <p:spPr>
          <a:xfrm>
            <a:off x="1613453" y="4330282"/>
            <a:ext cx="2690528" cy="1557819"/>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697472" y="608095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Bob</a:t>
            </a:r>
            <a:endParaRPr lang="en-US" sz="2600" b="1" dirty="0"/>
          </a:p>
        </p:txBody>
      </p:sp>
      <p:grpSp>
        <p:nvGrpSpPr>
          <p:cNvPr id="70" name="102 Grupo"/>
          <p:cNvGrpSpPr/>
          <p:nvPr/>
        </p:nvGrpSpPr>
        <p:grpSpPr>
          <a:xfrm>
            <a:off x="5001399" y="5732414"/>
            <a:ext cx="162366" cy="343124"/>
            <a:chOff x="2251055" y="6011612"/>
            <a:chExt cx="151905" cy="359487"/>
          </a:xfrm>
        </p:grpSpPr>
        <p:sp>
          <p:nvSpPr>
            <p:cNvPr id="71" name="Isosceles Triangle 70"/>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a:off x="3672119" y="4249672"/>
            <a:ext cx="1025353" cy="1139421"/>
          </a:xfrm>
          <a:prstGeom prst="straightConnector1">
            <a:avLst/>
          </a:prstGeom>
          <a:ln>
            <a:solidFill>
              <a:srgbClr val="0000FF"/>
            </a:solidFill>
            <a:tailEnd type="arrow"/>
          </a:ln>
          <a:effectLst>
            <a:glow rad="101600">
              <a:srgbClr val="FFFF00">
                <a:alpha val="75000"/>
              </a:srgbClr>
            </a:glow>
          </a:effectLst>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rot="2900298">
            <a:off x="3727648" y="4536127"/>
            <a:ext cx="1172805" cy="369332"/>
          </a:xfrm>
          <a:prstGeom prst="rect">
            <a:avLst/>
          </a:prstGeom>
          <a:noFill/>
        </p:spPr>
        <p:txBody>
          <a:bodyPr wrap="none" rtlCol="0">
            <a:spAutoFit/>
          </a:bodyPr>
          <a:lstStyle/>
          <a:p>
            <a:r>
              <a:rPr lang="en-US" dirty="0" smtClean="0">
                <a:solidFill>
                  <a:srgbClr val="0000FF"/>
                </a:solidFill>
              </a:rPr>
              <a:t>beamform</a:t>
            </a:r>
            <a:endParaRPr lang="en-US" dirty="0">
              <a:solidFill>
                <a:srgbClr val="0000FF"/>
              </a:solidFill>
            </a:endParaRPr>
          </a:p>
        </p:txBody>
      </p:sp>
      <p:sp>
        <p:nvSpPr>
          <p:cNvPr id="61" name="TextBox 60"/>
          <p:cNvSpPr txBox="1"/>
          <p:nvPr/>
        </p:nvSpPr>
        <p:spPr>
          <a:xfrm>
            <a:off x="5048315" y="2037101"/>
            <a:ext cx="2571690" cy="461665"/>
          </a:xfrm>
          <a:prstGeom prst="rect">
            <a:avLst/>
          </a:prstGeom>
          <a:noFill/>
        </p:spPr>
        <p:txBody>
          <a:bodyPr wrap="square" rtlCol="0">
            <a:spAutoFit/>
          </a:bodyPr>
          <a:lstStyle/>
          <a:p>
            <a:pPr algn="ctr"/>
            <a:r>
              <a:rPr lang="en-US" sz="2400" b="1" dirty="0" err="1" smtClean="0"/>
              <a:t>OpenRF</a:t>
            </a:r>
            <a:r>
              <a:rPr lang="en-US" sz="2400" b="1" dirty="0" smtClean="0"/>
              <a:t> Interface </a:t>
            </a:r>
            <a:endParaRPr lang="en-US" sz="2400" b="1" dirty="0"/>
          </a:p>
        </p:txBody>
      </p:sp>
      <p:sp>
        <p:nvSpPr>
          <p:cNvPr id="64" name="TextBox 63"/>
          <p:cNvSpPr txBox="1"/>
          <p:nvPr/>
        </p:nvSpPr>
        <p:spPr>
          <a:xfrm>
            <a:off x="4756732" y="1330481"/>
            <a:ext cx="3174999" cy="461665"/>
          </a:xfrm>
          <a:prstGeom prst="rect">
            <a:avLst/>
          </a:prstGeom>
          <a:noFill/>
        </p:spPr>
        <p:txBody>
          <a:bodyPr wrap="square" rtlCol="0">
            <a:spAutoFit/>
          </a:bodyPr>
          <a:lstStyle/>
          <a:p>
            <a:pPr algn="ctr"/>
            <a:r>
              <a:rPr lang="en-US" sz="2400" dirty="0" smtClean="0"/>
              <a:t>Control Plane</a:t>
            </a:r>
            <a:endParaRPr lang="en-US" sz="2400" dirty="0"/>
          </a:p>
        </p:txBody>
      </p:sp>
      <p:sp>
        <p:nvSpPr>
          <p:cNvPr id="65" name="TextBox 64"/>
          <p:cNvSpPr txBox="1"/>
          <p:nvPr/>
        </p:nvSpPr>
        <p:spPr>
          <a:xfrm>
            <a:off x="4776985" y="4002460"/>
            <a:ext cx="3175000" cy="461665"/>
          </a:xfrm>
          <a:prstGeom prst="rect">
            <a:avLst/>
          </a:prstGeom>
          <a:noFill/>
        </p:spPr>
        <p:txBody>
          <a:bodyPr wrap="square" rtlCol="0">
            <a:spAutoFit/>
          </a:bodyPr>
          <a:lstStyle/>
          <a:p>
            <a:pPr algn="ctr"/>
            <a:r>
              <a:rPr lang="en-US" sz="2400" dirty="0" smtClean="0"/>
              <a:t>Data Plane</a:t>
            </a:r>
            <a:endParaRPr lang="en-US" sz="2400" dirty="0"/>
          </a:p>
        </p:txBody>
      </p:sp>
      <p:cxnSp>
        <p:nvCxnSpPr>
          <p:cNvPr id="91" name="Straight Arrow Connector 90"/>
          <p:cNvCxnSpPr/>
          <p:nvPr/>
        </p:nvCxnSpPr>
        <p:spPr>
          <a:xfrm>
            <a:off x="6233680" y="1792146"/>
            <a:ext cx="0" cy="381699"/>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6233680" y="3779699"/>
            <a:ext cx="0" cy="381699"/>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401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1041795" y="1417638"/>
            <a:ext cx="9487106" cy="5549205"/>
            <a:chOff x="-3355586" y="1377787"/>
            <a:chExt cx="9487106" cy="5549205"/>
          </a:xfrm>
        </p:grpSpPr>
        <p:sp>
          <p:nvSpPr>
            <p:cNvPr id="86" name="Trapezoid 85"/>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rapezoid 86"/>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8" name="Group 87"/>
          <p:cNvGrpSpPr/>
          <p:nvPr/>
        </p:nvGrpSpPr>
        <p:grpSpPr>
          <a:xfrm rot="19740000" flipH="1">
            <a:off x="-1043663" y="1420488"/>
            <a:ext cx="9487106" cy="5549205"/>
            <a:chOff x="-3355586" y="1377787"/>
            <a:chExt cx="9487106" cy="5549205"/>
          </a:xfrm>
        </p:grpSpPr>
        <p:sp>
          <p:nvSpPr>
            <p:cNvPr id="89" name="Trapezoid 88"/>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rapezoid 89"/>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err="1" smtClean="0"/>
              <a:t>OpenRF’s</a:t>
            </a:r>
            <a:r>
              <a:rPr lang="en-US" dirty="0" smtClean="0"/>
              <a:t> Architecture</a:t>
            </a:r>
            <a:endParaRPr lang="en-US" dirty="0"/>
          </a:p>
        </p:txBody>
      </p:sp>
      <p:cxnSp>
        <p:nvCxnSpPr>
          <p:cNvPr id="4" name="Straight Connector 3"/>
          <p:cNvCxnSpPr/>
          <p:nvPr/>
        </p:nvCxnSpPr>
        <p:spPr>
          <a:xfrm>
            <a:off x="125734" y="2812131"/>
            <a:ext cx="417824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384284" y="2780598"/>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46125" y="2360253"/>
            <a:ext cx="1006894" cy="369332"/>
          </a:xfrm>
          <a:prstGeom prst="rect">
            <a:avLst/>
          </a:prstGeom>
          <a:noFill/>
        </p:spPr>
        <p:txBody>
          <a:bodyPr wrap="none" rtlCol="0">
            <a:spAutoFit/>
          </a:bodyPr>
          <a:lstStyle/>
          <a:p>
            <a:r>
              <a:rPr lang="en-US" dirty="0" smtClean="0"/>
              <a:t>Ethernet</a:t>
            </a:r>
            <a:endParaRPr lang="en-US" dirty="0"/>
          </a:p>
        </p:txBody>
      </p:sp>
      <p:cxnSp>
        <p:nvCxnSpPr>
          <p:cNvPr id="7" name="Straight Arrow Connector 6"/>
          <p:cNvCxnSpPr/>
          <p:nvPr/>
        </p:nvCxnSpPr>
        <p:spPr>
          <a:xfrm>
            <a:off x="1479713" y="4330282"/>
            <a:ext cx="22033" cy="55331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8558"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cxnSp>
        <p:nvCxnSpPr>
          <p:cNvPr id="17" name="Straight Connector 16"/>
          <p:cNvCxnSpPr/>
          <p:nvPr/>
        </p:nvCxnSpPr>
        <p:spPr>
          <a:xfrm flipV="1">
            <a:off x="3674910" y="2810009"/>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133 Grupo"/>
          <p:cNvGrpSpPr/>
          <p:nvPr/>
        </p:nvGrpSpPr>
        <p:grpSpPr>
          <a:xfrm>
            <a:off x="943255" y="3750278"/>
            <a:ext cx="890389" cy="390225"/>
            <a:chOff x="4937720" y="2721798"/>
            <a:chExt cx="890389" cy="390225"/>
          </a:xfrm>
        </p:grpSpPr>
        <p:sp>
          <p:nvSpPr>
            <p:cNvPr id="19"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685859" y="3033351"/>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26" name="TextBox 25"/>
          <p:cNvSpPr txBox="1"/>
          <p:nvPr/>
        </p:nvSpPr>
        <p:spPr>
          <a:xfrm>
            <a:off x="1035738" y="3423466"/>
            <a:ext cx="761475" cy="369332"/>
          </a:xfrm>
          <a:prstGeom prst="rect">
            <a:avLst/>
          </a:prstGeom>
          <a:noFill/>
        </p:spPr>
        <p:txBody>
          <a:bodyPr wrap="square" rtlCol="0">
            <a:spAutoFit/>
          </a:bodyPr>
          <a:lstStyle/>
          <a:p>
            <a:pPr algn="ctr"/>
            <a:r>
              <a:rPr lang="en-US" b="1" dirty="0" smtClean="0"/>
              <a:t>AP-1</a:t>
            </a:r>
            <a:endParaRPr lang="en-US" b="1" dirty="0"/>
          </a:p>
        </p:txBody>
      </p:sp>
      <p:sp>
        <p:nvSpPr>
          <p:cNvPr id="27" name="TextBox 26"/>
          <p:cNvSpPr txBox="1"/>
          <p:nvPr/>
        </p:nvSpPr>
        <p:spPr>
          <a:xfrm>
            <a:off x="948074" y="3021056"/>
            <a:ext cx="940620" cy="369332"/>
          </a:xfrm>
          <a:prstGeom prst="rect">
            <a:avLst/>
          </a:prstGeom>
          <a:noFill/>
        </p:spPr>
        <p:txBody>
          <a:bodyPr wrap="none" rtlCol="0">
            <a:spAutoFit/>
          </a:bodyPr>
          <a:lstStyle/>
          <a:p>
            <a:r>
              <a:rPr lang="en-US" b="1" dirty="0" smtClean="0"/>
              <a:t>OpenRF</a:t>
            </a:r>
            <a:endParaRPr lang="en-US" b="1" dirty="0"/>
          </a:p>
        </p:txBody>
      </p:sp>
      <p:cxnSp>
        <p:nvCxnSpPr>
          <p:cNvPr id="28" name="Straight Connector 27"/>
          <p:cNvCxnSpPr/>
          <p:nvPr/>
        </p:nvCxnSpPr>
        <p:spPr>
          <a:xfrm>
            <a:off x="679554" y="3390388"/>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9" name="146 Grupo"/>
          <p:cNvGrpSpPr/>
          <p:nvPr/>
        </p:nvGrpSpPr>
        <p:grpSpPr>
          <a:xfrm>
            <a:off x="3253362" y="3779699"/>
            <a:ext cx="890389" cy="390225"/>
            <a:chOff x="4937720" y="2721798"/>
            <a:chExt cx="890389" cy="390225"/>
          </a:xfrm>
        </p:grpSpPr>
        <p:sp>
          <p:nvSpPr>
            <p:cNvPr id="30"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p:cNvSpPr/>
          <p:nvPr/>
        </p:nvSpPr>
        <p:spPr>
          <a:xfrm>
            <a:off x="2988360" y="3074637"/>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37" name="TextBox 36"/>
          <p:cNvSpPr txBox="1"/>
          <p:nvPr/>
        </p:nvSpPr>
        <p:spPr>
          <a:xfrm>
            <a:off x="3256896" y="3441908"/>
            <a:ext cx="846496" cy="369332"/>
          </a:xfrm>
          <a:prstGeom prst="rect">
            <a:avLst/>
          </a:prstGeom>
          <a:noFill/>
        </p:spPr>
        <p:txBody>
          <a:bodyPr wrap="square" rtlCol="0">
            <a:spAutoFit/>
          </a:bodyPr>
          <a:lstStyle/>
          <a:p>
            <a:pPr algn="ctr"/>
            <a:r>
              <a:rPr lang="en-US" b="1" dirty="0" smtClean="0"/>
              <a:t>AP-2</a:t>
            </a:r>
            <a:endParaRPr lang="en-US" b="1" dirty="0"/>
          </a:p>
        </p:txBody>
      </p:sp>
      <p:sp>
        <p:nvSpPr>
          <p:cNvPr id="38" name="TextBox 37"/>
          <p:cNvSpPr txBox="1"/>
          <p:nvPr/>
        </p:nvSpPr>
        <p:spPr>
          <a:xfrm>
            <a:off x="3250575" y="3062342"/>
            <a:ext cx="940620" cy="369332"/>
          </a:xfrm>
          <a:prstGeom prst="rect">
            <a:avLst/>
          </a:prstGeom>
          <a:noFill/>
        </p:spPr>
        <p:txBody>
          <a:bodyPr wrap="none" rtlCol="0">
            <a:spAutoFit/>
          </a:bodyPr>
          <a:lstStyle/>
          <a:p>
            <a:r>
              <a:rPr lang="en-US" b="1" dirty="0" smtClean="0"/>
              <a:t>OpenRF</a:t>
            </a:r>
            <a:endParaRPr lang="en-US" b="1" dirty="0"/>
          </a:p>
        </p:txBody>
      </p:sp>
      <p:cxnSp>
        <p:nvCxnSpPr>
          <p:cNvPr id="39" name="Straight Connector 38"/>
          <p:cNvCxnSpPr/>
          <p:nvPr/>
        </p:nvCxnSpPr>
        <p:spPr>
          <a:xfrm>
            <a:off x="2989796" y="3423434"/>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0" name="102 Grupo"/>
          <p:cNvGrpSpPr/>
          <p:nvPr/>
        </p:nvGrpSpPr>
        <p:grpSpPr>
          <a:xfrm>
            <a:off x="1392959" y="5066753"/>
            <a:ext cx="162366" cy="343124"/>
            <a:chOff x="2251055" y="6011612"/>
            <a:chExt cx="151905" cy="359487"/>
          </a:xfrm>
        </p:grpSpPr>
        <p:sp>
          <p:nvSpPr>
            <p:cNvPr id="41" name="Isosceles Triangle 40"/>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rot="19911307">
            <a:off x="1699406" y="4730681"/>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60" name="Straight Arrow Connector 59"/>
          <p:cNvCxnSpPr/>
          <p:nvPr/>
        </p:nvCxnSpPr>
        <p:spPr>
          <a:xfrm flipH="1">
            <a:off x="1797213" y="4249672"/>
            <a:ext cx="1794449" cy="977626"/>
          </a:xfrm>
          <a:prstGeom prst="straightConnector1">
            <a:avLst/>
          </a:prstGeom>
          <a:ln>
            <a:solidFill>
              <a:srgbClr val="FF0000"/>
            </a:solidFill>
            <a:prstDash val="dash"/>
            <a:tailEnd type="arrow"/>
          </a:ln>
          <a:effectLst>
            <a:glow rad="101600">
              <a:srgbClr val="FFFF00">
                <a:alpha val="75000"/>
              </a:srgbClr>
            </a:glow>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1572817">
            <a:off x="2765449" y="4698933"/>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sp>
        <p:nvSpPr>
          <p:cNvPr id="64" name="Freeform 63"/>
          <p:cNvSpPr/>
          <p:nvPr/>
        </p:nvSpPr>
        <p:spPr>
          <a:xfrm>
            <a:off x="4303981" y="2205120"/>
            <a:ext cx="859784" cy="1189182"/>
          </a:xfrm>
          <a:custGeom>
            <a:avLst/>
            <a:gdLst>
              <a:gd name="connsiteX0" fmla="*/ 0 w 669636"/>
              <a:gd name="connsiteY0" fmla="*/ 1189182 h 1189182"/>
              <a:gd name="connsiteX1" fmla="*/ 369454 w 669636"/>
              <a:gd name="connsiteY1" fmla="*/ 0 h 1189182"/>
              <a:gd name="connsiteX2" fmla="*/ 669636 w 669636"/>
              <a:gd name="connsiteY2" fmla="*/ 0 h 1189182"/>
            </a:gdLst>
            <a:ahLst/>
            <a:cxnLst>
              <a:cxn ang="0">
                <a:pos x="connsiteX0" y="connsiteY0"/>
              </a:cxn>
              <a:cxn ang="0">
                <a:pos x="connsiteX1" y="connsiteY1"/>
              </a:cxn>
              <a:cxn ang="0">
                <a:pos x="connsiteX2" y="connsiteY2"/>
              </a:cxn>
            </a:cxnLst>
            <a:rect l="l" t="t" r="r" b="b"/>
            <a:pathLst>
              <a:path w="669636" h="1189182">
                <a:moveTo>
                  <a:pt x="0" y="1189182"/>
                </a:moveTo>
                <a:lnTo>
                  <a:pt x="369454" y="0"/>
                </a:lnTo>
                <a:lnTo>
                  <a:pt x="669636" y="0"/>
                </a:lnTo>
              </a:path>
            </a:pathLst>
          </a:custGeom>
          <a:ln>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1" name="Straight Arrow Connector 70"/>
          <p:cNvCxnSpPr/>
          <p:nvPr/>
        </p:nvCxnSpPr>
        <p:spPr>
          <a:xfrm>
            <a:off x="1613453" y="4330282"/>
            <a:ext cx="2690528" cy="1557819"/>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4697472" y="608095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Bob</a:t>
            </a:r>
            <a:endParaRPr lang="en-US" sz="2600" b="1" dirty="0"/>
          </a:p>
        </p:txBody>
      </p:sp>
      <p:grpSp>
        <p:nvGrpSpPr>
          <p:cNvPr id="92" name="102 Grupo"/>
          <p:cNvGrpSpPr/>
          <p:nvPr/>
        </p:nvGrpSpPr>
        <p:grpSpPr>
          <a:xfrm>
            <a:off x="5001399" y="5732414"/>
            <a:ext cx="162366" cy="343124"/>
            <a:chOff x="2251055" y="6011612"/>
            <a:chExt cx="151905" cy="359487"/>
          </a:xfrm>
        </p:grpSpPr>
        <p:sp>
          <p:nvSpPr>
            <p:cNvPr id="93" name="Isosceles Triangle 92"/>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95" name="Straight Arrow Connector 94"/>
          <p:cNvCxnSpPr/>
          <p:nvPr/>
        </p:nvCxnSpPr>
        <p:spPr>
          <a:xfrm>
            <a:off x="3672119" y="4249672"/>
            <a:ext cx="1025353" cy="1139421"/>
          </a:xfrm>
          <a:prstGeom prst="straightConnector1">
            <a:avLst/>
          </a:prstGeom>
          <a:ln>
            <a:solidFill>
              <a:srgbClr val="0000FF"/>
            </a:solidFill>
            <a:tailEnd type="arrow"/>
          </a:ln>
          <a:effectLst>
            <a:glow rad="101600">
              <a:srgbClr val="FFFF00">
                <a:alpha val="75000"/>
              </a:srgbClr>
            </a:glow>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rot="2900298">
            <a:off x="3727648" y="4536127"/>
            <a:ext cx="1172805" cy="369332"/>
          </a:xfrm>
          <a:prstGeom prst="rect">
            <a:avLst/>
          </a:prstGeom>
          <a:noFill/>
        </p:spPr>
        <p:txBody>
          <a:bodyPr wrap="none" rtlCol="0">
            <a:spAutoFit/>
          </a:bodyPr>
          <a:lstStyle/>
          <a:p>
            <a:r>
              <a:rPr lang="en-US" dirty="0" smtClean="0">
                <a:solidFill>
                  <a:srgbClr val="0000FF"/>
                </a:solidFill>
              </a:rPr>
              <a:t>beamform</a:t>
            </a:r>
            <a:endParaRPr lang="en-US" dirty="0">
              <a:solidFill>
                <a:srgbClr val="0000FF"/>
              </a:solidFill>
            </a:endParaRPr>
          </a:p>
        </p:txBody>
      </p:sp>
      <p:cxnSp>
        <p:nvCxnSpPr>
          <p:cNvPr id="83" name="Straight Connector 82"/>
          <p:cNvCxnSpPr/>
          <p:nvPr/>
        </p:nvCxnSpPr>
        <p:spPr>
          <a:xfrm>
            <a:off x="4756732" y="3874150"/>
            <a:ext cx="3420800"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84" name="Rectangle 83"/>
          <p:cNvSpPr/>
          <p:nvPr/>
        </p:nvSpPr>
        <p:spPr>
          <a:xfrm>
            <a:off x="4813296" y="2542174"/>
            <a:ext cx="3364235" cy="1197658"/>
          </a:xfrm>
          <a:prstGeom prst="rect">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4776985" y="2484563"/>
            <a:ext cx="1131289" cy="461665"/>
          </a:xfrm>
          <a:prstGeom prst="rect">
            <a:avLst/>
          </a:prstGeom>
          <a:noFill/>
        </p:spPr>
        <p:txBody>
          <a:bodyPr wrap="none" rtlCol="0">
            <a:spAutoFit/>
          </a:bodyPr>
          <a:lstStyle/>
          <a:p>
            <a:r>
              <a:rPr lang="en-US" sz="2400" b="1" dirty="0" smtClean="0"/>
              <a:t>Flow-id</a:t>
            </a:r>
            <a:endParaRPr lang="en-US" sz="2400" b="1" dirty="0"/>
          </a:p>
        </p:txBody>
      </p:sp>
      <p:sp>
        <p:nvSpPr>
          <p:cNvPr id="98" name="TextBox 97"/>
          <p:cNvSpPr txBox="1"/>
          <p:nvPr/>
        </p:nvSpPr>
        <p:spPr>
          <a:xfrm>
            <a:off x="6137767" y="2483708"/>
            <a:ext cx="1010763" cy="461665"/>
          </a:xfrm>
          <a:prstGeom prst="rect">
            <a:avLst/>
          </a:prstGeom>
          <a:noFill/>
        </p:spPr>
        <p:txBody>
          <a:bodyPr wrap="none" rtlCol="0">
            <a:spAutoFit/>
          </a:bodyPr>
          <a:lstStyle/>
          <a:p>
            <a:r>
              <a:rPr lang="en-US" sz="2400" b="1" dirty="0" smtClean="0"/>
              <a:t>Action</a:t>
            </a:r>
            <a:endParaRPr lang="en-US" sz="2400" b="1" dirty="0"/>
          </a:p>
        </p:txBody>
      </p:sp>
      <p:cxnSp>
        <p:nvCxnSpPr>
          <p:cNvPr id="99" name="Straight Connector 98"/>
          <p:cNvCxnSpPr/>
          <p:nvPr/>
        </p:nvCxnSpPr>
        <p:spPr>
          <a:xfrm>
            <a:off x="4813296" y="2979728"/>
            <a:ext cx="3364236" cy="1"/>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100" name="Straight Connector 99"/>
          <p:cNvCxnSpPr/>
          <p:nvPr/>
        </p:nvCxnSpPr>
        <p:spPr>
          <a:xfrm flipH="1">
            <a:off x="5839181" y="2534225"/>
            <a:ext cx="1" cy="1216053"/>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101" name="Straight Connector 100"/>
          <p:cNvCxnSpPr/>
          <p:nvPr/>
        </p:nvCxnSpPr>
        <p:spPr>
          <a:xfrm flipV="1">
            <a:off x="4756732" y="1865366"/>
            <a:ext cx="3420800" cy="16543"/>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4824668" y="2987971"/>
            <a:ext cx="1070726" cy="461665"/>
          </a:xfrm>
          <a:prstGeom prst="rect">
            <a:avLst/>
          </a:prstGeom>
          <a:noFill/>
        </p:spPr>
        <p:txBody>
          <a:bodyPr wrap="none" rtlCol="0">
            <a:spAutoFit/>
          </a:bodyPr>
          <a:lstStyle/>
          <a:p>
            <a:r>
              <a:rPr lang="en-US" sz="2400" dirty="0" err="1" smtClean="0"/>
              <a:t>To:Bob</a:t>
            </a:r>
            <a:endParaRPr lang="en-US" sz="2400" dirty="0"/>
          </a:p>
        </p:txBody>
      </p:sp>
      <p:sp>
        <p:nvSpPr>
          <p:cNvPr id="103" name="TextBox 102"/>
          <p:cNvSpPr txBox="1"/>
          <p:nvPr/>
        </p:nvSpPr>
        <p:spPr>
          <a:xfrm>
            <a:off x="5839181" y="2908835"/>
            <a:ext cx="2338350" cy="830997"/>
          </a:xfrm>
          <a:prstGeom prst="rect">
            <a:avLst/>
          </a:prstGeom>
          <a:noFill/>
        </p:spPr>
        <p:txBody>
          <a:bodyPr wrap="none" rtlCol="0">
            <a:spAutoFit/>
          </a:bodyPr>
          <a:lstStyle/>
          <a:p>
            <a:r>
              <a:rPr lang="en-US" sz="2400" dirty="0" smtClean="0">
                <a:solidFill>
                  <a:srgbClr val="0000FF"/>
                </a:solidFill>
              </a:rPr>
              <a:t>beamform @Bob</a:t>
            </a:r>
          </a:p>
          <a:p>
            <a:r>
              <a:rPr lang="en-US" sz="2400" dirty="0" smtClean="0">
                <a:solidFill>
                  <a:srgbClr val="FF0000"/>
                </a:solidFill>
              </a:rPr>
              <a:t>null @Alice</a:t>
            </a:r>
            <a:endParaRPr lang="en-US" sz="2400" dirty="0">
              <a:solidFill>
                <a:srgbClr val="FF0000"/>
              </a:solidFill>
            </a:endParaRPr>
          </a:p>
        </p:txBody>
      </p:sp>
      <p:sp>
        <p:nvSpPr>
          <p:cNvPr id="104" name="TextBox 103"/>
          <p:cNvSpPr txBox="1"/>
          <p:nvPr/>
        </p:nvSpPr>
        <p:spPr>
          <a:xfrm>
            <a:off x="5048315" y="2037101"/>
            <a:ext cx="2571690" cy="461665"/>
          </a:xfrm>
          <a:prstGeom prst="rect">
            <a:avLst/>
          </a:prstGeom>
          <a:noFill/>
        </p:spPr>
        <p:txBody>
          <a:bodyPr wrap="square" rtlCol="0">
            <a:spAutoFit/>
          </a:bodyPr>
          <a:lstStyle/>
          <a:p>
            <a:pPr algn="ctr"/>
            <a:r>
              <a:rPr lang="en-US" sz="2400" b="1" dirty="0" err="1" smtClean="0"/>
              <a:t>OpenRF</a:t>
            </a:r>
            <a:r>
              <a:rPr lang="en-US" sz="2400" b="1" dirty="0" smtClean="0"/>
              <a:t> Interface </a:t>
            </a:r>
            <a:endParaRPr lang="en-US" sz="2400" b="1" dirty="0"/>
          </a:p>
        </p:txBody>
      </p:sp>
      <p:sp>
        <p:nvSpPr>
          <p:cNvPr id="105" name="TextBox 104"/>
          <p:cNvSpPr txBox="1"/>
          <p:nvPr/>
        </p:nvSpPr>
        <p:spPr>
          <a:xfrm>
            <a:off x="4756732" y="1330481"/>
            <a:ext cx="3174999" cy="461665"/>
          </a:xfrm>
          <a:prstGeom prst="rect">
            <a:avLst/>
          </a:prstGeom>
          <a:noFill/>
        </p:spPr>
        <p:txBody>
          <a:bodyPr wrap="square" rtlCol="0">
            <a:spAutoFit/>
          </a:bodyPr>
          <a:lstStyle/>
          <a:p>
            <a:pPr algn="ctr"/>
            <a:r>
              <a:rPr lang="en-US" sz="2400" dirty="0" smtClean="0"/>
              <a:t>Control Plane</a:t>
            </a:r>
            <a:endParaRPr lang="en-US" sz="2400" dirty="0"/>
          </a:p>
        </p:txBody>
      </p:sp>
      <p:sp>
        <p:nvSpPr>
          <p:cNvPr id="106" name="TextBox 105"/>
          <p:cNvSpPr txBox="1"/>
          <p:nvPr/>
        </p:nvSpPr>
        <p:spPr>
          <a:xfrm>
            <a:off x="4776985" y="4002460"/>
            <a:ext cx="3175000" cy="461665"/>
          </a:xfrm>
          <a:prstGeom prst="rect">
            <a:avLst/>
          </a:prstGeom>
          <a:noFill/>
        </p:spPr>
        <p:txBody>
          <a:bodyPr wrap="square" rtlCol="0">
            <a:spAutoFit/>
          </a:bodyPr>
          <a:lstStyle/>
          <a:p>
            <a:pPr algn="ctr"/>
            <a:r>
              <a:rPr lang="en-US" sz="2400" dirty="0" smtClean="0"/>
              <a:t>Data Plane</a:t>
            </a:r>
            <a:endParaRPr lang="en-US" sz="2400" dirty="0"/>
          </a:p>
        </p:txBody>
      </p:sp>
      <p:cxnSp>
        <p:nvCxnSpPr>
          <p:cNvPr id="107" name="Straight Arrow Connector 106"/>
          <p:cNvCxnSpPr/>
          <p:nvPr/>
        </p:nvCxnSpPr>
        <p:spPr>
          <a:xfrm>
            <a:off x="6233680" y="1792146"/>
            <a:ext cx="0" cy="381699"/>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6233680" y="3779699"/>
            <a:ext cx="0" cy="381699"/>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087597"/>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890000">
                                      <p:cBhvr>
                                        <p:cTn id="6" dur="700" fill="hold"/>
                                        <p:tgtEl>
                                          <p:spTgt spid="85"/>
                                        </p:tgtEl>
                                        <p:attrNameLst>
                                          <p:attrName>r</p:attrName>
                                        </p:attrNameLst>
                                      </p:cBhvr>
                                    </p:animRot>
                                  </p:childTnLst>
                                </p:cTn>
                              </p:par>
                              <p:par>
                                <p:cTn id="7" presetID="1" presetClass="exit" presetSubtype="0" fill="hold" nodeType="withEffect">
                                  <p:stCondLst>
                                    <p:cond delay="700"/>
                                  </p:stCondLst>
                                  <p:childTnLst>
                                    <p:set>
                                      <p:cBhvr>
                                        <p:cTn id="8" dur="1" fill="hold">
                                          <p:stCondLst>
                                            <p:cond delay="0"/>
                                          </p:stCondLst>
                                        </p:cTn>
                                        <p:tgtEl>
                                          <p:spTgt spid="85"/>
                                        </p:tgtEl>
                                        <p:attrNameLst>
                                          <p:attrName>style.visibility</p:attrName>
                                        </p:attrNameLst>
                                      </p:cBhvr>
                                      <p:to>
                                        <p:strVal val="hidden"/>
                                      </p:to>
                                    </p:set>
                                  </p:childTnLst>
                                </p:cTn>
                              </p:par>
                              <p:par>
                                <p:cTn id="9" presetID="1" presetClass="entr" presetSubtype="0" fill="hold" nodeType="withEffect">
                                  <p:stCondLst>
                                    <p:cond delay="70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oup 144"/>
          <p:cNvGrpSpPr/>
          <p:nvPr/>
        </p:nvGrpSpPr>
        <p:grpSpPr>
          <a:xfrm rot="19740000" flipH="1">
            <a:off x="-1043663" y="1420488"/>
            <a:ext cx="9487106" cy="5549205"/>
            <a:chOff x="-3355586" y="1377787"/>
            <a:chExt cx="9487106" cy="5549205"/>
          </a:xfrm>
        </p:grpSpPr>
        <p:sp>
          <p:nvSpPr>
            <p:cNvPr id="146" name="Trapezoid 145"/>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Trapezoid 146"/>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 name="Group 153"/>
          <p:cNvGrpSpPr/>
          <p:nvPr/>
        </p:nvGrpSpPr>
        <p:grpSpPr>
          <a:xfrm rot="13920000">
            <a:off x="-3569153" y="-738609"/>
            <a:ext cx="14542127" cy="9859341"/>
            <a:chOff x="-3355586" y="1377787"/>
            <a:chExt cx="9487106" cy="5549205"/>
          </a:xfrm>
        </p:grpSpPr>
        <p:sp>
          <p:nvSpPr>
            <p:cNvPr id="155" name="Trapezoid 154"/>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Trapezoid 155"/>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7" name="Group 156"/>
          <p:cNvGrpSpPr/>
          <p:nvPr/>
        </p:nvGrpSpPr>
        <p:grpSpPr>
          <a:xfrm rot="12798014">
            <a:off x="-3587873" y="-743961"/>
            <a:ext cx="14542127" cy="9859341"/>
            <a:chOff x="-3355586" y="1377787"/>
            <a:chExt cx="9487106" cy="5549205"/>
          </a:xfrm>
        </p:grpSpPr>
        <p:sp>
          <p:nvSpPr>
            <p:cNvPr id="158" name="Trapezoid 157"/>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Trapezoid 158"/>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0" name="Group 159"/>
          <p:cNvGrpSpPr/>
          <p:nvPr/>
        </p:nvGrpSpPr>
        <p:grpSpPr>
          <a:xfrm rot="4035664">
            <a:off x="-3564239" y="-733696"/>
            <a:ext cx="14542127" cy="9859341"/>
            <a:chOff x="-3355586" y="1377787"/>
            <a:chExt cx="9487106" cy="5549205"/>
          </a:xfrm>
        </p:grpSpPr>
        <p:sp>
          <p:nvSpPr>
            <p:cNvPr id="161" name="Trapezoid 160"/>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Trapezoid 161"/>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3" name="Group 162"/>
          <p:cNvGrpSpPr/>
          <p:nvPr/>
        </p:nvGrpSpPr>
        <p:grpSpPr>
          <a:xfrm rot="5104289">
            <a:off x="-3582959" y="-739048"/>
            <a:ext cx="14542127" cy="9859341"/>
            <a:chOff x="-3355586" y="1377787"/>
            <a:chExt cx="9487106" cy="5549205"/>
          </a:xfrm>
        </p:grpSpPr>
        <p:sp>
          <p:nvSpPr>
            <p:cNvPr id="164" name="Trapezoid 163"/>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rapezoid 164"/>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err="1" smtClean="0"/>
              <a:t>OpenRF’s</a:t>
            </a:r>
            <a:r>
              <a:rPr lang="en-US" dirty="0" smtClean="0"/>
              <a:t> Architecture</a:t>
            </a:r>
            <a:endParaRPr lang="en-US" dirty="0"/>
          </a:p>
        </p:txBody>
      </p:sp>
      <p:cxnSp>
        <p:nvCxnSpPr>
          <p:cNvPr id="4" name="Straight Connector 3"/>
          <p:cNvCxnSpPr/>
          <p:nvPr/>
        </p:nvCxnSpPr>
        <p:spPr>
          <a:xfrm>
            <a:off x="125734" y="2812131"/>
            <a:ext cx="417824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384284" y="2780598"/>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46125" y="2360253"/>
            <a:ext cx="1006894" cy="369332"/>
          </a:xfrm>
          <a:prstGeom prst="rect">
            <a:avLst/>
          </a:prstGeom>
          <a:noFill/>
        </p:spPr>
        <p:txBody>
          <a:bodyPr wrap="none" rtlCol="0">
            <a:spAutoFit/>
          </a:bodyPr>
          <a:lstStyle/>
          <a:p>
            <a:r>
              <a:rPr lang="en-US" dirty="0" smtClean="0"/>
              <a:t>Ethernet</a:t>
            </a:r>
            <a:endParaRPr lang="en-US" dirty="0"/>
          </a:p>
        </p:txBody>
      </p:sp>
      <p:cxnSp>
        <p:nvCxnSpPr>
          <p:cNvPr id="7" name="Straight Arrow Connector 6"/>
          <p:cNvCxnSpPr/>
          <p:nvPr/>
        </p:nvCxnSpPr>
        <p:spPr>
          <a:xfrm>
            <a:off x="1479713" y="4330282"/>
            <a:ext cx="22033" cy="55331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8558"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cxnSp>
        <p:nvCxnSpPr>
          <p:cNvPr id="17" name="Straight Connector 16"/>
          <p:cNvCxnSpPr/>
          <p:nvPr/>
        </p:nvCxnSpPr>
        <p:spPr>
          <a:xfrm flipV="1">
            <a:off x="3674910" y="2810009"/>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133 Grupo"/>
          <p:cNvGrpSpPr/>
          <p:nvPr/>
        </p:nvGrpSpPr>
        <p:grpSpPr>
          <a:xfrm>
            <a:off x="943255" y="3750278"/>
            <a:ext cx="890389" cy="390225"/>
            <a:chOff x="4937720" y="2721798"/>
            <a:chExt cx="890389" cy="390225"/>
          </a:xfrm>
        </p:grpSpPr>
        <p:sp>
          <p:nvSpPr>
            <p:cNvPr id="19"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685859" y="3033351"/>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26" name="TextBox 25"/>
          <p:cNvSpPr txBox="1"/>
          <p:nvPr/>
        </p:nvSpPr>
        <p:spPr>
          <a:xfrm>
            <a:off x="1035738" y="3423466"/>
            <a:ext cx="761475" cy="369332"/>
          </a:xfrm>
          <a:prstGeom prst="rect">
            <a:avLst/>
          </a:prstGeom>
          <a:noFill/>
        </p:spPr>
        <p:txBody>
          <a:bodyPr wrap="square" rtlCol="0">
            <a:spAutoFit/>
          </a:bodyPr>
          <a:lstStyle/>
          <a:p>
            <a:pPr algn="ctr"/>
            <a:r>
              <a:rPr lang="en-US" b="1" dirty="0" smtClean="0"/>
              <a:t>AP-1</a:t>
            </a:r>
            <a:endParaRPr lang="en-US" b="1" dirty="0"/>
          </a:p>
        </p:txBody>
      </p:sp>
      <p:sp>
        <p:nvSpPr>
          <p:cNvPr id="27" name="TextBox 26"/>
          <p:cNvSpPr txBox="1"/>
          <p:nvPr/>
        </p:nvSpPr>
        <p:spPr>
          <a:xfrm>
            <a:off x="948074" y="3021056"/>
            <a:ext cx="940620" cy="369332"/>
          </a:xfrm>
          <a:prstGeom prst="rect">
            <a:avLst/>
          </a:prstGeom>
          <a:noFill/>
        </p:spPr>
        <p:txBody>
          <a:bodyPr wrap="none" rtlCol="0">
            <a:spAutoFit/>
          </a:bodyPr>
          <a:lstStyle/>
          <a:p>
            <a:r>
              <a:rPr lang="en-US" b="1" dirty="0" smtClean="0"/>
              <a:t>OpenRF</a:t>
            </a:r>
            <a:endParaRPr lang="en-US" b="1" dirty="0"/>
          </a:p>
        </p:txBody>
      </p:sp>
      <p:cxnSp>
        <p:nvCxnSpPr>
          <p:cNvPr id="28" name="Straight Connector 27"/>
          <p:cNvCxnSpPr/>
          <p:nvPr/>
        </p:nvCxnSpPr>
        <p:spPr>
          <a:xfrm>
            <a:off x="679554" y="3390388"/>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9" name="146 Grupo"/>
          <p:cNvGrpSpPr/>
          <p:nvPr/>
        </p:nvGrpSpPr>
        <p:grpSpPr>
          <a:xfrm>
            <a:off x="3253362" y="3779699"/>
            <a:ext cx="890389" cy="390225"/>
            <a:chOff x="4937720" y="2721798"/>
            <a:chExt cx="890389" cy="390225"/>
          </a:xfrm>
        </p:grpSpPr>
        <p:sp>
          <p:nvSpPr>
            <p:cNvPr id="30"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p:cNvSpPr/>
          <p:nvPr/>
        </p:nvSpPr>
        <p:spPr>
          <a:xfrm>
            <a:off x="2988360" y="3074637"/>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37" name="TextBox 36"/>
          <p:cNvSpPr txBox="1"/>
          <p:nvPr/>
        </p:nvSpPr>
        <p:spPr>
          <a:xfrm>
            <a:off x="3256896" y="3441908"/>
            <a:ext cx="846496" cy="369332"/>
          </a:xfrm>
          <a:prstGeom prst="rect">
            <a:avLst/>
          </a:prstGeom>
          <a:noFill/>
        </p:spPr>
        <p:txBody>
          <a:bodyPr wrap="square" rtlCol="0">
            <a:spAutoFit/>
          </a:bodyPr>
          <a:lstStyle/>
          <a:p>
            <a:pPr algn="ctr"/>
            <a:r>
              <a:rPr lang="en-US" b="1" dirty="0" smtClean="0"/>
              <a:t>AP-2</a:t>
            </a:r>
            <a:endParaRPr lang="en-US" b="1" dirty="0"/>
          </a:p>
        </p:txBody>
      </p:sp>
      <p:sp>
        <p:nvSpPr>
          <p:cNvPr id="38" name="TextBox 37"/>
          <p:cNvSpPr txBox="1"/>
          <p:nvPr/>
        </p:nvSpPr>
        <p:spPr>
          <a:xfrm>
            <a:off x="3250575" y="3062342"/>
            <a:ext cx="940620" cy="369332"/>
          </a:xfrm>
          <a:prstGeom prst="rect">
            <a:avLst/>
          </a:prstGeom>
          <a:noFill/>
        </p:spPr>
        <p:txBody>
          <a:bodyPr wrap="none" rtlCol="0">
            <a:spAutoFit/>
          </a:bodyPr>
          <a:lstStyle/>
          <a:p>
            <a:r>
              <a:rPr lang="en-US" b="1" dirty="0" smtClean="0"/>
              <a:t>OpenRF</a:t>
            </a:r>
            <a:endParaRPr lang="en-US" b="1" dirty="0"/>
          </a:p>
        </p:txBody>
      </p:sp>
      <p:cxnSp>
        <p:nvCxnSpPr>
          <p:cNvPr id="39" name="Straight Connector 38"/>
          <p:cNvCxnSpPr/>
          <p:nvPr/>
        </p:nvCxnSpPr>
        <p:spPr>
          <a:xfrm>
            <a:off x="2989796" y="3423434"/>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0" name="102 Grupo"/>
          <p:cNvGrpSpPr/>
          <p:nvPr/>
        </p:nvGrpSpPr>
        <p:grpSpPr>
          <a:xfrm>
            <a:off x="1392959" y="5066753"/>
            <a:ext cx="162366" cy="343124"/>
            <a:chOff x="2251055" y="6011612"/>
            <a:chExt cx="151905" cy="359487"/>
          </a:xfrm>
        </p:grpSpPr>
        <p:sp>
          <p:nvSpPr>
            <p:cNvPr id="41" name="Isosceles Triangle 40"/>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rot="19911307">
            <a:off x="1699406" y="4730681"/>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60" name="Straight Arrow Connector 59"/>
          <p:cNvCxnSpPr/>
          <p:nvPr/>
        </p:nvCxnSpPr>
        <p:spPr>
          <a:xfrm flipH="1">
            <a:off x="1797213" y="4249672"/>
            <a:ext cx="1794449" cy="977626"/>
          </a:xfrm>
          <a:prstGeom prst="straightConnector1">
            <a:avLst/>
          </a:prstGeom>
          <a:ln>
            <a:solidFill>
              <a:srgbClr val="FF0000"/>
            </a:solidFill>
            <a:prstDash val="dash"/>
            <a:tailEnd type="arrow"/>
          </a:ln>
          <a:effectLst>
            <a:glow rad="101600">
              <a:srgbClr val="FFFF00">
                <a:alpha val="75000"/>
              </a:srgbClr>
            </a:glow>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1572817">
            <a:off x="2765449" y="4698933"/>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71" name="Straight Arrow Connector 70"/>
          <p:cNvCxnSpPr/>
          <p:nvPr/>
        </p:nvCxnSpPr>
        <p:spPr>
          <a:xfrm>
            <a:off x="1613453" y="4330282"/>
            <a:ext cx="2690528" cy="1557819"/>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48" name="Rectangle 147"/>
          <p:cNvSpPr/>
          <p:nvPr/>
        </p:nvSpPr>
        <p:spPr>
          <a:xfrm>
            <a:off x="4697472" y="608095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Bob</a:t>
            </a:r>
            <a:endParaRPr lang="en-US" sz="2600" b="1" dirty="0"/>
          </a:p>
        </p:txBody>
      </p:sp>
      <p:grpSp>
        <p:nvGrpSpPr>
          <p:cNvPr id="149" name="102 Grupo"/>
          <p:cNvGrpSpPr/>
          <p:nvPr/>
        </p:nvGrpSpPr>
        <p:grpSpPr>
          <a:xfrm>
            <a:off x="5001399" y="5732414"/>
            <a:ext cx="162366" cy="343124"/>
            <a:chOff x="2251055" y="6011612"/>
            <a:chExt cx="151905" cy="359487"/>
          </a:xfrm>
        </p:grpSpPr>
        <p:sp>
          <p:nvSpPr>
            <p:cNvPr id="150" name="Isosceles Triangle 149"/>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52" name="Straight Arrow Connector 151"/>
          <p:cNvCxnSpPr/>
          <p:nvPr/>
        </p:nvCxnSpPr>
        <p:spPr>
          <a:xfrm>
            <a:off x="3672119" y="4249672"/>
            <a:ext cx="1025353" cy="1139421"/>
          </a:xfrm>
          <a:prstGeom prst="straightConnector1">
            <a:avLst/>
          </a:prstGeom>
          <a:ln>
            <a:solidFill>
              <a:srgbClr val="0000FF"/>
            </a:solidFill>
            <a:tailEnd type="arrow"/>
          </a:ln>
          <a:effectLst>
            <a:glow rad="101600">
              <a:srgbClr val="FFFF00">
                <a:alpha val="75000"/>
              </a:srgbClr>
            </a:glow>
          </a:effectLst>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rot="2900298">
            <a:off x="3727648" y="4536127"/>
            <a:ext cx="1172805" cy="369332"/>
          </a:xfrm>
          <a:prstGeom prst="rect">
            <a:avLst/>
          </a:prstGeom>
          <a:noFill/>
        </p:spPr>
        <p:txBody>
          <a:bodyPr wrap="none" rtlCol="0">
            <a:spAutoFit/>
          </a:bodyPr>
          <a:lstStyle/>
          <a:p>
            <a:r>
              <a:rPr lang="en-US" dirty="0" smtClean="0">
                <a:solidFill>
                  <a:srgbClr val="0000FF"/>
                </a:solidFill>
              </a:rPr>
              <a:t>beamform</a:t>
            </a:r>
            <a:endParaRPr lang="en-US" dirty="0">
              <a:solidFill>
                <a:srgbClr val="0000FF"/>
              </a:solidFill>
            </a:endParaRPr>
          </a:p>
        </p:txBody>
      </p:sp>
      <p:sp>
        <p:nvSpPr>
          <p:cNvPr id="80" name="Content Placeholder 2"/>
          <p:cNvSpPr txBox="1">
            <a:spLocks/>
          </p:cNvSpPr>
          <p:nvPr/>
        </p:nvSpPr>
        <p:spPr>
          <a:xfrm>
            <a:off x="98500" y="5712634"/>
            <a:ext cx="8901284" cy="761098"/>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pPr algn="l"/>
            <a:r>
              <a:rPr lang="en-US" dirty="0" smtClean="0"/>
              <a:t>In OpenRF, action = spatial direction to forward signal</a:t>
            </a:r>
          </a:p>
          <a:p>
            <a:pPr algn="l"/>
            <a:endParaRPr lang="en-US" dirty="0" smtClean="0"/>
          </a:p>
        </p:txBody>
      </p:sp>
      <p:sp>
        <p:nvSpPr>
          <p:cNvPr id="84" name="Freeform 83"/>
          <p:cNvSpPr/>
          <p:nvPr/>
        </p:nvSpPr>
        <p:spPr>
          <a:xfrm>
            <a:off x="4303981" y="2205120"/>
            <a:ext cx="859784" cy="1189182"/>
          </a:xfrm>
          <a:custGeom>
            <a:avLst/>
            <a:gdLst>
              <a:gd name="connsiteX0" fmla="*/ 0 w 669636"/>
              <a:gd name="connsiteY0" fmla="*/ 1189182 h 1189182"/>
              <a:gd name="connsiteX1" fmla="*/ 369454 w 669636"/>
              <a:gd name="connsiteY1" fmla="*/ 0 h 1189182"/>
              <a:gd name="connsiteX2" fmla="*/ 669636 w 669636"/>
              <a:gd name="connsiteY2" fmla="*/ 0 h 1189182"/>
            </a:gdLst>
            <a:ahLst/>
            <a:cxnLst>
              <a:cxn ang="0">
                <a:pos x="connsiteX0" y="connsiteY0"/>
              </a:cxn>
              <a:cxn ang="0">
                <a:pos x="connsiteX1" y="connsiteY1"/>
              </a:cxn>
              <a:cxn ang="0">
                <a:pos x="connsiteX2" y="connsiteY2"/>
              </a:cxn>
            </a:cxnLst>
            <a:rect l="l" t="t" r="r" b="b"/>
            <a:pathLst>
              <a:path w="669636" h="1189182">
                <a:moveTo>
                  <a:pt x="0" y="1189182"/>
                </a:moveTo>
                <a:lnTo>
                  <a:pt x="369454" y="0"/>
                </a:lnTo>
                <a:lnTo>
                  <a:pt x="669636" y="0"/>
                </a:lnTo>
              </a:path>
            </a:pathLst>
          </a:custGeom>
          <a:ln>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5" name="Straight Connector 84"/>
          <p:cNvCxnSpPr/>
          <p:nvPr/>
        </p:nvCxnSpPr>
        <p:spPr>
          <a:xfrm>
            <a:off x="4756732" y="3874150"/>
            <a:ext cx="3420800"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4813296" y="2542174"/>
            <a:ext cx="3364235" cy="1197658"/>
          </a:xfrm>
          <a:prstGeom prst="rect">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4776985" y="2484563"/>
            <a:ext cx="1131289" cy="461665"/>
          </a:xfrm>
          <a:prstGeom prst="rect">
            <a:avLst/>
          </a:prstGeom>
          <a:noFill/>
        </p:spPr>
        <p:txBody>
          <a:bodyPr wrap="none" rtlCol="0">
            <a:spAutoFit/>
          </a:bodyPr>
          <a:lstStyle/>
          <a:p>
            <a:r>
              <a:rPr lang="en-US" sz="2400" b="1" dirty="0" smtClean="0"/>
              <a:t>Flow-id</a:t>
            </a:r>
            <a:endParaRPr lang="en-US" sz="2400" b="1" dirty="0"/>
          </a:p>
        </p:txBody>
      </p:sp>
      <p:sp>
        <p:nvSpPr>
          <p:cNvPr id="88" name="TextBox 87"/>
          <p:cNvSpPr txBox="1"/>
          <p:nvPr/>
        </p:nvSpPr>
        <p:spPr>
          <a:xfrm>
            <a:off x="6137767" y="2483708"/>
            <a:ext cx="1010763" cy="461665"/>
          </a:xfrm>
          <a:prstGeom prst="rect">
            <a:avLst/>
          </a:prstGeom>
          <a:noFill/>
        </p:spPr>
        <p:txBody>
          <a:bodyPr wrap="none" rtlCol="0">
            <a:spAutoFit/>
          </a:bodyPr>
          <a:lstStyle/>
          <a:p>
            <a:r>
              <a:rPr lang="en-US" sz="2400" b="1" dirty="0" smtClean="0"/>
              <a:t>Action</a:t>
            </a:r>
            <a:endParaRPr lang="en-US" sz="2400" b="1" dirty="0"/>
          </a:p>
        </p:txBody>
      </p:sp>
      <p:cxnSp>
        <p:nvCxnSpPr>
          <p:cNvPr id="89" name="Straight Connector 88"/>
          <p:cNvCxnSpPr/>
          <p:nvPr/>
        </p:nvCxnSpPr>
        <p:spPr>
          <a:xfrm>
            <a:off x="4813296" y="2979728"/>
            <a:ext cx="3364236" cy="1"/>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90" name="Straight Connector 89"/>
          <p:cNvCxnSpPr/>
          <p:nvPr/>
        </p:nvCxnSpPr>
        <p:spPr>
          <a:xfrm flipH="1">
            <a:off x="5839181" y="2534225"/>
            <a:ext cx="1" cy="1216053"/>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91" name="Straight Connector 90"/>
          <p:cNvCxnSpPr/>
          <p:nvPr/>
        </p:nvCxnSpPr>
        <p:spPr>
          <a:xfrm flipV="1">
            <a:off x="4756732" y="1865366"/>
            <a:ext cx="3420800" cy="16543"/>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4824668" y="2987971"/>
            <a:ext cx="1070726" cy="461665"/>
          </a:xfrm>
          <a:prstGeom prst="rect">
            <a:avLst/>
          </a:prstGeom>
          <a:noFill/>
        </p:spPr>
        <p:txBody>
          <a:bodyPr wrap="none" rtlCol="0">
            <a:spAutoFit/>
          </a:bodyPr>
          <a:lstStyle/>
          <a:p>
            <a:r>
              <a:rPr lang="en-US" sz="2400" dirty="0" err="1" smtClean="0"/>
              <a:t>To:Bob</a:t>
            </a:r>
            <a:endParaRPr lang="en-US" sz="2400" dirty="0"/>
          </a:p>
        </p:txBody>
      </p:sp>
      <p:sp>
        <p:nvSpPr>
          <p:cNvPr id="93" name="TextBox 92"/>
          <p:cNvSpPr txBox="1"/>
          <p:nvPr/>
        </p:nvSpPr>
        <p:spPr>
          <a:xfrm>
            <a:off x="5839181" y="2908835"/>
            <a:ext cx="2338350" cy="830997"/>
          </a:xfrm>
          <a:prstGeom prst="rect">
            <a:avLst/>
          </a:prstGeom>
          <a:noFill/>
        </p:spPr>
        <p:txBody>
          <a:bodyPr wrap="none" rtlCol="0">
            <a:spAutoFit/>
          </a:bodyPr>
          <a:lstStyle/>
          <a:p>
            <a:r>
              <a:rPr lang="en-US" sz="2400" dirty="0" smtClean="0">
                <a:solidFill>
                  <a:srgbClr val="0000FF"/>
                </a:solidFill>
              </a:rPr>
              <a:t>beamform @Bob</a:t>
            </a:r>
          </a:p>
          <a:p>
            <a:r>
              <a:rPr lang="en-US" sz="2400" dirty="0" smtClean="0">
                <a:solidFill>
                  <a:srgbClr val="FF0000"/>
                </a:solidFill>
              </a:rPr>
              <a:t>null @Alice</a:t>
            </a:r>
            <a:endParaRPr lang="en-US" sz="2400" dirty="0">
              <a:solidFill>
                <a:srgbClr val="FF0000"/>
              </a:solidFill>
            </a:endParaRPr>
          </a:p>
        </p:txBody>
      </p:sp>
      <p:sp>
        <p:nvSpPr>
          <p:cNvPr id="94" name="TextBox 93"/>
          <p:cNvSpPr txBox="1"/>
          <p:nvPr/>
        </p:nvSpPr>
        <p:spPr>
          <a:xfrm>
            <a:off x="5048315" y="2037101"/>
            <a:ext cx="2571690" cy="461665"/>
          </a:xfrm>
          <a:prstGeom prst="rect">
            <a:avLst/>
          </a:prstGeom>
          <a:noFill/>
        </p:spPr>
        <p:txBody>
          <a:bodyPr wrap="square" rtlCol="0">
            <a:spAutoFit/>
          </a:bodyPr>
          <a:lstStyle/>
          <a:p>
            <a:pPr algn="ctr"/>
            <a:r>
              <a:rPr lang="en-US" sz="2400" b="1" dirty="0" err="1" smtClean="0"/>
              <a:t>OpenRF</a:t>
            </a:r>
            <a:r>
              <a:rPr lang="en-US" sz="2400" b="1" dirty="0" smtClean="0"/>
              <a:t> Interface </a:t>
            </a:r>
            <a:endParaRPr lang="en-US" sz="2400" b="1" dirty="0"/>
          </a:p>
        </p:txBody>
      </p:sp>
      <p:sp>
        <p:nvSpPr>
          <p:cNvPr id="95" name="TextBox 94"/>
          <p:cNvSpPr txBox="1"/>
          <p:nvPr/>
        </p:nvSpPr>
        <p:spPr>
          <a:xfrm>
            <a:off x="4756732" y="1330481"/>
            <a:ext cx="3174999" cy="461665"/>
          </a:xfrm>
          <a:prstGeom prst="rect">
            <a:avLst/>
          </a:prstGeom>
          <a:noFill/>
        </p:spPr>
        <p:txBody>
          <a:bodyPr wrap="square" rtlCol="0">
            <a:spAutoFit/>
          </a:bodyPr>
          <a:lstStyle/>
          <a:p>
            <a:pPr algn="ctr"/>
            <a:r>
              <a:rPr lang="en-US" sz="2400" dirty="0" smtClean="0"/>
              <a:t>Control Plane</a:t>
            </a:r>
            <a:endParaRPr lang="en-US" sz="2400" dirty="0"/>
          </a:p>
        </p:txBody>
      </p:sp>
      <p:sp>
        <p:nvSpPr>
          <p:cNvPr id="96" name="TextBox 95"/>
          <p:cNvSpPr txBox="1"/>
          <p:nvPr/>
        </p:nvSpPr>
        <p:spPr>
          <a:xfrm>
            <a:off x="4776985" y="4002460"/>
            <a:ext cx="3175000" cy="461665"/>
          </a:xfrm>
          <a:prstGeom prst="rect">
            <a:avLst/>
          </a:prstGeom>
          <a:noFill/>
        </p:spPr>
        <p:txBody>
          <a:bodyPr wrap="square" rtlCol="0">
            <a:spAutoFit/>
          </a:bodyPr>
          <a:lstStyle/>
          <a:p>
            <a:pPr algn="ctr"/>
            <a:r>
              <a:rPr lang="en-US" sz="2400" dirty="0" smtClean="0"/>
              <a:t>Data Plane</a:t>
            </a:r>
            <a:endParaRPr lang="en-US" sz="2400" dirty="0"/>
          </a:p>
        </p:txBody>
      </p:sp>
      <p:cxnSp>
        <p:nvCxnSpPr>
          <p:cNvPr id="97" name="Straight Arrow Connector 96"/>
          <p:cNvCxnSpPr/>
          <p:nvPr/>
        </p:nvCxnSpPr>
        <p:spPr>
          <a:xfrm>
            <a:off x="6233680" y="1792146"/>
            <a:ext cx="0" cy="381699"/>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a:off x="6233680" y="3779699"/>
            <a:ext cx="0" cy="381699"/>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97326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5400000">
                                      <p:cBhvr>
                                        <p:cTn id="6" dur="5000" fill="hold"/>
                                        <p:tgtEl>
                                          <p:spTgt spid="157"/>
                                        </p:tgtEl>
                                        <p:attrNameLst>
                                          <p:attrName>r</p:attrName>
                                        </p:attrNameLst>
                                      </p:cBhvr>
                                    </p:animRot>
                                  </p:childTnLst>
                                </p:cTn>
                              </p:par>
                              <p:par>
                                <p:cTn id="7" presetID="8" presetClass="emph" presetSubtype="0" fill="hold" nodeType="withEffect">
                                  <p:stCondLst>
                                    <p:cond delay="0"/>
                                  </p:stCondLst>
                                  <p:childTnLst>
                                    <p:animRot by="-5400000">
                                      <p:cBhvr>
                                        <p:cTn id="8" dur="5000" fill="hold"/>
                                        <p:tgtEl>
                                          <p:spTgt spid="163"/>
                                        </p:tgtEl>
                                        <p:attrNameLst>
                                          <p:attrName>r</p:attrName>
                                        </p:attrNameLst>
                                      </p:cBhvr>
                                    </p:animRot>
                                  </p:childTnLst>
                                </p:cTn>
                              </p:par>
                              <p:par>
                                <p:cTn id="9" presetID="1" presetClass="exit" presetSubtype="0" fill="hold" nodeType="withEffect">
                                  <p:stCondLst>
                                    <p:cond delay="1000"/>
                                  </p:stCondLst>
                                  <p:childTnLst>
                                    <p:set>
                                      <p:cBhvr>
                                        <p:cTn id="10" dur="1" fill="hold">
                                          <p:stCondLst>
                                            <p:cond delay="0"/>
                                          </p:stCondLst>
                                        </p:cTn>
                                        <p:tgtEl>
                                          <p:spTgt spid="157"/>
                                        </p:tgtEl>
                                        <p:attrNameLst>
                                          <p:attrName>style.visibility</p:attrName>
                                        </p:attrNameLst>
                                      </p:cBhvr>
                                      <p:to>
                                        <p:strVal val="hidden"/>
                                      </p:to>
                                    </p:set>
                                  </p:childTnLst>
                                </p:cTn>
                              </p:par>
                              <p:par>
                                <p:cTn id="11" presetID="1" presetClass="exit" presetSubtype="0" fill="hold" nodeType="withEffect">
                                  <p:stCondLst>
                                    <p:cond delay="1000"/>
                                  </p:stCondLst>
                                  <p:childTnLst>
                                    <p:set>
                                      <p:cBhvr>
                                        <p:cTn id="12" dur="1" fill="hold">
                                          <p:stCondLst>
                                            <p:cond delay="0"/>
                                          </p:stCondLst>
                                        </p:cTn>
                                        <p:tgtEl>
                                          <p:spTgt spid="163"/>
                                        </p:tgtEl>
                                        <p:attrNameLst>
                                          <p:attrName>style.visibility</p:attrName>
                                        </p:attrNameLst>
                                      </p:cBhvr>
                                      <p:to>
                                        <p:strVal val="hidden"/>
                                      </p:to>
                                    </p:set>
                                  </p:childTnLst>
                                </p:cTn>
                              </p:par>
                              <p:par>
                                <p:cTn id="13" presetID="1" presetClass="entr" presetSubtype="0" fill="hold" nodeType="withEffect">
                                  <p:stCondLst>
                                    <p:cond delay="1000"/>
                                  </p:stCondLst>
                                  <p:childTnLst>
                                    <p:set>
                                      <p:cBhvr>
                                        <p:cTn id="14" dur="1" fill="hold">
                                          <p:stCondLst>
                                            <p:cond delay="0"/>
                                          </p:stCondLst>
                                        </p:cTn>
                                        <p:tgtEl>
                                          <p:spTgt spid="154"/>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1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228600" y="1902549"/>
            <a:ext cx="8741237" cy="1454135"/>
          </a:xfrm>
          <a:prstGeom prst="roundRect">
            <a:avLst/>
          </a:prstGeom>
          <a:solidFill>
            <a:schemeClr val="accent2">
              <a:alpha val="19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Content Placeholder 2"/>
          <p:cNvSpPr>
            <a:spLocks noGrp="1"/>
          </p:cNvSpPr>
          <p:nvPr>
            <p:ph idx="1"/>
          </p:nvPr>
        </p:nvSpPr>
        <p:spPr>
          <a:xfrm>
            <a:off x="324399" y="1948729"/>
            <a:ext cx="8499374" cy="5076800"/>
          </a:xfrm>
        </p:spPr>
        <p:txBody>
          <a:bodyPr>
            <a:normAutofit/>
          </a:bodyPr>
          <a:lstStyle/>
          <a:p>
            <a:pPr marL="0" indent="0">
              <a:buNone/>
            </a:pPr>
            <a:r>
              <a:rPr lang="en-US" sz="4000" dirty="0" smtClean="0"/>
              <a:t>1. </a:t>
            </a:r>
            <a:r>
              <a:rPr lang="en-US" sz="4000" u="sng" dirty="0" smtClean="0"/>
              <a:t>Data Plane:</a:t>
            </a:r>
            <a:r>
              <a:rPr lang="en-US" sz="4000" dirty="0" smtClean="0"/>
              <a:t> Apply PHY techniques to 	commodity 802.11 cards</a:t>
            </a:r>
          </a:p>
          <a:p>
            <a:pPr marL="0" indent="0">
              <a:buNone/>
            </a:pPr>
            <a:endParaRPr lang="en-US" sz="4000" dirty="0" smtClean="0"/>
          </a:p>
          <a:p>
            <a:pPr marL="0" indent="0">
              <a:buNone/>
            </a:pPr>
            <a:endParaRPr lang="en-US" sz="4000" dirty="0"/>
          </a:p>
          <a:p>
            <a:pPr marL="0" indent="0">
              <a:buNone/>
            </a:pPr>
            <a:r>
              <a:rPr lang="en-US" sz="4000" dirty="0" smtClean="0"/>
              <a:t>2. </a:t>
            </a:r>
            <a:r>
              <a:rPr lang="en-US" sz="4000" u="sng" dirty="0" smtClean="0"/>
              <a:t>Control Plane:</a:t>
            </a:r>
            <a:r>
              <a:rPr lang="en-US" sz="4000" dirty="0" smtClean="0"/>
              <a:t> Self-configure to 	network dynamism</a:t>
            </a:r>
          </a:p>
          <a:p>
            <a:pPr marL="0" indent="0">
              <a:buNone/>
            </a:pPr>
            <a:endParaRPr lang="en-US" sz="4000" dirty="0"/>
          </a:p>
          <a:p>
            <a:endParaRPr lang="en-US" sz="4000" dirty="0" smtClean="0"/>
          </a:p>
          <a:p>
            <a:endParaRPr lang="en-US" sz="4000" dirty="0"/>
          </a:p>
          <a:p>
            <a:endParaRPr lang="en-US" sz="4000" dirty="0" smtClean="0"/>
          </a:p>
          <a:p>
            <a:endParaRPr lang="en-US" sz="4000" dirty="0"/>
          </a:p>
        </p:txBody>
      </p:sp>
      <p:sp>
        <p:nvSpPr>
          <p:cNvPr id="59" name="Title 1"/>
          <p:cNvSpPr>
            <a:spLocks noGrp="1"/>
          </p:cNvSpPr>
          <p:nvPr>
            <p:ph type="title"/>
          </p:nvPr>
        </p:nvSpPr>
        <p:spPr>
          <a:xfrm>
            <a:off x="457200" y="274638"/>
            <a:ext cx="8229600" cy="1143000"/>
          </a:xfrm>
        </p:spPr>
        <p:txBody>
          <a:bodyPr/>
          <a:lstStyle/>
          <a:p>
            <a:r>
              <a:rPr lang="en-US" dirty="0" smtClean="0"/>
              <a:t>Challenges</a:t>
            </a:r>
            <a:endParaRPr lang="en-US" dirty="0"/>
          </a:p>
        </p:txBody>
      </p:sp>
    </p:spTree>
    <p:extLst>
      <p:ext uri="{BB962C8B-B14F-4D97-AF65-F5344CB8AC3E}">
        <p14:creationId xmlns:p14="http://schemas.microsoft.com/office/powerpoint/2010/main" val="242229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274638"/>
            <a:ext cx="9144000" cy="1143000"/>
          </a:xfrm>
        </p:spPr>
        <p:txBody>
          <a:bodyPr>
            <a:noAutofit/>
          </a:bodyPr>
          <a:lstStyle/>
          <a:p>
            <a:r>
              <a:rPr lang="en-US" sz="3600" dirty="0" smtClean="0"/>
              <a:t>Bringing PHY-Techniques to Commodity Cards</a:t>
            </a:r>
            <a:endParaRPr lang="en-US" sz="3600" dirty="0"/>
          </a:p>
        </p:txBody>
      </p:sp>
      <p:sp>
        <p:nvSpPr>
          <p:cNvPr id="3" name="Content Placeholder 2"/>
          <p:cNvSpPr>
            <a:spLocks noGrp="1"/>
          </p:cNvSpPr>
          <p:nvPr>
            <p:ph idx="1"/>
          </p:nvPr>
        </p:nvSpPr>
        <p:spPr>
          <a:xfrm>
            <a:off x="275770" y="1600200"/>
            <a:ext cx="8868230" cy="4911436"/>
          </a:xfrm>
        </p:spPr>
        <p:txBody>
          <a:bodyPr>
            <a:normAutofit/>
          </a:bodyPr>
          <a:lstStyle/>
          <a:p>
            <a:r>
              <a:rPr lang="en-US" dirty="0" smtClean="0"/>
              <a:t>PHY techniques need to manipulate channels</a:t>
            </a:r>
          </a:p>
          <a:p>
            <a:pPr marL="0" indent="0">
              <a:buNone/>
            </a:pPr>
            <a:endParaRPr lang="en-US" dirty="0" smtClean="0"/>
          </a:p>
          <a:p>
            <a:r>
              <a:rPr lang="en-US" dirty="0" smtClean="0"/>
              <a:t>OpenRF enables channel manipulation</a:t>
            </a:r>
          </a:p>
          <a:p>
            <a:pPr marL="0" indent="0">
              <a:buNone/>
            </a:pPr>
            <a:endParaRPr lang="en-US" dirty="0" smtClean="0"/>
          </a:p>
          <a:p>
            <a:r>
              <a:rPr lang="en-US" dirty="0" smtClean="0"/>
              <a:t>Constraints due to 802.11n standard:</a:t>
            </a:r>
          </a:p>
          <a:p>
            <a:pPr lvl="1"/>
            <a:r>
              <a:rPr lang="en-US" dirty="0" smtClean="0"/>
              <a:t>In cards: 3 bits/subcarrier (USRPs: 14 bits/subcarrier)</a:t>
            </a:r>
          </a:p>
          <a:p>
            <a:pPr lvl="1"/>
            <a:r>
              <a:rPr lang="en-US" dirty="0" smtClean="0"/>
              <a:t>Only manipulates alternate subcarriers</a:t>
            </a:r>
          </a:p>
          <a:p>
            <a:pPr lvl="1"/>
            <a:r>
              <a:rPr lang="en-US" dirty="0" smtClean="0"/>
              <a:t>Accepts only unitary beamforming matrix</a:t>
            </a:r>
            <a:endParaRPr lang="en-US" dirty="0"/>
          </a:p>
          <a:p>
            <a:endParaRPr lang="en-US" dirty="0" smtClean="0"/>
          </a:p>
          <a:p>
            <a:pPr lvl="1"/>
            <a:endParaRPr lang="en-US" dirty="0"/>
          </a:p>
        </p:txBody>
      </p:sp>
    </p:spTree>
    <p:extLst>
      <p:ext uri="{BB962C8B-B14F-4D97-AF65-F5344CB8AC3E}">
        <p14:creationId xmlns:p14="http://schemas.microsoft.com/office/powerpoint/2010/main" val="240036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Content Placeholder 2"/>
          <p:cNvSpPr txBox="1">
            <a:spLocks/>
          </p:cNvSpPr>
          <p:nvPr/>
        </p:nvSpPr>
        <p:spPr>
          <a:xfrm>
            <a:off x="609600" y="1326760"/>
            <a:ext cx="8229600" cy="13034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smtClean="0"/>
              <a:t>Jointly optimize network protocols &amp; PHY</a:t>
            </a:r>
          </a:p>
          <a:p>
            <a:r>
              <a:rPr lang="en-US" sz="3000" dirty="0" smtClean="0"/>
              <a:t>Big gains in throughput and reliability</a:t>
            </a:r>
          </a:p>
        </p:txBody>
      </p:sp>
      <p:sp>
        <p:nvSpPr>
          <p:cNvPr id="2" name="Title 1"/>
          <p:cNvSpPr>
            <a:spLocks noGrp="1"/>
          </p:cNvSpPr>
          <p:nvPr>
            <p:ph type="title"/>
          </p:nvPr>
        </p:nvSpPr>
        <p:spPr>
          <a:xfrm>
            <a:off x="138544" y="274638"/>
            <a:ext cx="8794069" cy="1143000"/>
          </a:xfrm>
        </p:spPr>
        <p:txBody>
          <a:bodyPr>
            <a:normAutofit/>
          </a:bodyPr>
          <a:lstStyle/>
          <a:p>
            <a:r>
              <a:rPr lang="en-US" dirty="0" smtClean="0"/>
              <a:t>Major Advances in Cross-Layer MIMO</a:t>
            </a:r>
            <a:endParaRPr lang="en-US" dirty="0"/>
          </a:p>
        </p:txBody>
      </p:sp>
      <p:sp>
        <p:nvSpPr>
          <p:cNvPr id="46" name="TextBox 45"/>
          <p:cNvSpPr txBox="1"/>
          <p:nvPr/>
        </p:nvSpPr>
        <p:spPr>
          <a:xfrm>
            <a:off x="635822" y="4310127"/>
            <a:ext cx="1283224" cy="553998"/>
          </a:xfrm>
          <a:prstGeom prst="rect">
            <a:avLst/>
          </a:prstGeom>
          <a:noFill/>
        </p:spPr>
        <p:txBody>
          <a:bodyPr wrap="none" rtlCol="0">
            <a:spAutoFit/>
          </a:bodyPr>
          <a:lstStyle>
            <a:defPPr>
              <a:defRPr lang="en-US"/>
            </a:defPPr>
            <a:lvl1pPr>
              <a:spcBef>
                <a:spcPct val="20000"/>
              </a:spcBef>
              <a:defRPr sz="3000"/>
            </a:lvl1pPr>
          </a:lstStyle>
          <a:p>
            <a:r>
              <a:rPr lang="en-US" dirty="0"/>
              <a:t>Nulling</a:t>
            </a:r>
          </a:p>
        </p:txBody>
      </p:sp>
      <p:sp>
        <p:nvSpPr>
          <p:cNvPr id="75" name="TextBox 74"/>
          <p:cNvSpPr txBox="1"/>
          <p:nvPr/>
        </p:nvSpPr>
        <p:spPr>
          <a:xfrm>
            <a:off x="3378003" y="4310127"/>
            <a:ext cx="1796811" cy="553998"/>
          </a:xfrm>
          <a:prstGeom prst="rect">
            <a:avLst/>
          </a:prstGeom>
          <a:noFill/>
        </p:spPr>
        <p:txBody>
          <a:bodyPr wrap="none" rtlCol="0">
            <a:spAutoFit/>
          </a:bodyPr>
          <a:lstStyle>
            <a:defPPr>
              <a:defRPr lang="en-US"/>
            </a:defPPr>
            <a:lvl1pPr>
              <a:spcBef>
                <a:spcPct val="20000"/>
              </a:spcBef>
              <a:defRPr sz="3000"/>
            </a:lvl1pPr>
          </a:lstStyle>
          <a:p>
            <a:r>
              <a:rPr lang="en-US" dirty="0"/>
              <a:t>Alignment</a:t>
            </a:r>
          </a:p>
        </p:txBody>
      </p:sp>
      <p:cxnSp>
        <p:nvCxnSpPr>
          <p:cNvPr id="176" name="Straight Arrow Connector 175"/>
          <p:cNvCxnSpPr/>
          <p:nvPr/>
        </p:nvCxnSpPr>
        <p:spPr>
          <a:xfrm flipH="1">
            <a:off x="1167578" y="3299376"/>
            <a:ext cx="1060688" cy="987661"/>
          </a:xfrm>
          <a:prstGeom prst="straightConnector1">
            <a:avLst/>
          </a:prstGeom>
          <a:ln>
            <a:solidFill>
              <a:srgbClr val="002060"/>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6010131" y="4310127"/>
            <a:ext cx="2310210" cy="553998"/>
          </a:xfrm>
          <a:prstGeom prst="rect">
            <a:avLst/>
          </a:prstGeom>
          <a:noFill/>
        </p:spPr>
        <p:txBody>
          <a:bodyPr wrap="none" rtlCol="0">
            <a:spAutoFit/>
          </a:bodyPr>
          <a:lstStyle>
            <a:defPPr>
              <a:defRPr lang="en-US"/>
            </a:defPPr>
            <a:lvl1pPr>
              <a:spcBef>
                <a:spcPct val="20000"/>
              </a:spcBef>
              <a:defRPr sz="3000"/>
            </a:lvl1pPr>
          </a:lstStyle>
          <a:p>
            <a:r>
              <a:rPr lang="en-US" dirty="0"/>
              <a:t>Beamforming</a:t>
            </a:r>
          </a:p>
        </p:txBody>
      </p:sp>
      <p:sp>
        <p:nvSpPr>
          <p:cNvPr id="260" name="Content Placeholder 2"/>
          <p:cNvSpPr txBox="1">
            <a:spLocks/>
          </p:cNvSpPr>
          <p:nvPr/>
        </p:nvSpPr>
        <p:spPr>
          <a:xfrm>
            <a:off x="150100" y="5195456"/>
            <a:ext cx="8830616" cy="1517266"/>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pPr algn="l"/>
            <a:r>
              <a:rPr lang="en-US" dirty="0" smtClean="0"/>
              <a:t>		Built using software radios in real settings</a:t>
            </a:r>
          </a:p>
        </p:txBody>
      </p:sp>
      <p:sp>
        <p:nvSpPr>
          <p:cNvPr id="3" name="Rectangle 2"/>
          <p:cNvSpPr/>
          <p:nvPr/>
        </p:nvSpPr>
        <p:spPr>
          <a:xfrm>
            <a:off x="71440" y="5999943"/>
            <a:ext cx="8993901" cy="553998"/>
          </a:xfrm>
          <a:prstGeom prst="rect">
            <a:avLst/>
          </a:prstGeom>
        </p:spPr>
        <p:txBody>
          <a:bodyPr wrap="square">
            <a:spAutoFit/>
          </a:bodyPr>
          <a:lstStyle/>
          <a:p>
            <a:pPr marL="231775"/>
            <a:r>
              <a:rPr lang="en-US" sz="3000" b="1" dirty="0" smtClean="0">
                <a:solidFill>
                  <a:srgbClr val="FFFF00"/>
                </a:solidFill>
                <a:latin typeface="Calibri" pitchFamily="34" charset="0"/>
                <a:ea typeface="Batang" pitchFamily="18" charset="-127"/>
                <a:cs typeface="Calibri" pitchFamily="34" charset="0"/>
              </a:rPr>
              <a:t>None of these techniques </a:t>
            </a:r>
            <a:r>
              <a:rPr lang="en-US" sz="3000" b="1" dirty="0" smtClean="0">
                <a:solidFill>
                  <a:srgbClr val="FFFF00"/>
                </a:solidFill>
                <a:latin typeface="Calibri" pitchFamily="34" charset="0"/>
                <a:ea typeface="Batang" pitchFamily="18" charset="-127"/>
                <a:cs typeface="Calibri" pitchFamily="34" charset="0"/>
              </a:rPr>
              <a:t>run </a:t>
            </a:r>
            <a:r>
              <a:rPr lang="en-US" sz="3000" b="1" dirty="0" smtClean="0">
                <a:solidFill>
                  <a:srgbClr val="FFFF00"/>
                </a:solidFill>
                <a:latin typeface="Calibri" pitchFamily="34" charset="0"/>
                <a:ea typeface="Batang" pitchFamily="18" charset="-127"/>
                <a:cs typeface="Calibri" pitchFamily="34" charset="0"/>
              </a:rPr>
              <a:t>on today’s Wi-Fi cards!</a:t>
            </a:r>
            <a:endParaRPr lang="en-US" sz="3000" b="1" dirty="0">
              <a:solidFill>
                <a:srgbClr val="FFFF00"/>
              </a:solidFill>
              <a:latin typeface="Calibri" pitchFamily="34" charset="0"/>
              <a:ea typeface="Batang" pitchFamily="18" charset="-127"/>
              <a:cs typeface="Calibri" pitchFamily="34" charset="0"/>
            </a:endParaRPr>
          </a:p>
        </p:txBody>
      </p:sp>
      <p:cxnSp>
        <p:nvCxnSpPr>
          <p:cNvPr id="131" name="Straight Arrow Connector 130"/>
          <p:cNvCxnSpPr/>
          <p:nvPr/>
        </p:nvCxnSpPr>
        <p:spPr>
          <a:xfrm>
            <a:off x="3001812" y="3299376"/>
            <a:ext cx="1073727" cy="987661"/>
          </a:xfrm>
          <a:prstGeom prst="straightConnector1">
            <a:avLst/>
          </a:prstGeom>
          <a:ln>
            <a:solidFill>
              <a:srgbClr val="00206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6952682" y="3299376"/>
            <a:ext cx="0" cy="987661"/>
          </a:xfrm>
          <a:prstGeom prst="straightConnector1">
            <a:avLst/>
          </a:prstGeom>
          <a:ln>
            <a:solidFill>
              <a:srgbClr val="002060"/>
            </a:solidFill>
            <a:tailEnd type="arrow"/>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1167578" y="2768943"/>
            <a:ext cx="3697684" cy="553998"/>
          </a:xfrm>
          <a:prstGeom prst="rect">
            <a:avLst/>
          </a:prstGeom>
          <a:noFill/>
        </p:spPr>
        <p:txBody>
          <a:bodyPr wrap="none" rtlCol="0">
            <a:spAutoFit/>
          </a:bodyPr>
          <a:lstStyle/>
          <a:p>
            <a:pPr>
              <a:spcBef>
                <a:spcPct val="20000"/>
              </a:spcBef>
            </a:pPr>
            <a:r>
              <a:rPr lang="en-US" sz="3000" dirty="0"/>
              <a:t>Deal with Interference</a:t>
            </a:r>
          </a:p>
        </p:txBody>
      </p:sp>
      <p:sp>
        <p:nvSpPr>
          <p:cNvPr id="136" name="TextBox 135"/>
          <p:cNvSpPr txBox="1"/>
          <p:nvPr/>
        </p:nvSpPr>
        <p:spPr>
          <a:xfrm>
            <a:off x="6058655" y="2768943"/>
            <a:ext cx="2214218" cy="553998"/>
          </a:xfrm>
          <a:prstGeom prst="rect">
            <a:avLst/>
          </a:prstGeom>
          <a:noFill/>
        </p:spPr>
        <p:txBody>
          <a:bodyPr wrap="none" rtlCol="0">
            <a:spAutoFit/>
          </a:bodyPr>
          <a:lstStyle>
            <a:defPPr>
              <a:defRPr lang="en-US"/>
            </a:defPPr>
            <a:lvl1pPr>
              <a:spcBef>
                <a:spcPct val="20000"/>
              </a:spcBef>
              <a:defRPr sz="3000"/>
            </a:lvl1pPr>
          </a:lstStyle>
          <a:p>
            <a:r>
              <a:rPr lang="en-US" dirty="0"/>
              <a:t>Improve SNR</a:t>
            </a:r>
          </a:p>
        </p:txBody>
      </p:sp>
    </p:spTree>
    <p:extLst>
      <p:ext uri="{BB962C8B-B14F-4D97-AF65-F5344CB8AC3E}">
        <p14:creationId xmlns:p14="http://schemas.microsoft.com/office/powerpoint/2010/main" val="16551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5" grpId="0"/>
      <p:bldP spid="72" grpId="0"/>
      <p:bldP spid="260" grpId="0" build="allAtOnce" animBg="1"/>
      <p:bldP spid="135" grpId="0"/>
      <p:bldP spid="1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smtClean="0"/>
              <a:t>Can PHY-Techniques Work Despite Constraints?</a:t>
            </a:r>
            <a:endParaRPr lang="en-US" sz="3600" dirty="0"/>
          </a:p>
        </p:txBody>
      </p:sp>
      <p:cxnSp>
        <p:nvCxnSpPr>
          <p:cNvPr id="11" name="Straight Arrow Connector 10"/>
          <p:cNvCxnSpPr/>
          <p:nvPr/>
        </p:nvCxnSpPr>
        <p:spPr>
          <a:xfrm>
            <a:off x="4270553" y="3254880"/>
            <a:ext cx="0" cy="682120"/>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889313" y="4380450"/>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Client</a:t>
            </a:r>
            <a:endParaRPr lang="en-US" sz="2600" b="1" dirty="0"/>
          </a:p>
        </p:txBody>
      </p:sp>
      <p:sp>
        <p:nvSpPr>
          <p:cNvPr id="14" name="TextBox 13"/>
          <p:cNvSpPr txBox="1"/>
          <p:nvPr/>
        </p:nvSpPr>
        <p:spPr>
          <a:xfrm>
            <a:off x="4290405" y="3313353"/>
            <a:ext cx="649336" cy="461665"/>
          </a:xfrm>
          <a:prstGeom prst="rect">
            <a:avLst/>
          </a:prstGeom>
          <a:noFill/>
        </p:spPr>
        <p:txBody>
          <a:bodyPr wrap="none" rtlCol="0">
            <a:spAutoFit/>
          </a:bodyPr>
          <a:lstStyle/>
          <a:p>
            <a:r>
              <a:rPr lang="en-US" sz="2400" dirty="0" smtClean="0"/>
              <a:t>null</a:t>
            </a:r>
            <a:endParaRPr lang="en-US" sz="2400" dirty="0"/>
          </a:p>
        </p:txBody>
      </p:sp>
      <p:grpSp>
        <p:nvGrpSpPr>
          <p:cNvPr id="15" name="146 Grupo"/>
          <p:cNvGrpSpPr/>
          <p:nvPr/>
        </p:nvGrpSpPr>
        <p:grpSpPr>
          <a:xfrm>
            <a:off x="3851796" y="2750272"/>
            <a:ext cx="890389" cy="390225"/>
            <a:chOff x="4937720" y="2721798"/>
            <a:chExt cx="890389" cy="390225"/>
          </a:xfrm>
        </p:grpSpPr>
        <p:sp>
          <p:nvSpPr>
            <p:cNvPr id="17"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ounded Rectangle 27"/>
          <p:cNvSpPr/>
          <p:nvPr/>
        </p:nvSpPr>
        <p:spPr>
          <a:xfrm>
            <a:off x="3586794" y="2045210"/>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29" name="TextBox 28"/>
          <p:cNvSpPr txBox="1"/>
          <p:nvPr/>
        </p:nvSpPr>
        <p:spPr>
          <a:xfrm>
            <a:off x="3855330" y="2412481"/>
            <a:ext cx="846496" cy="369332"/>
          </a:xfrm>
          <a:prstGeom prst="rect">
            <a:avLst/>
          </a:prstGeom>
          <a:noFill/>
        </p:spPr>
        <p:txBody>
          <a:bodyPr wrap="square" rtlCol="0">
            <a:spAutoFit/>
          </a:bodyPr>
          <a:lstStyle/>
          <a:p>
            <a:pPr algn="ctr"/>
            <a:r>
              <a:rPr lang="en-US" b="1" dirty="0" smtClean="0"/>
              <a:t>AP</a:t>
            </a:r>
            <a:endParaRPr lang="en-US" b="1" dirty="0"/>
          </a:p>
        </p:txBody>
      </p:sp>
      <p:sp>
        <p:nvSpPr>
          <p:cNvPr id="30" name="TextBox 29"/>
          <p:cNvSpPr txBox="1"/>
          <p:nvPr/>
        </p:nvSpPr>
        <p:spPr>
          <a:xfrm>
            <a:off x="3849009" y="2032915"/>
            <a:ext cx="940620" cy="369332"/>
          </a:xfrm>
          <a:prstGeom prst="rect">
            <a:avLst/>
          </a:prstGeom>
          <a:noFill/>
        </p:spPr>
        <p:txBody>
          <a:bodyPr wrap="none" rtlCol="0">
            <a:spAutoFit/>
          </a:bodyPr>
          <a:lstStyle/>
          <a:p>
            <a:r>
              <a:rPr lang="en-US" b="1" dirty="0" smtClean="0"/>
              <a:t>OpenRF</a:t>
            </a:r>
            <a:endParaRPr lang="en-US" b="1" dirty="0"/>
          </a:p>
        </p:txBody>
      </p:sp>
      <p:cxnSp>
        <p:nvCxnSpPr>
          <p:cNvPr id="31" name="Straight Connector 30"/>
          <p:cNvCxnSpPr/>
          <p:nvPr/>
        </p:nvCxnSpPr>
        <p:spPr>
          <a:xfrm>
            <a:off x="3588230" y="2394007"/>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32" name="102 Grupo"/>
          <p:cNvGrpSpPr/>
          <p:nvPr/>
        </p:nvGrpSpPr>
        <p:grpSpPr>
          <a:xfrm>
            <a:off x="4194617" y="4045944"/>
            <a:ext cx="162366" cy="343124"/>
            <a:chOff x="2251055" y="6011612"/>
            <a:chExt cx="151905" cy="359487"/>
          </a:xfrm>
        </p:grpSpPr>
        <p:sp>
          <p:nvSpPr>
            <p:cNvPr id="33" name="Isosceles Triangle 32"/>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013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28" grpId="0" animBg="1"/>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030288" y="1303338"/>
            <a:ext cx="6580187" cy="4381500"/>
            <a:chOff x="649" y="812"/>
            <a:chExt cx="4145" cy="2760"/>
          </a:xfrm>
        </p:grpSpPr>
        <p:sp>
          <p:nvSpPr>
            <p:cNvPr id="4" name="AutoShape 3"/>
            <p:cNvSpPr>
              <a:spLocks noChangeAspect="1" noChangeArrowheads="1" noTextEdit="1"/>
            </p:cNvSpPr>
            <p:nvPr/>
          </p:nvSpPr>
          <p:spPr bwMode="auto">
            <a:xfrm>
              <a:off x="649" y="812"/>
              <a:ext cx="4145" cy="2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205"/>
            <p:cNvGrpSpPr>
              <a:grpSpLocks/>
            </p:cNvGrpSpPr>
            <p:nvPr/>
          </p:nvGrpSpPr>
          <p:grpSpPr bwMode="auto">
            <a:xfrm>
              <a:off x="705" y="941"/>
              <a:ext cx="3932" cy="2605"/>
              <a:chOff x="705" y="941"/>
              <a:chExt cx="3932" cy="2605"/>
            </a:xfrm>
          </p:grpSpPr>
          <p:sp>
            <p:nvSpPr>
              <p:cNvPr id="69" name="Freeform 5"/>
              <p:cNvSpPr>
                <a:spLocks/>
              </p:cNvSpPr>
              <p:nvPr/>
            </p:nvSpPr>
            <p:spPr bwMode="auto">
              <a:xfrm>
                <a:off x="1243" y="3045"/>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6"/>
              <p:cNvSpPr>
                <a:spLocks noEditPoints="1"/>
              </p:cNvSpPr>
              <p:nvPr/>
            </p:nvSpPr>
            <p:spPr bwMode="auto">
              <a:xfrm>
                <a:off x="1089" y="2983"/>
                <a:ext cx="64" cy="121"/>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
              <p:cNvSpPr>
                <a:spLocks/>
              </p:cNvSpPr>
              <p:nvPr/>
            </p:nvSpPr>
            <p:spPr bwMode="auto">
              <a:xfrm>
                <a:off x="1243" y="2705"/>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8"/>
              <p:cNvSpPr>
                <a:spLocks/>
              </p:cNvSpPr>
              <p:nvPr/>
            </p:nvSpPr>
            <p:spPr bwMode="auto">
              <a:xfrm>
                <a:off x="1088" y="2643"/>
                <a:ext cx="66" cy="120"/>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9"/>
              <p:cNvSpPr>
                <a:spLocks/>
              </p:cNvSpPr>
              <p:nvPr/>
            </p:nvSpPr>
            <p:spPr bwMode="auto">
              <a:xfrm>
                <a:off x="1243" y="2364"/>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10"/>
              <p:cNvSpPr>
                <a:spLocks/>
              </p:cNvSpPr>
              <p:nvPr/>
            </p:nvSpPr>
            <p:spPr bwMode="auto">
              <a:xfrm>
                <a:off x="1021" y="2302"/>
                <a:ext cx="34" cy="117"/>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1"/>
              <p:cNvSpPr>
                <a:spLocks noEditPoints="1"/>
              </p:cNvSpPr>
              <p:nvPr/>
            </p:nvSpPr>
            <p:spPr bwMode="auto">
              <a:xfrm>
                <a:off x="1089" y="2302"/>
                <a:ext cx="64" cy="121"/>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2"/>
              <p:cNvSpPr>
                <a:spLocks/>
              </p:cNvSpPr>
              <p:nvPr/>
            </p:nvSpPr>
            <p:spPr bwMode="auto">
              <a:xfrm>
                <a:off x="1243" y="2024"/>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3"/>
              <p:cNvSpPr>
                <a:spLocks/>
              </p:cNvSpPr>
              <p:nvPr/>
            </p:nvSpPr>
            <p:spPr bwMode="auto">
              <a:xfrm>
                <a:off x="1021" y="1962"/>
                <a:ext cx="34" cy="117"/>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4"/>
              <p:cNvSpPr>
                <a:spLocks/>
              </p:cNvSpPr>
              <p:nvPr/>
            </p:nvSpPr>
            <p:spPr bwMode="auto">
              <a:xfrm>
                <a:off x="1088" y="1962"/>
                <a:ext cx="66" cy="120"/>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5"/>
              <p:cNvSpPr>
                <a:spLocks/>
              </p:cNvSpPr>
              <p:nvPr/>
            </p:nvSpPr>
            <p:spPr bwMode="auto">
              <a:xfrm>
                <a:off x="1243" y="1684"/>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6"/>
              <p:cNvSpPr>
                <a:spLocks/>
              </p:cNvSpPr>
              <p:nvPr/>
            </p:nvSpPr>
            <p:spPr bwMode="auto">
              <a:xfrm>
                <a:off x="1011" y="1622"/>
                <a:ext cx="66" cy="117"/>
              </a:xfrm>
              <a:custGeom>
                <a:avLst/>
                <a:gdLst>
                  <a:gd name="T0" fmla="*/ 226 w 229"/>
                  <a:gd name="T1" fmla="*/ 298 h 340"/>
                  <a:gd name="T2" fmla="*/ 226 w 229"/>
                  <a:gd name="T3" fmla="*/ 298 h 340"/>
                  <a:gd name="T4" fmla="*/ 47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8 w 229"/>
                  <a:gd name="T25" fmla="*/ 37 h 340"/>
                  <a:gd name="T26" fmla="*/ 185 w 229"/>
                  <a:gd name="T27" fmla="*/ 101 h 340"/>
                  <a:gd name="T28" fmla="*/ 139 w 229"/>
                  <a:gd name="T29" fmla="*/ 168 h 340"/>
                  <a:gd name="T30" fmla="*/ 95 w 229"/>
                  <a:gd name="T31" fmla="*/ 193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7" y="298"/>
                    </a:lnTo>
                    <a:cubicBezTo>
                      <a:pt x="52" y="270"/>
                      <a:pt x="67" y="253"/>
                      <a:pt x="109" y="228"/>
                    </a:cubicBezTo>
                    <a:lnTo>
                      <a:pt x="157" y="202"/>
                    </a:lnTo>
                    <a:cubicBezTo>
                      <a:pt x="204" y="176"/>
                      <a:pt x="229" y="142"/>
                      <a:pt x="229" y="100"/>
                    </a:cubicBezTo>
                    <a:cubicBezTo>
                      <a:pt x="229" y="72"/>
                      <a:pt x="217" y="45"/>
                      <a:pt x="197" y="27"/>
                    </a:cubicBezTo>
                    <a:cubicBezTo>
                      <a:pt x="177" y="9"/>
                      <a:pt x="152" y="0"/>
                      <a:pt x="120" y="0"/>
                    </a:cubicBezTo>
                    <a:cubicBezTo>
                      <a:pt x="77" y="0"/>
                      <a:pt x="45" y="16"/>
                      <a:pt x="26" y="44"/>
                    </a:cubicBezTo>
                    <a:cubicBezTo>
                      <a:pt x="14" y="62"/>
                      <a:pt x="9" y="84"/>
                      <a:pt x="8" y="118"/>
                    </a:cubicBezTo>
                    <a:lnTo>
                      <a:pt x="50" y="118"/>
                    </a:lnTo>
                    <a:cubicBezTo>
                      <a:pt x="51" y="95"/>
                      <a:pt x="54" y="81"/>
                      <a:pt x="60" y="70"/>
                    </a:cubicBezTo>
                    <a:cubicBezTo>
                      <a:pt x="71" y="50"/>
                      <a:pt x="93" y="37"/>
                      <a:pt x="118" y="37"/>
                    </a:cubicBezTo>
                    <a:cubicBezTo>
                      <a:pt x="157" y="37"/>
                      <a:pt x="185" y="64"/>
                      <a:pt x="185" y="101"/>
                    </a:cubicBezTo>
                    <a:cubicBezTo>
                      <a:pt x="185" y="128"/>
                      <a:pt x="170" y="151"/>
                      <a:pt x="139" y="168"/>
                    </a:cubicBezTo>
                    <a:lnTo>
                      <a:pt x="95" y="193"/>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7"/>
              <p:cNvSpPr>
                <a:spLocks noEditPoints="1"/>
              </p:cNvSpPr>
              <p:nvPr/>
            </p:nvSpPr>
            <p:spPr bwMode="auto">
              <a:xfrm>
                <a:off x="1089" y="1622"/>
                <a:ext cx="64" cy="120"/>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8"/>
                    </a:cubicBezTo>
                    <a:cubicBezTo>
                      <a:pt x="11" y="67"/>
                      <a:pt x="0" y="113"/>
                      <a:pt x="0" y="176"/>
                    </a:cubicBezTo>
                    <a:cubicBezTo>
                      <a:pt x="0" y="290"/>
                      <a:pt x="39" y="351"/>
                      <a:pt x="111" y="351"/>
                    </a:cubicBezTo>
                    <a:cubicBezTo>
                      <a:pt x="183" y="351"/>
                      <a:pt x="222" y="290"/>
                      <a:pt x="222" y="178"/>
                    </a:cubicBezTo>
                    <a:cubicBezTo>
                      <a:pt x="222" y="112"/>
                      <a:pt x="212" y="68"/>
                      <a:pt x="189" y="38"/>
                    </a:cubicBezTo>
                    <a:cubicBezTo>
                      <a:pt x="172"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8"/>
              <p:cNvSpPr>
                <a:spLocks/>
              </p:cNvSpPr>
              <p:nvPr/>
            </p:nvSpPr>
            <p:spPr bwMode="auto">
              <a:xfrm>
                <a:off x="1243" y="1343"/>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9"/>
              <p:cNvSpPr>
                <a:spLocks/>
              </p:cNvSpPr>
              <p:nvPr/>
            </p:nvSpPr>
            <p:spPr bwMode="auto">
              <a:xfrm>
                <a:off x="1011" y="1281"/>
                <a:ext cx="66" cy="117"/>
              </a:xfrm>
              <a:custGeom>
                <a:avLst/>
                <a:gdLst>
                  <a:gd name="T0" fmla="*/ 226 w 229"/>
                  <a:gd name="T1" fmla="*/ 298 h 340"/>
                  <a:gd name="T2" fmla="*/ 226 w 229"/>
                  <a:gd name="T3" fmla="*/ 298 h 340"/>
                  <a:gd name="T4" fmla="*/ 47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8 w 229"/>
                  <a:gd name="T25" fmla="*/ 37 h 340"/>
                  <a:gd name="T26" fmla="*/ 185 w 229"/>
                  <a:gd name="T27" fmla="*/ 101 h 340"/>
                  <a:gd name="T28" fmla="*/ 139 w 229"/>
                  <a:gd name="T29" fmla="*/ 168 h 340"/>
                  <a:gd name="T30" fmla="*/ 95 w 229"/>
                  <a:gd name="T31" fmla="*/ 193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7" y="298"/>
                    </a:lnTo>
                    <a:cubicBezTo>
                      <a:pt x="52" y="270"/>
                      <a:pt x="67" y="253"/>
                      <a:pt x="109" y="228"/>
                    </a:cubicBezTo>
                    <a:lnTo>
                      <a:pt x="157" y="202"/>
                    </a:lnTo>
                    <a:cubicBezTo>
                      <a:pt x="204" y="176"/>
                      <a:pt x="229" y="142"/>
                      <a:pt x="229" y="100"/>
                    </a:cubicBezTo>
                    <a:cubicBezTo>
                      <a:pt x="229" y="72"/>
                      <a:pt x="217" y="45"/>
                      <a:pt x="197" y="27"/>
                    </a:cubicBezTo>
                    <a:cubicBezTo>
                      <a:pt x="177" y="9"/>
                      <a:pt x="152" y="0"/>
                      <a:pt x="120" y="0"/>
                    </a:cubicBezTo>
                    <a:cubicBezTo>
                      <a:pt x="77" y="0"/>
                      <a:pt x="45" y="16"/>
                      <a:pt x="26" y="44"/>
                    </a:cubicBezTo>
                    <a:cubicBezTo>
                      <a:pt x="14" y="62"/>
                      <a:pt x="9" y="84"/>
                      <a:pt x="8" y="118"/>
                    </a:cubicBezTo>
                    <a:lnTo>
                      <a:pt x="50" y="118"/>
                    </a:lnTo>
                    <a:cubicBezTo>
                      <a:pt x="51" y="95"/>
                      <a:pt x="54" y="81"/>
                      <a:pt x="60" y="70"/>
                    </a:cubicBezTo>
                    <a:cubicBezTo>
                      <a:pt x="71" y="50"/>
                      <a:pt x="93" y="37"/>
                      <a:pt x="118" y="37"/>
                    </a:cubicBezTo>
                    <a:cubicBezTo>
                      <a:pt x="157" y="37"/>
                      <a:pt x="185" y="64"/>
                      <a:pt x="185" y="101"/>
                    </a:cubicBezTo>
                    <a:cubicBezTo>
                      <a:pt x="185" y="128"/>
                      <a:pt x="170" y="151"/>
                      <a:pt x="139" y="168"/>
                    </a:cubicBezTo>
                    <a:lnTo>
                      <a:pt x="95" y="193"/>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20"/>
              <p:cNvSpPr>
                <a:spLocks/>
              </p:cNvSpPr>
              <p:nvPr/>
            </p:nvSpPr>
            <p:spPr bwMode="auto">
              <a:xfrm>
                <a:off x="1088" y="1281"/>
                <a:ext cx="66" cy="121"/>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4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7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2"/>
                      <a:pt x="86" y="154"/>
                      <a:pt x="112" y="154"/>
                    </a:cubicBezTo>
                    <a:cubicBezTo>
                      <a:pt x="158" y="154"/>
                      <a:pt x="186" y="185"/>
                      <a:pt x="186" y="235"/>
                    </a:cubicBezTo>
                    <a:cubicBezTo>
                      <a:pt x="186" y="284"/>
                      <a:pt x="158" y="313"/>
                      <a:pt x="112" y="313"/>
                    </a:cubicBezTo>
                    <a:cubicBezTo>
                      <a:pt x="75" y="313"/>
                      <a:pt x="53" y="295"/>
                      <a:pt x="43" y="256"/>
                    </a:cubicBezTo>
                    <a:lnTo>
                      <a:pt x="0" y="256"/>
                    </a:lnTo>
                    <a:cubicBezTo>
                      <a:pt x="6" y="284"/>
                      <a:pt x="11" y="298"/>
                      <a:pt x="21" y="310"/>
                    </a:cubicBezTo>
                    <a:cubicBezTo>
                      <a:pt x="40" y="336"/>
                      <a:pt x="75" y="351"/>
                      <a:pt x="113" y="351"/>
                    </a:cubicBezTo>
                    <a:cubicBezTo>
                      <a:pt x="181" y="351"/>
                      <a:pt x="229" y="301"/>
                      <a:pt x="229" y="229"/>
                    </a:cubicBezTo>
                    <a:cubicBezTo>
                      <a:pt x="229" y="162"/>
                      <a:pt x="185" y="116"/>
                      <a:pt x="120" y="116"/>
                    </a:cubicBezTo>
                    <a:cubicBezTo>
                      <a:pt x="96" y="116"/>
                      <a:pt x="77" y="122"/>
                      <a:pt x="57" y="137"/>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21"/>
              <p:cNvSpPr>
                <a:spLocks/>
              </p:cNvSpPr>
              <p:nvPr/>
            </p:nvSpPr>
            <p:spPr bwMode="auto">
              <a:xfrm>
                <a:off x="1243" y="1003"/>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22"/>
              <p:cNvSpPr>
                <a:spLocks/>
              </p:cNvSpPr>
              <p:nvPr/>
            </p:nvSpPr>
            <p:spPr bwMode="auto">
              <a:xfrm>
                <a:off x="1011" y="941"/>
                <a:ext cx="66" cy="120"/>
              </a:xfrm>
              <a:custGeom>
                <a:avLst/>
                <a:gdLst>
                  <a:gd name="T0" fmla="*/ 91 w 227"/>
                  <a:gd name="T1" fmla="*/ 184 h 351"/>
                  <a:gd name="T2" fmla="*/ 91 w 227"/>
                  <a:gd name="T3" fmla="*/ 184 h 351"/>
                  <a:gd name="T4" fmla="*/ 96 w 227"/>
                  <a:gd name="T5" fmla="*/ 184 h 351"/>
                  <a:gd name="T6" fmla="*/ 114 w 227"/>
                  <a:gd name="T7" fmla="*/ 184 h 351"/>
                  <a:gd name="T8" fmla="*/ 184 w 227"/>
                  <a:gd name="T9" fmla="*/ 245 h 351"/>
                  <a:gd name="T10" fmla="*/ 114 w 227"/>
                  <a:gd name="T11" fmla="*/ 313 h 351"/>
                  <a:gd name="T12" fmla="*/ 42 w 227"/>
                  <a:gd name="T13" fmla="*/ 241 h 351"/>
                  <a:gd name="T14" fmla="*/ 0 w 227"/>
                  <a:gd name="T15" fmla="*/ 241 h 351"/>
                  <a:gd name="T16" fmla="*/ 15 w 227"/>
                  <a:gd name="T17" fmla="*/ 302 h 351"/>
                  <a:gd name="T18" fmla="*/ 112 w 227"/>
                  <a:gd name="T19" fmla="*/ 351 h 351"/>
                  <a:gd name="T20" fmla="*/ 227 w 227"/>
                  <a:gd name="T21" fmla="*/ 245 h 351"/>
                  <a:gd name="T22" fmla="*/ 170 w 227"/>
                  <a:gd name="T23" fmla="*/ 164 h 351"/>
                  <a:gd name="T24" fmla="*/ 217 w 227"/>
                  <a:gd name="T25" fmla="*/ 94 h 351"/>
                  <a:gd name="T26" fmla="*/ 114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7 w 227"/>
                  <a:gd name="T39" fmla="*/ 141 h 351"/>
                  <a:gd name="T40" fmla="*/ 91 w 227"/>
                  <a:gd name="T41" fmla="*/ 148 h 351"/>
                  <a:gd name="T42" fmla="*/ 91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1" y="184"/>
                    </a:moveTo>
                    <a:lnTo>
                      <a:pt x="91" y="184"/>
                    </a:lnTo>
                    <a:lnTo>
                      <a:pt x="96" y="184"/>
                    </a:lnTo>
                    <a:lnTo>
                      <a:pt x="114" y="184"/>
                    </a:lnTo>
                    <a:cubicBezTo>
                      <a:pt x="160" y="184"/>
                      <a:pt x="184" y="205"/>
                      <a:pt x="184" y="245"/>
                    </a:cubicBezTo>
                    <a:cubicBezTo>
                      <a:pt x="184" y="288"/>
                      <a:pt x="158" y="313"/>
                      <a:pt x="114" y="313"/>
                    </a:cubicBezTo>
                    <a:cubicBezTo>
                      <a:pt x="68" y="313"/>
                      <a:pt x="45" y="290"/>
                      <a:pt x="42" y="241"/>
                    </a:cubicBezTo>
                    <a:lnTo>
                      <a:pt x="0" y="241"/>
                    </a:lnTo>
                    <a:cubicBezTo>
                      <a:pt x="2" y="268"/>
                      <a:pt x="7" y="286"/>
                      <a:pt x="15" y="302"/>
                    </a:cubicBezTo>
                    <a:cubicBezTo>
                      <a:pt x="32" y="334"/>
                      <a:pt x="66" y="351"/>
                      <a:pt x="112" y="351"/>
                    </a:cubicBezTo>
                    <a:cubicBezTo>
                      <a:pt x="182" y="351"/>
                      <a:pt x="227" y="309"/>
                      <a:pt x="227" y="245"/>
                    </a:cubicBezTo>
                    <a:cubicBezTo>
                      <a:pt x="227" y="202"/>
                      <a:pt x="210" y="178"/>
                      <a:pt x="170" y="164"/>
                    </a:cubicBezTo>
                    <a:cubicBezTo>
                      <a:pt x="201" y="152"/>
                      <a:pt x="217" y="128"/>
                      <a:pt x="217" y="94"/>
                    </a:cubicBezTo>
                    <a:cubicBezTo>
                      <a:pt x="217" y="35"/>
                      <a:pt x="178" y="0"/>
                      <a:pt x="114" y="0"/>
                    </a:cubicBezTo>
                    <a:cubicBezTo>
                      <a:pt x="45" y="0"/>
                      <a:pt x="9" y="38"/>
                      <a:pt x="7" y="110"/>
                    </a:cubicBezTo>
                    <a:lnTo>
                      <a:pt x="49" y="110"/>
                    </a:lnTo>
                    <a:cubicBezTo>
                      <a:pt x="50" y="89"/>
                      <a:pt x="52" y="78"/>
                      <a:pt x="57" y="67"/>
                    </a:cubicBezTo>
                    <a:cubicBezTo>
                      <a:pt x="67" y="49"/>
                      <a:pt x="88" y="37"/>
                      <a:pt x="114" y="37"/>
                    </a:cubicBezTo>
                    <a:cubicBezTo>
                      <a:pt x="151" y="37"/>
                      <a:pt x="174" y="59"/>
                      <a:pt x="174" y="95"/>
                    </a:cubicBezTo>
                    <a:cubicBezTo>
                      <a:pt x="174" y="119"/>
                      <a:pt x="165" y="133"/>
                      <a:pt x="147" y="141"/>
                    </a:cubicBezTo>
                    <a:cubicBezTo>
                      <a:pt x="135" y="146"/>
                      <a:pt x="120" y="148"/>
                      <a:pt x="91" y="148"/>
                    </a:cubicBezTo>
                    <a:lnTo>
                      <a:pt x="91"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23"/>
              <p:cNvSpPr>
                <a:spLocks noEditPoints="1"/>
              </p:cNvSpPr>
              <p:nvPr/>
            </p:nvSpPr>
            <p:spPr bwMode="auto">
              <a:xfrm>
                <a:off x="1089" y="941"/>
                <a:ext cx="64" cy="120"/>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8"/>
                    </a:cubicBezTo>
                    <a:cubicBezTo>
                      <a:pt x="11" y="67"/>
                      <a:pt x="0" y="113"/>
                      <a:pt x="0" y="176"/>
                    </a:cubicBezTo>
                    <a:cubicBezTo>
                      <a:pt x="0" y="290"/>
                      <a:pt x="39" y="351"/>
                      <a:pt x="111" y="351"/>
                    </a:cubicBezTo>
                    <a:cubicBezTo>
                      <a:pt x="183" y="351"/>
                      <a:pt x="222" y="290"/>
                      <a:pt x="222" y="178"/>
                    </a:cubicBezTo>
                    <a:cubicBezTo>
                      <a:pt x="222" y="112"/>
                      <a:pt x="212" y="68"/>
                      <a:pt x="189" y="38"/>
                    </a:cubicBezTo>
                    <a:cubicBezTo>
                      <a:pt x="172"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24"/>
              <p:cNvSpPr>
                <a:spLocks/>
              </p:cNvSpPr>
              <p:nvPr/>
            </p:nvSpPr>
            <p:spPr bwMode="auto">
              <a:xfrm>
                <a:off x="1243" y="3016"/>
                <a:ext cx="0" cy="2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25"/>
              <p:cNvSpPr>
                <a:spLocks noEditPoints="1"/>
              </p:cNvSpPr>
              <p:nvPr/>
            </p:nvSpPr>
            <p:spPr bwMode="auto">
              <a:xfrm>
                <a:off x="1230" y="3148"/>
                <a:ext cx="64" cy="120"/>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26"/>
              <p:cNvSpPr>
                <a:spLocks/>
              </p:cNvSpPr>
              <p:nvPr/>
            </p:nvSpPr>
            <p:spPr bwMode="auto">
              <a:xfrm>
                <a:off x="1794" y="3016"/>
                <a:ext cx="0" cy="2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27"/>
              <p:cNvSpPr>
                <a:spLocks/>
              </p:cNvSpPr>
              <p:nvPr/>
            </p:nvSpPr>
            <p:spPr bwMode="auto">
              <a:xfrm>
                <a:off x="1780" y="3148"/>
                <a:ext cx="66" cy="120"/>
              </a:xfrm>
              <a:custGeom>
                <a:avLst/>
                <a:gdLst>
                  <a:gd name="T0" fmla="*/ 211 w 229"/>
                  <a:gd name="T1" fmla="*/ 0 h 351"/>
                  <a:gd name="T2" fmla="*/ 211 w 229"/>
                  <a:gd name="T3" fmla="*/ 0 h 351"/>
                  <a:gd name="T4" fmla="*/ 35 w 229"/>
                  <a:gd name="T5" fmla="*/ 0 h 351"/>
                  <a:gd name="T6" fmla="*/ 10 w 229"/>
                  <a:gd name="T7" fmla="*/ 185 h 351"/>
                  <a:gd name="T8" fmla="*/ 49 w 229"/>
                  <a:gd name="T9" fmla="*/ 185 h 351"/>
                  <a:gd name="T10" fmla="*/ 111 w 229"/>
                  <a:gd name="T11" fmla="*/ 153 h 351"/>
                  <a:gd name="T12" fmla="*/ 185 w 229"/>
                  <a:gd name="T13" fmla="*/ 235 h 351"/>
                  <a:gd name="T14" fmla="*/ 111 w 229"/>
                  <a:gd name="T15" fmla="*/ 313 h 351"/>
                  <a:gd name="T16" fmla="*/ 42 w 229"/>
                  <a:gd name="T17" fmla="*/ 256 h 351"/>
                  <a:gd name="T18" fmla="*/ 0 w 229"/>
                  <a:gd name="T19" fmla="*/ 256 h 351"/>
                  <a:gd name="T20" fmla="*/ 20 w 229"/>
                  <a:gd name="T21" fmla="*/ 310 h 351"/>
                  <a:gd name="T22" fmla="*/ 112 w 229"/>
                  <a:gd name="T23" fmla="*/ 351 h 351"/>
                  <a:gd name="T24" fmla="*/ 229 w 229"/>
                  <a:gd name="T25" fmla="*/ 229 h 351"/>
                  <a:gd name="T26" fmla="*/ 119 w 229"/>
                  <a:gd name="T27" fmla="*/ 116 h 351"/>
                  <a:gd name="T28" fmla="*/ 56 w 229"/>
                  <a:gd name="T29" fmla="*/ 136 h 351"/>
                  <a:gd name="T30" fmla="*/ 69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5" y="0"/>
                    </a:lnTo>
                    <a:lnTo>
                      <a:pt x="10" y="185"/>
                    </a:lnTo>
                    <a:lnTo>
                      <a:pt x="49" y="185"/>
                    </a:lnTo>
                    <a:cubicBezTo>
                      <a:pt x="69" y="161"/>
                      <a:pt x="85" y="153"/>
                      <a:pt x="111" y="153"/>
                    </a:cubicBezTo>
                    <a:cubicBezTo>
                      <a:pt x="157" y="153"/>
                      <a:pt x="185" y="184"/>
                      <a:pt x="185" y="235"/>
                    </a:cubicBezTo>
                    <a:cubicBezTo>
                      <a:pt x="185" y="283"/>
                      <a:pt x="157" y="313"/>
                      <a:pt x="111" y="313"/>
                    </a:cubicBezTo>
                    <a:cubicBezTo>
                      <a:pt x="74" y="313"/>
                      <a:pt x="52" y="294"/>
                      <a:pt x="42" y="256"/>
                    </a:cubicBezTo>
                    <a:lnTo>
                      <a:pt x="0" y="256"/>
                    </a:lnTo>
                    <a:cubicBezTo>
                      <a:pt x="5" y="284"/>
                      <a:pt x="10" y="297"/>
                      <a:pt x="20" y="310"/>
                    </a:cubicBezTo>
                    <a:cubicBezTo>
                      <a:pt x="39" y="336"/>
                      <a:pt x="74" y="351"/>
                      <a:pt x="112" y="351"/>
                    </a:cubicBezTo>
                    <a:cubicBezTo>
                      <a:pt x="181" y="351"/>
                      <a:pt x="229" y="301"/>
                      <a:pt x="229" y="229"/>
                    </a:cubicBezTo>
                    <a:cubicBezTo>
                      <a:pt x="229" y="162"/>
                      <a:pt x="184" y="116"/>
                      <a:pt x="119" y="116"/>
                    </a:cubicBezTo>
                    <a:cubicBezTo>
                      <a:pt x="95" y="116"/>
                      <a:pt x="76" y="122"/>
                      <a:pt x="56" y="136"/>
                    </a:cubicBezTo>
                    <a:lnTo>
                      <a:pt x="69"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28"/>
              <p:cNvSpPr>
                <a:spLocks/>
              </p:cNvSpPr>
              <p:nvPr/>
            </p:nvSpPr>
            <p:spPr bwMode="auto">
              <a:xfrm>
                <a:off x="2345" y="3016"/>
                <a:ext cx="0" cy="2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29"/>
              <p:cNvSpPr>
                <a:spLocks/>
              </p:cNvSpPr>
              <p:nvPr/>
            </p:nvSpPr>
            <p:spPr bwMode="auto">
              <a:xfrm>
                <a:off x="2301" y="3148"/>
                <a:ext cx="34" cy="117"/>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30"/>
              <p:cNvSpPr>
                <a:spLocks noEditPoints="1"/>
              </p:cNvSpPr>
              <p:nvPr/>
            </p:nvSpPr>
            <p:spPr bwMode="auto">
              <a:xfrm>
                <a:off x="2370" y="3148"/>
                <a:ext cx="64" cy="120"/>
              </a:xfrm>
              <a:custGeom>
                <a:avLst/>
                <a:gdLst>
                  <a:gd name="T0" fmla="*/ 112 w 223"/>
                  <a:gd name="T1" fmla="*/ 0 h 351"/>
                  <a:gd name="T2" fmla="*/ 112 w 223"/>
                  <a:gd name="T3" fmla="*/ 0 h 351"/>
                  <a:gd name="T4" fmla="*/ 34 w 223"/>
                  <a:gd name="T5" fmla="*/ 37 h 351"/>
                  <a:gd name="T6" fmla="*/ 0 w 223"/>
                  <a:gd name="T7" fmla="*/ 175 h 351"/>
                  <a:gd name="T8" fmla="*/ 112 w 223"/>
                  <a:gd name="T9" fmla="*/ 351 h 351"/>
                  <a:gd name="T10" fmla="*/ 223 w 223"/>
                  <a:gd name="T11" fmla="*/ 178 h 351"/>
                  <a:gd name="T12" fmla="*/ 190 w 223"/>
                  <a:gd name="T13" fmla="*/ 37 h 351"/>
                  <a:gd name="T14" fmla="*/ 112 w 223"/>
                  <a:gd name="T15" fmla="*/ 0 h 351"/>
                  <a:gd name="T16" fmla="*/ 112 w 223"/>
                  <a:gd name="T17" fmla="*/ 37 h 351"/>
                  <a:gd name="T18" fmla="*/ 112 w 223"/>
                  <a:gd name="T19" fmla="*/ 37 h 351"/>
                  <a:gd name="T20" fmla="*/ 180 w 223"/>
                  <a:gd name="T21" fmla="*/ 174 h 351"/>
                  <a:gd name="T22" fmla="*/ 111 w 223"/>
                  <a:gd name="T23" fmla="*/ 316 h 351"/>
                  <a:gd name="T24" fmla="*/ 44 w 223"/>
                  <a:gd name="T25" fmla="*/ 176 h 351"/>
                  <a:gd name="T26" fmla="*/ 112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2" y="0"/>
                    </a:moveTo>
                    <a:lnTo>
                      <a:pt x="112" y="0"/>
                    </a:lnTo>
                    <a:cubicBezTo>
                      <a:pt x="80" y="0"/>
                      <a:pt x="51" y="14"/>
                      <a:pt x="34" y="37"/>
                    </a:cubicBezTo>
                    <a:cubicBezTo>
                      <a:pt x="11" y="67"/>
                      <a:pt x="0" y="112"/>
                      <a:pt x="0" y="175"/>
                    </a:cubicBezTo>
                    <a:cubicBezTo>
                      <a:pt x="0" y="290"/>
                      <a:pt x="39" y="351"/>
                      <a:pt x="112" y="351"/>
                    </a:cubicBezTo>
                    <a:cubicBezTo>
                      <a:pt x="183" y="351"/>
                      <a:pt x="223" y="290"/>
                      <a:pt x="223" y="178"/>
                    </a:cubicBezTo>
                    <a:cubicBezTo>
                      <a:pt x="223" y="112"/>
                      <a:pt x="212" y="68"/>
                      <a:pt x="190" y="37"/>
                    </a:cubicBezTo>
                    <a:cubicBezTo>
                      <a:pt x="172" y="13"/>
                      <a:pt x="144" y="0"/>
                      <a:pt x="112" y="0"/>
                    </a:cubicBezTo>
                    <a:close/>
                    <a:moveTo>
                      <a:pt x="112" y="37"/>
                    </a:moveTo>
                    <a:lnTo>
                      <a:pt x="112" y="37"/>
                    </a:lnTo>
                    <a:cubicBezTo>
                      <a:pt x="157" y="37"/>
                      <a:pt x="180" y="83"/>
                      <a:pt x="180" y="174"/>
                    </a:cubicBezTo>
                    <a:cubicBezTo>
                      <a:pt x="180" y="271"/>
                      <a:pt x="158" y="316"/>
                      <a:pt x="111" y="316"/>
                    </a:cubicBezTo>
                    <a:cubicBezTo>
                      <a:pt x="66" y="316"/>
                      <a:pt x="44" y="269"/>
                      <a:pt x="44" y="176"/>
                    </a:cubicBezTo>
                    <a:cubicBezTo>
                      <a:pt x="44" y="83"/>
                      <a:pt x="66" y="37"/>
                      <a:pt x="112"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31"/>
              <p:cNvSpPr>
                <a:spLocks/>
              </p:cNvSpPr>
              <p:nvPr/>
            </p:nvSpPr>
            <p:spPr bwMode="auto">
              <a:xfrm>
                <a:off x="2895" y="3016"/>
                <a:ext cx="0" cy="2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32"/>
              <p:cNvSpPr>
                <a:spLocks/>
              </p:cNvSpPr>
              <p:nvPr/>
            </p:nvSpPr>
            <p:spPr bwMode="auto">
              <a:xfrm>
                <a:off x="2852" y="3148"/>
                <a:ext cx="34" cy="117"/>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33"/>
              <p:cNvSpPr>
                <a:spLocks/>
              </p:cNvSpPr>
              <p:nvPr/>
            </p:nvSpPr>
            <p:spPr bwMode="auto">
              <a:xfrm>
                <a:off x="2920" y="3148"/>
                <a:ext cx="66" cy="120"/>
              </a:xfrm>
              <a:custGeom>
                <a:avLst/>
                <a:gdLst>
                  <a:gd name="T0" fmla="*/ 211 w 229"/>
                  <a:gd name="T1" fmla="*/ 0 h 351"/>
                  <a:gd name="T2" fmla="*/ 211 w 229"/>
                  <a:gd name="T3" fmla="*/ 0 h 351"/>
                  <a:gd name="T4" fmla="*/ 36 w 229"/>
                  <a:gd name="T5" fmla="*/ 0 h 351"/>
                  <a:gd name="T6" fmla="*/ 10 w 229"/>
                  <a:gd name="T7" fmla="*/ 185 h 351"/>
                  <a:gd name="T8" fmla="*/ 49 w 229"/>
                  <a:gd name="T9" fmla="*/ 185 h 351"/>
                  <a:gd name="T10" fmla="*/ 111 w 229"/>
                  <a:gd name="T11" fmla="*/ 153 h 351"/>
                  <a:gd name="T12" fmla="*/ 185 w 229"/>
                  <a:gd name="T13" fmla="*/ 235 h 351"/>
                  <a:gd name="T14" fmla="*/ 111 w 229"/>
                  <a:gd name="T15" fmla="*/ 313 h 351"/>
                  <a:gd name="T16" fmla="*/ 42 w 229"/>
                  <a:gd name="T17" fmla="*/ 256 h 351"/>
                  <a:gd name="T18" fmla="*/ 0 w 229"/>
                  <a:gd name="T19" fmla="*/ 256 h 351"/>
                  <a:gd name="T20" fmla="*/ 20 w 229"/>
                  <a:gd name="T21" fmla="*/ 310 h 351"/>
                  <a:gd name="T22" fmla="*/ 112 w 229"/>
                  <a:gd name="T23" fmla="*/ 351 h 351"/>
                  <a:gd name="T24" fmla="*/ 229 w 229"/>
                  <a:gd name="T25" fmla="*/ 229 h 351"/>
                  <a:gd name="T26" fmla="*/ 119 w 229"/>
                  <a:gd name="T27" fmla="*/ 116 h 351"/>
                  <a:gd name="T28" fmla="*/ 56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0" y="185"/>
                    </a:lnTo>
                    <a:lnTo>
                      <a:pt x="49" y="185"/>
                    </a:lnTo>
                    <a:cubicBezTo>
                      <a:pt x="69" y="161"/>
                      <a:pt x="85" y="153"/>
                      <a:pt x="111" y="153"/>
                    </a:cubicBezTo>
                    <a:cubicBezTo>
                      <a:pt x="157" y="153"/>
                      <a:pt x="185" y="184"/>
                      <a:pt x="185" y="235"/>
                    </a:cubicBezTo>
                    <a:cubicBezTo>
                      <a:pt x="185" y="283"/>
                      <a:pt x="157" y="313"/>
                      <a:pt x="111" y="313"/>
                    </a:cubicBezTo>
                    <a:cubicBezTo>
                      <a:pt x="74" y="313"/>
                      <a:pt x="52" y="294"/>
                      <a:pt x="42" y="256"/>
                    </a:cubicBezTo>
                    <a:lnTo>
                      <a:pt x="0" y="256"/>
                    </a:lnTo>
                    <a:cubicBezTo>
                      <a:pt x="5" y="284"/>
                      <a:pt x="10" y="297"/>
                      <a:pt x="20" y="310"/>
                    </a:cubicBezTo>
                    <a:cubicBezTo>
                      <a:pt x="39" y="336"/>
                      <a:pt x="74" y="351"/>
                      <a:pt x="112" y="351"/>
                    </a:cubicBezTo>
                    <a:cubicBezTo>
                      <a:pt x="181" y="351"/>
                      <a:pt x="229" y="301"/>
                      <a:pt x="229" y="229"/>
                    </a:cubicBezTo>
                    <a:cubicBezTo>
                      <a:pt x="229" y="162"/>
                      <a:pt x="184" y="116"/>
                      <a:pt x="119" y="116"/>
                    </a:cubicBezTo>
                    <a:cubicBezTo>
                      <a:pt x="95" y="116"/>
                      <a:pt x="76" y="122"/>
                      <a:pt x="56"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34"/>
              <p:cNvSpPr>
                <a:spLocks/>
              </p:cNvSpPr>
              <p:nvPr/>
            </p:nvSpPr>
            <p:spPr bwMode="auto">
              <a:xfrm>
                <a:off x="3446" y="3016"/>
                <a:ext cx="0" cy="2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35"/>
              <p:cNvSpPr>
                <a:spLocks/>
              </p:cNvSpPr>
              <p:nvPr/>
            </p:nvSpPr>
            <p:spPr bwMode="auto">
              <a:xfrm>
                <a:off x="3393" y="3148"/>
                <a:ext cx="66" cy="117"/>
              </a:xfrm>
              <a:custGeom>
                <a:avLst/>
                <a:gdLst>
                  <a:gd name="T0" fmla="*/ 226 w 229"/>
                  <a:gd name="T1" fmla="*/ 298 h 340"/>
                  <a:gd name="T2" fmla="*/ 226 w 229"/>
                  <a:gd name="T3" fmla="*/ 298 h 340"/>
                  <a:gd name="T4" fmla="*/ 48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9 w 229"/>
                  <a:gd name="T25" fmla="*/ 37 h 340"/>
                  <a:gd name="T26" fmla="*/ 186 w 229"/>
                  <a:gd name="T27" fmla="*/ 100 h 340"/>
                  <a:gd name="T28" fmla="*/ 140 w 229"/>
                  <a:gd name="T29" fmla="*/ 168 h 340"/>
                  <a:gd name="T30" fmla="*/ 96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8"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2" y="95"/>
                      <a:pt x="54" y="81"/>
                      <a:pt x="60" y="70"/>
                    </a:cubicBezTo>
                    <a:cubicBezTo>
                      <a:pt x="71" y="49"/>
                      <a:pt x="93" y="37"/>
                      <a:pt x="119" y="37"/>
                    </a:cubicBezTo>
                    <a:cubicBezTo>
                      <a:pt x="157" y="37"/>
                      <a:pt x="186" y="64"/>
                      <a:pt x="186" y="100"/>
                    </a:cubicBezTo>
                    <a:cubicBezTo>
                      <a:pt x="186" y="127"/>
                      <a:pt x="170" y="150"/>
                      <a:pt x="140" y="168"/>
                    </a:cubicBezTo>
                    <a:lnTo>
                      <a:pt x="96" y="192"/>
                    </a:lnTo>
                    <a:cubicBezTo>
                      <a:pt x="25"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36"/>
              <p:cNvSpPr>
                <a:spLocks noEditPoints="1"/>
              </p:cNvSpPr>
              <p:nvPr/>
            </p:nvSpPr>
            <p:spPr bwMode="auto">
              <a:xfrm>
                <a:off x="3471" y="3148"/>
                <a:ext cx="65" cy="120"/>
              </a:xfrm>
              <a:custGeom>
                <a:avLst/>
                <a:gdLst>
                  <a:gd name="T0" fmla="*/ 112 w 223"/>
                  <a:gd name="T1" fmla="*/ 0 h 351"/>
                  <a:gd name="T2" fmla="*/ 112 w 223"/>
                  <a:gd name="T3" fmla="*/ 0 h 351"/>
                  <a:gd name="T4" fmla="*/ 34 w 223"/>
                  <a:gd name="T5" fmla="*/ 37 h 351"/>
                  <a:gd name="T6" fmla="*/ 0 w 223"/>
                  <a:gd name="T7" fmla="*/ 175 h 351"/>
                  <a:gd name="T8" fmla="*/ 112 w 223"/>
                  <a:gd name="T9" fmla="*/ 351 h 351"/>
                  <a:gd name="T10" fmla="*/ 223 w 223"/>
                  <a:gd name="T11" fmla="*/ 178 h 351"/>
                  <a:gd name="T12" fmla="*/ 190 w 223"/>
                  <a:gd name="T13" fmla="*/ 37 h 351"/>
                  <a:gd name="T14" fmla="*/ 112 w 223"/>
                  <a:gd name="T15" fmla="*/ 0 h 351"/>
                  <a:gd name="T16" fmla="*/ 112 w 223"/>
                  <a:gd name="T17" fmla="*/ 37 h 351"/>
                  <a:gd name="T18" fmla="*/ 112 w 223"/>
                  <a:gd name="T19" fmla="*/ 37 h 351"/>
                  <a:gd name="T20" fmla="*/ 180 w 223"/>
                  <a:gd name="T21" fmla="*/ 174 h 351"/>
                  <a:gd name="T22" fmla="*/ 111 w 223"/>
                  <a:gd name="T23" fmla="*/ 316 h 351"/>
                  <a:gd name="T24" fmla="*/ 44 w 223"/>
                  <a:gd name="T25" fmla="*/ 176 h 351"/>
                  <a:gd name="T26" fmla="*/ 112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2" y="0"/>
                    </a:moveTo>
                    <a:lnTo>
                      <a:pt x="112" y="0"/>
                    </a:lnTo>
                    <a:cubicBezTo>
                      <a:pt x="80" y="0"/>
                      <a:pt x="51" y="14"/>
                      <a:pt x="34" y="37"/>
                    </a:cubicBezTo>
                    <a:cubicBezTo>
                      <a:pt x="11" y="67"/>
                      <a:pt x="0" y="112"/>
                      <a:pt x="0" y="175"/>
                    </a:cubicBezTo>
                    <a:cubicBezTo>
                      <a:pt x="0" y="290"/>
                      <a:pt x="39" y="351"/>
                      <a:pt x="112" y="351"/>
                    </a:cubicBezTo>
                    <a:cubicBezTo>
                      <a:pt x="183" y="351"/>
                      <a:pt x="223" y="290"/>
                      <a:pt x="223" y="178"/>
                    </a:cubicBezTo>
                    <a:cubicBezTo>
                      <a:pt x="223" y="112"/>
                      <a:pt x="212" y="68"/>
                      <a:pt x="190" y="37"/>
                    </a:cubicBezTo>
                    <a:cubicBezTo>
                      <a:pt x="172" y="13"/>
                      <a:pt x="144" y="0"/>
                      <a:pt x="112" y="0"/>
                    </a:cubicBezTo>
                    <a:close/>
                    <a:moveTo>
                      <a:pt x="112" y="37"/>
                    </a:moveTo>
                    <a:lnTo>
                      <a:pt x="112" y="37"/>
                    </a:lnTo>
                    <a:cubicBezTo>
                      <a:pt x="157" y="37"/>
                      <a:pt x="180" y="83"/>
                      <a:pt x="180" y="174"/>
                    </a:cubicBezTo>
                    <a:cubicBezTo>
                      <a:pt x="180" y="271"/>
                      <a:pt x="158" y="316"/>
                      <a:pt x="111" y="316"/>
                    </a:cubicBezTo>
                    <a:cubicBezTo>
                      <a:pt x="66" y="316"/>
                      <a:pt x="44" y="269"/>
                      <a:pt x="44" y="176"/>
                    </a:cubicBezTo>
                    <a:cubicBezTo>
                      <a:pt x="44" y="83"/>
                      <a:pt x="66" y="37"/>
                      <a:pt x="112"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37"/>
              <p:cNvSpPr>
                <a:spLocks/>
              </p:cNvSpPr>
              <p:nvPr/>
            </p:nvSpPr>
            <p:spPr bwMode="auto">
              <a:xfrm>
                <a:off x="3997" y="3016"/>
                <a:ext cx="0" cy="2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38"/>
              <p:cNvSpPr>
                <a:spLocks/>
              </p:cNvSpPr>
              <p:nvPr/>
            </p:nvSpPr>
            <p:spPr bwMode="auto">
              <a:xfrm>
                <a:off x="3944" y="3148"/>
                <a:ext cx="66" cy="117"/>
              </a:xfrm>
              <a:custGeom>
                <a:avLst/>
                <a:gdLst>
                  <a:gd name="T0" fmla="*/ 226 w 228"/>
                  <a:gd name="T1" fmla="*/ 298 h 340"/>
                  <a:gd name="T2" fmla="*/ 226 w 228"/>
                  <a:gd name="T3" fmla="*/ 298 h 340"/>
                  <a:gd name="T4" fmla="*/ 47 w 228"/>
                  <a:gd name="T5" fmla="*/ 298 h 340"/>
                  <a:gd name="T6" fmla="*/ 109 w 228"/>
                  <a:gd name="T7" fmla="*/ 228 h 340"/>
                  <a:gd name="T8" fmla="*/ 157 w 228"/>
                  <a:gd name="T9" fmla="*/ 202 h 340"/>
                  <a:gd name="T10" fmla="*/ 228 w 228"/>
                  <a:gd name="T11" fmla="*/ 100 h 340"/>
                  <a:gd name="T12" fmla="*/ 197 w 228"/>
                  <a:gd name="T13" fmla="*/ 27 h 340"/>
                  <a:gd name="T14" fmla="*/ 120 w 228"/>
                  <a:gd name="T15" fmla="*/ 0 h 340"/>
                  <a:gd name="T16" fmla="*/ 26 w 228"/>
                  <a:gd name="T17" fmla="*/ 44 h 340"/>
                  <a:gd name="T18" fmla="*/ 8 w 228"/>
                  <a:gd name="T19" fmla="*/ 118 h 340"/>
                  <a:gd name="T20" fmla="*/ 50 w 228"/>
                  <a:gd name="T21" fmla="*/ 118 h 340"/>
                  <a:gd name="T22" fmla="*/ 60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2" y="270"/>
                      <a:pt x="67" y="252"/>
                      <a:pt x="109" y="228"/>
                    </a:cubicBezTo>
                    <a:lnTo>
                      <a:pt x="157" y="202"/>
                    </a:lnTo>
                    <a:cubicBezTo>
                      <a:pt x="204" y="176"/>
                      <a:pt x="228" y="141"/>
                      <a:pt x="228" y="100"/>
                    </a:cubicBezTo>
                    <a:cubicBezTo>
                      <a:pt x="228" y="71"/>
                      <a:pt x="217" y="45"/>
                      <a:pt x="197" y="27"/>
                    </a:cubicBezTo>
                    <a:cubicBezTo>
                      <a:pt x="177" y="9"/>
                      <a:pt x="152" y="0"/>
                      <a:pt x="120" y="0"/>
                    </a:cubicBezTo>
                    <a:cubicBezTo>
                      <a:pt x="77" y="0"/>
                      <a:pt x="45" y="15"/>
                      <a:pt x="26" y="44"/>
                    </a:cubicBezTo>
                    <a:cubicBezTo>
                      <a:pt x="14" y="62"/>
                      <a:pt x="9" y="83"/>
                      <a:pt x="8" y="118"/>
                    </a:cubicBezTo>
                    <a:lnTo>
                      <a:pt x="50" y="118"/>
                    </a:lnTo>
                    <a:cubicBezTo>
                      <a:pt x="51" y="95"/>
                      <a:pt x="54" y="81"/>
                      <a:pt x="60" y="70"/>
                    </a:cubicBezTo>
                    <a:cubicBezTo>
                      <a:pt x="71" y="49"/>
                      <a:pt x="93" y="37"/>
                      <a:pt x="118" y="37"/>
                    </a:cubicBezTo>
                    <a:cubicBezTo>
                      <a:pt x="157" y="37"/>
                      <a:pt x="185" y="64"/>
                      <a:pt x="185" y="100"/>
                    </a:cubicBezTo>
                    <a:cubicBezTo>
                      <a:pt x="185" y="127"/>
                      <a:pt x="170" y="150"/>
                      <a:pt x="139" y="168"/>
                    </a:cubicBezTo>
                    <a:lnTo>
                      <a:pt x="95" y="192"/>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39"/>
              <p:cNvSpPr>
                <a:spLocks/>
              </p:cNvSpPr>
              <p:nvPr/>
            </p:nvSpPr>
            <p:spPr bwMode="auto">
              <a:xfrm>
                <a:off x="4021" y="3148"/>
                <a:ext cx="66" cy="120"/>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2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7" y="153"/>
                      <a:pt x="186" y="184"/>
                      <a:pt x="186" y="235"/>
                    </a:cubicBezTo>
                    <a:cubicBezTo>
                      <a:pt x="186" y="283"/>
                      <a:pt x="158" y="313"/>
                      <a:pt x="112" y="313"/>
                    </a:cubicBezTo>
                    <a:cubicBezTo>
                      <a:pt x="75" y="313"/>
                      <a:pt x="53" y="294"/>
                      <a:pt x="42"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6"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40"/>
              <p:cNvSpPr>
                <a:spLocks/>
              </p:cNvSpPr>
              <p:nvPr/>
            </p:nvSpPr>
            <p:spPr bwMode="auto">
              <a:xfrm>
                <a:off x="4548" y="3016"/>
                <a:ext cx="0" cy="2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41"/>
              <p:cNvSpPr>
                <a:spLocks/>
              </p:cNvSpPr>
              <p:nvPr/>
            </p:nvSpPr>
            <p:spPr bwMode="auto">
              <a:xfrm>
                <a:off x="4494" y="3148"/>
                <a:ext cx="66" cy="120"/>
              </a:xfrm>
              <a:custGeom>
                <a:avLst/>
                <a:gdLst>
                  <a:gd name="T0" fmla="*/ 91 w 227"/>
                  <a:gd name="T1" fmla="*/ 184 h 351"/>
                  <a:gd name="T2" fmla="*/ 91 w 227"/>
                  <a:gd name="T3" fmla="*/ 184 h 351"/>
                  <a:gd name="T4" fmla="*/ 96 w 227"/>
                  <a:gd name="T5" fmla="*/ 184 h 351"/>
                  <a:gd name="T6" fmla="*/ 114 w 227"/>
                  <a:gd name="T7" fmla="*/ 183 h 351"/>
                  <a:gd name="T8" fmla="*/ 184 w 227"/>
                  <a:gd name="T9" fmla="*/ 245 h 351"/>
                  <a:gd name="T10" fmla="*/ 114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70 w 227"/>
                  <a:gd name="T23" fmla="*/ 164 h 351"/>
                  <a:gd name="T24" fmla="*/ 217 w 227"/>
                  <a:gd name="T25" fmla="*/ 93 h 351"/>
                  <a:gd name="T26" fmla="*/ 114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7 w 227"/>
                  <a:gd name="T39" fmla="*/ 141 h 351"/>
                  <a:gd name="T40" fmla="*/ 91 w 227"/>
                  <a:gd name="T41" fmla="*/ 148 h 351"/>
                  <a:gd name="T42" fmla="*/ 91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1" y="184"/>
                    </a:moveTo>
                    <a:lnTo>
                      <a:pt x="91" y="184"/>
                    </a:lnTo>
                    <a:lnTo>
                      <a:pt x="96" y="184"/>
                    </a:lnTo>
                    <a:lnTo>
                      <a:pt x="114" y="183"/>
                    </a:lnTo>
                    <a:cubicBezTo>
                      <a:pt x="160" y="183"/>
                      <a:pt x="184" y="204"/>
                      <a:pt x="184" y="245"/>
                    </a:cubicBezTo>
                    <a:cubicBezTo>
                      <a:pt x="184" y="288"/>
                      <a:pt x="158" y="313"/>
                      <a:pt x="114" y="313"/>
                    </a:cubicBezTo>
                    <a:cubicBezTo>
                      <a:pt x="68" y="313"/>
                      <a:pt x="45" y="290"/>
                      <a:pt x="42" y="241"/>
                    </a:cubicBezTo>
                    <a:lnTo>
                      <a:pt x="0" y="241"/>
                    </a:lnTo>
                    <a:cubicBezTo>
                      <a:pt x="2" y="268"/>
                      <a:pt x="7" y="286"/>
                      <a:pt x="15" y="301"/>
                    </a:cubicBezTo>
                    <a:cubicBezTo>
                      <a:pt x="32" y="334"/>
                      <a:pt x="66" y="351"/>
                      <a:pt x="112" y="351"/>
                    </a:cubicBezTo>
                    <a:cubicBezTo>
                      <a:pt x="182" y="351"/>
                      <a:pt x="227" y="309"/>
                      <a:pt x="227" y="245"/>
                    </a:cubicBezTo>
                    <a:cubicBezTo>
                      <a:pt x="227" y="202"/>
                      <a:pt x="210" y="178"/>
                      <a:pt x="170" y="164"/>
                    </a:cubicBezTo>
                    <a:cubicBezTo>
                      <a:pt x="201" y="151"/>
                      <a:pt x="217" y="127"/>
                      <a:pt x="217" y="93"/>
                    </a:cubicBezTo>
                    <a:cubicBezTo>
                      <a:pt x="217" y="35"/>
                      <a:pt x="178" y="0"/>
                      <a:pt x="114" y="0"/>
                    </a:cubicBezTo>
                    <a:cubicBezTo>
                      <a:pt x="45" y="0"/>
                      <a:pt x="9" y="37"/>
                      <a:pt x="7" y="110"/>
                    </a:cubicBezTo>
                    <a:lnTo>
                      <a:pt x="49" y="110"/>
                    </a:lnTo>
                    <a:cubicBezTo>
                      <a:pt x="50" y="89"/>
                      <a:pt x="52" y="77"/>
                      <a:pt x="57" y="67"/>
                    </a:cubicBezTo>
                    <a:cubicBezTo>
                      <a:pt x="67" y="48"/>
                      <a:pt x="88" y="37"/>
                      <a:pt x="114" y="37"/>
                    </a:cubicBezTo>
                    <a:cubicBezTo>
                      <a:pt x="151" y="37"/>
                      <a:pt x="174" y="59"/>
                      <a:pt x="174" y="95"/>
                    </a:cubicBezTo>
                    <a:cubicBezTo>
                      <a:pt x="174" y="119"/>
                      <a:pt x="165" y="133"/>
                      <a:pt x="147" y="141"/>
                    </a:cubicBezTo>
                    <a:cubicBezTo>
                      <a:pt x="135" y="146"/>
                      <a:pt x="120" y="147"/>
                      <a:pt x="91" y="148"/>
                    </a:cubicBezTo>
                    <a:lnTo>
                      <a:pt x="91"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42"/>
              <p:cNvSpPr>
                <a:spLocks noEditPoints="1"/>
              </p:cNvSpPr>
              <p:nvPr/>
            </p:nvSpPr>
            <p:spPr bwMode="auto">
              <a:xfrm>
                <a:off x="4573" y="3148"/>
                <a:ext cx="64" cy="120"/>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43"/>
              <p:cNvSpPr>
                <a:spLocks noEditPoints="1"/>
              </p:cNvSpPr>
              <p:nvPr/>
            </p:nvSpPr>
            <p:spPr bwMode="auto">
              <a:xfrm>
                <a:off x="1243" y="1003"/>
                <a:ext cx="3305" cy="2042"/>
              </a:xfrm>
              <a:custGeom>
                <a:avLst/>
                <a:gdLst>
                  <a:gd name="T0" fmla="*/ 0 w 11470"/>
                  <a:gd name="T1" fmla="*/ 0 h 5951"/>
                  <a:gd name="T2" fmla="*/ 0 w 11470"/>
                  <a:gd name="T3" fmla="*/ 0 h 5951"/>
                  <a:gd name="T4" fmla="*/ 0 w 11470"/>
                  <a:gd name="T5" fmla="*/ 5951 h 5951"/>
                  <a:gd name="T6" fmla="*/ 11470 w 11470"/>
                  <a:gd name="T7" fmla="*/ 5951 h 5951"/>
                  <a:gd name="T8" fmla="*/ 0 w 11470"/>
                  <a:gd name="T9" fmla="*/ 0 h 5951"/>
                  <a:gd name="T10" fmla="*/ 0 w 11470"/>
                  <a:gd name="T11" fmla="*/ 0 h 5951"/>
                </a:gdLst>
                <a:ahLst/>
                <a:cxnLst>
                  <a:cxn ang="0">
                    <a:pos x="T0" y="T1"/>
                  </a:cxn>
                  <a:cxn ang="0">
                    <a:pos x="T2" y="T3"/>
                  </a:cxn>
                  <a:cxn ang="0">
                    <a:pos x="T4" y="T5"/>
                  </a:cxn>
                  <a:cxn ang="0">
                    <a:pos x="T6" y="T7"/>
                  </a:cxn>
                  <a:cxn ang="0">
                    <a:pos x="T8" y="T9"/>
                  </a:cxn>
                  <a:cxn ang="0">
                    <a:pos x="T10" y="T11"/>
                  </a:cxn>
                </a:cxnLst>
                <a:rect l="0" t="0" r="r" b="b"/>
                <a:pathLst>
                  <a:path w="11470" h="5951">
                    <a:moveTo>
                      <a:pt x="0" y="0"/>
                    </a:moveTo>
                    <a:lnTo>
                      <a:pt x="0" y="0"/>
                    </a:lnTo>
                    <a:lnTo>
                      <a:pt x="0" y="5951"/>
                    </a:lnTo>
                    <a:lnTo>
                      <a:pt x="11470" y="5951"/>
                    </a:lnTo>
                    <a:moveTo>
                      <a:pt x="0" y="0"/>
                    </a:moveTo>
                    <a:lnTo>
                      <a:pt x="0" y="0"/>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44"/>
              <p:cNvSpPr>
                <a:spLocks/>
              </p:cNvSpPr>
              <p:nvPr/>
            </p:nvSpPr>
            <p:spPr bwMode="auto">
              <a:xfrm>
                <a:off x="705" y="2775"/>
                <a:ext cx="100" cy="15"/>
              </a:xfrm>
              <a:custGeom>
                <a:avLst/>
                <a:gdLst>
                  <a:gd name="T0" fmla="*/ 0 w 349"/>
                  <a:gd name="T1" fmla="*/ 0 h 45"/>
                  <a:gd name="T2" fmla="*/ 0 w 349"/>
                  <a:gd name="T3" fmla="*/ 0 h 45"/>
                  <a:gd name="T4" fmla="*/ 0 w 349"/>
                  <a:gd name="T5" fmla="*/ 45 h 45"/>
                  <a:gd name="T6" fmla="*/ 349 w 349"/>
                  <a:gd name="T7" fmla="*/ 45 h 45"/>
                  <a:gd name="T8" fmla="*/ 349 w 349"/>
                  <a:gd name="T9" fmla="*/ 0 h 45"/>
                  <a:gd name="T10" fmla="*/ 0 w 349"/>
                  <a:gd name="T11" fmla="*/ 0 h 45"/>
                </a:gdLst>
                <a:ahLst/>
                <a:cxnLst>
                  <a:cxn ang="0">
                    <a:pos x="T0" y="T1"/>
                  </a:cxn>
                  <a:cxn ang="0">
                    <a:pos x="T2" y="T3"/>
                  </a:cxn>
                  <a:cxn ang="0">
                    <a:pos x="T4" y="T5"/>
                  </a:cxn>
                  <a:cxn ang="0">
                    <a:pos x="T6" y="T7"/>
                  </a:cxn>
                  <a:cxn ang="0">
                    <a:pos x="T8" y="T9"/>
                  </a:cxn>
                  <a:cxn ang="0">
                    <a:pos x="T10" y="T11"/>
                  </a:cxn>
                </a:cxnLst>
                <a:rect l="0" t="0" r="r" b="b"/>
                <a:pathLst>
                  <a:path w="349" h="45">
                    <a:moveTo>
                      <a:pt x="0" y="0"/>
                    </a:moveTo>
                    <a:lnTo>
                      <a:pt x="0" y="0"/>
                    </a:lnTo>
                    <a:lnTo>
                      <a:pt x="0" y="45"/>
                    </a:lnTo>
                    <a:lnTo>
                      <a:pt x="349" y="45"/>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45"/>
              <p:cNvSpPr>
                <a:spLocks/>
              </p:cNvSpPr>
              <p:nvPr/>
            </p:nvSpPr>
            <p:spPr bwMode="auto">
              <a:xfrm>
                <a:off x="705" y="2654"/>
                <a:ext cx="100" cy="94"/>
              </a:xfrm>
              <a:custGeom>
                <a:avLst/>
                <a:gdLst>
                  <a:gd name="T0" fmla="*/ 0 w 349"/>
                  <a:gd name="T1" fmla="*/ 0 h 273"/>
                  <a:gd name="T2" fmla="*/ 0 w 349"/>
                  <a:gd name="T3" fmla="*/ 0 h 273"/>
                  <a:gd name="T4" fmla="*/ 0 w 349"/>
                  <a:gd name="T5" fmla="*/ 43 h 273"/>
                  <a:gd name="T6" fmla="*/ 286 w 349"/>
                  <a:gd name="T7" fmla="*/ 43 h 273"/>
                  <a:gd name="T8" fmla="*/ 0 w 349"/>
                  <a:gd name="T9" fmla="*/ 225 h 273"/>
                  <a:gd name="T10" fmla="*/ 0 w 349"/>
                  <a:gd name="T11" fmla="*/ 273 h 273"/>
                  <a:gd name="T12" fmla="*/ 349 w 349"/>
                  <a:gd name="T13" fmla="*/ 273 h 273"/>
                  <a:gd name="T14" fmla="*/ 349 w 349"/>
                  <a:gd name="T15" fmla="*/ 231 h 273"/>
                  <a:gd name="T16" fmla="*/ 66 w 349"/>
                  <a:gd name="T17" fmla="*/ 231 h 273"/>
                  <a:gd name="T18" fmla="*/ 349 w 349"/>
                  <a:gd name="T19" fmla="*/ 51 h 273"/>
                  <a:gd name="T20" fmla="*/ 349 w 349"/>
                  <a:gd name="T21" fmla="*/ 0 h 273"/>
                  <a:gd name="T22" fmla="*/ 0 w 349"/>
                  <a:gd name="T2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273">
                    <a:moveTo>
                      <a:pt x="0" y="0"/>
                    </a:moveTo>
                    <a:lnTo>
                      <a:pt x="0" y="0"/>
                    </a:lnTo>
                    <a:lnTo>
                      <a:pt x="0" y="43"/>
                    </a:lnTo>
                    <a:lnTo>
                      <a:pt x="286" y="43"/>
                    </a:lnTo>
                    <a:lnTo>
                      <a:pt x="0" y="225"/>
                    </a:lnTo>
                    <a:lnTo>
                      <a:pt x="0" y="273"/>
                    </a:lnTo>
                    <a:lnTo>
                      <a:pt x="349" y="273"/>
                    </a:lnTo>
                    <a:lnTo>
                      <a:pt x="349" y="231"/>
                    </a:lnTo>
                    <a:lnTo>
                      <a:pt x="66" y="231"/>
                    </a:lnTo>
                    <a:lnTo>
                      <a:pt x="349" y="51"/>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46"/>
              <p:cNvSpPr>
                <a:spLocks noEditPoints="1"/>
              </p:cNvSpPr>
              <p:nvPr/>
            </p:nvSpPr>
            <p:spPr bwMode="auto">
              <a:xfrm>
                <a:off x="705" y="2530"/>
                <a:ext cx="100" cy="97"/>
              </a:xfrm>
              <a:custGeom>
                <a:avLst/>
                <a:gdLst>
                  <a:gd name="T0" fmla="*/ 199 w 349"/>
                  <a:gd name="T1" fmla="*/ 236 h 281"/>
                  <a:gd name="T2" fmla="*/ 199 w 349"/>
                  <a:gd name="T3" fmla="*/ 236 h 281"/>
                  <a:gd name="T4" fmla="*/ 199 w 349"/>
                  <a:gd name="T5" fmla="*/ 121 h 281"/>
                  <a:gd name="T6" fmla="*/ 261 w 349"/>
                  <a:gd name="T7" fmla="*/ 64 h 281"/>
                  <a:gd name="T8" fmla="*/ 292 w 349"/>
                  <a:gd name="T9" fmla="*/ 64 h 281"/>
                  <a:gd name="T10" fmla="*/ 349 w 349"/>
                  <a:gd name="T11" fmla="*/ 54 h 281"/>
                  <a:gd name="T12" fmla="*/ 349 w 349"/>
                  <a:gd name="T13" fmla="*/ 0 h 281"/>
                  <a:gd name="T14" fmla="*/ 338 w 349"/>
                  <a:gd name="T15" fmla="*/ 0 h 281"/>
                  <a:gd name="T16" fmla="*/ 268 w 349"/>
                  <a:gd name="T17" fmla="*/ 21 h 281"/>
                  <a:gd name="T18" fmla="*/ 177 w 349"/>
                  <a:gd name="T19" fmla="*/ 69 h 281"/>
                  <a:gd name="T20" fmla="*/ 94 w 349"/>
                  <a:gd name="T21" fmla="*/ 13 h 281"/>
                  <a:gd name="T22" fmla="*/ 0 w 349"/>
                  <a:gd name="T23" fmla="*/ 120 h 281"/>
                  <a:gd name="T24" fmla="*/ 0 w 349"/>
                  <a:gd name="T25" fmla="*/ 281 h 281"/>
                  <a:gd name="T26" fmla="*/ 349 w 349"/>
                  <a:gd name="T27" fmla="*/ 281 h 281"/>
                  <a:gd name="T28" fmla="*/ 349 w 349"/>
                  <a:gd name="T29" fmla="*/ 236 h 281"/>
                  <a:gd name="T30" fmla="*/ 199 w 349"/>
                  <a:gd name="T31" fmla="*/ 236 h 281"/>
                  <a:gd name="T32" fmla="*/ 160 w 349"/>
                  <a:gd name="T33" fmla="*/ 236 h 281"/>
                  <a:gd name="T34" fmla="*/ 160 w 349"/>
                  <a:gd name="T35" fmla="*/ 236 h 281"/>
                  <a:gd name="T36" fmla="*/ 40 w 349"/>
                  <a:gd name="T37" fmla="*/ 236 h 281"/>
                  <a:gd name="T38" fmla="*/ 40 w 349"/>
                  <a:gd name="T39" fmla="*/ 128 h 281"/>
                  <a:gd name="T40" fmla="*/ 53 w 349"/>
                  <a:gd name="T41" fmla="*/ 78 h 281"/>
                  <a:gd name="T42" fmla="*/ 100 w 349"/>
                  <a:gd name="T43" fmla="*/ 60 h 281"/>
                  <a:gd name="T44" fmla="*/ 160 w 349"/>
                  <a:gd name="T45" fmla="*/ 128 h 281"/>
                  <a:gd name="T46" fmla="*/ 160 w 349"/>
                  <a:gd name="T47" fmla="*/ 23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81">
                    <a:moveTo>
                      <a:pt x="199" y="236"/>
                    </a:moveTo>
                    <a:lnTo>
                      <a:pt x="199" y="236"/>
                    </a:lnTo>
                    <a:lnTo>
                      <a:pt x="199" y="121"/>
                    </a:lnTo>
                    <a:cubicBezTo>
                      <a:pt x="199" y="81"/>
                      <a:pt x="218" y="64"/>
                      <a:pt x="261" y="64"/>
                    </a:cubicBezTo>
                    <a:lnTo>
                      <a:pt x="292" y="64"/>
                    </a:lnTo>
                    <a:cubicBezTo>
                      <a:pt x="314" y="64"/>
                      <a:pt x="335" y="60"/>
                      <a:pt x="349" y="54"/>
                    </a:cubicBezTo>
                    <a:lnTo>
                      <a:pt x="349" y="0"/>
                    </a:lnTo>
                    <a:lnTo>
                      <a:pt x="338" y="0"/>
                    </a:lnTo>
                    <a:cubicBezTo>
                      <a:pt x="327" y="17"/>
                      <a:pt x="315" y="20"/>
                      <a:pt x="268" y="21"/>
                    </a:cubicBezTo>
                    <a:cubicBezTo>
                      <a:pt x="211" y="22"/>
                      <a:pt x="193" y="31"/>
                      <a:pt x="177" y="69"/>
                    </a:cubicBezTo>
                    <a:cubicBezTo>
                      <a:pt x="158" y="29"/>
                      <a:pt x="133" y="13"/>
                      <a:pt x="94" y="13"/>
                    </a:cubicBezTo>
                    <a:cubicBezTo>
                      <a:pt x="33" y="13"/>
                      <a:pt x="0" y="51"/>
                      <a:pt x="0" y="120"/>
                    </a:cubicBezTo>
                    <a:lnTo>
                      <a:pt x="0" y="281"/>
                    </a:lnTo>
                    <a:lnTo>
                      <a:pt x="349" y="281"/>
                    </a:lnTo>
                    <a:lnTo>
                      <a:pt x="349" y="236"/>
                    </a:lnTo>
                    <a:lnTo>
                      <a:pt x="199" y="236"/>
                    </a:lnTo>
                    <a:close/>
                    <a:moveTo>
                      <a:pt x="160" y="236"/>
                    </a:moveTo>
                    <a:lnTo>
                      <a:pt x="160" y="236"/>
                    </a:lnTo>
                    <a:lnTo>
                      <a:pt x="40" y="236"/>
                    </a:lnTo>
                    <a:lnTo>
                      <a:pt x="40" y="128"/>
                    </a:lnTo>
                    <a:cubicBezTo>
                      <a:pt x="40" y="104"/>
                      <a:pt x="43" y="89"/>
                      <a:pt x="53" y="78"/>
                    </a:cubicBezTo>
                    <a:cubicBezTo>
                      <a:pt x="63" y="66"/>
                      <a:pt x="79" y="60"/>
                      <a:pt x="100" y="60"/>
                    </a:cubicBezTo>
                    <a:cubicBezTo>
                      <a:pt x="141" y="60"/>
                      <a:pt x="160" y="81"/>
                      <a:pt x="160" y="128"/>
                    </a:cubicBezTo>
                    <a:lnTo>
                      <a:pt x="160" y="23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47"/>
              <p:cNvSpPr>
                <a:spLocks noEditPoints="1"/>
              </p:cNvSpPr>
              <p:nvPr/>
            </p:nvSpPr>
            <p:spPr bwMode="auto">
              <a:xfrm>
                <a:off x="731" y="2389"/>
                <a:ext cx="78" cy="81"/>
              </a:xfrm>
              <a:custGeom>
                <a:avLst/>
                <a:gdLst>
                  <a:gd name="T0" fmla="*/ 235 w 270"/>
                  <a:gd name="T1" fmla="*/ 0 h 236"/>
                  <a:gd name="T2" fmla="*/ 235 w 270"/>
                  <a:gd name="T3" fmla="*/ 0 h 236"/>
                  <a:gd name="T4" fmla="*/ 236 w 270"/>
                  <a:gd name="T5" fmla="*/ 9 h 236"/>
                  <a:gd name="T6" fmla="*/ 216 w 270"/>
                  <a:gd name="T7" fmla="*/ 30 h 236"/>
                  <a:gd name="T8" fmla="*/ 69 w 270"/>
                  <a:gd name="T9" fmla="*/ 30 h 236"/>
                  <a:gd name="T10" fmla="*/ 0 w 270"/>
                  <a:gd name="T11" fmla="*/ 125 h 236"/>
                  <a:gd name="T12" fmla="*/ 30 w 270"/>
                  <a:gd name="T13" fmla="*/ 208 h 236"/>
                  <a:gd name="T14" fmla="*/ 82 w 270"/>
                  <a:gd name="T15" fmla="*/ 225 h 236"/>
                  <a:gd name="T16" fmla="*/ 82 w 270"/>
                  <a:gd name="T17" fmla="*/ 185 h 236"/>
                  <a:gd name="T18" fmla="*/ 37 w 270"/>
                  <a:gd name="T19" fmla="*/ 126 h 236"/>
                  <a:gd name="T20" fmla="*/ 75 w 270"/>
                  <a:gd name="T21" fmla="*/ 70 h 236"/>
                  <a:gd name="T22" fmla="*/ 85 w 270"/>
                  <a:gd name="T23" fmla="*/ 70 h 236"/>
                  <a:gd name="T24" fmla="*/ 113 w 270"/>
                  <a:gd name="T25" fmla="*/ 112 h 236"/>
                  <a:gd name="T26" fmla="*/ 128 w 270"/>
                  <a:gd name="T27" fmla="*/ 192 h 236"/>
                  <a:gd name="T28" fmla="*/ 195 w 270"/>
                  <a:gd name="T29" fmla="*/ 236 h 236"/>
                  <a:gd name="T30" fmla="*/ 270 w 270"/>
                  <a:gd name="T31" fmla="*/ 154 h 236"/>
                  <a:gd name="T32" fmla="*/ 233 w 270"/>
                  <a:gd name="T33" fmla="*/ 69 h 236"/>
                  <a:gd name="T34" fmla="*/ 270 w 270"/>
                  <a:gd name="T35" fmla="*/ 27 h 236"/>
                  <a:gd name="T36" fmla="*/ 265 w 270"/>
                  <a:gd name="T37" fmla="*/ 0 h 236"/>
                  <a:gd name="T38" fmla="*/ 235 w 270"/>
                  <a:gd name="T39" fmla="*/ 0 h 236"/>
                  <a:gd name="T40" fmla="*/ 179 w 270"/>
                  <a:gd name="T41" fmla="*/ 70 h 236"/>
                  <a:gd name="T42" fmla="*/ 179 w 270"/>
                  <a:gd name="T43" fmla="*/ 70 h 236"/>
                  <a:gd name="T44" fmla="*/ 212 w 270"/>
                  <a:gd name="T45" fmla="*/ 86 h 236"/>
                  <a:gd name="T46" fmla="*/ 235 w 270"/>
                  <a:gd name="T47" fmla="*/ 145 h 236"/>
                  <a:gd name="T48" fmla="*/ 194 w 270"/>
                  <a:gd name="T49" fmla="*/ 194 h 236"/>
                  <a:gd name="T50" fmla="*/ 148 w 270"/>
                  <a:gd name="T51" fmla="*/ 134 h 236"/>
                  <a:gd name="T52" fmla="*/ 134 w 270"/>
                  <a:gd name="T53" fmla="*/ 70 h 236"/>
                  <a:gd name="T54" fmla="*/ 179 w 270"/>
                  <a:gd name="T55" fmla="*/ 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236">
                    <a:moveTo>
                      <a:pt x="235" y="0"/>
                    </a:moveTo>
                    <a:lnTo>
                      <a:pt x="235" y="0"/>
                    </a:lnTo>
                    <a:cubicBezTo>
                      <a:pt x="236" y="4"/>
                      <a:pt x="236" y="6"/>
                      <a:pt x="236" y="9"/>
                    </a:cubicBezTo>
                    <a:cubicBezTo>
                      <a:pt x="236" y="23"/>
                      <a:pt x="229" y="30"/>
                      <a:pt x="216" y="30"/>
                    </a:cubicBezTo>
                    <a:lnTo>
                      <a:pt x="69" y="30"/>
                    </a:lnTo>
                    <a:cubicBezTo>
                      <a:pt x="24" y="30"/>
                      <a:pt x="0" y="63"/>
                      <a:pt x="0" y="125"/>
                    </a:cubicBezTo>
                    <a:cubicBezTo>
                      <a:pt x="0" y="161"/>
                      <a:pt x="11" y="191"/>
                      <a:pt x="30" y="208"/>
                    </a:cubicBezTo>
                    <a:cubicBezTo>
                      <a:pt x="42" y="219"/>
                      <a:pt x="57" y="224"/>
                      <a:pt x="82" y="225"/>
                    </a:cubicBezTo>
                    <a:lnTo>
                      <a:pt x="82" y="185"/>
                    </a:lnTo>
                    <a:cubicBezTo>
                      <a:pt x="51" y="182"/>
                      <a:pt x="37" y="163"/>
                      <a:pt x="37" y="126"/>
                    </a:cubicBezTo>
                    <a:cubicBezTo>
                      <a:pt x="37" y="90"/>
                      <a:pt x="51" y="70"/>
                      <a:pt x="75" y="70"/>
                    </a:cubicBezTo>
                    <a:lnTo>
                      <a:pt x="85" y="70"/>
                    </a:lnTo>
                    <a:cubicBezTo>
                      <a:pt x="102" y="70"/>
                      <a:pt x="109" y="80"/>
                      <a:pt x="113" y="112"/>
                    </a:cubicBezTo>
                    <a:cubicBezTo>
                      <a:pt x="120" y="168"/>
                      <a:pt x="122" y="177"/>
                      <a:pt x="128" y="192"/>
                    </a:cubicBezTo>
                    <a:cubicBezTo>
                      <a:pt x="140" y="221"/>
                      <a:pt x="163" y="236"/>
                      <a:pt x="195" y="236"/>
                    </a:cubicBezTo>
                    <a:cubicBezTo>
                      <a:pt x="241" y="236"/>
                      <a:pt x="270" y="205"/>
                      <a:pt x="270" y="154"/>
                    </a:cubicBezTo>
                    <a:cubicBezTo>
                      <a:pt x="270" y="122"/>
                      <a:pt x="258" y="97"/>
                      <a:pt x="233" y="69"/>
                    </a:cubicBezTo>
                    <a:cubicBezTo>
                      <a:pt x="258" y="66"/>
                      <a:pt x="270" y="53"/>
                      <a:pt x="270" y="27"/>
                    </a:cubicBezTo>
                    <a:cubicBezTo>
                      <a:pt x="270" y="19"/>
                      <a:pt x="269" y="13"/>
                      <a:pt x="265" y="0"/>
                    </a:cubicBezTo>
                    <a:lnTo>
                      <a:pt x="235" y="0"/>
                    </a:lnTo>
                    <a:close/>
                    <a:moveTo>
                      <a:pt x="179" y="70"/>
                    </a:moveTo>
                    <a:lnTo>
                      <a:pt x="179" y="70"/>
                    </a:lnTo>
                    <a:cubicBezTo>
                      <a:pt x="193" y="70"/>
                      <a:pt x="201" y="74"/>
                      <a:pt x="212" y="86"/>
                    </a:cubicBezTo>
                    <a:cubicBezTo>
                      <a:pt x="227" y="102"/>
                      <a:pt x="235" y="122"/>
                      <a:pt x="235" y="145"/>
                    </a:cubicBezTo>
                    <a:cubicBezTo>
                      <a:pt x="235" y="176"/>
                      <a:pt x="220" y="194"/>
                      <a:pt x="194" y="194"/>
                    </a:cubicBezTo>
                    <a:cubicBezTo>
                      <a:pt x="168" y="194"/>
                      <a:pt x="155" y="177"/>
                      <a:pt x="148" y="134"/>
                    </a:cubicBezTo>
                    <a:cubicBezTo>
                      <a:pt x="143" y="92"/>
                      <a:pt x="141" y="83"/>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48"/>
              <p:cNvSpPr>
                <a:spLocks/>
              </p:cNvSpPr>
              <p:nvPr/>
            </p:nvSpPr>
            <p:spPr bwMode="auto">
              <a:xfrm>
                <a:off x="705" y="2343"/>
                <a:ext cx="100" cy="40"/>
              </a:xfrm>
              <a:custGeom>
                <a:avLst/>
                <a:gdLst>
                  <a:gd name="T0" fmla="*/ 99 w 350"/>
                  <a:gd name="T1" fmla="*/ 0 h 115"/>
                  <a:gd name="T2" fmla="*/ 99 w 350"/>
                  <a:gd name="T3" fmla="*/ 0 h 115"/>
                  <a:gd name="T4" fmla="*/ 99 w 350"/>
                  <a:gd name="T5" fmla="*/ 42 h 115"/>
                  <a:gd name="T6" fmla="*/ 60 w 350"/>
                  <a:gd name="T7" fmla="*/ 42 h 115"/>
                  <a:gd name="T8" fmla="*/ 35 w 350"/>
                  <a:gd name="T9" fmla="*/ 14 h 115"/>
                  <a:gd name="T10" fmla="*/ 35 w 350"/>
                  <a:gd name="T11" fmla="*/ 0 h 115"/>
                  <a:gd name="T12" fmla="*/ 2 w 350"/>
                  <a:gd name="T13" fmla="*/ 0 h 115"/>
                  <a:gd name="T14" fmla="*/ 0 w 350"/>
                  <a:gd name="T15" fmla="*/ 22 h 115"/>
                  <a:gd name="T16" fmla="*/ 57 w 350"/>
                  <a:gd name="T17" fmla="*/ 81 h 115"/>
                  <a:gd name="T18" fmla="*/ 99 w 350"/>
                  <a:gd name="T19" fmla="*/ 81 h 115"/>
                  <a:gd name="T20" fmla="*/ 99 w 350"/>
                  <a:gd name="T21" fmla="*/ 115 h 115"/>
                  <a:gd name="T22" fmla="*/ 132 w 350"/>
                  <a:gd name="T23" fmla="*/ 115 h 115"/>
                  <a:gd name="T24" fmla="*/ 132 w 350"/>
                  <a:gd name="T25" fmla="*/ 81 h 115"/>
                  <a:gd name="T26" fmla="*/ 350 w 350"/>
                  <a:gd name="T27" fmla="*/ 81 h 115"/>
                  <a:gd name="T28" fmla="*/ 350 w 350"/>
                  <a:gd name="T29" fmla="*/ 42 h 115"/>
                  <a:gd name="T30" fmla="*/ 132 w 350"/>
                  <a:gd name="T31" fmla="*/ 42 h 115"/>
                  <a:gd name="T32" fmla="*/ 132 w 350"/>
                  <a:gd name="T33" fmla="*/ 0 h 115"/>
                  <a:gd name="T34" fmla="*/ 99 w 350"/>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 h="115">
                    <a:moveTo>
                      <a:pt x="99" y="0"/>
                    </a:moveTo>
                    <a:lnTo>
                      <a:pt x="99" y="0"/>
                    </a:lnTo>
                    <a:lnTo>
                      <a:pt x="99" y="42"/>
                    </a:lnTo>
                    <a:lnTo>
                      <a:pt x="60" y="42"/>
                    </a:lnTo>
                    <a:cubicBezTo>
                      <a:pt x="43" y="42"/>
                      <a:pt x="35" y="32"/>
                      <a:pt x="35" y="14"/>
                    </a:cubicBezTo>
                    <a:cubicBezTo>
                      <a:pt x="35" y="10"/>
                      <a:pt x="35" y="9"/>
                      <a:pt x="35" y="0"/>
                    </a:cubicBezTo>
                    <a:lnTo>
                      <a:pt x="2" y="0"/>
                    </a:lnTo>
                    <a:cubicBezTo>
                      <a:pt x="0" y="9"/>
                      <a:pt x="0" y="14"/>
                      <a:pt x="0" y="22"/>
                    </a:cubicBezTo>
                    <a:cubicBezTo>
                      <a:pt x="0" y="59"/>
                      <a:pt x="21" y="81"/>
                      <a:pt x="57" y="81"/>
                    </a:cubicBezTo>
                    <a:lnTo>
                      <a:pt x="99" y="81"/>
                    </a:lnTo>
                    <a:lnTo>
                      <a:pt x="99" y="115"/>
                    </a:lnTo>
                    <a:lnTo>
                      <a:pt x="132" y="115"/>
                    </a:lnTo>
                    <a:lnTo>
                      <a:pt x="132" y="81"/>
                    </a:lnTo>
                    <a:lnTo>
                      <a:pt x="350" y="81"/>
                    </a:lnTo>
                    <a:lnTo>
                      <a:pt x="350" y="42"/>
                    </a:lnTo>
                    <a:lnTo>
                      <a:pt x="132" y="42"/>
                    </a:lnTo>
                    <a:lnTo>
                      <a:pt x="132" y="0"/>
                    </a:lnTo>
                    <a:lnTo>
                      <a:pt x="9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49"/>
              <p:cNvSpPr>
                <a:spLocks/>
              </p:cNvSpPr>
              <p:nvPr/>
            </p:nvSpPr>
            <p:spPr bwMode="auto">
              <a:xfrm>
                <a:off x="714" y="2298"/>
                <a:ext cx="95" cy="39"/>
              </a:xfrm>
              <a:custGeom>
                <a:avLst/>
                <a:gdLst>
                  <a:gd name="T0" fmla="*/ 68 w 331"/>
                  <a:gd name="T1" fmla="*/ 0 h 115"/>
                  <a:gd name="T2" fmla="*/ 68 w 331"/>
                  <a:gd name="T3" fmla="*/ 0 h 115"/>
                  <a:gd name="T4" fmla="*/ 68 w 331"/>
                  <a:gd name="T5" fmla="*/ 41 h 115"/>
                  <a:gd name="T6" fmla="*/ 0 w 331"/>
                  <a:gd name="T7" fmla="*/ 41 h 115"/>
                  <a:gd name="T8" fmla="*/ 0 w 331"/>
                  <a:gd name="T9" fmla="*/ 81 h 115"/>
                  <a:gd name="T10" fmla="*/ 68 w 331"/>
                  <a:gd name="T11" fmla="*/ 81 h 115"/>
                  <a:gd name="T12" fmla="*/ 68 w 331"/>
                  <a:gd name="T13" fmla="*/ 115 h 115"/>
                  <a:gd name="T14" fmla="*/ 101 w 331"/>
                  <a:gd name="T15" fmla="*/ 115 h 115"/>
                  <a:gd name="T16" fmla="*/ 101 w 331"/>
                  <a:gd name="T17" fmla="*/ 81 h 115"/>
                  <a:gd name="T18" fmla="*/ 291 w 331"/>
                  <a:gd name="T19" fmla="*/ 81 h 115"/>
                  <a:gd name="T20" fmla="*/ 331 w 331"/>
                  <a:gd name="T21" fmla="*/ 33 h 115"/>
                  <a:gd name="T22" fmla="*/ 327 w 331"/>
                  <a:gd name="T23" fmla="*/ 0 h 115"/>
                  <a:gd name="T24" fmla="*/ 294 w 331"/>
                  <a:gd name="T25" fmla="*/ 0 h 115"/>
                  <a:gd name="T26" fmla="*/ 296 w 331"/>
                  <a:gd name="T27" fmla="*/ 19 h 115"/>
                  <a:gd name="T28" fmla="*/ 273 w 331"/>
                  <a:gd name="T29" fmla="*/ 41 h 115"/>
                  <a:gd name="T30" fmla="*/ 101 w 331"/>
                  <a:gd name="T31" fmla="*/ 41 h 115"/>
                  <a:gd name="T32" fmla="*/ 101 w 331"/>
                  <a:gd name="T33" fmla="*/ 0 h 115"/>
                  <a:gd name="T34" fmla="*/ 68 w 331"/>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115">
                    <a:moveTo>
                      <a:pt x="68" y="0"/>
                    </a:moveTo>
                    <a:lnTo>
                      <a:pt x="68" y="0"/>
                    </a:lnTo>
                    <a:lnTo>
                      <a:pt x="68" y="41"/>
                    </a:lnTo>
                    <a:lnTo>
                      <a:pt x="0" y="41"/>
                    </a:lnTo>
                    <a:lnTo>
                      <a:pt x="0" y="81"/>
                    </a:lnTo>
                    <a:lnTo>
                      <a:pt x="68" y="81"/>
                    </a:lnTo>
                    <a:lnTo>
                      <a:pt x="68" y="115"/>
                    </a:lnTo>
                    <a:lnTo>
                      <a:pt x="101" y="115"/>
                    </a:lnTo>
                    <a:lnTo>
                      <a:pt x="101" y="81"/>
                    </a:lnTo>
                    <a:lnTo>
                      <a:pt x="291" y="81"/>
                    </a:lnTo>
                    <a:cubicBezTo>
                      <a:pt x="316" y="81"/>
                      <a:pt x="331" y="64"/>
                      <a:pt x="331" y="33"/>
                    </a:cubicBezTo>
                    <a:cubicBezTo>
                      <a:pt x="331" y="23"/>
                      <a:pt x="330" y="14"/>
                      <a:pt x="327" y="0"/>
                    </a:cubicBezTo>
                    <a:lnTo>
                      <a:pt x="294" y="0"/>
                    </a:lnTo>
                    <a:cubicBezTo>
                      <a:pt x="295" y="6"/>
                      <a:pt x="296" y="12"/>
                      <a:pt x="296" y="19"/>
                    </a:cubicBezTo>
                    <a:cubicBezTo>
                      <a:pt x="296" y="37"/>
                      <a:pt x="291" y="41"/>
                      <a:pt x="273" y="41"/>
                    </a:cubicBezTo>
                    <a:lnTo>
                      <a:pt x="101" y="41"/>
                    </a:lnTo>
                    <a:lnTo>
                      <a:pt x="101" y="0"/>
                    </a:lnTo>
                    <a:lnTo>
                      <a:pt x="6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50"/>
              <p:cNvSpPr>
                <a:spLocks noEditPoints="1"/>
              </p:cNvSpPr>
              <p:nvPr/>
            </p:nvSpPr>
            <p:spPr bwMode="auto">
              <a:xfrm>
                <a:off x="731" y="2210"/>
                <a:ext cx="78" cy="77"/>
              </a:xfrm>
              <a:custGeom>
                <a:avLst/>
                <a:gdLst>
                  <a:gd name="T0" fmla="*/ 146 w 270"/>
                  <a:gd name="T1" fmla="*/ 0 h 226"/>
                  <a:gd name="T2" fmla="*/ 146 w 270"/>
                  <a:gd name="T3" fmla="*/ 0 h 226"/>
                  <a:gd name="T4" fmla="*/ 66 w 270"/>
                  <a:gd name="T5" fmla="*/ 10 h 226"/>
                  <a:gd name="T6" fmla="*/ 0 w 270"/>
                  <a:gd name="T7" fmla="*/ 111 h 226"/>
                  <a:gd name="T8" fmla="*/ 136 w 270"/>
                  <a:gd name="T9" fmla="*/ 226 h 226"/>
                  <a:gd name="T10" fmla="*/ 270 w 270"/>
                  <a:gd name="T11" fmla="*/ 112 h 226"/>
                  <a:gd name="T12" fmla="*/ 182 w 270"/>
                  <a:gd name="T13" fmla="*/ 5 h 226"/>
                  <a:gd name="T14" fmla="*/ 182 w 270"/>
                  <a:gd name="T15" fmla="*/ 45 h 226"/>
                  <a:gd name="T16" fmla="*/ 233 w 270"/>
                  <a:gd name="T17" fmla="*/ 111 h 226"/>
                  <a:gd name="T18" fmla="*/ 200 w 270"/>
                  <a:gd name="T19" fmla="*/ 171 h 226"/>
                  <a:gd name="T20" fmla="*/ 146 w 270"/>
                  <a:gd name="T21" fmla="*/ 185 h 226"/>
                  <a:gd name="T22" fmla="*/ 146 w 270"/>
                  <a:gd name="T23" fmla="*/ 0 h 226"/>
                  <a:gd name="T24" fmla="*/ 114 w 270"/>
                  <a:gd name="T25" fmla="*/ 184 h 226"/>
                  <a:gd name="T26" fmla="*/ 114 w 270"/>
                  <a:gd name="T27" fmla="*/ 184 h 226"/>
                  <a:gd name="T28" fmla="*/ 37 w 270"/>
                  <a:gd name="T29" fmla="*/ 112 h 226"/>
                  <a:gd name="T30" fmla="*/ 111 w 270"/>
                  <a:gd name="T31" fmla="*/ 42 h 226"/>
                  <a:gd name="T32" fmla="*/ 114 w 270"/>
                  <a:gd name="T33" fmla="*/ 43 h 226"/>
                  <a:gd name="T34" fmla="*/ 114 w 270"/>
                  <a:gd name="T35" fmla="*/ 1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6">
                    <a:moveTo>
                      <a:pt x="146" y="0"/>
                    </a:moveTo>
                    <a:lnTo>
                      <a:pt x="146" y="0"/>
                    </a:lnTo>
                    <a:cubicBezTo>
                      <a:pt x="108" y="0"/>
                      <a:pt x="85" y="3"/>
                      <a:pt x="66" y="10"/>
                    </a:cubicBezTo>
                    <a:cubicBezTo>
                      <a:pt x="25" y="26"/>
                      <a:pt x="0" y="64"/>
                      <a:pt x="0" y="111"/>
                    </a:cubicBezTo>
                    <a:cubicBezTo>
                      <a:pt x="0" y="181"/>
                      <a:pt x="54" y="226"/>
                      <a:pt x="136" y="226"/>
                    </a:cubicBezTo>
                    <a:cubicBezTo>
                      <a:pt x="219" y="226"/>
                      <a:pt x="270" y="183"/>
                      <a:pt x="270" y="112"/>
                    </a:cubicBezTo>
                    <a:cubicBezTo>
                      <a:pt x="270" y="55"/>
                      <a:pt x="237" y="15"/>
                      <a:pt x="182" y="5"/>
                    </a:cubicBezTo>
                    <a:lnTo>
                      <a:pt x="182" y="45"/>
                    </a:lnTo>
                    <a:cubicBezTo>
                      <a:pt x="215" y="56"/>
                      <a:pt x="233" y="79"/>
                      <a:pt x="233" y="111"/>
                    </a:cubicBezTo>
                    <a:cubicBezTo>
                      <a:pt x="233" y="136"/>
                      <a:pt x="221" y="158"/>
                      <a:pt x="200" y="171"/>
                    </a:cubicBezTo>
                    <a:cubicBezTo>
                      <a:pt x="186" y="181"/>
                      <a:pt x="171" y="184"/>
                      <a:pt x="146" y="185"/>
                    </a:cubicBezTo>
                    <a:lnTo>
                      <a:pt x="146" y="0"/>
                    </a:lnTo>
                    <a:close/>
                    <a:moveTo>
                      <a:pt x="114" y="184"/>
                    </a:moveTo>
                    <a:lnTo>
                      <a:pt x="114" y="184"/>
                    </a:lnTo>
                    <a:cubicBezTo>
                      <a:pt x="67" y="180"/>
                      <a:pt x="37" y="152"/>
                      <a:pt x="37" y="112"/>
                    </a:cubicBezTo>
                    <a:cubicBezTo>
                      <a:pt x="37" y="73"/>
                      <a:pt x="70" y="42"/>
                      <a:pt x="111" y="42"/>
                    </a:cubicBezTo>
                    <a:cubicBezTo>
                      <a:pt x="112" y="42"/>
                      <a:pt x="113" y="42"/>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51"/>
              <p:cNvSpPr>
                <a:spLocks/>
              </p:cNvSpPr>
              <p:nvPr/>
            </p:nvSpPr>
            <p:spPr bwMode="auto">
              <a:xfrm>
                <a:off x="731" y="2150"/>
                <a:ext cx="74" cy="41"/>
              </a:xfrm>
              <a:custGeom>
                <a:avLst/>
                <a:gdLst>
                  <a:gd name="T0" fmla="*/ 7 w 258"/>
                  <a:gd name="T1" fmla="*/ 121 h 121"/>
                  <a:gd name="T2" fmla="*/ 7 w 258"/>
                  <a:gd name="T3" fmla="*/ 121 h 121"/>
                  <a:gd name="T4" fmla="*/ 258 w 258"/>
                  <a:gd name="T5" fmla="*/ 121 h 121"/>
                  <a:gd name="T6" fmla="*/ 258 w 258"/>
                  <a:gd name="T7" fmla="*/ 80 h 121"/>
                  <a:gd name="T8" fmla="*/ 128 w 258"/>
                  <a:gd name="T9" fmla="*/ 80 h 121"/>
                  <a:gd name="T10" fmla="*/ 55 w 258"/>
                  <a:gd name="T11" fmla="*/ 52 h 121"/>
                  <a:gd name="T12" fmla="*/ 42 w 258"/>
                  <a:gd name="T13" fmla="*/ 0 h 121"/>
                  <a:gd name="T14" fmla="*/ 2 w 258"/>
                  <a:gd name="T15" fmla="*/ 0 h 121"/>
                  <a:gd name="T16" fmla="*/ 0 w 258"/>
                  <a:gd name="T17" fmla="*/ 15 h 121"/>
                  <a:gd name="T18" fmla="*/ 53 w 258"/>
                  <a:gd name="T19" fmla="*/ 84 h 121"/>
                  <a:gd name="T20" fmla="*/ 7 w 258"/>
                  <a:gd name="T21" fmla="*/ 84 h 121"/>
                  <a:gd name="T22" fmla="*/ 7 w 258"/>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1">
                    <a:moveTo>
                      <a:pt x="7" y="121"/>
                    </a:moveTo>
                    <a:lnTo>
                      <a:pt x="7" y="121"/>
                    </a:lnTo>
                    <a:lnTo>
                      <a:pt x="258" y="121"/>
                    </a:lnTo>
                    <a:lnTo>
                      <a:pt x="258" y="80"/>
                    </a:lnTo>
                    <a:lnTo>
                      <a:pt x="128" y="80"/>
                    </a:lnTo>
                    <a:cubicBezTo>
                      <a:pt x="92" y="80"/>
                      <a:pt x="69" y="71"/>
                      <a:pt x="55" y="52"/>
                    </a:cubicBezTo>
                    <a:cubicBezTo>
                      <a:pt x="46" y="40"/>
                      <a:pt x="43" y="28"/>
                      <a:pt x="42" y="0"/>
                    </a:cubicBezTo>
                    <a:lnTo>
                      <a:pt x="2" y="0"/>
                    </a:lnTo>
                    <a:cubicBezTo>
                      <a:pt x="1" y="7"/>
                      <a:pt x="0" y="10"/>
                      <a:pt x="0" y="15"/>
                    </a:cubicBezTo>
                    <a:cubicBezTo>
                      <a:pt x="0" y="41"/>
                      <a:pt x="16" y="61"/>
                      <a:pt x="53" y="84"/>
                    </a:cubicBezTo>
                    <a:lnTo>
                      <a:pt x="7" y="84"/>
                    </a:lnTo>
                    <a:lnTo>
                      <a:pt x="7"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52"/>
              <p:cNvSpPr>
                <a:spLocks/>
              </p:cNvSpPr>
              <p:nvPr/>
            </p:nvSpPr>
            <p:spPr bwMode="auto">
              <a:xfrm>
                <a:off x="705" y="1996"/>
                <a:ext cx="100" cy="93"/>
              </a:xfrm>
              <a:custGeom>
                <a:avLst/>
                <a:gdLst>
                  <a:gd name="T0" fmla="*/ 0 w 349"/>
                  <a:gd name="T1" fmla="*/ 0 h 273"/>
                  <a:gd name="T2" fmla="*/ 0 w 349"/>
                  <a:gd name="T3" fmla="*/ 0 h 273"/>
                  <a:gd name="T4" fmla="*/ 0 w 349"/>
                  <a:gd name="T5" fmla="*/ 42 h 273"/>
                  <a:gd name="T6" fmla="*/ 286 w 349"/>
                  <a:gd name="T7" fmla="*/ 42 h 273"/>
                  <a:gd name="T8" fmla="*/ 0 w 349"/>
                  <a:gd name="T9" fmla="*/ 225 h 273"/>
                  <a:gd name="T10" fmla="*/ 0 w 349"/>
                  <a:gd name="T11" fmla="*/ 273 h 273"/>
                  <a:gd name="T12" fmla="*/ 349 w 349"/>
                  <a:gd name="T13" fmla="*/ 273 h 273"/>
                  <a:gd name="T14" fmla="*/ 349 w 349"/>
                  <a:gd name="T15" fmla="*/ 231 h 273"/>
                  <a:gd name="T16" fmla="*/ 66 w 349"/>
                  <a:gd name="T17" fmla="*/ 231 h 273"/>
                  <a:gd name="T18" fmla="*/ 349 w 349"/>
                  <a:gd name="T19" fmla="*/ 50 h 273"/>
                  <a:gd name="T20" fmla="*/ 349 w 349"/>
                  <a:gd name="T21" fmla="*/ 0 h 273"/>
                  <a:gd name="T22" fmla="*/ 0 w 349"/>
                  <a:gd name="T2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273">
                    <a:moveTo>
                      <a:pt x="0" y="0"/>
                    </a:moveTo>
                    <a:lnTo>
                      <a:pt x="0" y="0"/>
                    </a:lnTo>
                    <a:lnTo>
                      <a:pt x="0" y="42"/>
                    </a:lnTo>
                    <a:lnTo>
                      <a:pt x="286" y="42"/>
                    </a:lnTo>
                    <a:lnTo>
                      <a:pt x="0" y="225"/>
                    </a:lnTo>
                    <a:lnTo>
                      <a:pt x="0" y="273"/>
                    </a:lnTo>
                    <a:lnTo>
                      <a:pt x="349" y="273"/>
                    </a:lnTo>
                    <a:lnTo>
                      <a:pt x="349" y="231"/>
                    </a:lnTo>
                    <a:lnTo>
                      <a:pt x="66" y="231"/>
                    </a:lnTo>
                    <a:lnTo>
                      <a:pt x="349" y="50"/>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53"/>
              <p:cNvSpPr>
                <a:spLocks/>
              </p:cNvSpPr>
              <p:nvPr/>
            </p:nvSpPr>
            <p:spPr bwMode="auto">
              <a:xfrm>
                <a:off x="733" y="1904"/>
                <a:ext cx="76" cy="68"/>
              </a:xfrm>
              <a:custGeom>
                <a:avLst/>
                <a:gdLst>
                  <a:gd name="T0" fmla="*/ 251 w 263"/>
                  <a:gd name="T1" fmla="*/ 0 h 200"/>
                  <a:gd name="T2" fmla="*/ 251 w 263"/>
                  <a:gd name="T3" fmla="*/ 0 h 200"/>
                  <a:gd name="T4" fmla="*/ 0 w 263"/>
                  <a:gd name="T5" fmla="*/ 0 h 200"/>
                  <a:gd name="T6" fmla="*/ 0 w 263"/>
                  <a:gd name="T7" fmla="*/ 40 h 200"/>
                  <a:gd name="T8" fmla="*/ 143 w 263"/>
                  <a:gd name="T9" fmla="*/ 40 h 200"/>
                  <a:gd name="T10" fmla="*/ 228 w 263"/>
                  <a:gd name="T11" fmla="*/ 108 h 200"/>
                  <a:gd name="T12" fmla="*/ 178 w 263"/>
                  <a:gd name="T13" fmla="*/ 160 h 200"/>
                  <a:gd name="T14" fmla="*/ 0 w 263"/>
                  <a:gd name="T15" fmla="*/ 160 h 200"/>
                  <a:gd name="T16" fmla="*/ 0 w 263"/>
                  <a:gd name="T17" fmla="*/ 200 h 200"/>
                  <a:gd name="T18" fmla="*/ 194 w 263"/>
                  <a:gd name="T19" fmla="*/ 200 h 200"/>
                  <a:gd name="T20" fmla="*/ 263 w 263"/>
                  <a:gd name="T21" fmla="*/ 120 h 200"/>
                  <a:gd name="T22" fmla="*/ 217 w 263"/>
                  <a:gd name="T23" fmla="*/ 36 h 200"/>
                  <a:gd name="T24" fmla="*/ 251 w 263"/>
                  <a:gd name="T25" fmla="*/ 36 h 200"/>
                  <a:gd name="T26" fmla="*/ 251 w 263"/>
                  <a:gd name="T2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200">
                    <a:moveTo>
                      <a:pt x="251" y="0"/>
                    </a:moveTo>
                    <a:lnTo>
                      <a:pt x="251" y="0"/>
                    </a:lnTo>
                    <a:lnTo>
                      <a:pt x="0" y="0"/>
                    </a:lnTo>
                    <a:lnTo>
                      <a:pt x="0" y="40"/>
                    </a:lnTo>
                    <a:lnTo>
                      <a:pt x="143" y="40"/>
                    </a:lnTo>
                    <a:cubicBezTo>
                      <a:pt x="194" y="40"/>
                      <a:pt x="228" y="67"/>
                      <a:pt x="228" y="108"/>
                    </a:cubicBezTo>
                    <a:cubicBezTo>
                      <a:pt x="228" y="140"/>
                      <a:pt x="208" y="160"/>
                      <a:pt x="178" y="160"/>
                    </a:cubicBezTo>
                    <a:lnTo>
                      <a:pt x="0" y="160"/>
                    </a:lnTo>
                    <a:lnTo>
                      <a:pt x="0" y="200"/>
                    </a:lnTo>
                    <a:lnTo>
                      <a:pt x="194" y="200"/>
                    </a:lnTo>
                    <a:cubicBezTo>
                      <a:pt x="236" y="200"/>
                      <a:pt x="263" y="169"/>
                      <a:pt x="263" y="120"/>
                    </a:cubicBezTo>
                    <a:cubicBezTo>
                      <a:pt x="263" y="83"/>
                      <a:pt x="250" y="59"/>
                      <a:pt x="217" y="36"/>
                    </a:cubicBezTo>
                    <a:lnTo>
                      <a:pt x="251" y="36"/>
                    </a:lnTo>
                    <a:lnTo>
                      <a:pt x="25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54"/>
              <p:cNvSpPr>
                <a:spLocks/>
              </p:cNvSpPr>
              <p:nvPr/>
            </p:nvSpPr>
            <p:spPr bwMode="auto">
              <a:xfrm>
                <a:off x="705" y="1866"/>
                <a:ext cx="100" cy="14"/>
              </a:xfrm>
              <a:custGeom>
                <a:avLst/>
                <a:gdLst>
                  <a:gd name="T0" fmla="*/ 0 w 349"/>
                  <a:gd name="T1" fmla="*/ 0 h 40"/>
                  <a:gd name="T2" fmla="*/ 0 w 349"/>
                  <a:gd name="T3" fmla="*/ 0 h 40"/>
                  <a:gd name="T4" fmla="*/ 0 w 349"/>
                  <a:gd name="T5" fmla="*/ 40 h 40"/>
                  <a:gd name="T6" fmla="*/ 349 w 349"/>
                  <a:gd name="T7" fmla="*/ 40 h 40"/>
                  <a:gd name="T8" fmla="*/ 349 w 349"/>
                  <a:gd name="T9" fmla="*/ 0 h 40"/>
                  <a:gd name="T10" fmla="*/ 0 w 349"/>
                  <a:gd name="T11" fmla="*/ 0 h 40"/>
                </a:gdLst>
                <a:ahLst/>
                <a:cxnLst>
                  <a:cxn ang="0">
                    <a:pos x="T0" y="T1"/>
                  </a:cxn>
                  <a:cxn ang="0">
                    <a:pos x="T2" y="T3"/>
                  </a:cxn>
                  <a:cxn ang="0">
                    <a:pos x="T4" y="T5"/>
                  </a:cxn>
                  <a:cxn ang="0">
                    <a:pos x="T6" y="T7"/>
                  </a:cxn>
                  <a:cxn ang="0">
                    <a:pos x="T8" y="T9"/>
                  </a:cxn>
                  <a:cxn ang="0">
                    <a:pos x="T10" y="T11"/>
                  </a:cxn>
                </a:cxnLst>
                <a:rect l="0" t="0" r="r" b="b"/>
                <a:pathLst>
                  <a:path w="349" h="40">
                    <a:moveTo>
                      <a:pt x="0" y="0"/>
                    </a:moveTo>
                    <a:lnTo>
                      <a:pt x="0" y="0"/>
                    </a:lnTo>
                    <a:lnTo>
                      <a:pt x="0" y="40"/>
                    </a:lnTo>
                    <a:lnTo>
                      <a:pt x="349" y="40"/>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55"/>
              <p:cNvSpPr>
                <a:spLocks/>
              </p:cNvSpPr>
              <p:nvPr/>
            </p:nvSpPr>
            <p:spPr bwMode="auto">
              <a:xfrm>
                <a:off x="705" y="1830"/>
                <a:ext cx="100" cy="14"/>
              </a:xfrm>
              <a:custGeom>
                <a:avLst/>
                <a:gdLst>
                  <a:gd name="T0" fmla="*/ 0 w 349"/>
                  <a:gd name="T1" fmla="*/ 0 h 40"/>
                  <a:gd name="T2" fmla="*/ 0 w 349"/>
                  <a:gd name="T3" fmla="*/ 0 h 40"/>
                  <a:gd name="T4" fmla="*/ 0 w 349"/>
                  <a:gd name="T5" fmla="*/ 40 h 40"/>
                  <a:gd name="T6" fmla="*/ 349 w 349"/>
                  <a:gd name="T7" fmla="*/ 40 h 40"/>
                  <a:gd name="T8" fmla="*/ 349 w 349"/>
                  <a:gd name="T9" fmla="*/ 0 h 40"/>
                  <a:gd name="T10" fmla="*/ 0 w 349"/>
                  <a:gd name="T11" fmla="*/ 0 h 40"/>
                </a:gdLst>
                <a:ahLst/>
                <a:cxnLst>
                  <a:cxn ang="0">
                    <a:pos x="T0" y="T1"/>
                  </a:cxn>
                  <a:cxn ang="0">
                    <a:pos x="T2" y="T3"/>
                  </a:cxn>
                  <a:cxn ang="0">
                    <a:pos x="T4" y="T5"/>
                  </a:cxn>
                  <a:cxn ang="0">
                    <a:pos x="T6" y="T7"/>
                  </a:cxn>
                  <a:cxn ang="0">
                    <a:pos x="T8" y="T9"/>
                  </a:cxn>
                  <a:cxn ang="0">
                    <a:pos x="T10" y="T11"/>
                  </a:cxn>
                </a:cxnLst>
                <a:rect l="0" t="0" r="r" b="b"/>
                <a:pathLst>
                  <a:path w="349" h="40">
                    <a:moveTo>
                      <a:pt x="0" y="0"/>
                    </a:moveTo>
                    <a:lnTo>
                      <a:pt x="0" y="0"/>
                    </a:lnTo>
                    <a:lnTo>
                      <a:pt x="0" y="40"/>
                    </a:lnTo>
                    <a:lnTo>
                      <a:pt x="349" y="40"/>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56"/>
              <p:cNvSpPr>
                <a:spLocks noEditPoints="1"/>
              </p:cNvSpPr>
              <p:nvPr/>
            </p:nvSpPr>
            <p:spPr bwMode="auto">
              <a:xfrm>
                <a:off x="705" y="1793"/>
                <a:ext cx="100" cy="14"/>
              </a:xfrm>
              <a:custGeom>
                <a:avLst/>
                <a:gdLst>
                  <a:gd name="T0" fmla="*/ 98 w 349"/>
                  <a:gd name="T1" fmla="*/ 0 h 40"/>
                  <a:gd name="T2" fmla="*/ 98 w 349"/>
                  <a:gd name="T3" fmla="*/ 0 h 40"/>
                  <a:gd name="T4" fmla="*/ 98 w 349"/>
                  <a:gd name="T5" fmla="*/ 40 h 40"/>
                  <a:gd name="T6" fmla="*/ 349 w 349"/>
                  <a:gd name="T7" fmla="*/ 40 h 40"/>
                  <a:gd name="T8" fmla="*/ 349 w 349"/>
                  <a:gd name="T9" fmla="*/ 0 h 40"/>
                  <a:gd name="T10" fmla="*/ 98 w 349"/>
                  <a:gd name="T11" fmla="*/ 0 h 40"/>
                  <a:gd name="T12" fmla="*/ 0 w 349"/>
                  <a:gd name="T13" fmla="*/ 0 h 40"/>
                  <a:gd name="T14" fmla="*/ 0 w 349"/>
                  <a:gd name="T15" fmla="*/ 0 h 40"/>
                  <a:gd name="T16" fmla="*/ 0 w 349"/>
                  <a:gd name="T17" fmla="*/ 40 h 40"/>
                  <a:gd name="T18" fmla="*/ 51 w 349"/>
                  <a:gd name="T19" fmla="*/ 40 h 40"/>
                  <a:gd name="T20" fmla="*/ 51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40"/>
                    </a:lnTo>
                    <a:lnTo>
                      <a:pt x="349" y="40"/>
                    </a:lnTo>
                    <a:lnTo>
                      <a:pt x="349" y="0"/>
                    </a:lnTo>
                    <a:lnTo>
                      <a:pt x="98" y="0"/>
                    </a:lnTo>
                    <a:close/>
                    <a:moveTo>
                      <a:pt x="0" y="0"/>
                    </a:moveTo>
                    <a:lnTo>
                      <a:pt x="0" y="0"/>
                    </a:lnTo>
                    <a:lnTo>
                      <a:pt x="0" y="40"/>
                    </a:lnTo>
                    <a:lnTo>
                      <a:pt x="51" y="40"/>
                    </a:lnTo>
                    <a:lnTo>
                      <a:pt x="51"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57"/>
              <p:cNvSpPr>
                <a:spLocks/>
              </p:cNvSpPr>
              <p:nvPr/>
            </p:nvSpPr>
            <p:spPr bwMode="auto">
              <a:xfrm>
                <a:off x="731" y="1701"/>
                <a:ext cx="74" cy="69"/>
              </a:xfrm>
              <a:custGeom>
                <a:avLst/>
                <a:gdLst>
                  <a:gd name="T0" fmla="*/ 7 w 258"/>
                  <a:gd name="T1" fmla="*/ 200 h 200"/>
                  <a:gd name="T2" fmla="*/ 7 w 258"/>
                  <a:gd name="T3" fmla="*/ 200 h 200"/>
                  <a:gd name="T4" fmla="*/ 258 w 258"/>
                  <a:gd name="T5" fmla="*/ 200 h 200"/>
                  <a:gd name="T6" fmla="*/ 258 w 258"/>
                  <a:gd name="T7" fmla="*/ 159 h 200"/>
                  <a:gd name="T8" fmla="*/ 120 w 258"/>
                  <a:gd name="T9" fmla="*/ 159 h 200"/>
                  <a:gd name="T10" fmla="*/ 35 w 258"/>
                  <a:gd name="T11" fmla="*/ 91 h 200"/>
                  <a:gd name="T12" fmla="*/ 85 w 258"/>
                  <a:gd name="T13" fmla="*/ 40 h 200"/>
                  <a:gd name="T14" fmla="*/ 258 w 258"/>
                  <a:gd name="T15" fmla="*/ 40 h 200"/>
                  <a:gd name="T16" fmla="*/ 258 w 258"/>
                  <a:gd name="T17" fmla="*/ 0 h 200"/>
                  <a:gd name="T18" fmla="*/ 69 w 258"/>
                  <a:gd name="T19" fmla="*/ 0 h 200"/>
                  <a:gd name="T20" fmla="*/ 0 w 258"/>
                  <a:gd name="T21" fmla="*/ 79 h 200"/>
                  <a:gd name="T22" fmla="*/ 50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59"/>
                    </a:lnTo>
                    <a:lnTo>
                      <a:pt x="120" y="159"/>
                    </a:lnTo>
                    <a:cubicBezTo>
                      <a:pt x="69" y="159"/>
                      <a:pt x="35" y="133"/>
                      <a:pt x="35" y="91"/>
                    </a:cubicBezTo>
                    <a:cubicBezTo>
                      <a:pt x="35" y="60"/>
                      <a:pt x="54" y="40"/>
                      <a:pt x="85" y="40"/>
                    </a:cubicBezTo>
                    <a:lnTo>
                      <a:pt x="258" y="40"/>
                    </a:lnTo>
                    <a:lnTo>
                      <a:pt x="258" y="0"/>
                    </a:lnTo>
                    <a:lnTo>
                      <a:pt x="69" y="0"/>
                    </a:lnTo>
                    <a:cubicBezTo>
                      <a:pt x="27" y="0"/>
                      <a:pt x="0" y="31"/>
                      <a:pt x="0" y="79"/>
                    </a:cubicBezTo>
                    <a:cubicBezTo>
                      <a:pt x="0" y="117"/>
                      <a:pt x="15" y="141"/>
                      <a:pt x="50"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8"/>
              <p:cNvSpPr>
                <a:spLocks noEditPoints="1"/>
              </p:cNvSpPr>
              <p:nvPr/>
            </p:nvSpPr>
            <p:spPr bwMode="auto">
              <a:xfrm>
                <a:off x="731" y="1610"/>
                <a:ext cx="105" cy="75"/>
              </a:xfrm>
              <a:custGeom>
                <a:avLst/>
                <a:gdLst>
                  <a:gd name="T0" fmla="*/ 7 w 363"/>
                  <a:gd name="T1" fmla="*/ 37 h 220"/>
                  <a:gd name="T2" fmla="*/ 7 w 363"/>
                  <a:gd name="T3" fmla="*/ 37 h 220"/>
                  <a:gd name="T4" fmla="*/ 44 w 363"/>
                  <a:gd name="T5" fmla="*/ 37 h 220"/>
                  <a:gd name="T6" fmla="*/ 0 w 363"/>
                  <a:gd name="T7" fmla="*/ 114 h 220"/>
                  <a:gd name="T8" fmla="*/ 137 w 363"/>
                  <a:gd name="T9" fmla="*/ 220 h 220"/>
                  <a:gd name="T10" fmla="*/ 236 w 363"/>
                  <a:gd name="T11" fmla="*/ 189 h 220"/>
                  <a:gd name="T12" fmla="*/ 270 w 363"/>
                  <a:gd name="T13" fmla="*/ 117 h 220"/>
                  <a:gd name="T14" fmla="*/ 224 w 363"/>
                  <a:gd name="T15" fmla="*/ 41 h 220"/>
                  <a:gd name="T16" fmla="*/ 237 w 363"/>
                  <a:gd name="T17" fmla="*/ 41 h 220"/>
                  <a:gd name="T18" fmla="*/ 306 w 363"/>
                  <a:gd name="T19" fmla="*/ 55 h 220"/>
                  <a:gd name="T20" fmla="*/ 329 w 363"/>
                  <a:gd name="T21" fmla="*/ 111 h 220"/>
                  <a:gd name="T22" fmla="*/ 316 w 363"/>
                  <a:gd name="T23" fmla="*/ 156 h 220"/>
                  <a:gd name="T24" fmla="*/ 287 w 363"/>
                  <a:gd name="T25" fmla="*/ 172 h 220"/>
                  <a:gd name="T26" fmla="*/ 287 w 363"/>
                  <a:gd name="T27" fmla="*/ 212 h 220"/>
                  <a:gd name="T28" fmla="*/ 363 w 363"/>
                  <a:gd name="T29" fmla="*/ 112 h 220"/>
                  <a:gd name="T30" fmla="*/ 331 w 363"/>
                  <a:gd name="T31" fmla="*/ 26 h 220"/>
                  <a:gd name="T32" fmla="*/ 217 w 363"/>
                  <a:gd name="T33" fmla="*/ 0 h 220"/>
                  <a:gd name="T34" fmla="*/ 7 w 363"/>
                  <a:gd name="T35" fmla="*/ 0 h 220"/>
                  <a:gd name="T36" fmla="*/ 7 w 363"/>
                  <a:gd name="T37" fmla="*/ 37 h 220"/>
                  <a:gd name="T38" fmla="*/ 37 w 363"/>
                  <a:gd name="T39" fmla="*/ 109 h 220"/>
                  <a:gd name="T40" fmla="*/ 37 w 363"/>
                  <a:gd name="T41" fmla="*/ 109 h 220"/>
                  <a:gd name="T42" fmla="*/ 136 w 363"/>
                  <a:gd name="T43" fmla="*/ 41 h 220"/>
                  <a:gd name="T44" fmla="*/ 233 w 363"/>
                  <a:gd name="T45" fmla="*/ 109 h 220"/>
                  <a:gd name="T46" fmla="*/ 135 w 363"/>
                  <a:gd name="T47" fmla="*/ 179 h 220"/>
                  <a:gd name="T48" fmla="*/ 37 w 363"/>
                  <a:gd name="T49" fmla="*/ 10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3" h="220">
                    <a:moveTo>
                      <a:pt x="7" y="37"/>
                    </a:moveTo>
                    <a:lnTo>
                      <a:pt x="7" y="37"/>
                    </a:lnTo>
                    <a:lnTo>
                      <a:pt x="44" y="37"/>
                    </a:lnTo>
                    <a:cubicBezTo>
                      <a:pt x="14" y="57"/>
                      <a:pt x="0" y="82"/>
                      <a:pt x="0" y="114"/>
                    </a:cubicBezTo>
                    <a:cubicBezTo>
                      <a:pt x="0" y="177"/>
                      <a:pt x="56" y="220"/>
                      <a:pt x="137" y="220"/>
                    </a:cubicBezTo>
                    <a:cubicBezTo>
                      <a:pt x="178" y="220"/>
                      <a:pt x="212" y="209"/>
                      <a:pt x="236" y="189"/>
                    </a:cubicBezTo>
                    <a:cubicBezTo>
                      <a:pt x="257" y="170"/>
                      <a:pt x="270" y="143"/>
                      <a:pt x="270" y="117"/>
                    </a:cubicBezTo>
                    <a:cubicBezTo>
                      <a:pt x="270" y="85"/>
                      <a:pt x="256" y="63"/>
                      <a:pt x="224" y="41"/>
                    </a:cubicBezTo>
                    <a:lnTo>
                      <a:pt x="237" y="41"/>
                    </a:lnTo>
                    <a:cubicBezTo>
                      <a:pt x="271" y="41"/>
                      <a:pt x="292" y="45"/>
                      <a:pt x="306" y="55"/>
                    </a:cubicBezTo>
                    <a:cubicBezTo>
                      <a:pt x="321" y="66"/>
                      <a:pt x="329" y="86"/>
                      <a:pt x="329" y="111"/>
                    </a:cubicBezTo>
                    <a:cubicBezTo>
                      <a:pt x="329" y="129"/>
                      <a:pt x="325" y="145"/>
                      <a:pt x="316" y="156"/>
                    </a:cubicBezTo>
                    <a:cubicBezTo>
                      <a:pt x="309" y="165"/>
                      <a:pt x="302" y="169"/>
                      <a:pt x="287" y="172"/>
                    </a:cubicBezTo>
                    <a:lnTo>
                      <a:pt x="287" y="212"/>
                    </a:lnTo>
                    <a:cubicBezTo>
                      <a:pt x="335" y="208"/>
                      <a:pt x="363" y="171"/>
                      <a:pt x="363" y="112"/>
                    </a:cubicBezTo>
                    <a:cubicBezTo>
                      <a:pt x="363" y="75"/>
                      <a:pt x="351" y="43"/>
                      <a:pt x="331" y="26"/>
                    </a:cubicBezTo>
                    <a:cubicBezTo>
                      <a:pt x="308" y="7"/>
                      <a:pt x="276" y="0"/>
                      <a:pt x="217" y="0"/>
                    </a:cubicBezTo>
                    <a:lnTo>
                      <a:pt x="7" y="0"/>
                    </a:lnTo>
                    <a:lnTo>
                      <a:pt x="7" y="37"/>
                    </a:lnTo>
                    <a:close/>
                    <a:moveTo>
                      <a:pt x="37" y="109"/>
                    </a:moveTo>
                    <a:lnTo>
                      <a:pt x="37" y="109"/>
                    </a:lnTo>
                    <a:cubicBezTo>
                      <a:pt x="37" y="66"/>
                      <a:pt x="74" y="41"/>
                      <a:pt x="136" y="41"/>
                    </a:cubicBezTo>
                    <a:cubicBezTo>
                      <a:pt x="196" y="41"/>
                      <a:pt x="233" y="67"/>
                      <a:pt x="233" y="109"/>
                    </a:cubicBezTo>
                    <a:cubicBezTo>
                      <a:pt x="233" y="152"/>
                      <a:pt x="196" y="179"/>
                      <a:pt x="135" y="179"/>
                    </a:cubicBezTo>
                    <a:cubicBezTo>
                      <a:pt x="75" y="179"/>
                      <a:pt x="37" y="152"/>
                      <a:pt x="37" y="10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59"/>
              <p:cNvSpPr>
                <a:spLocks/>
              </p:cNvSpPr>
              <p:nvPr/>
            </p:nvSpPr>
            <p:spPr bwMode="auto">
              <a:xfrm>
                <a:off x="705" y="1505"/>
                <a:ext cx="130" cy="36"/>
              </a:xfrm>
              <a:custGeom>
                <a:avLst/>
                <a:gdLst>
                  <a:gd name="T0" fmla="*/ 0 w 451"/>
                  <a:gd name="T1" fmla="*/ 26 h 104"/>
                  <a:gd name="T2" fmla="*/ 0 w 451"/>
                  <a:gd name="T3" fmla="*/ 26 h 104"/>
                  <a:gd name="T4" fmla="*/ 225 w 451"/>
                  <a:gd name="T5" fmla="*/ 104 h 104"/>
                  <a:gd name="T6" fmla="*/ 451 w 451"/>
                  <a:gd name="T7" fmla="*/ 26 h 104"/>
                  <a:gd name="T8" fmla="*/ 451 w 451"/>
                  <a:gd name="T9" fmla="*/ 0 h 104"/>
                  <a:gd name="T10" fmla="*/ 225 w 451"/>
                  <a:gd name="T11" fmla="*/ 65 h 104"/>
                  <a:gd name="T12" fmla="*/ 0 w 451"/>
                  <a:gd name="T13" fmla="*/ 0 h 104"/>
                  <a:gd name="T14" fmla="*/ 0 w 451"/>
                  <a:gd name="T15" fmla="*/ 26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4">
                    <a:moveTo>
                      <a:pt x="0" y="26"/>
                    </a:moveTo>
                    <a:lnTo>
                      <a:pt x="0" y="26"/>
                    </a:lnTo>
                    <a:cubicBezTo>
                      <a:pt x="63" y="74"/>
                      <a:pt x="150" y="104"/>
                      <a:pt x="225" y="104"/>
                    </a:cubicBezTo>
                    <a:cubicBezTo>
                      <a:pt x="301" y="104"/>
                      <a:pt x="388" y="74"/>
                      <a:pt x="451" y="26"/>
                    </a:cubicBezTo>
                    <a:lnTo>
                      <a:pt x="451" y="0"/>
                    </a:lnTo>
                    <a:cubicBezTo>
                      <a:pt x="383" y="42"/>
                      <a:pt x="302" y="65"/>
                      <a:pt x="225" y="65"/>
                    </a:cubicBezTo>
                    <a:cubicBezTo>
                      <a:pt x="149" y="65"/>
                      <a:pt x="68" y="42"/>
                      <a:pt x="0" y="0"/>
                    </a:cubicBez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60"/>
              <p:cNvSpPr>
                <a:spLocks noEditPoints="1"/>
              </p:cNvSpPr>
              <p:nvPr/>
            </p:nvSpPr>
            <p:spPr bwMode="auto">
              <a:xfrm>
                <a:off x="705" y="1416"/>
                <a:ext cx="104" cy="78"/>
              </a:xfrm>
              <a:custGeom>
                <a:avLst/>
                <a:gdLst>
                  <a:gd name="T0" fmla="*/ 0 w 361"/>
                  <a:gd name="T1" fmla="*/ 0 h 225"/>
                  <a:gd name="T2" fmla="*/ 0 w 361"/>
                  <a:gd name="T3" fmla="*/ 0 h 225"/>
                  <a:gd name="T4" fmla="*/ 0 w 361"/>
                  <a:gd name="T5" fmla="*/ 40 h 225"/>
                  <a:gd name="T6" fmla="*/ 130 w 361"/>
                  <a:gd name="T7" fmla="*/ 40 h 225"/>
                  <a:gd name="T8" fmla="*/ 91 w 361"/>
                  <a:gd name="T9" fmla="*/ 117 h 225"/>
                  <a:gd name="T10" fmla="*/ 224 w 361"/>
                  <a:gd name="T11" fmla="*/ 225 h 225"/>
                  <a:gd name="T12" fmla="*/ 361 w 361"/>
                  <a:gd name="T13" fmla="*/ 116 h 225"/>
                  <a:gd name="T14" fmla="*/ 316 w 361"/>
                  <a:gd name="T15" fmla="*/ 36 h 225"/>
                  <a:gd name="T16" fmla="*/ 349 w 361"/>
                  <a:gd name="T17" fmla="*/ 36 h 225"/>
                  <a:gd name="T18" fmla="*/ 349 w 361"/>
                  <a:gd name="T19" fmla="*/ 0 h 225"/>
                  <a:gd name="T20" fmla="*/ 0 w 361"/>
                  <a:gd name="T21" fmla="*/ 0 h 225"/>
                  <a:gd name="T22" fmla="*/ 129 w 361"/>
                  <a:gd name="T23" fmla="*/ 110 h 225"/>
                  <a:gd name="T24" fmla="*/ 129 w 361"/>
                  <a:gd name="T25" fmla="*/ 110 h 225"/>
                  <a:gd name="T26" fmla="*/ 227 w 361"/>
                  <a:gd name="T27" fmla="*/ 40 h 225"/>
                  <a:gd name="T28" fmla="*/ 323 w 361"/>
                  <a:gd name="T29" fmla="*/ 110 h 225"/>
                  <a:gd name="T30" fmla="*/ 226 w 361"/>
                  <a:gd name="T31" fmla="*/ 183 h 225"/>
                  <a:gd name="T32" fmla="*/ 129 w 361"/>
                  <a:gd name="T33" fmla="*/ 11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1" h="225">
                    <a:moveTo>
                      <a:pt x="0" y="0"/>
                    </a:moveTo>
                    <a:lnTo>
                      <a:pt x="0" y="0"/>
                    </a:lnTo>
                    <a:lnTo>
                      <a:pt x="0" y="40"/>
                    </a:lnTo>
                    <a:lnTo>
                      <a:pt x="130" y="40"/>
                    </a:lnTo>
                    <a:cubicBezTo>
                      <a:pt x="105" y="57"/>
                      <a:pt x="91" y="83"/>
                      <a:pt x="91" y="117"/>
                    </a:cubicBezTo>
                    <a:cubicBezTo>
                      <a:pt x="91" y="182"/>
                      <a:pt x="144" y="225"/>
                      <a:pt x="224" y="225"/>
                    </a:cubicBezTo>
                    <a:cubicBezTo>
                      <a:pt x="308" y="225"/>
                      <a:pt x="361" y="183"/>
                      <a:pt x="361" y="116"/>
                    </a:cubicBezTo>
                    <a:cubicBezTo>
                      <a:pt x="361" y="81"/>
                      <a:pt x="348" y="57"/>
                      <a:pt x="316" y="36"/>
                    </a:cubicBezTo>
                    <a:lnTo>
                      <a:pt x="349" y="36"/>
                    </a:lnTo>
                    <a:lnTo>
                      <a:pt x="349" y="0"/>
                    </a:lnTo>
                    <a:lnTo>
                      <a:pt x="0" y="0"/>
                    </a:lnTo>
                    <a:close/>
                    <a:moveTo>
                      <a:pt x="129" y="110"/>
                    </a:moveTo>
                    <a:lnTo>
                      <a:pt x="129" y="110"/>
                    </a:lnTo>
                    <a:cubicBezTo>
                      <a:pt x="129" y="67"/>
                      <a:pt x="167" y="40"/>
                      <a:pt x="227" y="40"/>
                    </a:cubicBezTo>
                    <a:cubicBezTo>
                      <a:pt x="285" y="40"/>
                      <a:pt x="323" y="68"/>
                      <a:pt x="323" y="110"/>
                    </a:cubicBezTo>
                    <a:cubicBezTo>
                      <a:pt x="323" y="154"/>
                      <a:pt x="284" y="183"/>
                      <a:pt x="226" y="183"/>
                    </a:cubicBezTo>
                    <a:cubicBezTo>
                      <a:pt x="167" y="183"/>
                      <a:pt x="129" y="154"/>
                      <a:pt x="129" y="11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61"/>
              <p:cNvSpPr>
                <a:spLocks noEditPoints="1"/>
              </p:cNvSpPr>
              <p:nvPr/>
            </p:nvSpPr>
            <p:spPr bwMode="auto">
              <a:xfrm>
                <a:off x="705" y="1304"/>
                <a:ext cx="100" cy="89"/>
              </a:xfrm>
              <a:custGeom>
                <a:avLst/>
                <a:gdLst>
                  <a:gd name="T0" fmla="*/ 349 w 349"/>
                  <a:gd name="T1" fmla="*/ 260 h 260"/>
                  <a:gd name="T2" fmla="*/ 349 w 349"/>
                  <a:gd name="T3" fmla="*/ 260 h 260"/>
                  <a:gd name="T4" fmla="*/ 349 w 349"/>
                  <a:gd name="T5" fmla="*/ 103 h 260"/>
                  <a:gd name="T6" fmla="*/ 320 w 349"/>
                  <a:gd name="T7" fmla="*/ 27 h 260"/>
                  <a:gd name="T8" fmla="*/ 250 w 349"/>
                  <a:gd name="T9" fmla="*/ 0 h 260"/>
                  <a:gd name="T10" fmla="*/ 165 w 349"/>
                  <a:gd name="T11" fmla="*/ 64 h 260"/>
                  <a:gd name="T12" fmla="*/ 89 w 349"/>
                  <a:gd name="T13" fmla="*/ 15 h 260"/>
                  <a:gd name="T14" fmla="*/ 25 w 349"/>
                  <a:gd name="T15" fmla="*/ 43 h 260"/>
                  <a:gd name="T16" fmla="*/ 0 w 349"/>
                  <a:gd name="T17" fmla="*/ 119 h 260"/>
                  <a:gd name="T18" fmla="*/ 0 w 349"/>
                  <a:gd name="T19" fmla="*/ 260 h 260"/>
                  <a:gd name="T20" fmla="*/ 349 w 349"/>
                  <a:gd name="T21" fmla="*/ 260 h 260"/>
                  <a:gd name="T22" fmla="*/ 151 w 349"/>
                  <a:gd name="T23" fmla="*/ 216 h 260"/>
                  <a:gd name="T24" fmla="*/ 151 w 349"/>
                  <a:gd name="T25" fmla="*/ 216 h 260"/>
                  <a:gd name="T26" fmla="*/ 40 w 349"/>
                  <a:gd name="T27" fmla="*/ 216 h 260"/>
                  <a:gd name="T28" fmla="*/ 40 w 349"/>
                  <a:gd name="T29" fmla="*/ 130 h 260"/>
                  <a:gd name="T30" fmla="*/ 52 w 349"/>
                  <a:gd name="T31" fmla="*/ 79 h 260"/>
                  <a:gd name="T32" fmla="*/ 95 w 349"/>
                  <a:gd name="T33" fmla="*/ 60 h 260"/>
                  <a:gd name="T34" fmla="*/ 138 w 349"/>
                  <a:gd name="T35" fmla="*/ 79 h 260"/>
                  <a:gd name="T36" fmla="*/ 151 w 349"/>
                  <a:gd name="T37" fmla="*/ 130 h 260"/>
                  <a:gd name="T38" fmla="*/ 151 w 349"/>
                  <a:gd name="T39" fmla="*/ 216 h 260"/>
                  <a:gd name="T40" fmla="*/ 310 w 349"/>
                  <a:gd name="T41" fmla="*/ 216 h 260"/>
                  <a:gd name="T42" fmla="*/ 310 w 349"/>
                  <a:gd name="T43" fmla="*/ 216 h 260"/>
                  <a:gd name="T44" fmla="*/ 190 w 349"/>
                  <a:gd name="T45" fmla="*/ 216 h 260"/>
                  <a:gd name="T46" fmla="*/ 190 w 349"/>
                  <a:gd name="T47" fmla="*/ 107 h 260"/>
                  <a:gd name="T48" fmla="*/ 207 w 349"/>
                  <a:gd name="T49" fmla="*/ 61 h 260"/>
                  <a:gd name="T50" fmla="*/ 250 w 349"/>
                  <a:gd name="T51" fmla="*/ 44 h 260"/>
                  <a:gd name="T52" fmla="*/ 293 w 349"/>
                  <a:gd name="T53" fmla="*/ 61 h 260"/>
                  <a:gd name="T54" fmla="*/ 310 w 349"/>
                  <a:gd name="T55" fmla="*/ 107 h 260"/>
                  <a:gd name="T56" fmla="*/ 310 w 349"/>
                  <a:gd name="T57" fmla="*/ 21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9" h="260">
                    <a:moveTo>
                      <a:pt x="349" y="260"/>
                    </a:moveTo>
                    <a:lnTo>
                      <a:pt x="349" y="260"/>
                    </a:lnTo>
                    <a:lnTo>
                      <a:pt x="349" y="103"/>
                    </a:lnTo>
                    <a:cubicBezTo>
                      <a:pt x="349" y="70"/>
                      <a:pt x="340" y="45"/>
                      <a:pt x="320" y="27"/>
                    </a:cubicBezTo>
                    <a:cubicBezTo>
                      <a:pt x="302" y="9"/>
                      <a:pt x="277" y="0"/>
                      <a:pt x="250" y="0"/>
                    </a:cubicBezTo>
                    <a:cubicBezTo>
                      <a:pt x="208" y="0"/>
                      <a:pt x="182" y="19"/>
                      <a:pt x="165" y="64"/>
                    </a:cubicBezTo>
                    <a:cubicBezTo>
                      <a:pt x="150" y="32"/>
                      <a:pt x="124" y="15"/>
                      <a:pt x="89" y="15"/>
                    </a:cubicBezTo>
                    <a:cubicBezTo>
                      <a:pt x="64" y="15"/>
                      <a:pt x="41" y="25"/>
                      <a:pt x="25" y="43"/>
                    </a:cubicBezTo>
                    <a:cubicBezTo>
                      <a:pt x="8" y="61"/>
                      <a:pt x="0" y="85"/>
                      <a:pt x="0" y="119"/>
                    </a:cubicBezTo>
                    <a:lnTo>
                      <a:pt x="0" y="260"/>
                    </a:lnTo>
                    <a:lnTo>
                      <a:pt x="349" y="260"/>
                    </a:lnTo>
                    <a:close/>
                    <a:moveTo>
                      <a:pt x="151" y="216"/>
                    </a:moveTo>
                    <a:lnTo>
                      <a:pt x="151" y="216"/>
                    </a:lnTo>
                    <a:lnTo>
                      <a:pt x="40" y="216"/>
                    </a:lnTo>
                    <a:lnTo>
                      <a:pt x="40" y="130"/>
                    </a:lnTo>
                    <a:cubicBezTo>
                      <a:pt x="40" y="105"/>
                      <a:pt x="43" y="91"/>
                      <a:pt x="52" y="79"/>
                    </a:cubicBezTo>
                    <a:cubicBezTo>
                      <a:pt x="62" y="66"/>
                      <a:pt x="76" y="60"/>
                      <a:pt x="95" y="60"/>
                    </a:cubicBezTo>
                    <a:cubicBezTo>
                      <a:pt x="114" y="60"/>
                      <a:pt x="129" y="66"/>
                      <a:pt x="138" y="79"/>
                    </a:cubicBezTo>
                    <a:cubicBezTo>
                      <a:pt x="147" y="91"/>
                      <a:pt x="151" y="105"/>
                      <a:pt x="151" y="130"/>
                    </a:cubicBezTo>
                    <a:lnTo>
                      <a:pt x="151" y="216"/>
                    </a:lnTo>
                    <a:close/>
                    <a:moveTo>
                      <a:pt x="310" y="216"/>
                    </a:moveTo>
                    <a:lnTo>
                      <a:pt x="310" y="216"/>
                    </a:lnTo>
                    <a:lnTo>
                      <a:pt x="190" y="216"/>
                    </a:lnTo>
                    <a:lnTo>
                      <a:pt x="190" y="107"/>
                    </a:lnTo>
                    <a:cubicBezTo>
                      <a:pt x="190" y="86"/>
                      <a:pt x="195" y="71"/>
                      <a:pt x="207" y="61"/>
                    </a:cubicBezTo>
                    <a:cubicBezTo>
                      <a:pt x="218" y="50"/>
                      <a:pt x="233" y="44"/>
                      <a:pt x="250" y="44"/>
                    </a:cubicBezTo>
                    <a:cubicBezTo>
                      <a:pt x="267" y="44"/>
                      <a:pt x="282" y="50"/>
                      <a:pt x="293" y="61"/>
                    </a:cubicBezTo>
                    <a:cubicBezTo>
                      <a:pt x="305" y="71"/>
                      <a:pt x="310" y="86"/>
                      <a:pt x="310" y="107"/>
                    </a:cubicBezTo>
                    <a:lnTo>
                      <a:pt x="310" y="2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62"/>
              <p:cNvSpPr>
                <a:spLocks/>
              </p:cNvSpPr>
              <p:nvPr/>
            </p:nvSpPr>
            <p:spPr bwMode="auto">
              <a:xfrm>
                <a:off x="705" y="1254"/>
                <a:ext cx="130" cy="36"/>
              </a:xfrm>
              <a:custGeom>
                <a:avLst/>
                <a:gdLst>
                  <a:gd name="T0" fmla="*/ 451 w 451"/>
                  <a:gd name="T1" fmla="*/ 78 h 104"/>
                  <a:gd name="T2" fmla="*/ 451 w 451"/>
                  <a:gd name="T3" fmla="*/ 78 h 104"/>
                  <a:gd name="T4" fmla="*/ 226 w 451"/>
                  <a:gd name="T5" fmla="*/ 0 h 104"/>
                  <a:gd name="T6" fmla="*/ 0 w 451"/>
                  <a:gd name="T7" fmla="*/ 78 h 104"/>
                  <a:gd name="T8" fmla="*/ 0 w 451"/>
                  <a:gd name="T9" fmla="*/ 104 h 104"/>
                  <a:gd name="T10" fmla="*/ 226 w 451"/>
                  <a:gd name="T11" fmla="*/ 38 h 104"/>
                  <a:gd name="T12" fmla="*/ 451 w 451"/>
                  <a:gd name="T13" fmla="*/ 104 h 104"/>
                  <a:gd name="T14" fmla="*/ 451 w 451"/>
                  <a:gd name="T15" fmla="*/ 78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4">
                    <a:moveTo>
                      <a:pt x="451" y="78"/>
                    </a:moveTo>
                    <a:lnTo>
                      <a:pt x="451" y="78"/>
                    </a:lnTo>
                    <a:cubicBezTo>
                      <a:pt x="388" y="30"/>
                      <a:pt x="301" y="0"/>
                      <a:pt x="226" y="0"/>
                    </a:cubicBezTo>
                    <a:cubicBezTo>
                      <a:pt x="150" y="0"/>
                      <a:pt x="63" y="30"/>
                      <a:pt x="0" y="78"/>
                    </a:cubicBezTo>
                    <a:lnTo>
                      <a:pt x="0" y="104"/>
                    </a:lnTo>
                    <a:cubicBezTo>
                      <a:pt x="69" y="62"/>
                      <a:pt x="149" y="38"/>
                      <a:pt x="226" y="38"/>
                    </a:cubicBezTo>
                    <a:cubicBezTo>
                      <a:pt x="302" y="38"/>
                      <a:pt x="383" y="62"/>
                      <a:pt x="451" y="104"/>
                    </a:cubicBezTo>
                    <a:lnTo>
                      <a:pt x="451"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63"/>
              <p:cNvSpPr>
                <a:spLocks/>
              </p:cNvSpPr>
              <p:nvPr/>
            </p:nvSpPr>
            <p:spPr bwMode="auto">
              <a:xfrm>
                <a:off x="2445" y="3392"/>
                <a:ext cx="94" cy="120"/>
              </a:xfrm>
              <a:custGeom>
                <a:avLst/>
                <a:gdLst>
                  <a:gd name="T0" fmla="*/ 188 w 328"/>
                  <a:gd name="T1" fmla="*/ 350 h 350"/>
                  <a:gd name="T2" fmla="*/ 188 w 328"/>
                  <a:gd name="T3" fmla="*/ 350 h 350"/>
                  <a:gd name="T4" fmla="*/ 286 w 328"/>
                  <a:gd name="T5" fmla="*/ 57 h 350"/>
                  <a:gd name="T6" fmla="*/ 286 w 328"/>
                  <a:gd name="T7" fmla="*/ 350 h 350"/>
                  <a:gd name="T8" fmla="*/ 328 w 328"/>
                  <a:gd name="T9" fmla="*/ 350 h 350"/>
                  <a:gd name="T10" fmla="*/ 328 w 328"/>
                  <a:gd name="T11" fmla="*/ 0 h 350"/>
                  <a:gd name="T12" fmla="*/ 267 w 328"/>
                  <a:gd name="T13" fmla="*/ 0 h 350"/>
                  <a:gd name="T14" fmla="*/ 165 w 328"/>
                  <a:gd name="T15" fmla="*/ 304 h 350"/>
                  <a:gd name="T16" fmla="*/ 62 w 328"/>
                  <a:gd name="T17" fmla="*/ 0 h 350"/>
                  <a:gd name="T18" fmla="*/ 0 w 328"/>
                  <a:gd name="T19" fmla="*/ 0 h 350"/>
                  <a:gd name="T20" fmla="*/ 0 w 328"/>
                  <a:gd name="T21" fmla="*/ 350 h 350"/>
                  <a:gd name="T22" fmla="*/ 42 w 328"/>
                  <a:gd name="T23" fmla="*/ 350 h 350"/>
                  <a:gd name="T24" fmla="*/ 42 w 328"/>
                  <a:gd name="T25" fmla="*/ 57 h 350"/>
                  <a:gd name="T26" fmla="*/ 141 w 328"/>
                  <a:gd name="T27" fmla="*/ 350 h 350"/>
                  <a:gd name="T28" fmla="*/ 188 w 328"/>
                  <a:gd name="T2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8" h="350">
                    <a:moveTo>
                      <a:pt x="188" y="350"/>
                    </a:moveTo>
                    <a:lnTo>
                      <a:pt x="188" y="350"/>
                    </a:lnTo>
                    <a:lnTo>
                      <a:pt x="286" y="57"/>
                    </a:lnTo>
                    <a:lnTo>
                      <a:pt x="286" y="350"/>
                    </a:lnTo>
                    <a:lnTo>
                      <a:pt x="328" y="350"/>
                    </a:lnTo>
                    <a:lnTo>
                      <a:pt x="328" y="0"/>
                    </a:lnTo>
                    <a:lnTo>
                      <a:pt x="267" y="0"/>
                    </a:lnTo>
                    <a:lnTo>
                      <a:pt x="165" y="304"/>
                    </a:lnTo>
                    <a:lnTo>
                      <a:pt x="62" y="0"/>
                    </a:lnTo>
                    <a:lnTo>
                      <a:pt x="0" y="0"/>
                    </a:lnTo>
                    <a:lnTo>
                      <a:pt x="0" y="350"/>
                    </a:lnTo>
                    <a:lnTo>
                      <a:pt x="42" y="350"/>
                    </a:lnTo>
                    <a:lnTo>
                      <a:pt x="42" y="57"/>
                    </a:lnTo>
                    <a:lnTo>
                      <a:pt x="141" y="350"/>
                    </a:lnTo>
                    <a:lnTo>
                      <a:pt x="188" y="35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64"/>
              <p:cNvSpPr>
                <a:spLocks noEditPoints="1"/>
              </p:cNvSpPr>
              <p:nvPr/>
            </p:nvSpPr>
            <p:spPr bwMode="auto">
              <a:xfrm>
                <a:off x="2555" y="3423"/>
                <a:ext cx="65" cy="92"/>
              </a:xfrm>
              <a:custGeom>
                <a:avLst/>
                <a:gdLst>
                  <a:gd name="T0" fmla="*/ 226 w 226"/>
                  <a:gd name="T1" fmla="*/ 146 h 270"/>
                  <a:gd name="T2" fmla="*/ 226 w 226"/>
                  <a:gd name="T3" fmla="*/ 146 h 270"/>
                  <a:gd name="T4" fmla="*/ 216 w 226"/>
                  <a:gd name="T5" fmla="*/ 66 h 270"/>
                  <a:gd name="T6" fmla="*/ 115 w 226"/>
                  <a:gd name="T7" fmla="*/ 0 h 270"/>
                  <a:gd name="T8" fmla="*/ 0 w 226"/>
                  <a:gd name="T9" fmla="*/ 136 h 270"/>
                  <a:gd name="T10" fmla="*/ 114 w 226"/>
                  <a:gd name="T11" fmla="*/ 270 h 270"/>
                  <a:gd name="T12" fmla="*/ 221 w 226"/>
                  <a:gd name="T13" fmla="*/ 182 h 270"/>
                  <a:gd name="T14" fmla="*/ 181 w 226"/>
                  <a:gd name="T15" fmla="*/ 182 h 270"/>
                  <a:gd name="T16" fmla="*/ 115 w 226"/>
                  <a:gd name="T17" fmla="*/ 233 h 270"/>
                  <a:gd name="T18" fmla="*/ 55 w 226"/>
                  <a:gd name="T19" fmla="*/ 200 h 270"/>
                  <a:gd name="T20" fmla="*/ 42 w 226"/>
                  <a:gd name="T21" fmla="*/ 146 h 270"/>
                  <a:gd name="T22" fmla="*/ 226 w 226"/>
                  <a:gd name="T23" fmla="*/ 146 h 270"/>
                  <a:gd name="T24" fmla="*/ 43 w 226"/>
                  <a:gd name="T25" fmla="*/ 114 h 270"/>
                  <a:gd name="T26" fmla="*/ 43 w 226"/>
                  <a:gd name="T27" fmla="*/ 114 h 270"/>
                  <a:gd name="T28" fmla="*/ 114 w 226"/>
                  <a:gd name="T29" fmla="*/ 37 h 270"/>
                  <a:gd name="T30" fmla="*/ 184 w 226"/>
                  <a:gd name="T31" fmla="*/ 111 h 270"/>
                  <a:gd name="T32" fmla="*/ 183 w 226"/>
                  <a:gd name="T33" fmla="*/ 114 h 270"/>
                  <a:gd name="T34" fmla="*/ 43 w 226"/>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70">
                    <a:moveTo>
                      <a:pt x="226" y="146"/>
                    </a:moveTo>
                    <a:lnTo>
                      <a:pt x="226" y="146"/>
                    </a:lnTo>
                    <a:cubicBezTo>
                      <a:pt x="226" y="108"/>
                      <a:pt x="224" y="85"/>
                      <a:pt x="216" y="66"/>
                    </a:cubicBezTo>
                    <a:cubicBezTo>
                      <a:pt x="200" y="25"/>
                      <a:pt x="162" y="0"/>
                      <a:pt x="115" y="0"/>
                    </a:cubicBezTo>
                    <a:cubicBezTo>
                      <a:pt x="45" y="0"/>
                      <a:pt x="0" y="54"/>
                      <a:pt x="0" y="136"/>
                    </a:cubicBezTo>
                    <a:cubicBezTo>
                      <a:pt x="0" y="219"/>
                      <a:pt x="43" y="270"/>
                      <a:pt x="114" y="270"/>
                    </a:cubicBezTo>
                    <a:cubicBezTo>
                      <a:pt x="171" y="270"/>
                      <a:pt x="211" y="237"/>
                      <a:pt x="221" y="182"/>
                    </a:cubicBezTo>
                    <a:lnTo>
                      <a:pt x="181" y="182"/>
                    </a:lnTo>
                    <a:cubicBezTo>
                      <a:pt x="170" y="215"/>
                      <a:pt x="147" y="233"/>
                      <a:pt x="115" y="233"/>
                    </a:cubicBezTo>
                    <a:cubicBezTo>
                      <a:pt x="90" y="233"/>
                      <a:pt x="68" y="221"/>
                      <a:pt x="55" y="200"/>
                    </a:cubicBezTo>
                    <a:cubicBezTo>
                      <a:pt x="45" y="186"/>
                      <a:pt x="42" y="171"/>
                      <a:pt x="42" y="146"/>
                    </a:cubicBezTo>
                    <a:lnTo>
                      <a:pt x="226" y="146"/>
                    </a:lnTo>
                    <a:close/>
                    <a:moveTo>
                      <a:pt x="43" y="114"/>
                    </a:moveTo>
                    <a:lnTo>
                      <a:pt x="43" y="114"/>
                    </a:lnTo>
                    <a:cubicBezTo>
                      <a:pt x="46" y="67"/>
                      <a:pt x="74" y="37"/>
                      <a:pt x="114" y="37"/>
                    </a:cubicBezTo>
                    <a:cubicBezTo>
                      <a:pt x="154" y="37"/>
                      <a:pt x="184" y="70"/>
                      <a:pt x="184" y="111"/>
                    </a:cubicBezTo>
                    <a:cubicBezTo>
                      <a:pt x="184" y="112"/>
                      <a:pt x="184" y="113"/>
                      <a:pt x="183" y="114"/>
                    </a:cubicBezTo>
                    <a:lnTo>
                      <a:pt x="43"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65"/>
              <p:cNvSpPr>
                <a:spLocks noEditPoints="1"/>
              </p:cNvSpPr>
              <p:nvPr/>
            </p:nvSpPr>
            <p:spPr bwMode="auto">
              <a:xfrm>
                <a:off x="2632" y="3423"/>
                <a:ext cx="68" cy="92"/>
              </a:xfrm>
              <a:custGeom>
                <a:avLst/>
                <a:gdLst>
                  <a:gd name="T0" fmla="*/ 236 w 236"/>
                  <a:gd name="T1" fmla="*/ 235 h 270"/>
                  <a:gd name="T2" fmla="*/ 236 w 236"/>
                  <a:gd name="T3" fmla="*/ 235 h 270"/>
                  <a:gd name="T4" fmla="*/ 227 w 236"/>
                  <a:gd name="T5" fmla="*/ 236 h 270"/>
                  <a:gd name="T6" fmla="*/ 206 w 236"/>
                  <a:gd name="T7" fmla="*/ 216 h 270"/>
                  <a:gd name="T8" fmla="*/ 206 w 236"/>
                  <a:gd name="T9" fmla="*/ 69 h 270"/>
                  <a:gd name="T10" fmla="*/ 111 w 236"/>
                  <a:gd name="T11" fmla="*/ 0 h 270"/>
                  <a:gd name="T12" fmla="*/ 28 w 236"/>
                  <a:gd name="T13" fmla="*/ 30 h 270"/>
                  <a:gd name="T14" fmla="*/ 11 w 236"/>
                  <a:gd name="T15" fmla="*/ 82 h 270"/>
                  <a:gd name="T16" fmla="*/ 51 w 236"/>
                  <a:gd name="T17" fmla="*/ 82 h 270"/>
                  <a:gd name="T18" fmla="*/ 110 w 236"/>
                  <a:gd name="T19" fmla="*/ 37 h 270"/>
                  <a:gd name="T20" fmla="*/ 166 w 236"/>
                  <a:gd name="T21" fmla="*/ 75 h 270"/>
                  <a:gd name="T22" fmla="*/ 166 w 236"/>
                  <a:gd name="T23" fmla="*/ 85 h 270"/>
                  <a:gd name="T24" fmla="*/ 124 w 236"/>
                  <a:gd name="T25" fmla="*/ 113 h 270"/>
                  <a:gd name="T26" fmla="*/ 44 w 236"/>
                  <a:gd name="T27" fmla="*/ 128 h 270"/>
                  <a:gd name="T28" fmla="*/ 0 w 236"/>
                  <a:gd name="T29" fmla="*/ 195 h 270"/>
                  <a:gd name="T30" fmla="*/ 82 w 236"/>
                  <a:gd name="T31" fmla="*/ 270 h 270"/>
                  <a:gd name="T32" fmla="*/ 167 w 236"/>
                  <a:gd name="T33" fmla="*/ 233 h 270"/>
                  <a:gd name="T34" fmla="*/ 209 w 236"/>
                  <a:gd name="T35" fmla="*/ 270 h 270"/>
                  <a:gd name="T36" fmla="*/ 236 w 236"/>
                  <a:gd name="T37" fmla="*/ 265 h 270"/>
                  <a:gd name="T38" fmla="*/ 236 w 236"/>
                  <a:gd name="T39" fmla="*/ 235 h 270"/>
                  <a:gd name="T40" fmla="*/ 166 w 236"/>
                  <a:gd name="T41" fmla="*/ 179 h 270"/>
                  <a:gd name="T42" fmla="*/ 166 w 236"/>
                  <a:gd name="T43" fmla="*/ 179 h 270"/>
                  <a:gd name="T44" fmla="*/ 150 w 236"/>
                  <a:gd name="T45" fmla="*/ 212 h 270"/>
                  <a:gd name="T46" fmla="*/ 91 w 236"/>
                  <a:gd name="T47" fmla="*/ 235 h 270"/>
                  <a:gd name="T48" fmla="*/ 41 w 236"/>
                  <a:gd name="T49" fmla="*/ 194 h 270"/>
                  <a:gd name="T50" fmla="*/ 102 w 236"/>
                  <a:gd name="T51" fmla="*/ 148 h 270"/>
                  <a:gd name="T52" fmla="*/ 166 w 236"/>
                  <a:gd name="T53" fmla="*/ 134 h 270"/>
                  <a:gd name="T54" fmla="*/ 166 w 236"/>
                  <a:gd name="T55" fmla="*/ 17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6" h="270">
                    <a:moveTo>
                      <a:pt x="236" y="235"/>
                    </a:moveTo>
                    <a:lnTo>
                      <a:pt x="236" y="235"/>
                    </a:lnTo>
                    <a:cubicBezTo>
                      <a:pt x="232" y="236"/>
                      <a:pt x="230" y="236"/>
                      <a:pt x="227" y="236"/>
                    </a:cubicBezTo>
                    <a:cubicBezTo>
                      <a:pt x="213" y="236"/>
                      <a:pt x="206" y="229"/>
                      <a:pt x="206" y="216"/>
                    </a:cubicBezTo>
                    <a:lnTo>
                      <a:pt x="206" y="69"/>
                    </a:lnTo>
                    <a:cubicBezTo>
                      <a:pt x="206" y="24"/>
                      <a:pt x="173" y="0"/>
                      <a:pt x="111" y="0"/>
                    </a:cubicBezTo>
                    <a:cubicBezTo>
                      <a:pt x="75" y="0"/>
                      <a:pt x="45" y="11"/>
                      <a:pt x="28" y="30"/>
                    </a:cubicBezTo>
                    <a:cubicBezTo>
                      <a:pt x="16" y="42"/>
                      <a:pt x="12" y="57"/>
                      <a:pt x="11" y="82"/>
                    </a:cubicBezTo>
                    <a:lnTo>
                      <a:pt x="51" y="82"/>
                    </a:lnTo>
                    <a:cubicBezTo>
                      <a:pt x="54" y="51"/>
                      <a:pt x="73" y="37"/>
                      <a:pt x="110" y="37"/>
                    </a:cubicBezTo>
                    <a:cubicBezTo>
                      <a:pt x="146" y="37"/>
                      <a:pt x="166" y="51"/>
                      <a:pt x="166" y="75"/>
                    </a:cubicBezTo>
                    <a:lnTo>
                      <a:pt x="166" y="85"/>
                    </a:lnTo>
                    <a:cubicBezTo>
                      <a:pt x="166" y="102"/>
                      <a:pt x="156" y="109"/>
                      <a:pt x="124" y="113"/>
                    </a:cubicBezTo>
                    <a:cubicBezTo>
                      <a:pt x="68" y="120"/>
                      <a:pt x="59" y="122"/>
                      <a:pt x="44" y="128"/>
                    </a:cubicBezTo>
                    <a:cubicBezTo>
                      <a:pt x="15" y="140"/>
                      <a:pt x="0" y="163"/>
                      <a:pt x="0" y="195"/>
                    </a:cubicBezTo>
                    <a:cubicBezTo>
                      <a:pt x="0" y="241"/>
                      <a:pt x="31" y="270"/>
                      <a:pt x="82" y="270"/>
                    </a:cubicBezTo>
                    <a:cubicBezTo>
                      <a:pt x="114" y="270"/>
                      <a:pt x="139" y="259"/>
                      <a:pt x="167" y="233"/>
                    </a:cubicBezTo>
                    <a:cubicBezTo>
                      <a:pt x="170" y="258"/>
                      <a:pt x="183" y="270"/>
                      <a:pt x="209" y="270"/>
                    </a:cubicBezTo>
                    <a:cubicBezTo>
                      <a:pt x="217" y="270"/>
                      <a:pt x="223" y="269"/>
                      <a:pt x="236" y="265"/>
                    </a:cubicBezTo>
                    <a:lnTo>
                      <a:pt x="236" y="235"/>
                    </a:lnTo>
                    <a:close/>
                    <a:moveTo>
                      <a:pt x="166" y="179"/>
                    </a:moveTo>
                    <a:lnTo>
                      <a:pt x="166" y="179"/>
                    </a:lnTo>
                    <a:cubicBezTo>
                      <a:pt x="166" y="193"/>
                      <a:pt x="162" y="201"/>
                      <a:pt x="150" y="212"/>
                    </a:cubicBezTo>
                    <a:cubicBezTo>
                      <a:pt x="134" y="227"/>
                      <a:pt x="114" y="235"/>
                      <a:pt x="91" y="235"/>
                    </a:cubicBezTo>
                    <a:cubicBezTo>
                      <a:pt x="60" y="235"/>
                      <a:pt x="41" y="220"/>
                      <a:pt x="41" y="194"/>
                    </a:cubicBezTo>
                    <a:cubicBezTo>
                      <a:pt x="41" y="168"/>
                      <a:pt x="59" y="155"/>
                      <a:pt x="102" y="148"/>
                    </a:cubicBezTo>
                    <a:cubicBezTo>
                      <a:pt x="144" y="143"/>
                      <a:pt x="153" y="141"/>
                      <a:pt x="166" y="134"/>
                    </a:cubicBezTo>
                    <a:lnTo>
                      <a:pt x="166" y="17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66"/>
              <p:cNvSpPr>
                <a:spLocks/>
              </p:cNvSpPr>
              <p:nvPr/>
            </p:nvSpPr>
            <p:spPr bwMode="auto">
              <a:xfrm>
                <a:off x="2713" y="3423"/>
                <a:ext cx="58" cy="89"/>
              </a:xfrm>
              <a:custGeom>
                <a:avLst/>
                <a:gdLst>
                  <a:gd name="T0" fmla="*/ 0 w 200"/>
                  <a:gd name="T1" fmla="*/ 8 h 259"/>
                  <a:gd name="T2" fmla="*/ 0 w 200"/>
                  <a:gd name="T3" fmla="*/ 8 h 259"/>
                  <a:gd name="T4" fmla="*/ 0 w 200"/>
                  <a:gd name="T5" fmla="*/ 259 h 259"/>
                  <a:gd name="T6" fmla="*/ 40 w 200"/>
                  <a:gd name="T7" fmla="*/ 259 h 259"/>
                  <a:gd name="T8" fmla="*/ 40 w 200"/>
                  <a:gd name="T9" fmla="*/ 120 h 259"/>
                  <a:gd name="T10" fmla="*/ 108 w 200"/>
                  <a:gd name="T11" fmla="*/ 35 h 259"/>
                  <a:gd name="T12" fmla="*/ 160 w 200"/>
                  <a:gd name="T13" fmla="*/ 85 h 259"/>
                  <a:gd name="T14" fmla="*/ 160 w 200"/>
                  <a:gd name="T15" fmla="*/ 259 h 259"/>
                  <a:gd name="T16" fmla="*/ 200 w 200"/>
                  <a:gd name="T17" fmla="*/ 259 h 259"/>
                  <a:gd name="T18" fmla="*/ 200 w 200"/>
                  <a:gd name="T19" fmla="*/ 69 h 259"/>
                  <a:gd name="T20" fmla="*/ 120 w 200"/>
                  <a:gd name="T21" fmla="*/ 0 h 259"/>
                  <a:gd name="T22" fmla="*/ 37 w 200"/>
                  <a:gd name="T23" fmla="*/ 50 h 259"/>
                  <a:gd name="T24" fmla="*/ 37 w 200"/>
                  <a:gd name="T25" fmla="*/ 8 h 259"/>
                  <a:gd name="T26" fmla="*/ 0 w 200"/>
                  <a:gd name="T27"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59">
                    <a:moveTo>
                      <a:pt x="0" y="8"/>
                    </a:moveTo>
                    <a:lnTo>
                      <a:pt x="0" y="8"/>
                    </a:lnTo>
                    <a:lnTo>
                      <a:pt x="0" y="259"/>
                    </a:lnTo>
                    <a:lnTo>
                      <a:pt x="40" y="259"/>
                    </a:lnTo>
                    <a:lnTo>
                      <a:pt x="40" y="120"/>
                    </a:lnTo>
                    <a:cubicBezTo>
                      <a:pt x="40" y="69"/>
                      <a:pt x="67" y="35"/>
                      <a:pt x="108" y="35"/>
                    </a:cubicBezTo>
                    <a:cubicBezTo>
                      <a:pt x="140" y="35"/>
                      <a:pt x="160" y="54"/>
                      <a:pt x="160" y="85"/>
                    </a:cubicBezTo>
                    <a:lnTo>
                      <a:pt x="160" y="259"/>
                    </a:lnTo>
                    <a:lnTo>
                      <a:pt x="200" y="259"/>
                    </a:lnTo>
                    <a:lnTo>
                      <a:pt x="200" y="69"/>
                    </a:lnTo>
                    <a:cubicBezTo>
                      <a:pt x="200" y="27"/>
                      <a:pt x="169" y="0"/>
                      <a:pt x="120" y="0"/>
                    </a:cubicBezTo>
                    <a:cubicBezTo>
                      <a:pt x="83" y="0"/>
                      <a:pt x="59" y="15"/>
                      <a:pt x="37" y="50"/>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67"/>
              <p:cNvSpPr>
                <a:spLocks/>
              </p:cNvSpPr>
              <p:nvPr/>
            </p:nvSpPr>
            <p:spPr bwMode="auto">
              <a:xfrm>
                <a:off x="2833" y="3392"/>
                <a:ext cx="13" cy="120"/>
              </a:xfrm>
              <a:custGeom>
                <a:avLst/>
                <a:gdLst>
                  <a:gd name="T0" fmla="*/ 45 w 45"/>
                  <a:gd name="T1" fmla="*/ 0 h 350"/>
                  <a:gd name="T2" fmla="*/ 45 w 45"/>
                  <a:gd name="T3" fmla="*/ 0 h 350"/>
                  <a:gd name="T4" fmla="*/ 0 w 45"/>
                  <a:gd name="T5" fmla="*/ 0 h 350"/>
                  <a:gd name="T6" fmla="*/ 0 w 45"/>
                  <a:gd name="T7" fmla="*/ 350 h 350"/>
                  <a:gd name="T8" fmla="*/ 45 w 45"/>
                  <a:gd name="T9" fmla="*/ 350 h 350"/>
                  <a:gd name="T10" fmla="*/ 45 w 45"/>
                  <a:gd name="T11" fmla="*/ 0 h 350"/>
                </a:gdLst>
                <a:ahLst/>
                <a:cxnLst>
                  <a:cxn ang="0">
                    <a:pos x="T0" y="T1"/>
                  </a:cxn>
                  <a:cxn ang="0">
                    <a:pos x="T2" y="T3"/>
                  </a:cxn>
                  <a:cxn ang="0">
                    <a:pos x="T4" y="T5"/>
                  </a:cxn>
                  <a:cxn ang="0">
                    <a:pos x="T6" y="T7"/>
                  </a:cxn>
                  <a:cxn ang="0">
                    <a:pos x="T8" y="T9"/>
                  </a:cxn>
                  <a:cxn ang="0">
                    <a:pos x="T10" y="T11"/>
                  </a:cxn>
                </a:cxnLst>
                <a:rect l="0" t="0" r="r" b="b"/>
                <a:pathLst>
                  <a:path w="45" h="350">
                    <a:moveTo>
                      <a:pt x="45" y="0"/>
                    </a:moveTo>
                    <a:lnTo>
                      <a:pt x="45" y="0"/>
                    </a:lnTo>
                    <a:lnTo>
                      <a:pt x="0" y="0"/>
                    </a:lnTo>
                    <a:lnTo>
                      <a:pt x="0" y="350"/>
                    </a:lnTo>
                    <a:lnTo>
                      <a:pt x="45" y="350"/>
                    </a:lnTo>
                    <a:lnTo>
                      <a:pt x="4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68"/>
              <p:cNvSpPr>
                <a:spLocks/>
              </p:cNvSpPr>
              <p:nvPr/>
            </p:nvSpPr>
            <p:spPr bwMode="auto">
              <a:xfrm>
                <a:off x="2868" y="3392"/>
                <a:ext cx="78" cy="120"/>
              </a:xfrm>
              <a:custGeom>
                <a:avLst/>
                <a:gdLst>
                  <a:gd name="T0" fmla="*/ 273 w 273"/>
                  <a:gd name="T1" fmla="*/ 0 h 350"/>
                  <a:gd name="T2" fmla="*/ 273 w 273"/>
                  <a:gd name="T3" fmla="*/ 0 h 350"/>
                  <a:gd name="T4" fmla="*/ 231 w 273"/>
                  <a:gd name="T5" fmla="*/ 0 h 350"/>
                  <a:gd name="T6" fmla="*/ 231 w 273"/>
                  <a:gd name="T7" fmla="*/ 286 h 350"/>
                  <a:gd name="T8" fmla="*/ 48 w 273"/>
                  <a:gd name="T9" fmla="*/ 0 h 350"/>
                  <a:gd name="T10" fmla="*/ 0 w 273"/>
                  <a:gd name="T11" fmla="*/ 0 h 350"/>
                  <a:gd name="T12" fmla="*/ 0 w 273"/>
                  <a:gd name="T13" fmla="*/ 350 h 350"/>
                  <a:gd name="T14" fmla="*/ 42 w 273"/>
                  <a:gd name="T15" fmla="*/ 350 h 350"/>
                  <a:gd name="T16" fmla="*/ 42 w 273"/>
                  <a:gd name="T17" fmla="*/ 66 h 350"/>
                  <a:gd name="T18" fmla="*/ 222 w 273"/>
                  <a:gd name="T19" fmla="*/ 350 h 350"/>
                  <a:gd name="T20" fmla="*/ 273 w 273"/>
                  <a:gd name="T21" fmla="*/ 350 h 350"/>
                  <a:gd name="T22" fmla="*/ 273 w 273"/>
                  <a:gd name="T23"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350">
                    <a:moveTo>
                      <a:pt x="273" y="0"/>
                    </a:moveTo>
                    <a:lnTo>
                      <a:pt x="273" y="0"/>
                    </a:lnTo>
                    <a:lnTo>
                      <a:pt x="231" y="0"/>
                    </a:lnTo>
                    <a:lnTo>
                      <a:pt x="231" y="286"/>
                    </a:lnTo>
                    <a:lnTo>
                      <a:pt x="48" y="0"/>
                    </a:lnTo>
                    <a:lnTo>
                      <a:pt x="0" y="0"/>
                    </a:lnTo>
                    <a:lnTo>
                      <a:pt x="0" y="350"/>
                    </a:lnTo>
                    <a:lnTo>
                      <a:pt x="42" y="350"/>
                    </a:lnTo>
                    <a:lnTo>
                      <a:pt x="42" y="66"/>
                    </a:lnTo>
                    <a:lnTo>
                      <a:pt x="222" y="350"/>
                    </a:lnTo>
                    <a:lnTo>
                      <a:pt x="273" y="350"/>
                    </a:lnTo>
                    <a:lnTo>
                      <a:pt x="27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69"/>
              <p:cNvSpPr>
                <a:spLocks noEditPoints="1"/>
              </p:cNvSpPr>
              <p:nvPr/>
            </p:nvSpPr>
            <p:spPr bwMode="auto">
              <a:xfrm>
                <a:off x="2970" y="3392"/>
                <a:ext cx="81" cy="120"/>
              </a:xfrm>
              <a:custGeom>
                <a:avLst/>
                <a:gdLst>
                  <a:gd name="T0" fmla="*/ 45 w 281"/>
                  <a:gd name="T1" fmla="*/ 199 h 350"/>
                  <a:gd name="T2" fmla="*/ 45 w 281"/>
                  <a:gd name="T3" fmla="*/ 199 h 350"/>
                  <a:gd name="T4" fmla="*/ 160 w 281"/>
                  <a:gd name="T5" fmla="*/ 199 h 350"/>
                  <a:gd name="T6" fmla="*/ 217 w 281"/>
                  <a:gd name="T7" fmla="*/ 261 h 350"/>
                  <a:gd name="T8" fmla="*/ 217 w 281"/>
                  <a:gd name="T9" fmla="*/ 293 h 350"/>
                  <a:gd name="T10" fmla="*/ 227 w 281"/>
                  <a:gd name="T11" fmla="*/ 350 h 350"/>
                  <a:gd name="T12" fmla="*/ 281 w 281"/>
                  <a:gd name="T13" fmla="*/ 350 h 350"/>
                  <a:gd name="T14" fmla="*/ 281 w 281"/>
                  <a:gd name="T15" fmla="*/ 338 h 350"/>
                  <a:gd name="T16" fmla="*/ 260 w 281"/>
                  <a:gd name="T17" fmla="*/ 268 h 350"/>
                  <a:gd name="T18" fmla="*/ 213 w 281"/>
                  <a:gd name="T19" fmla="*/ 177 h 350"/>
                  <a:gd name="T20" fmla="*/ 268 w 281"/>
                  <a:gd name="T21" fmla="*/ 94 h 350"/>
                  <a:gd name="T22" fmla="*/ 161 w 281"/>
                  <a:gd name="T23" fmla="*/ 0 h 350"/>
                  <a:gd name="T24" fmla="*/ 0 w 281"/>
                  <a:gd name="T25" fmla="*/ 0 h 350"/>
                  <a:gd name="T26" fmla="*/ 0 w 281"/>
                  <a:gd name="T27" fmla="*/ 350 h 350"/>
                  <a:gd name="T28" fmla="*/ 45 w 281"/>
                  <a:gd name="T29" fmla="*/ 350 h 350"/>
                  <a:gd name="T30" fmla="*/ 45 w 281"/>
                  <a:gd name="T31" fmla="*/ 199 h 350"/>
                  <a:gd name="T32" fmla="*/ 45 w 281"/>
                  <a:gd name="T33" fmla="*/ 160 h 350"/>
                  <a:gd name="T34" fmla="*/ 45 w 281"/>
                  <a:gd name="T35" fmla="*/ 160 h 350"/>
                  <a:gd name="T36" fmla="*/ 45 w 281"/>
                  <a:gd name="T37" fmla="*/ 40 h 350"/>
                  <a:gd name="T38" fmla="*/ 153 w 281"/>
                  <a:gd name="T39" fmla="*/ 40 h 350"/>
                  <a:gd name="T40" fmla="*/ 203 w 281"/>
                  <a:gd name="T41" fmla="*/ 53 h 350"/>
                  <a:gd name="T42" fmla="*/ 221 w 281"/>
                  <a:gd name="T43" fmla="*/ 100 h 350"/>
                  <a:gd name="T44" fmla="*/ 153 w 281"/>
                  <a:gd name="T45" fmla="*/ 160 h 350"/>
                  <a:gd name="T46" fmla="*/ 45 w 281"/>
                  <a:gd name="T47" fmla="*/ 16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350">
                    <a:moveTo>
                      <a:pt x="45" y="199"/>
                    </a:moveTo>
                    <a:lnTo>
                      <a:pt x="45" y="199"/>
                    </a:lnTo>
                    <a:lnTo>
                      <a:pt x="160" y="199"/>
                    </a:lnTo>
                    <a:cubicBezTo>
                      <a:pt x="200" y="199"/>
                      <a:pt x="217" y="218"/>
                      <a:pt x="217" y="261"/>
                    </a:cubicBezTo>
                    <a:lnTo>
                      <a:pt x="217" y="293"/>
                    </a:lnTo>
                    <a:cubicBezTo>
                      <a:pt x="217" y="314"/>
                      <a:pt x="221" y="335"/>
                      <a:pt x="227" y="350"/>
                    </a:cubicBezTo>
                    <a:lnTo>
                      <a:pt x="281" y="350"/>
                    </a:lnTo>
                    <a:lnTo>
                      <a:pt x="281" y="338"/>
                    </a:lnTo>
                    <a:cubicBezTo>
                      <a:pt x="264" y="327"/>
                      <a:pt x="261" y="315"/>
                      <a:pt x="260" y="268"/>
                    </a:cubicBezTo>
                    <a:cubicBezTo>
                      <a:pt x="259" y="211"/>
                      <a:pt x="250" y="193"/>
                      <a:pt x="213" y="177"/>
                    </a:cubicBezTo>
                    <a:cubicBezTo>
                      <a:pt x="252" y="158"/>
                      <a:pt x="268" y="133"/>
                      <a:pt x="268" y="94"/>
                    </a:cubicBezTo>
                    <a:cubicBezTo>
                      <a:pt x="268" y="33"/>
                      <a:pt x="230" y="0"/>
                      <a:pt x="161" y="0"/>
                    </a:cubicBezTo>
                    <a:lnTo>
                      <a:pt x="0" y="0"/>
                    </a:lnTo>
                    <a:lnTo>
                      <a:pt x="0" y="350"/>
                    </a:lnTo>
                    <a:lnTo>
                      <a:pt x="45" y="350"/>
                    </a:lnTo>
                    <a:lnTo>
                      <a:pt x="45" y="199"/>
                    </a:lnTo>
                    <a:close/>
                    <a:moveTo>
                      <a:pt x="45" y="160"/>
                    </a:moveTo>
                    <a:lnTo>
                      <a:pt x="45" y="160"/>
                    </a:lnTo>
                    <a:lnTo>
                      <a:pt x="45" y="40"/>
                    </a:lnTo>
                    <a:lnTo>
                      <a:pt x="153" y="40"/>
                    </a:lnTo>
                    <a:cubicBezTo>
                      <a:pt x="178" y="40"/>
                      <a:pt x="192" y="43"/>
                      <a:pt x="203" y="53"/>
                    </a:cubicBezTo>
                    <a:cubicBezTo>
                      <a:pt x="215" y="63"/>
                      <a:pt x="221" y="79"/>
                      <a:pt x="221" y="100"/>
                    </a:cubicBezTo>
                    <a:cubicBezTo>
                      <a:pt x="221" y="141"/>
                      <a:pt x="200" y="160"/>
                      <a:pt x="153" y="160"/>
                    </a:cubicBezTo>
                    <a:lnTo>
                      <a:pt x="45" y="16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70"/>
              <p:cNvSpPr>
                <a:spLocks/>
              </p:cNvSpPr>
              <p:nvPr/>
            </p:nvSpPr>
            <p:spPr bwMode="auto">
              <a:xfrm>
                <a:off x="3106" y="3392"/>
                <a:ext cx="29" cy="154"/>
              </a:xfrm>
              <a:custGeom>
                <a:avLst/>
                <a:gdLst>
                  <a:gd name="T0" fmla="*/ 78 w 104"/>
                  <a:gd name="T1" fmla="*/ 0 h 451"/>
                  <a:gd name="T2" fmla="*/ 78 w 104"/>
                  <a:gd name="T3" fmla="*/ 0 h 451"/>
                  <a:gd name="T4" fmla="*/ 0 w 104"/>
                  <a:gd name="T5" fmla="*/ 225 h 451"/>
                  <a:gd name="T6" fmla="*/ 78 w 104"/>
                  <a:gd name="T7" fmla="*/ 451 h 451"/>
                  <a:gd name="T8" fmla="*/ 104 w 104"/>
                  <a:gd name="T9" fmla="*/ 451 h 451"/>
                  <a:gd name="T10" fmla="*/ 39 w 104"/>
                  <a:gd name="T11" fmla="*/ 225 h 451"/>
                  <a:gd name="T12" fmla="*/ 104 w 104"/>
                  <a:gd name="T13" fmla="*/ 0 h 451"/>
                  <a:gd name="T14" fmla="*/ 78 w 104"/>
                  <a:gd name="T15" fmla="*/ 0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51">
                    <a:moveTo>
                      <a:pt x="78" y="0"/>
                    </a:moveTo>
                    <a:lnTo>
                      <a:pt x="78" y="0"/>
                    </a:lnTo>
                    <a:cubicBezTo>
                      <a:pt x="30" y="63"/>
                      <a:pt x="0" y="150"/>
                      <a:pt x="0" y="225"/>
                    </a:cubicBezTo>
                    <a:cubicBezTo>
                      <a:pt x="0" y="301"/>
                      <a:pt x="30" y="388"/>
                      <a:pt x="78" y="451"/>
                    </a:cubicBezTo>
                    <a:lnTo>
                      <a:pt x="104" y="451"/>
                    </a:lnTo>
                    <a:cubicBezTo>
                      <a:pt x="62" y="383"/>
                      <a:pt x="39" y="302"/>
                      <a:pt x="39" y="225"/>
                    </a:cubicBezTo>
                    <a:cubicBezTo>
                      <a:pt x="39" y="149"/>
                      <a:pt x="62" y="68"/>
                      <a:pt x="104" y="0"/>
                    </a:cubicBezTo>
                    <a:lnTo>
                      <a:pt x="7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71"/>
              <p:cNvSpPr>
                <a:spLocks noEditPoints="1"/>
              </p:cNvSpPr>
              <p:nvPr/>
            </p:nvSpPr>
            <p:spPr bwMode="auto">
              <a:xfrm>
                <a:off x="3145" y="3392"/>
                <a:ext cx="65" cy="123"/>
              </a:xfrm>
              <a:custGeom>
                <a:avLst/>
                <a:gdLst>
                  <a:gd name="T0" fmla="*/ 225 w 225"/>
                  <a:gd name="T1" fmla="*/ 0 h 361"/>
                  <a:gd name="T2" fmla="*/ 225 w 225"/>
                  <a:gd name="T3" fmla="*/ 0 h 361"/>
                  <a:gd name="T4" fmla="*/ 185 w 225"/>
                  <a:gd name="T5" fmla="*/ 0 h 361"/>
                  <a:gd name="T6" fmla="*/ 185 w 225"/>
                  <a:gd name="T7" fmla="*/ 130 h 361"/>
                  <a:gd name="T8" fmla="*/ 108 w 225"/>
                  <a:gd name="T9" fmla="*/ 91 h 361"/>
                  <a:gd name="T10" fmla="*/ 0 w 225"/>
                  <a:gd name="T11" fmla="*/ 224 h 361"/>
                  <a:gd name="T12" fmla="*/ 109 w 225"/>
                  <a:gd name="T13" fmla="*/ 361 h 361"/>
                  <a:gd name="T14" fmla="*/ 189 w 225"/>
                  <a:gd name="T15" fmla="*/ 316 h 361"/>
                  <a:gd name="T16" fmla="*/ 189 w 225"/>
                  <a:gd name="T17" fmla="*/ 350 h 361"/>
                  <a:gd name="T18" fmla="*/ 225 w 225"/>
                  <a:gd name="T19" fmla="*/ 350 h 361"/>
                  <a:gd name="T20" fmla="*/ 225 w 225"/>
                  <a:gd name="T21" fmla="*/ 0 h 361"/>
                  <a:gd name="T22" fmla="*/ 115 w 225"/>
                  <a:gd name="T23" fmla="*/ 129 h 361"/>
                  <a:gd name="T24" fmla="*/ 115 w 225"/>
                  <a:gd name="T25" fmla="*/ 129 h 361"/>
                  <a:gd name="T26" fmla="*/ 185 w 225"/>
                  <a:gd name="T27" fmla="*/ 227 h 361"/>
                  <a:gd name="T28" fmla="*/ 115 w 225"/>
                  <a:gd name="T29" fmla="*/ 323 h 361"/>
                  <a:gd name="T30" fmla="*/ 42 w 225"/>
                  <a:gd name="T31" fmla="*/ 226 h 361"/>
                  <a:gd name="T32" fmla="*/ 115 w 225"/>
                  <a:gd name="T33" fmla="*/ 129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361">
                    <a:moveTo>
                      <a:pt x="225" y="0"/>
                    </a:moveTo>
                    <a:lnTo>
                      <a:pt x="225" y="0"/>
                    </a:lnTo>
                    <a:lnTo>
                      <a:pt x="185" y="0"/>
                    </a:lnTo>
                    <a:lnTo>
                      <a:pt x="185" y="130"/>
                    </a:lnTo>
                    <a:cubicBezTo>
                      <a:pt x="168" y="105"/>
                      <a:pt x="141" y="91"/>
                      <a:pt x="108" y="91"/>
                    </a:cubicBezTo>
                    <a:cubicBezTo>
                      <a:pt x="43" y="91"/>
                      <a:pt x="0" y="144"/>
                      <a:pt x="0" y="224"/>
                    </a:cubicBezTo>
                    <a:cubicBezTo>
                      <a:pt x="0" y="308"/>
                      <a:pt x="42" y="361"/>
                      <a:pt x="109" y="361"/>
                    </a:cubicBezTo>
                    <a:cubicBezTo>
                      <a:pt x="144" y="361"/>
                      <a:pt x="168" y="348"/>
                      <a:pt x="189" y="316"/>
                    </a:cubicBezTo>
                    <a:lnTo>
                      <a:pt x="189" y="350"/>
                    </a:lnTo>
                    <a:lnTo>
                      <a:pt x="225" y="350"/>
                    </a:lnTo>
                    <a:lnTo>
                      <a:pt x="225" y="0"/>
                    </a:lnTo>
                    <a:close/>
                    <a:moveTo>
                      <a:pt x="115" y="129"/>
                    </a:moveTo>
                    <a:lnTo>
                      <a:pt x="115" y="129"/>
                    </a:lnTo>
                    <a:cubicBezTo>
                      <a:pt x="158" y="129"/>
                      <a:pt x="185" y="167"/>
                      <a:pt x="185" y="227"/>
                    </a:cubicBezTo>
                    <a:cubicBezTo>
                      <a:pt x="185" y="285"/>
                      <a:pt x="157" y="323"/>
                      <a:pt x="115" y="323"/>
                    </a:cubicBezTo>
                    <a:cubicBezTo>
                      <a:pt x="71" y="323"/>
                      <a:pt x="42" y="284"/>
                      <a:pt x="42" y="226"/>
                    </a:cubicBezTo>
                    <a:cubicBezTo>
                      <a:pt x="42" y="167"/>
                      <a:pt x="71" y="129"/>
                      <a:pt x="115" y="12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72"/>
              <p:cNvSpPr>
                <a:spLocks noEditPoints="1"/>
              </p:cNvSpPr>
              <p:nvPr/>
            </p:nvSpPr>
            <p:spPr bwMode="auto">
              <a:xfrm>
                <a:off x="3229" y="3392"/>
                <a:ext cx="75" cy="120"/>
              </a:xfrm>
              <a:custGeom>
                <a:avLst/>
                <a:gdLst>
                  <a:gd name="T0" fmla="*/ 0 w 261"/>
                  <a:gd name="T1" fmla="*/ 350 h 350"/>
                  <a:gd name="T2" fmla="*/ 0 w 261"/>
                  <a:gd name="T3" fmla="*/ 350 h 350"/>
                  <a:gd name="T4" fmla="*/ 158 w 261"/>
                  <a:gd name="T5" fmla="*/ 350 h 350"/>
                  <a:gd name="T6" fmla="*/ 234 w 261"/>
                  <a:gd name="T7" fmla="*/ 320 h 350"/>
                  <a:gd name="T8" fmla="*/ 261 w 261"/>
                  <a:gd name="T9" fmla="*/ 250 h 350"/>
                  <a:gd name="T10" fmla="*/ 197 w 261"/>
                  <a:gd name="T11" fmla="*/ 165 h 350"/>
                  <a:gd name="T12" fmla="*/ 246 w 261"/>
                  <a:gd name="T13" fmla="*/ 89 h 350"/>
                  <a:gd name="T14" fmla="*/ 218 w 261"/>
                  <a:gd name="T15" fmla="*/ 25 h 350"/>
                  <a:gd name="T16" fmla="*/ 142 w 261"/>
                  <a:gd name="T17" fmla="*/ 0 h 350"/>
                  <a:gd name="T18" fmla="*/ 0 w 261"/>
                  <a:gd name="T19" fmla="*/ 0 h 350"/>
                  <a:gd name="T20" fmla="*/ 0 w 261"/>
                  <a:gd name="T21" fmla="*/ 350 h 350"/>
                  <a:gd name="T22" fmla="*/ 45 w 261"/>
                  <a:gd name="T23" fmla="*/ 151 h 350"/>
                  <a:gd name="T24" fmla="*/ 45 w 261"/>
                  <a:gd name="T25" fmla="*/ 151 h 350"/>
                  <a:gd name="T26" fmla="*/ 45 w 261"/>
                  <a:gd name="T27" fmla="*/ 40 h 350"/>
                  <a:gd name="T28" fmla="*/ 131 w 261"/>
                  <a:gd name="T29" fmla="*/ 40 h 350"/>
                  <a:gd name="T30" fmla="*/ 182 w 261"/>
                  <a:gd name="T31" fmla="*/ 52 h 350"/>
                  <a:gd name="T32" fmla="*/ 201 w 261"/>
                  <a:gd name="T33" fmla="*/ 95 h 350"/>
                  <a:gd name="T34" fmla="*/ 182 w 261"/>
                  <a:gd name="T35" fmla="*/ 138 h 350"/>
                  <a:gd name="T36" fmla="*/ 131 w 261"/>
                  <a:gd name="T37" fmla="*/ 151 h 350"/>
                  <a:gd name="T38" fmla="*/ 45 w 261"/>
                  <a:gd name="T39" fmla="*/ 151 h 350"/>
                  <a:gd name="T40" fmla="*/ 45 w 261"/>
                  <a:gd name="T41" fmla="*/ 310 h 350"/>
                  <a:gd name="T42" fmla="*/ 45 w 261"/>
                  <a:gd name="T43" fmla="*/ 310 h 350"/>
                  <a:gd name="T44" fmla="*/ 45 w 261"/>
                  <a:gd name="T45" fmla="*/ 190 h 350"/>
                  <a:gd name="T46" fmla="*/ 154 w 261"/>
                  <a:gd name="T47" fmla="*/ 190 h 350"/>
                  <a:gd name="T48" fmla="*/ 200 w 261"/>
                  <a:gd name="T49" fmla="*/ 207 h 350"/>
                  <a:gd name="T50" fmla="*/ 216 w 261"/>
                  <a:gd name="T51" fmla="*/ 250 h 350"/>
                  <a:gd name="T52" fmla="*/ 200 w 261"/>
                  <a:gd name="T53" fmla="*/ 293 h 350"/>
                  <a:gd name="T54" fmla="*/ 154 w 261"/>
                  <a:gd name="T55" fmla="*/ 310 h 350"/>
                  <a:gd name="T56" fmla="*/ 45 w 261"/>
                  <a:gd name="T57" fmla="*/ 31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 h="350">
                    <a:moveTo>
                      <a:pt x="0" y="350"/>
                    </a:moveTo>
                    <a:lnTo>
                      <a:pt x="0" y="350"/>
                    </a:lnTo>
                    <a:lnTo>
                      <a:pt x="158" y="350"/>
                    </a:lnTo>
                    <a:cubicBezTo>
                      <a:pt x="191" y="350"/>
                      <a:pt x="215" y="340"/>
                      <a:pt x="234" y="320"/>
                    </a:cubicBezTo>
                    <a:cubicBezTo>
                      <a:pt x="251" y="302"/>
                      <a:pt x="261" y="277"/>
                      <a:pt x="261" y="250"/>
                    </a:cubicBezTo>
                    <a:cubicBezTo>
                      <a:pt x="261" y="208"/>
                      <a:pt x="242" y="182"/>
                      <a:pt x="197" y="165"/>
                    </a:cubicBezTo>
                    <a:cubicBezTo>
                      <a:pt x="229" y="150"/>
                      <a:pt x="246" y="124"/>
                      <a:pt x="246" y="89"/>
                    </a:cubicBezTo>
                    <a:cubicBezTo>
                      <a:pt x="246" y="64"/>
                      <a:pt x="236" y="41"/>
                      <a:pt x="218" y="25"/>
                    </a:cubicBezTo>
                    <a:cubicBezTo>
                      <a:pt x="200" y="8"/>
                      <a:pt x="176" y="0"/>
                      <a:pt x="142" y="0"/>
                    </a:cubicBezTo>
                    <a:lnTo>
                      <a:pt x="0" y="0"/>
                    </a:lnTo>
                    <a:lnTo>
                      <a:pt x="0" y="350"/>
                    </a:lnTo>
                    <a:close/>
                    <a:moveTo>
                      <a:pt x="45" y="151"/>
                    </a:moveTo>
                    <a:lnTo>
                      <a:pt x="45" y="151"/>
                    </a:lnTo>
                    <a:lnTo>
                      <a:pt x="45" y="40"/>
                    </a:lnTo>
                    <a:lnTo>
                      <a:pt x="131" y="40"/>
                    </a:lnTo>
                    <a:cubicBezTo>
                      <a:pt x="156" y="40"/>
                      <a:pt x="170" y="43"/>
                      <a:pt x="182" y="52"/>
                    </a:cubicBezTo>
                    <a:cubicBezTo>
                      <a:pt x="194" y="62"/>
                      <a:pt x="201" y="76"/>
                      <a:pt x="201" y="95"/>
                    </a:cubicBezTo>
                    <a:cubicBezTo>
                      <a:pt x="201" y="114"/>
                      <a:pt x="194" y="129"/>
                      <a:pt x="182" y="138"/>
                    </a:cubicBezTo>
                    <a:cubicBezTo>
                      <a:pt x="170" y="147"/>
                      <a:pt x="156" y="151"/>
                      <a:pt x="131" y="151"/>
                    </a:cubicBezTo>
                    <a:lnTo>
                      <a:pt x="45" y="151"/>
                    </a:lnTo>
                    <a:close/>
                    <a:moveTo>
                      <a:pt x="45" y="310"/>
                    </a:moveTo>
                    <a:lnTo>
                      <a:pt x="45" y="310"/>
                    </a:lnTo>
                    <a:lnTo>
                      <a:pt x="45" y="190"/>
                    </a:lnTo>
                    <a:lnTo>
                      <a:pt x="154" y="190"/>
                    </a:lnTo>
                    <a:cubicBezTo>
                      <a:pt x="175" y="190"/>
                      <a:pt x="190" y="195"/>
                      <a:pt x="200" y="207"/>
                    </a:cubicBezTo>
                    <a:cubicBezTo>
                      <a:pt x="211" y="218"/>
                      <a:pt x="216" y="233"/>
                      <a:pt x="216" y="250"/>
                    </a:cubicBezTo>
                    <a:cubicBezTo>
                      <a:pt x="216" y="267"/>
                      <a:pt x="211" y="282"/>
                      <a:pt x="200" y="293"/>
                    </a:cubicBezTo>
                    <a:cubicBezTo>
                      <a:pt x="190" y="305"/>
                      <a:pt x="175" y="310"/>
                      <a:pt x="154" y="310"/>
                    </a:cubicBezTo>
                    <a:lnTo>
                      <a:pt x="45" y="3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73"/>
              <p:cNvSpPr>
                <a:spLocks/>
              </p:cNvSpPr>
              <p:nvPr/>
            </p:nvSpPr>
            <p:spPr bwMode="auto">
              <a:xfrm>
                <a:off x="3316" y="3392"/>
                <a:ext cx="30" cy="154"/>
              </a:xfrm>
              <a:custGeom>
                <a:avLst/>
                <a:gdLst>
                  <a:gd name="T0" fmla="*/ 26 w 104"/>
                  <a:gd name="T1" fmla="*/ 451 h 451"/>
                  <a:gd name="T2" fmla="*/ 26 w 104"/>
                  <a:gd name="T3" fmla="*/ 451 h 451"/>
                  <a:gd name="T4" fmla="*/ 104 w 104"/>
                  <a:gd name="T5" fmla="*/ 226 h 451"/>
                  <a:gd name="T6" fmla="*/ 26 w 104"/>
                  <a:gd name="T7" fmla="*/ 0 h 451"/>
                  <a:gd name="T8" fmla="*/ 0 w 104"/>
                  <a:gd name="T9" fmla="*/ 0 h 451"/>
                  <a:gd name="T10" fmla="*/ 66 w 104"/>
                  <a:gd name="T11" fmla="*/ 226 h 451"/>
                  <a:gd name="T12" fmla="*/ 0 w 104"/>
                  <a:gd name="T13" fmla="*/ 451 h 451"/>
                  <a:gd name="T14" fmla="*/ 26 w 104"/>
                  <a:gd name="T15" fmla="*/ 451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51">
                    <a:moveTo>
                      <a:pt x="26" y="451"/>
                    </a:moveTo>
                    <a:lnTo>
                      <a:pt x="26" y="451"/>
                    </a:lnTo>
                    <a:cubicBezTo>
                      <a:pt x="74" y="388"/>
                      <a:pt x="104" y="301"/>
                      <a:pt x="104" y="226"/>
                    </a:cubicBezTo>
                    <a:cubicBezTo>
                      <a:pt x="104" y="150"/>
                      <a:pt x="74" y="63"/>
                      <a:pt x="26" y="0"/>
                    </a:cubicBezTo>
                    <a:lnTo>
                      <a:pt x="0" y="0"/>
                    </a:lnTo>
                    <a:cubicBezTo>
                      <a:pt x="42" y="69"/>
                      <a:pt x="66" y="149"/>
                      <a:pt x="66" y="226"/>
                    </a:cubicBezTo>
                    <a:cubicBezTo>
                      <a:pt x="66" y="302"/>
                      <a:pt x="42" y="383"/>
                      <a:pt x="0" y="451"/>
                    </a:cubicBezTo>
                    <a:lnTo>
                      <a:pt x="26" y="4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74"/>
              <p:cNvSpPr>
                <a:spLocks/>
              </p:cNvSpPr>
              <p:nvPr/>
            </p:nvSpPr>
            <p:spPr bwMode="auto">
              <a:xfrm>
                <a:off x="2350" y="2908"/>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75"/>
              <p:cNvSpPr>
                <a:spLocks/>
              </p:cNvSpPr>
              <p:nvPr/>
            </p:nvSpPr>
            <p:spPr bwMode="auto">
              <a:xfrm>
                <a:off x="2375" y="2939"/>
                <a:ext cx="10" cy="11"/>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76"/>
              <p:cNvSpPr>
                <a:spLocks/>
              </p:cNvSpPr>
              <p:nvPr/>
            </p:nvSpPr>
            <p:spPr bwMode="auto">
              <a:xfrm>
                <a:off x="2488" y="2685"/>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Freeform 77"/>
              <p:cNvSpPr>
                <a:spLocks/>
              </p:cNvSpPr>
              <p:nvPr/>
            </p:nvSpPr>
            <p:spPr bwMode="auto">
              <a:xfrm>
                <a:off x="2513" y="2715"/>
                <a:ext cx="10" cy="12"/>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78"/>
              <p:cNvSpPr>
                <a:spLocks/>
              </p:cNvSpPr>
              <p:nvPr/>
            </p:nvSpPr>
            <p:spPr bwMode="auto">
              <a:xfrm>
                <a:off x="2499" y="3009"/>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79"/>
              <p:cNvSpPr>
                <a:spLocks/>
              </p:cNvSpPr>
              <p:nvPr/>
            </p:nvSpPr>
            <p:spPr bwMode="auto">
              <a:xfrm>
                <a:off x="2525" y="3039"/>
                <a:ext cx="9" cy="11"/>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80"/>
              <p:cNvSpPr>
                <a:spLocks/>
              </p:cNvSpPr>
              <p:nvPr/>
            </p:nvSpPr>
            <p:spPr bwMode="auto">
              <a:xfrm>
                <a:off x="2583" y="2687"/>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81"/>
              <p:cNvSpPr>
                <a:spLocks/>
              </p:cNvSpPr>
              <p:nvPr/>
            </p:nvSpPr>
            <p:spPr bwMode="auto">
              <a:xfrm>
                <a:off x="2608" y="2718"/>
                <a:ext cx="10" cy="11"/>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82"/>
              <p:cNvSpPr>
                <a:spLocks/>
              </p:cNvSpPr>
              <p:nvPr/>
            </p:nvSpPr>
            <p:spPr bwMode="auto">
              <a:xfrm>
                <a:off x="2605" y="2807"/>
                <a:ext cx="61" cy="73"/>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83"/>
              <p:cNvSpPr>
                <a:spLocks/>
              </p:cNvSpPr>
              <p:nvPr/>
            </p:nvSpPr>
            <p:spPr bwMode="auto">
              <a:xfrm>
                <a:off x="2631" y="2838"/>
                <a:ext cx="9" cy="11"/>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84"/>
              <p:cNvSpPr>
                <a:spLocks/>
              </p:cNvSpPr>
              <p:nvPr/>
            </p:nvSpPr>
            <p:spPr bwMode="auto">
              <a:xfrm>
                <a:off x="2641" y="2688"/>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85"/>
              <p:cNvSpPr>
                <a:spLocks/>
              </p:cNvSpPr>
              <p:nvPr/>
            </p:nvSpPr>
            <p:spPr bwMode="auto">
              <a:xfrm>
                <a:off x="2667" y="2718"/>
                <a:ext cx="9" cy="11"/>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86"/>
              <p:cNvSpPr>
                <a:spLocks/>
              </p:cNvSpPr>
              <p:nvPr/>
            </p:nvSpPr>
            <p:spPr bwMode="auto">
              <a:xfrm>
                <a:off x="2651" y="2714"/>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87"/>
              <p:cNvSpPr>
                <a:spLocks/>
              </p:cNvSpPr>
              <p:nvPr/>
            </p:nvSpPr>
            <p:spPr bwMode="auto">
              <a:xfrm>
                <a:off x="2677" y="2744"/>
                <a:ext cx="9" cy="12"/>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88"/>
              <p:cNvSpPr>
                <a:spLocks/>
              </p:cNvSpPr>
              <p:nvPr/>
            </p:nvSpPr>
            <p:spPr bwMode="auto">
              <a:xfrm>
                <a:off x="2683" y="2625"/>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89"/>
              <p:cNvSpPr>
                <a:spLocks/>
              </p:cNvSpPr>
              <p:nvPr/>
            </p:nvSpPr>
            <p:spPr bwMode="auto">
              <a:xfrm>
                <a:off x="2709" y="2655"/>
                <a:ext cx="10" cy="12"/>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90"/>
              <p:cNvSpPr>
                <a:spLocks/>
              </p:cNvSpPr>
              <p:nvPr/>
            </p:nvSpPr>
            <p:spPr bwMode="auto">
              <a:xfrm>
                <a:off x="2782" y="2622"/>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91"/>
              <p:cNvSpPr>
                <a:spLocks/>
              </p:cNvSpPr>
              <p:nvPr/>
            </p:nvSpPr>
            <p:spPr bwMode="auto">
              <a:xfrm>
                <a:off x="2807" y="2652"/>
                <a:ext cx="10" cy="11"/>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92"/>
              <p:cNvSpPr>
                <a:spLocks/>
              </p:cNvSpPr>
              <p:nvPr/>
            </p:nvSpPr>
            <p:spPr bwMode="auto">
              <a:xfrm>
                <a:off x="2811" y="2836"/>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93"/>
              <p:cNvSpPr>
                <a:spLocks/>
              </p:cNvSpPr>
              <p:nvPr/>
            </p:nvSpPr>
            <p:spPr bwMode="auto">
              <a:xfrm>
                <a:off x="2837" y="2867"/>
                <a:ext cx="10" cy="11"/>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94"/>
              <p:cNvSpPr>
                <a:spLocks/>
              </p:cNvSpPr>
              <p:nvPr/>
            </p:nvSpPr>
            <p:spPr bwMode="auto">
              <a:xfrm>
                <a:off x="2864" y="2587"/>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95"/>
              <p:cNvSpPr>
                <a:spLocks/>
              </p:cNvSpPr>
              <p:nvPr/>
            </p:nvSpPr>
            <p:spPr bwMode="auto">
              <a:xfrm>
                <a:off x="2890" y="2617"/>
                <a:ext cx="10" cy="11"/>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96"/>
              <p:cNvSpPr>
                <a:spLocks/>
              </p:cNvSpPr>
              <p:nvPr/>
            </p:nvSpPr>
            <p:spPr bwMode="auto">
              <a:xfrm>
                <a:off x="2879" y="2575"/>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97"/>
              <p:cNvSpPr>
                <a:spLocks/>
              </p:cNvSpPr>
              <p:nvPr/>
            </p:nvSpPr>
            <p:spPr bwMode="auto">
              <a:xfrm>
                <a:off x="2904" y="2605"/>
                <a:ext cx="10" cy="12"/>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98"/>
              <p:cNvSpPr>
                <a:spLocks/>
              </p:cNvSpPr>
              <p:nvPr/>
            </p:nvSpPr>
            <p:spPr bwMode="auto">
              <a:xfrm>
                <a:off x="2924" y="2705"/>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99"/>
              <p:cNvSpPr>
                <a:spLocks/>
              </p:cNvSpPr>
              <p:nvPr/>
            </p:nvSpPr>
            <p:spPr bwMode="auto">
              <a:xfrm>
                <a:off x="2949" y="2735"/>
                <a:ext cx="10" cy="12"/>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100"/>
              <p:cNvSpPr>
                <a:spLocks/>
              </p:cNvSpPr>
              <p:nvPr/>
            </p:nvSpPr>
            <p:spPr bwMode="auto">
              <a:xfrm>
                <a:off x="2979" y="2627"/>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01"/>
              <p:cNvSpPr>
                <a:spLocks/>
              </p:cNvSpPr>
              <p:nvPr/>
            </p:nvSpPr>
            <p:spPr bwMode="auto">
              <a:xfrm>
                <a:off x="3004" y="2658"/>
                <a:ext cx="10" cy="11"/>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102"/>
              <p:cNvSpPr>
                <a:spLocks/>
              </p:cNvSpPr>
              <p:nvPr/>
            </p:nvSpPr>
            <p:spPr bwMode="auto">
              <a:xfrm>
                <a:off x="2985" y="2457"/>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03"/>
              <p:cNvSpPr>
                <a:spLocks/>
              </p:cNvSpPr>
              <p:nvPr/>
            </p:nvSpPr>
            <p:spPr bwMode="auto">
              <a:xfrm>
                <a:off x="3010" y="2487"/>
                <a:ext cx="10" cy="12"/>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04"/>
              <p:cNvSpPr>
                <a:spLocks/>
              </p:cNvSpPr>
              <p:nvPr/>
            </p:nvSpPr>
            <p:spPr bwMode="auto">
              <a:xfrm>
                <a:off x="2989" y="2698"/>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105"/>
              <p:cNvSpPr>
                <a:spLocks/>
              </p:cNvSpPr>
              <p:nvPr/>
            </p:nvSpPr>
            <p:spPr bwMode="auto">
              <a:xfrm>
                <a:off x="3015" y="2729"/>
                <a:ext cx="9" cy="11"/>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06"/>
              <p:cNvSpPr>
                <a:spLocks/>
              </p:cNvSpPr>
              <p:nvPr/>
            </p:nvSpPr>
            <p:spPr bwMode="auto">
              <a:xfrm>
                <a:off x="3007" y="2848"/>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107"/>
              <p:cNvSpPr>
                <a:spLocks/>
              </p:cNvSpPr>
              <p:nvPr/>
            </p:nvSpPr>
            <p:spPr bwMode="auto">
              <a:xfrm>
                <a:off x="3032" y="2878"/>
                <a:ext cx="10" cy="12"/>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08"/>
              <p:cNvSpPr>
                <a:spLocks/>
              </p:cNvSpPr>
              <p:nvPr/>
            </p:nvSpPr>
            <p:spPr bwMode="auto">
              <a:xfrm>
                <a:off x="3019" y="2908"/>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109"/>
              <p:cNvSpPr>
                <a:spLocks/>
              </p:cNvSpPr>
              <p:nvPr/>
            </p:nvSpPr>
            <p:spPr bwMode="auto">
              <a:xfrm>
                <a:off x="3045" y="2939"/>
                <a:ext cx="9" cy="11"/>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10"/>
              <p:cNvSpPr>
                <a:spLocks/>
              </p:cNvSpPr>
              <p:nvPr/>
            </p:nvSpPr>
            <p:spPr bwMode="auto">
              <a:xfrm>
                <a:off x="3025" y="2915"/>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111"/>
              <p:cNvSpPr>
                <a:spLocks/>
              </p:cNvSpPr>
              <p:nvPr/>
            </p:nvSpPr>
            <p:spPr bwMode="auto">
              <a:xfrm>
                <a:off x="3050" y="2945"/>
                <a:ext cx="10" cy="12"/>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12"/>
              <p:cNvSpPr>
                <a:spLocks/>
              </p:cNvSpPr>
              <p:nvPr/>
            </p:nvSpPr>
            <p:spPr bwMode="auto">
              <a:xfrm>
                <a:off x="3027" y="2718"/>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113"/>
              <p:cNvSpPr>
                <a:spLocks/>
              </p:cNvSpPr>
              <p:nvPr/>
            </p:nvSpPr>
            <p:spPr bwMode="auto">
              <a:xfrm>
                <a:off x="3052" y="2748"/>
                <a:ext cx="10" cy="11"/>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14"/>
              <p:cNvSpPr>
                <a:spLocks/>
              </p:cNvSpPr>
              <p:nvPr/>
            </p:nvSpPr>
            <p:spPr bwMode="auto">
              <a:xfrm>
                <a:off x="3051" y="2455"/>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115"/>
              <p:cNvSpPr>
                <a:spLocks/>
              </p:cNvSpPr>
              <p:nvPr/>
            </p:nvSpPr>
            <p:spPr bwMode="auto">
              <a:xfrm>
                <a:off x="3077" y="2486"/>
                <a:ext cx="9" cy="11"/>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16"/>
              <p:cNvSpPr>
                <a:spLocks/>
              </p:cNvSpPr>
              <p:nvPr/>
            </p:nvSpPr>
            <p:spPr bwMode="auto">
              <a:xfrm>
                <a:off x="3057" y="2520"/>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Freeform 117"/>
              <p:cNvSpPr>
                <a:spLocks/>
              </p:cNvSpPr>
              <p:nvPr/>
            </p:nvSpPr>
            <p:spPr bwMode="auto">
              <a:xfrm>
                <a:off x="3082" y="2550"/>
                <a:ext cx="10" cy="11"/>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18"/>
              <p:cNvSpPr>
                <a:spLocks/>
              </p:cNvSpPr>
              <p:nvPr/>
            </p:nvSpPr>
            <p:spPr bwMode="auto">
              <a:xfrm>
                <a:off x="3061" y="2608"/>
                <a:ext cx="61" cy="73"/>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119"/>
              <p:cNvSpPr>
                <a:spLocks/>
              </p:cNvSpPr>
              <p:nvPr/>
            </p:nvSpPr>
            <p:spPr bwMode="auto">
              <a:xfrm>
                <a:off x="3086" y="2639"/>
                <a:ext cx="10" cy="11"/>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20"/>
              <p:cNvSpPr>
                <a:spLocks/>
              </p:cNvSpPr>
              <p:nvPr/>
            </p:nvSpPr>
            <p:spPr bwMode="auto">
              <a:xfrm>
                <a:off x="3086" y="2807"/>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121"/>
              <p:cNvSpPr>
                <a:spLocks/>
              </p:cNvSpPr>
              <p:nvPr/>
            </p:nvSpPr>
            <p:spPr bwMode="auto">
              <a:xfrm>
                <a:off x="3112" y="2837"/>
                <a:ext cx="9" cy="12"/>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22"/>
              <p:cNvSpPr>
                <a:spLocks/>
              </p:cNvSpPr>
              <p:nvPr/>
            </p:nvSpPr>
            <p:spPr bwMode="auto">
              <a:xfrm>
                <a:off x="3117" y="2622"/>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123"/>
              <p:cNvSpPr>
                <a:spLocks/>
              </p:cNvSpPr>
              <p:nvPr/>
            </p:nvSpPr>
            <p:spPr bwMode="auto">
              <a:xfrm>
                <a:off x="3142" y="2652"/>
                <a:ext cx="10" cy="12"/>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24"/>
              <p:cNvSpPr>
                <a:spLocks/>
              </p:cNvSpPr>
              <p:nvPr/>
            </p:nvSpPr>
            <p:spPr bwMode="auto">
              <a:xfrm>
                <a:off x="3123" y="2690"/>
                <a:ext cx="61" cy="73"/>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125"/>
              <p:cNvSpPr>
                <a:spLocks/>
              </p:cNvSpPr>
              <p:nvPr/>
            </p:nvSpPr>
            <p:spPr bwMode="auto">
              <a:xfrm>
                <a:off x="3149" y="2721"/>
                <a:ext cx="10" cy="11"/>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26"/>
              <p:cNvSpPr>
                <a:spLocks/>
              </p:cNvSpPr>
              <p:nvPr/>
            </p:nvSpPr>
            <p:spPr bwMode="auto">
              <a:xfrm>
                <a:off x="3129" y="2537"/>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Freeform 127"/>
              <p:cNvSpPr>
                <a:spLocks/>
              </p:cNvSpPr>
              <p:nvPr/>
            </p:nvSpPr>
            <p:spPr bwMode="auto">
              <a:xfrm>
                <a:off x="3155" y="2568"/>
                <a:ext cx="10" cy="11"/>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28"/>
              <p:cNvSpPr>
                <a:spLocks/>
              </p:cNvSpPr>
              <p:nvPr/>
            </p:nvSpPr>
            <p:spPr bwMode="auto">
              <a:xfrm>
                <a:off x="3161" y="2655"/>
                <a:ext cx="60" cy="73"/>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129"/>
              <p:cNvSpPr>
                <a:spLocks/>
              </p:cNvSpPr>
              <p:nvPr/>
            </p:nvSpPr>
            <p:spPr bwMode="auto">
              <a:xfrm>
                <a:off x="3186" y="2686"/>
                <a:ext cx="10" cy="11"/>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30"/>
              <p:cNvSpPr>
                <a:spLocks/>
              </p:cNvSpPr>
              <p:nvPr/>
            </p:nvSpPr>
            <p:spPr bwMode="auto">
              <a:xfrm>
                <a:off x="3171" y="2731"/>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131"/>
              <p:cNvSpPr>
                <a:spLocks/>
              </p:cNvSpPr>
              <p:nvPr/>
            </p:nvSpPr>
            <p:spPr bwMode="auto">
              <a:xfrm>
                <a:off x="3197" y="2762"/>
                <a:ext cx="9" cy="11"/>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132"/>
              <p:cNvSpPr>
                <a:spLocks/>
              </p:cNvSpPr>
              <p:nvPr/>
            </p:nvSpPr>
            <p:spPr bwMode="auto">
              <a:xfrm>
                <a:off x="3203" y="2316"/>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133"/>
              <p:cNvSpPr>
                <a:spLocks/>
              </p:cNvSpPr>
              <p:nvPr/>
            </p:nvSpPr>
            <p:spPr bwMode="auto">
              <a:xfrm>
                <a:off x="3228" y="2346"/>
                <a:ext cx="9" cy="12"/>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34"/>
              <p:cNvSpPr>
                <a:spLocks/>
              </p:cNvSpPr>
              <p:nvPr/>
            </p:nvSpPr>
            <p:spPr bwMode="auto">
              <a:xfrm>
                <a:off x="3204" y="2691"/>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135"/>
              <p:cNvSpPr>
                <a:spLocks/>
              </p:cNvSpPr>
              <p:nvPr/>
            </p:nvSpPr>
            <p:spPr bwMode="auto">
              <a:xfrm>
                <a:off x="3230" y="2721"/>
                <a:ext cx="9" cy="12"/>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36"/>
              <p:cNvSpPr>
                <a:spLocks/>
              </p:cNvSpPr>
              <p:nvPr/>
            </p:nvSpPr>
            <p:spPr bwMode="auto">
              <a:xfrm>
                <a:off x="3231" y="2474"/>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137"/>
              <p:cNvSpPr>
                <a:spLocks/>
              </p:cNvSpPr>
              <p:nvPr/>
            </p:nvSpPr>
            <p:spPr bwMode="auto">
              <a:xfrm>
                <a:off x="3256" y="2504"/>
                <a:ext cx="10" cy="11"/>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138"/>
              <p:cNvSpPr>
                <a:spLocks/>
              </p:cNvSpPr>
              <p:nvPr/>
            </p:nvSpPr>
            <p:spPr bwMode="auto">
              <a:xfrm>
                <a:off x="3292" y="2280"/>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Freeform 139"/>
              <p:cNvSpPr>
                <a:spLocks/>
              </p:cNvSpPr>
              <p:nvPr/>
            </p:nvSpPr>
            <p:spPr bwMode="auto">
              <a:xfrm>
                <a:off x="3318" y="2311"/>
                <a:ext cx="9" cy="11"/>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140"/>
              <p:cNvSpPr>
                <a:spLocks/>
              </p:cNvSpPr>
              <p:nvPr/>
            </p:nvSpPr>
            <p:spPr bwMode="auto">
              <a:xfrm>
                <a:off x="3342" y="2474"/>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141"/>
              <p:cNvSpPr>
                <a:spLocks/>
              </p:cNvSpPr>
              <p:nvPr/>
            </p:nvSpPr>
            <p:spPr bwMode="auto">
              <a:xfrm>
                <a:off x="3368" y="2505"/>
                <a:ext cx="9" cy="11"/>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42"/>
              <p:cNvSpPr>
                <a:spLocks/>
              </p:cNvSpPr>
              <p:nvPr/>
            </p:nvSpPr>
            <p:spPr bwMode="auto">
              <a:xfrm>
                <a:off x="3355" y="2749"/>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143"/>
              <p:cNvSpPr>
                <a:spLocks/>
              </p:cNvSpPr>
              <p:nvPr/>
            </p:nvSpPr>
            <p:spPr bwMode="auto">
              <a:xfrm>
                <a:off x="3381" y="2779"/>
                <a:ext cx="9" cy="12"/>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144"/>
              <p:cNvSpPr>
                <a:spLocks/>
              </p:cNvSpPr>
              <p:nvPr/>
            </p:nvSpPr>
            <p:spPr bwMode="auto">
              <a:xfrm>
                <a:off x="3359" y="2767"/>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145"/>
              <p:cNvSpPr>
                <a:spLocks/>
              </p:cNvSpPr>
              <p:nvPr/>
            </p:nvSpPr>
            <p:spPr bwMode="auto">
              <a:xfrm>
                <a:off x="3384" y="2798"/>
                <a:ext cx="10" cy="11"/>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146"/>
              <p:cNvSpPr>
                <a:spLocks/>
              </p:cNvSpPr>
              <p:nvPr/>
            </p:nvSpPr>
            <p:spPr bwMode="auto">
              <a:xfrm>
                <a:off x="3379" y="2439"/>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Freeform 147"/>
              <p:cNvSpPr>
                <a:spLocks/>
              </p:cNvSpPr>
              <p:nvPr/>
            </p:nvSpPr>
            <p:spPr bwMode="auto">
              <a:xfrm>
                <a:off x="3405" y="2469"/>
                <a:ext cx="9" cy="11"/>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148"/>
              <p:cNvSpPr>
                <a:spLocks/>
              </p:cNvSpPr>
              <p:nvPr/>
            </p:nvSpPr>
            <p:spPr bwMode="auto">
              <a:xfrm>
                <a:off x="3416" y="2530"/>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Freeform 149"/>
              <p:cNvSpPr>
                <a:spLocks/>
              </p:cNvSpPr>
              <p:nvPr/>
            </p:nvSpPr>
            <p:spPr bwMode="auto">
              <a:xfrm>
                <a:off x="3442" y="2560"/>
                <a:ext cx="9" cy="11"/>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50"/>
              <p:cNvSpPr>
                <a:spLocks/>
              </p:cNvSpPr>
              <p:nvPr/>
            </p:nvSpPr>
            <p:spPr bwMode="auto">
              <a:xfrm>
                <a:off x="3430" y="2609"/>
                <a:ext cx="60" cy="73"/>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Freeform 151"/>
              <p:cNvSpPr>
                <a:spLocks/>
              </p:cNvSpPr>
              <p:nvPr/>
            </p:nvSpPr>
            <p:spPr bwMode="auto">
              <a:xfrm>
                <a:off x="3455" y="2640"/>
                <a:ext cx="10" cy="11"/>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52"/>
              <p:cNvSpPr>
                <a:spLocks/>
              </p:cNvSpPr>
              <p:nvPr/>
            </p:nvSpPr>
            <p:spPr bwMode="auto">
              <a:xfrm>
                <a:off x="3436" y="2315"/>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Freeform 153"/>
              <p:cNvSpPr>
                <a:spLocks/>
              </p:cNvSpPr>
              <p:nvPr/>
            </p:nvSpPr>
            <p:spPr bwMode="auto">
              <a:xfrm>
                <a:off x="3462" y="2345"/>
                <a:ext cx="9" cy="12"/>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54"/>
              <p:cNvSpPr>
                <a:spLocks/>
              </p:cNvSpPr>
              <p:nvPr/>
            </p:nvSpPr>
            <p:spPr bwMode="auto">
              <a:xfrm>
                <a:off x="3445" y="2459"/>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Freeform 155"/>
              <p:cNvSpPr>
                <a:spLocks/>
              </p:cNvSpPr>
              <p:nvPr/>
            </p:nvSpPr>
            <p:spPr bwMode="auto">
              <a:xfrm>
                <a:off x="3470" y="2489"/>
                <a:ext cx="9" cy="11"/>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56"/>
              <p:cNvSpPr>
                <a:spLocks/>
              </p:cNvSpPr>
              <p:nvPr/>
            </p:nvSpPr>
            <p:spPr bwMode="auto">
              <a:xfrm>
                <a:off x="3451" y="2595"/>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157"/>
              <p:cNvSpPr>
                <a:spLocks/>
              </p:cNvSpPr>
              <p:nvPr/>
            </p:nvSpPr>
            <p:spPr bwMode="auto">
              <a:xfrm>
                <a:off x="3477" y="2626"/>
                <a:ext cx="9" cy="11"/>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58"/>
              <p:cNvSpPr>
                <a:spLocks/>
              </p:cNvSpPr>
              <p:nvPr/>
            </p:nvSpPr>
            <p:spPr bwMode="auto">
              <a:xfrm>
                <a:off x="3461" y="2861"/>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Freeform 159"/>
              <p:cNvSpPr>
                <a:spLocks/>
              </p:cNvSpPr>
              <p:nvPr/>
            </p:nvSpPr>
            <p:spPr bwMode="auto">
              <a:xfrm>
                <a:off x="3486" y="2891"/>
                <a:ext cx="10" cy="12"/>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160"/>
              <p:cNvSpPr>
                <a:spLocks/>
              </p:cNvSpPr>
              <p:nvPr/>
            </p:nvSpPr>
            <p:spPr bwMode="auto">
              <a:xfrm>
                <a:off x="3461" y="2628"/>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Freeform 161"/>
              <p:cNvSpPr>
                <a:spLocks/>
              </p:cNvSpPr>
              <p:nvPr/>
            </p:nvSpPr>
            <p:spPr bwMode="auto">
              <a:xfrm>
                <a:off x="3487" y="2658"/>
                <a:ext cx="9" cy="12"/>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162"/>
              <p:cNvSpPr>
                <a:spLocks/>
              </p:cNvSpPr>
              <p:nvPr/>
            </p:nvSpPr>
            <p:spPr bwMode="auto">
              <a:xfrm>
                <a:off x="3462" y="2206"/>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Freeform 163"/>
              <p:cNvSpPr>
                <a:spLocks/>
              </p:cNvSpPr>
              <p:nvPr/>
            </p:nvSpPr>
            <p:spPr bwMode="auto">
              <a:xfrm>
                <a:off x="3488" y="2236"/>
                <a:ext cx="9" cy="12"/>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164"/>
              <p:cNvSpPr>
                <a:spLocks/>
              </p:cNvSpPr>
              <p:nvPr/>
            </p:nvSpPr>
            <p:spPr bwMode="auto">
              <a:xfrm>
                <a:off x="3476" y="2345"/>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Freeform 165"/>
              <p:cNvSpPr>
                <a:spLocks/>
              </p:cNvSpPr>
              <p:nvPr/>
            </p:nvSpPr>
            <p:spPr bwMode="auto">
              <a:xfrm>
                <a:off x="3502" y="2375"/>
                <a:ext cx="9" cy="12"/>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166"/>
              <p:cNvSpPr>
                <a:spLocks/>
              </p:cNvSpPr>
              <p:nvPr/>
            </p:nvSpPr>
            <p:spPr bwMode="auto">
              <a:xfrm>
                <a:off x="3503" y="2592"/>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Freeform 167"/>
              <p:cNvSpPr>
                <a:spLocks/>
              </p:cNvSpPr>
              <p:nvPr/>
            </p:nvSpPr>
            <p:spPr bwMode="auto">
              <a:xfrm>
                <a:off x="3529" y="2622"/>
                <a:ext cx="9" cy="12"/>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168"/>
              <p:cNvSpPr>
                <a:spLocks/>
              </p:cNvSpPr>
              <p:nvPr/>
            </p:nvSpPr>
            <p:spPr bwMode="auto">
              <a:xfrm>
                <a:off x="3519" y="2412"/>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Freeform 169"/>
              <p:cNvSpPr>
                <a:spLocks/>
              </p:cNvSpPr>
              <p:nvPr/>
            </p:nvSpPr>
            <p:spPr bwMode="auto">
              <a:xfrm>
                <a:off x="3545" y="2442"/>
                <a:ext cx="9" cy="12"/>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170"/>
              <p:cNvSpPr>
                <a:spLocks/>
              </p:cNvSpPr>
              <p:nvPr/>
            </p:nvSpPr>
            <p:spPr bwMode="auto">
              <a:xfrm>
                <a:off x="3523" y="2649"/>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Freeform 171"/>
              <p:cNvSpPr>
                <a:spLocks/>
              </p:cNvSpPr>
              <p:nvPr/>
            </p:nvSpPr>
            <p:spPr bwMode="auto">
              <a:xfrm>
                <a:off x="3549" y="2679"/>
                <a:ext cx="9" cy="11"/>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172"/>
              <p:cNvSpPr>
                <a:spLocks/>
              </p:cNvSpPr>
              <p:nvPr/>
            </p:nvSpPr>
            <p:spPr bwMode="auto">
              <a:xfrm>
                <a:off x="3528" y="2498"/>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Freeform 173"/>
              <p:cNvSpPr>
                <a:spLocks/>
              </p:cNvSpPr>
              <p:nvPr/>
            </p:nvSpPr>
            <p:spPr bwMode="auto">
              <a:xfrm>
                <a:off x="3553" y="2528"/>
                <a:ext cx="10" cy="11"/>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174"/>
              <p:cNvSpPr>
                <a:spLocks/>
              </p:cNvSpPr>
              <p:nvPr/>
            </p:nvSpPr>
            <p:spPr bwMode="auto">
              <a:xfrm>
                <a:off x="3561" y="2508"/>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175"/>
              <p:cNvSpPr>
                <a:spLocks/>
              </p:cNvSpPr>
              <p:nvPr/>
            </p:nvSpPr>
            <p:spPr bwMode="auto">
              <a:xfrm>
                <a:off x="3587" y="2538"/>
                <a:ext cx="9" cy="11"/>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176"/>
              <p:cNvSpPr>
                <a:spLocks/>
              </p:cNvSpPr>
              <p:nvPr/>
            </p:nvSpPr>
            <p:spPr bwMode="auto">
              <a:xfrm>
                <a:off x="3576" y="2542"/>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Freeform 177"/>
              <p:cNvSpPr>
                <a:spLocks/>
              </p:cNvSpPr>
              <p:nvPr/>
            </p:nvSpPr>
            <p:spPr bwMode="auto">
              <a:xfrm>
                <a:off x="3601" y="2572"/>
                <a:ext cx="10" cy="12"/>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178"/>
              <p:cNvSpPr>
                <a:spLocks/>
              </p:cNvSpPr>
              <p:nvPr/>
            </p:nvSpPr>
            <p:spPr bwMode="auto">
              <a:xfrm>
                <a:off x="3581" y="2367"/>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Freeform 179"/>
              <p:cNvSpPr>
                <a:spLocks/>
              </p:cNvSpPr>
              <p:nvPr/>
            </p:nvSpPr>
            <p:spPr bwMode="auto">
              <a:xfrm>
                <a:off x="3606" y="2397"/>
                <a:ext cx="10" cy="12"/>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180"/>
              <p:cNvSpPr>
                <a:spLocks/>
              </p:cNvSpPr>
              <p:nvPr/>
            </p:nvSpPr>
            <p:spPr bwMode="auto">
              <a:xfrm>
                <a:off x="3598" y="2686"/>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Freeform 181"/>
              <p:cNvSpPr>
                <a:spLocks/>
              </p:cNvSpPr>
              <p:nvPr/>
            </p:nvSpPr>
            <p:spPr bwMode="auto">
              <a:xfrm>
                <a:off x="3623" y="2716"/>
                <a:ext cx="10" cy="12"/>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182"/>
              <p:cNvSpPr>
                <a:spLocks/>
              </p:cNvSpPr>
              <p:nvPr/>
            </p:nvSpPr>
            <p:spPr bwMode="auto">
              <a:xfrm>
                <a:off x="3601" y="2540"/>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Freeform 183"/>
              <p:cNvSpPr>
                <a:spLocks/>
              </p:cNvSpPr>
              <p:nvPr/>
            </p:nvSpPr>
            <p:spPr bwMode="auto">
              <a:xfrm>
                <a:off x="3627" y="2571"/>
                <a:ext cx="9" cy="11"/>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184"/>
              <p:cNvSpPr>
                <a:spLocks/>
              </p:cNvSpPr>
              <p:nvPr/>
            </p:nvSpPr>
            <p:spPr bwMode="auto">
              <a:xfrm>
                <a:off x="3617" y="2161"/>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Freeform 185"/>
              <p:cNvSpPr>
                <a:spLocks/>
              </p:cNvSpPr>
              <p:nvPr/>
            </p:nvSpPr>
            <p:spPr bwMode="auto">
              <a:xfrm>
                <a:off x="3643" y="2191"/>
                <a:ext cx="9" cy="12"/>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186"/>
              <p:cNvSpPr>
                <a:spLocks/>
              </p:cNvSpPr>
              <p:nvPr/>
            </p:nvSpPr>
            <p:spPr bwMode="auto">
              <a:xfrm>
                <a:off x="3693" y="2360"/>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Freeform 187"/>
              <p:cNvSpPr>
                <a:spLocks/>
              </p:cNvSpPr>
              <p:nvPr/>
            </p:nvSpPr>
            <p:spPr bwMode="auto">
              <a:xfrm>
                <a:off x="3719" y="2390"/>
                <a:ext cx="9" cy="11"/>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188"/>
              <p:cNvSpPr>
                <a:spLocks/>
              </p:cNvSpPr>
              <p:nvPr/>
            </p:nvSpPr>
            <p:spPr bwMode="auto">
              <a:xfrm>
                <a:off x="3744" y="2083"/>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Freeform 189"/>
              <p:cNvSpPr>
                <a:spLocks/>
              </p:cNvSpPr>
              <p:nvPr/>
            </p:nvSpPr>
            <p:spPr bwMode="auto">
              <a:xfrm>
                <a:off x="3770" y="2113"/>
                <a:ext cx="9" cy="12"/>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190"/>
              <p:cNvSpPr>
                <a:spLocks/>
              </p:cNvSpPr>
              <p:nvPr/>
            </p:nvSpPr>
            <p:spPr bwMode="auto">
              <a:xfrm>
                <a:off x="3779" y="2387"/>
                <a:ext cx="60" cy="73"/>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Freeform 191"/>
              <p:cNvSpPr>
                <a:spLocks/>
              </p:cNvSpPr>
              <p:nvPr/>
            </p:nvSpPr>
            <p:spPr bwMode="auto">
              <a:xfrm>
                <a:off x="3804" y="2418"/>
                <a:ext cx="10" cy="11"/>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192"/>
              <p:cNvSpPr>
                <a:spLocks/>
              </p:cNvSpPr>
              <p:nvPr/>
            </p:nvSpPr>
            <p:spPr bwMode="auto">
              <a:xfrm>
                <a:off x="3793" y="2127"/>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Freeform 193"/>
              <p:cNvSpPr>
                <a:spLocks/>
              </p:cNvSpPr>
              <p:nvPr/>
            </p:nvSpPr>
            <p:spPr bwMode="auto">
              <a:xfrm>
                <a:off x="3819" y="2158"/>
                <a:ext cx="9" cy="11"/>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194"/>
              <p:cNvSpPr>
                <a:spLocks/>
              </p:cNvSpPr>
              <p:nvPr/>
            </p:nvSpPr>
            <p:spPr bwMode="auto">
              <a:xfrm>
                <a:off x="3811" y="1936"/>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Freeform 195"/>
              <p:cNvSpPr>
                <a:spLocks/>
              </p:cNvSpPr>
              <p:nvPr/>
            </p:nvSpPr>
            <p:spPr bwMode="auto">
              <a:xfrm>
                <a:off x="3836" y="1966"/>
                <a:ext cx="10" cy="12"/>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196"/>
              <p:cNvSpPr>
                <a:spLocks/>
              </p:cNvSpPr>
              <p:nvPr/>
            </p:nvSpPr>
            <p:spPr bwMode="auto">
              <a:xfrm>
                <a:off x="3822" y="2030"/>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 name="Freeform 197"/>
              <p:cNvSpPr>
                <a:spLocks/>
              </p:cNvSpPr>
              <p:nvPr/>
            </p:nvSpPr>
            <p:spPr bwMode="auto">
              <a:xfrm>
                <a:off x="3848" y="2060"/>
                <a:ext cx="9" cy="12"/>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198"/>
              <p:cNvSpPr>
                <a:spLocks/>
              </p:cNvSpPr>
              <p:nvPr/>
            </p:nvSpPr>
            <p:spPr bwMode="auto">
              <a:xfrm>
                <a:off x="3835" y="2298"/>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 name="Freeform 199"/>
              <p:cNvSpPr>
                <a:spLocks/>
              </p:cNvSpPr>
              <p:nvPr/>
            </p:nvSpPr>
            <p:spPr bwMode="auto">
              <a:xfrm>
                <a:off x="3860" y="2328"/>
                <a:ext cx="10" cy="11"/>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200"/>
              <p:cNvSpPr>
                <a:spLocks/>
              </p:cNvSpPr>
              <p:nvPr/>
            </p:nvSpPr>
            <p:spPr bwMode="auto">
              <a:xfrm>
                <a:off x="3848" y="2463"/>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 name="Freeform 201"/>
              <p:cNvSpPr>
                <a:spLocks/>
              </p:cNvSpPr>
              <p:nvPr/>
            </p:nvSpPr>
            <p:spPr bwMode="auto">
              <a:xfrm>
                <a:off x="3873" y="2494"/>
                <a:ext cx="10" cy="11"/>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202"/>
              <p:cNvSpPr>
                <a:spLocks/>
              </p:cNvSpPr>
              <p:nvPr/>
            </p:nvSpPr>
            <p:spPr bwMode="auto">
              <a:xfrm>
                <a:off x="3870" y="2003"/>
                <a:ext cx="61" cy="73"/>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 name="Freeform 203"/>
              <p:cNvSpPr>
                <a:spLocks/>
              </p:cNvSpPr>
              <p:nvPr/>
            </p:nvSpPr>
            <p:spPr bwMode="auto">
              <a:xfrm>
                <a:off x="3896" y="2034"/>
                <a:ext cx="10" cy="11"/>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204"/>
              <p:cNvSpPr>
                <a:spLocks/>
              </p:cNvSpPr>
              <p:nvPr/>
            </p:nvSpPr>
            <p:spPr bwMode="auto">
              <a:xfrm>
                <a:off x="3891" y="2063"/>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 name="Freeform 206"/>
            <p:cNvSpPr>
              <a:spLocks/>
            </p:cNvSpPr>
            <p:nvPr/>
          </p:nvSpPr>
          <p:spPr bwMode="auto">
            <a:xfrm>
              <a:off x="3916" y="2093"/>
              <a:ext cx="9" cy="12"/>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207"/>
            <p:cNvSpPr>
              <a:spLocks/>
            </p:cNvSpPr>
            <p:nvPr/>
          </p:nvSpPr>
          <p:spPr bwMode="auto">
            <a:xfrm>
              <a:off x="3914" y="2418"/>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208"/>
            <p:cNvSpPr>
              <a:spLocks/>
            </p:cNvSpPr>
            <p:nvPr/>
          </p:nvSpPr>
          <p:spPr bwMode="auto">
            <a:xfrm>
              <a:off x="3940" y="2449"/>
              <a:ext cx="9" cy="11"/>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09"/>
            <p:cNvSpPr>
              <a:spLocks/>
            </p:cNvSpPr>
            <p:nvPr/>
          </p:nvSpPr>
          <p:spPr bwMode="auto">
            <a:xfrm>
              <a:off x="3957" y="1868"/>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210"/>
            <p:cNvSpPr>
              <a:spLocks/>
            </p:cNvSpPr>
            <p:nvPr/>
          </p:nvSpPr>
          <p:spPr bwMode="auto">
            <a:xfrm>
              <a:off x="3983" y="1898"/>
              <a:ext cx="9" cy="12"/>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11"/>
            <p:cNvSpPr>
              <a:spLocks/>
            </p:cNvSpPr>
            <p:nvPr/>
          </p:nvSpPr>
          <p:spPr bwMode="auto">
            <a:xfrm>
              <a:off x="3959" y="1919"/>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212"/>
            <p:cNvSpPr>
              <a:spLocks/>
            </p:cNvSpPr>
            <p:nvPr/>
          </p:nvSpPr>
          <p:spPr bwMode="auto">
            <a:xfrm>
              <a:off x="3984" y="1950"/>
              <a:ext cx="9" cy="11"/>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3"/>
            <p:cNvSpPr>
              <a:spLocks/>
            </p:cNvSpPr>
            <p:nvPr/>
          </p:nvSpPr>
          <p:spPr bwMode="auto">
            <a:xfrm>
              <a:off x="3971" y="1799"/>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214"/>
            <p:cNvSpPr>
              <a:spLocks/>
            </p:cNvSpPr>
            <p:nvPr/>
          </p:nvSpPr>
          <p:spPr bwMode="auto">
            <a:xfrm>
              <a:off x="3997" y="1829"/>
              <a:ext cx="9" cy="11"/>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15"/>
            <p:cNvSpPr>
              <a:spLocks/>
            </p:cNvSpPr>
            <p:nvPr/>
          </p:nvSpPr>
          <p:spPr bwMode="auto">
            <a:xfrm>
              <a:off x="3982" y="2028"/>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16"/>
            <p:cNvSpPr>
              <a:spLocks/>
            </p:cNvSpPr>
            <p:nvPr/>
          </p:nvSpPr>
          <p:spPr bwMode="auto">
            <a:xfrm>
              <a:off x="4007" y="2058"/>
              <a:ext cx="10" cy="12"/>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17"/>
            <p:cNvSpPr>
              <a:spLocks/>
            </p:cNvSpPr>
            <p:nvPr/>
          </p:nvSpPr>
          <p:spPr bwMode="auto">
            <a:xfrm>
              <a:off x="3994" y="1827"/>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18"/>
            <p:cNvSpPr>
              <a:spLocks/>
            </p:cNvSpPr>
            <p:nvPr/>
          </p:nvSpPr>
          <p:spPr bwMode="auto">
            <a:xfrm>
              <a:off x="4019" y="1857"/>
              <a:ext cx="10" cy="12"/>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19"/>
            <p:cNvSpPr>
              <a:spLocks/>
            </p:cNvSpPr>
            <p:nvPr/>
          </p:nvSpPr>
          <p:spPr bwMode="auto">
            <a:xfrm>
              <a:off x="4014" y="2496"/>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0"/>
            <p:cNvSpPr>
              <a:spLocks/>
            </p:cNvSpPr>
            <p:nvPr/>
          </p:nvSpPr>
          <p:spPr bwMode="auto">
            <a:xfrm>
              <a:off x="4040" y="2526"/>
              <a:ext cx="10" cy="11"/>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21"/>
            <p:cNvSpPr>
              <a:spLocks/>
            </p:cNvSpPr>
            <p:nvPr/>
          </p:nvSpPr>
          <p:spPr bwMode="auto">
            <a:xfrm>
              <a:off x="4031" y="2332"/>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22"/>
            <p:cNvSpPr>
              <a:spLocks/>
            </p:cNvSpPr>
            <p:nvPr/>
          </p:nvSpPr>
          <p:spPr bwMode="auto">
            <a:xfrm>
              <a:off x="4057" y="2362"/>
              <a:ext cx="10" cy="12"/>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23"/>
            <p:cNvSpPr>
              <a:spLocks/>
            </p:cNvSpPr>
            <p:nvPr/>
          </p:nvSpPr>
          <p:spPr bwMode="auto">
            <a:xfrm>
              <a:off x="4034" y="1998"/>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224"/>
            <p:cNvSpPr>
              <a:spLocks/>
            </p:cNvSpPr>
            <p:nvPr/>
          </p:nvSpPr>
          <p:spPr bwMode="auto">
            <a:xfrm>
              <a:off x="4059" y="2028"/>
              <a:ext cx="10" cy="11"/>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25"/>
            <p:cNvSpPr>
              <a:spLocks/>
            </p:cNvSpPr>
            <p:nvPr/>
          </p:nvSpPr>
          <p:spPr bwMode="auto">
            <a:xfrm>
              <a:off x="4034" y="2057"/>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226"/>
            <p:cNvSpPr>
              <a:spLocks/>
            </p:cNvSpPr>
            <p:nvPr/>
          </p:nvSpPr>
          <p:spPr bwMode="auto">
            <a:xfrm>
              <a:off x="4060" y="2088"/>
              <a:ext cx="9" cy="11"/>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27"/>
            <p:cNvSpPr>
              <a:spLocks/>
            </p:cNvSpPr>
            <p:nvPr/>
          </p:nvSpPr>
          <p:spPr bwMode="auto">
            <a:xfrm>
              <a:off x="4143" y="1983"/>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228"/>
            <p:cNvSpPr>
              <a:spLocks/>
            </p:cNvSpPr>
            <p:nvPr/>
          </p:nvSpPr>
          <p:spPr bwMode="auto">
            <a:xfrm>
              <a:off x="4169" y="2013"/>
              <a:ext cx="10" cy="11"/>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29"/>
            <p:cNvSpPr>
              <a:spLocks/>
            </p:cNvSpPr>
            <p:nvPr/>
          </p:nvSpPr>
          <p:spPr bwMode="auto">
            <a:xfrm>
              <a:off x="4188" y="2042"/>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230"/>
            <p:cNvSpPr>
              <a:spLocks/>
            </p:cNvSpPr>
            <p:nvPr/>
          </p:nvSpPr>
          <p:spPr bwMode="auto">
            <a:xfrm>
              <a:off x="4213" y="2072"/>
              <a:ext cx="10" cy="11"/>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31"/>
            <p:cNvSpPr>
              <a:spLocks/>
            </p:cNvSpPr>
            <p:nvPr/>
          </p:nvSpPr>
          <p:spPr bwMode="auto">
            <a:xfrm>
              <a:off x="4197" y="2012"/>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232"/>
            <p:cNvSpPr>
              <a:spLocks/>
            </p:cNvSpPr>
            <p:nvPr/>
          </p:nvSpPr>
          <p:spPr bwMode="auto">
            <a:xfrm>
              <a:off x="4222" y="2043"/>
              <a:ext cx="10" cy="11"/>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33"/>
            <p:cNvSpPr>
              <a:spLocks/>
            </p:cNvSpPr>
            <p:nvPr/>
          </p:nvSpPr>
          <p:spPr bwMode="auto">
            <a:xfrm>
              <a:off x="4214" y="1964"/>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234"/>
            <p:cNvSpPr>
              <a:spLocks/>
            </p:cNvSpPr>
            <p:nvPr/>
          </p:nvSpPr>
          <p:spPr bwMode="auto">
            <a:xfrm>
              <a:off x="4240" y="1995"/>
              <a:ext cx="9" cy="11"/>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35"/>
            <p:cNvSpPr>
              <a:spLocks/>
            </p:cNvSpPr>
            <p:nvPr/>
          </p:nvSpPr>
          <p:spPr bwMode="auto">
            <a:xfrm>
              <a:off x="4260" y="2021"/>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236"/>
            <p:cNvSpPr>
              <a:spLocks/>
            </p:cNvSpPr>
            <p:nvPr/>
          </p:nvSpPr>
          <p:spPr bwMode="auto">
            <a:xfrm>
              <a:off x="4286" y="2051"/>
              <a:ext cx="9" cy="11"/>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37"/>
            <p:cNvSpPr>
              <a:spLocks/>
            </p:cNvSpPr>
            <p:nvPr/>
          </p:nvSpPr>
          <p:spPr bwMode="auto">
            <a:xfrm>
              <a:off x="4285" y="1874"/>
              <a:ext cx="61"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38"/>
            <p:cNvSpPr>
              <a:spLocks/>
            </p:cNvSpPr>
            <p:nvPr/>
          </p:nvSpPr>
          <p:spPr bwMode="auto">
            <a:xfrm>
              <a:off x="4311" y="1904"/>
              <a:ext cx="9" cy="11"/>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39"/>
            <p:cNvSpPr>
              <a:spLocks/>
            </p:cNvSpPr>
            <p:nvPr/>
          </p:nvSpPr>
          <p:spPr bwMode="auto">
            <a:xfrm>
              <a:off x="4305" y="1918"/>
              <a:ext cx="60" cy="72"/>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15875"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40"/>
            <p:cNvSpPr>
              <a:spLocks/>
            </p:cNvSpPr>
            <p:nvPr/>
          </p:nvSpPr>
          <p:spPr bwMode="auto">
            <a:xfrm>
              <a:off x="4330" y="1948"/>
              <a:ext cx="10" cy="11"/>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41"/>
            <p:cNvSpPr>
              <a:spLocks/>
            </p:cNvSpPr>
            <p:nvPr/>
          </p:nvSpPr>
          <p:spPr bwMode="auto">
            <a:xfrm>
              <a:off x="1773" y="1083"/>
              <a:ext cx="63" cy="86"/>
            </a:xfrm>
            <a:custGeom>
              <a:avLst/>
              <a:gdLst>
                <a:gd name="T0" fmla="*/ 132 w 219"/>
                <a:gd name="T1" fmla="*/ 121 h 251"/>
                <a:gd name="T2" fmla="*/ 132 w 219"/>
                <a:gd name="T3" fmla="*/ 121 h 251"/>
                <a:gd name="T4" fmla="*/ 216 w 219"/>
                <a:gd name="T5" fmla="*/ 0 h 251"/>
                <a:gd name="T6" fmla="*/ 171 w 219"/>
                <a:gd name="T7" fmla="*/ 0 h 251"/>
                <a:gd name="T8" fmla="*/ 111 w 219"/>
                <a:gd name="T9" fmla="*/ 91 h 251"/>
                <a:gd name="T10" fmla="*/ 51 w 219"/>
                <a:gd name="T11" fmla="*/ 0 h 251"/>
                <a:gd name="T12" fmla="*/ 5 w 219"/>
                <a:gd name="T13" fmla="*/ 0 h 251"/>
                <a:gd name="T14" fmla="*/ 89 w 219"/>
                <a:gd name="T15" fmla="*/ 123 h 251"/>
                <a:gd name="T16" fmla="*/ 0 w 219"/>
                <a:gd name="T17" fmla="*/ 251 h 251"/>
                <a:gd name="T18" fmla="*/ 46 w 219"/>
                <a:gd name="T19" fmla="*/ 251 h 251"/>
                <a:gd name="T20" fmla="*/ 110 w 219"/>
                <a:gd name="T21" fmla="*/ 155 h 251"/>
                <a:gd name="T22" fmla="*/ 172 w 219"/>
                <a:gd name="T23" fmla="*/ 251 h 251"/>
                <a:gd name="T24" fmla="*/ 219 w 219"/>
                <a:gd name="T25" fmla="*/ 251 h 251"/>
                <a:gd name="T26" fmla="*/ 132 w 219"/>
                <a:gd name="T27" fmla="*/ 12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51">
                  <a:moveTo>
                    <a:pt x="132" y="121"/>
                  </a:moveTo>
                  <a:lnTo>
                    <a:pt x="132" y="121"/>
                  </a:lnTo>
                  <a:lnTo>
                    <a:pt x="216" y="0"/>
                  </a:lnTo>
                  <a:lnTo>
                    <a:pt x="171" y="0"/>
                  </a:lnTo>
                  <a:lnTo>
                    <a:pt x="111" y="91"/>
                  </a:lnTo>
                  <a:lnTo>
                    <a:pt x="51" y="0"/>
                  </a:lnTo>
                  <a:lnTo>
                    <a:pt x="5" y="0"/>
                  </a:lnTo>
                  <a:lnTo>
                    <a:pt x="89" y="123"/>
                  </a:lnTo>
                  <a:lnTo>
                    <a:pt x="0" y="251"/>
                  </a:lnTo>
                  <a:lnTo>
                    <a:pt x="46" y="251"/>
                  </a:lnTo>
                  <a:lnTo>
                    <a:pt x="110" y="155"/>
                  </a:lnTo>
                  <a:lnTo>
                    <a:pt x="172" y="251"/>
                  </a:lnTo>
                  <a:lnTo>
                    <a:pt x="219" y="251"/>
                  </a:lnTo>
                  <a:lnTo>
                    <a:pt x="132"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42"/>
            <p:cNvSpPr>
              <a:spLocks noEditPoints="1"/>
            </p:cNvSpPr>
            <p:nvPr/>
          </p:nvSpPr>
          <p:spPr bwMode="auto">
            <a:xfrm>
              <a:off x="1847" y="1111"/>
              <a:ext cx="67" cy="40"/>
            </a:xfrm>
            <a:custGeom>
              <a:avLst/>
              <a:gdLst>
                <a:gd name="T0" fmla="*/ 232 w 232"/>
                <a:gd name="T1" fmla="*/ 0 h 116"/>
                <a:gd name="T2" fmla="*/ 232 w 232"/>
                <a:gd name="T3" fmla="*/ 0 h 116"/>
                <a:gd name="T4" fmla="*/ 0 w 232"/>
                <a:gd name="T5" fmla="*/ 0 h 116"/>
                <a:gd name="T6" fmla="*/ 0 w 232"/>
                <a:gd name="T7" fmla="*/ 33 h 116"/>
                <a:gd name="T8" fmla="*/ 232 w 232"/>
                <a:gd name="T9" fmla="*/ 33 h 116"/>
                <a:gd name="T10" fmla="*/ 232 w 232"/>
                <a:gd name="T11" fmla="*/ 0 h 116"/>
                <a:gd name="T12" fmla="*/ 232 w 232"/>
                <a:gd name="T13" fmla="*/ 82 h 116"/>
                <a:gd name="T14" fmla="*/ 232 w 232"/>
                <a:gd name="T15" fmla="*/ 82 h 116"/>
                <a:gd name="T16" fmla="*/ 0 w 232"/>
                <a:gd name="T17" fmla="*/ 82 h 116"/>
                <a:gd name="T18" fmla="*/ 0 w 232"/>
                <a:gd name="T19" fmla="*/ 116 h 116"/>
                <a:gd name="T20" fmla="*/ 232 w 232"/>
                <a:gd name="T21" fmla="*/ 116 h 116"/>
                <a:gd name="T22" fmla="*/ 232 w 232"/>
                <a:gd name="T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 h="116">
                  <a:moveTo>
                    <a:pt x="232" y="0"/>
                  </a:moveTo>
                  <a:lnTo>
                    <a:pt x="232" y="0"/>
                  </a:lnTo>
                  <a:lnTo>
                    <a:pt x="0" y="0"/>
                  </a:lnTo>
                  <a:lnTo>
                    <a:pt x="0" y="33"/>
                  </a:lnTo>
                  <a:lnTo>
                    <a:pt x="232" y="33"/>
                  </a:lnTo>
                  <a:lnTo>
                    <a:pt x="232" y="0"/>
                  </a:lnTo>
                  <a:close/>
                  <a:moveTo>
                    <a:pt x="232" y="82"/>
                  </a:moveTo>
                  <a:lnTo>
                    <a:pt x="232" y="82"/>
                  </a:lnTo>
                  <a:lnTo>
                    <a:pt x="0" y="82"/>
                  </a:lnTo>
                  <a:lnTo>
                    <a:pt x="0" y="116"/>
                  </a:lnTo>
                  <a:lnTo>
                    <a:pt x="232" y="116"/>
                  </a:lnTo>
                  <a:lnTo>
                    <a:pt x="232" y="8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43"/>
            <p:cNvSpPr>
              <a:spLocks/>
            </p:cNvSpPr>
            <p:nvPr/>
          </p:nvSpPr>
          <p:spPr bwMode="auto">
            <a:xfrm>
              <a:off x="1924" y="1083"/>
              <a:ext cx="63" cy="122"/>
            </a:xfrm>
            <a:custGeom>
              <a:avLst/>
              <a:gdLst>
                <a:gd name="T0" fmla="*/ 176 w 219"/>
                <a:gd name="T1" fmla="*/ 0 h 355"/>
                <a:gd name="T2" fmla="*/ 176 w 219"/>
                <a:gd name="T3" fmla="*/ 0 h 355"/>
                <a:gd name="T4" fmla="*/ 107 w 219"/>
                <a:gd name="T5" fmla="*/ 195 h 355"/>
                <a:gd name="T6" fmla="*/ 43 w 219"/>
                <a:gd name="T7" fmla="*/ 0 h 355"/>
                <a:gd name="T8" fmla="*/ 0 w 219"/>
                <a:gd name="T9" fmla="*/ 0 h 355"/>
                <a:gd name="T10" fmla="*/ 85 w 219"/>
                <a:gd name="T11" fmla="*/ 252 h 355"/>
                <a:gd name="T12" fmla="*/ 70 w 219"/>
                <a:gd name="T13" fmla="*/ 292 h 355"/>
                <a:gd name="T14" fmla="*/ 37 w 219"/>
                <a:gd name="T15" fmla="*/ 316 h 355"/>
                <a:gd name="T16" fmla="*/ 16 w 219"/>
                <a:gd name="T17" fmla="*/ 313 h 355"/>
                <a:gd name="T18" fmla="*/ 16 w 219"/>
                <a:gd name="T19" fmla="*/ 349 h 355"/>
                <a:gd name="T20" fmla="*/ 43 w 219"/>
                <a:gd name="T21" fmla="*/ 355 h 355"/>
                <a:gd name="T22" fmla="*/ 81 w 219"/>
                <a:gd name="T23" fmla="*/ 343 h 355"/>
                <a:gd name="T24" fmla="*/ 108 w 219"/>
                <a:gd name="T25" fmla="*/ 304 h 355"/>
                <a:gd name="T26" fmla="*/ 219 w 219"/>
                <a:gd name="T27" fmla="*/ 0 h 355"/>
                <a:gd name="T28" fmla="*/ 176 w 219"/>
                <a:gd name="T29"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9" h="355">
                  <a:moveTo>
                    <a:pt x="176" y="0"/>
                  </a:moveTo>
                  <a:lnTo>
                    <a:pt x="176" y="0"/>
                  </a:lnTo>
                  <a:lnTo>
                    <a:pt x="107" y="195"/>
                  </a:lnTo>
                  <a:lnTo>
                    <a:pt x="43" y="0"/>
                  </a:lnTo>
                  <a:lnTo>
                    <a:pt x="0" y="0"/>
                  </a:lnTo>
                  <a:lnTo>
                    <a:pt x="85" y="252"/>
                  </a:lnTo>
                  <a:lnTo>
                    <a:pt x="70" y="292"/>
                  </a:lnTo>
                  <a:cubicBezTo>
                    <a:pt x="63" y="309"/>
                    <a:pt x="54" y="316"/>
                    <a:pt x="37" y="316"/>
                  </a:cubicBezTo>
                  <a:cubicBezTo>
                    <a:pt x="32" y="316"/>
                    <a:pt x="25" y="315"/>
                    <a:pt x="16" y="313"/>
                  </a:cubicBezTo>
                  <a:lnTo>
                    <a:pt x="16" y="349"/>
                  </a:lnTo>
                  <a:cubicBezTo>
                    <a:pt x="25" y="353"/>
                    <a:pt x="33" y="355"/>
                    <a:pt x="43" y="355"/>
                  </a:cubicBezTo>
                  <a:cubicBezTo>
                    <a:pt x="56" y="355"/>
                    <a:pt x="70" y="351"/>
                    <a:pt x="81" y="343"/>
                  </a:cubicBezTo>
                  <a:cubicBezTo>
                    <a:pt x="93" y="334"/>
                    <a:pt x="100" y="324"/>
                    <a:pt x="108" y="304"/>
                  </a:cubicBezTo>
                  <a:lnTo>
                    <a:pt x="219" y="0"/>
                  </a:lnTo>
                  <a:lnTo>
                    <a:pt x="17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44"/>
            <p:cNvSpPr>
              <a:spLocks noEditPoints="1"/>
            </p:cNvSpPr>
            <p:nvPr/>
          </p:nvSpPr>
          <p:spPr bwMode="auto">
            <a:xfrm>
              <a:off x="1243" y="1003"/>
              <a:ext cx="3305" cy="2042"/>
            </a:xfrm>
            <a:custGeom>
              <a:avLst/>
              <a:gdLst>
                <a:gd name="T0" fmla="*/ 3120 w 11470"/>
                <a:gd name="T1" fmla="*/ 324 h 5951"/>
                <a:gd name="T2" fmla="*/ 3360 w 11470"/>
                <a:gd name="T3" fmla="*/ 324 h 5951"/>
                <a:gd name="T4" fmla="*/ 3654 w 11470"/>
                <a:gd name="T5" fmla="*/ 324 h 5951"/>
                <a:gd name="T6" fmla="*/ 3920 w 11470"/>
                <a:gd name="T7" fmla="*/ 324 h 5951"/>
                <a:gd name="T8" fmla="*/ 4160 w 11470"/>
                <a:gd name="T9" fmla="*/ 324 h 5951"/>
                <a:gd name="T10" fmla="*/ 116 w 11470"/>
                <a:gd name="T11" fmla="*/ 5891 h 5951"/>
                <a:gd name="T12" fmla="*/ 285 w 11470"/>
                <a:gd name="T13" fmla="*/ 5803 h 5951"/>
                <a:gd name="T14" fmla="*/ 498 w 11470"/>
                <a:gd name="T15" fmla="*/ 5693 h 5951"/>
                <a:gd name="T16" fmla="*/ 711 w 11470"/>
                <a:gd name="T17" fmla="*/ 5582 h 5951"/>
                <a:gd name="T18" fmla="*/ 923 w 11470"/>
                <a:gd name="T19" fmla="*/ 5471 h 5951"/>
                <a:gd name="T20" fmla="*/ 1137 w 11470"/>
                <a:gd name="T21" fmla="*/ 5361 h 5951"/>
                <a:gd name="T22" fmla="*/ 1350 w 11470"/>
                <a:gd name="T23" fmla="*/ 5251 h 5951"/>
                <a:gd name="T24" fmla="*/ 1563 w 11470"/>
                <a:gd name="T25" fmla="*/ 5140 h 5951"/>
                <a:gd name="T26" fmla="*/ 1776 w 11470"/>
                <a:gd name="T27" fmla="*/ 5030 h 5951"/>
                <a:gd name="T28" fmla="*/ 1989 w 11470"/>
                <a:gd name="T29" fmla="*/ 4919 h 5951"/>
                <a:gd name="T30" fmla="*/ 2202 w 11470"/>
                <a:gd name="T31" fmla="*/ 4808 h 5951"/>
                <a:gd name="T32" fmla="*/ 2391 w 11470"/>
                <a:gd name="T33" fmla="*/ 4710 h 5951"/>
                <a:gd name="T34" fmla="*/ 2604 w 11470"/>
                <a:gd name="T35" fmla="*/ 4599 h 5951"/>
                <a:gd name="T36" fmla="*/ 2780 w 11470"/>
                <a:gd name="T37" fmla="*/ 4508 h 5951"/>
                <a:gd name="T38" fmla="*/ 3012 w 11470"/>
                <a:gd name="T39" fmla="*/ 4388 h 5951"/>
                <a:gd name="T40" fmla="*/ 3196 w 11470"/>
                <a:gd name="T41" fmla="*/ 4293 h 5951"/>
                <a:gd name="T42" fmla="*/ 3409 w 11470"/>
                <a:gd name="T43" fmla="*/ 4183 h 5951"/>
                <a:gd name="T44" fmla="*/ 3622 w 11470"/>
                <a:gd name="T45" fmla="*/ 4071 h 5951"/>
                <a:gd name="T46" fmla="*/ 3835 w 11470"/>
                <a:gd name="T47" fmla="*/ 3960 h 5951"/>
                <a:gd name="T48" fmla="*/ 4048 w 11470"/>
                <a:gd name="T49" fmla="*/ 3850 h 5951"/>
                <a:gd name="T50" fmla="*/ 4261 w 11470"/>
                <a:gd name="T51" fmla="*/ 3740 h 5951"/>
                <a:gd name="T52" fmla="*/ 4474 w 11470"/>
                <a:gd name="T53" fmla="*/ 3630 h 5951"/>
                <a:gd name="T54" fmla="*/ 4687 w 11470"/>
                <a:gd name="T55" fmla="*/ 3519 h 5951"/>
                <a:gd name="T56" fmla="*/ 4900 w 11470"/>
                <a:gd name="T57" fmla="*/ 3409 h 5951"/>
                <a:gd name="T58" fmla="*/ 5113 w 11470"/>
                <a:gd name="T59" fmla="*/ 3297 h 5951"/>
                <a:gd name="T60" fmla="*/ 5326 w 11470"/>
                <a:gd name="T61" fmla="*/ 3187 h 5951"/>
                <a:gd name="T62" fmla="*/ 5539 w 11470"/>
                <a:gd name="T63" fmla="*/ 3077 h 5951"/>
                <a:gd name="T64" fmla="*/ 5752 w 11470"/>
                <a:gd name="T65" fmla="*/ 2966 h 5951"/>
                <a:gd name="T66" fmla="*/ 5942 w 11470"/>
                <a:gd name="T67" fmla="*/ 2868 h 5951"/>
                <a:gd name="T68" fmla="*/ 6155 w 11470"/>
                <a:gd name="T69" fmla="*/ 2758 h 5951"/>
                <a:gd name="T70" fmla="*/ 6368 w 11470"/>
                <a:gd name="T71" fmla="*/ 2647 h 5951"/>
                <a:gd name="T72" fmla="*/ 6581 w 11470"/>
                <a:gd name="T73" fmla="*/ 2536 h 5951"/>
                <a:gd name="T74" fmla="*/ 6746 w 11470"/>
                <a:gd name="T75" fmla="*/ 2450 h 5951"/>
                <a:gd name="T76" fmla="*/ 6959 w 11470"/>
                <a:gd name="T77" fmla="*/ 2340 h 5951"/>
                <a:gd name="T78" fmla="*/ 7173 w 11470"/>
                <a:gd name="T79" fmla="*/ 2229 h 5951"/>
                <a:gd name="T80" fmla="*/ 7386 w 11470"/>
                <a:gd name="T81" fmla="*/ 2119 h 5951"/>
                <a:gd name="T82" fmla="*/ 7599 w 11470"/>
                <a:gd name="T83" fmla="*/ 2009 h 5951"/>
                <a:gd name="T84" fmla="*/ 7812 w 11470"/>
                <a:gd name="T85" fmla="*/ 1898 h 5951"/>
                <a:gd name="T86" fmla="*/ 8024 w 11470"/>
                <a:gd name="T87" fmla="*/ 1787 h 5951"/>
                <a:gd name="T88" fmla="*/ 8238 w 11470"/>
                <a:gd name="T89" fmla="*/ 1676 h 5951"/>
                <a:gd name="T90" fmla="*/ 8451 w 11470"/>
                <a:gd name="T91" fmla="*/ 1566 h 5951"/>
                <a:gd name="T92" fmla="*/ 8664 w 11470"/>
                <a:gd name="T93" fmla="*/ 1456 h 5951"/>
                <a:gd name="T94" fmla="*/ 8877 w 11470"/>
                <a:gd name="T95" fmla="*/ 1345 h 5951"/>
                <a:gd name="T96" fmla="*/ 9066 w 11470"/>
                <a:gd name="T97" fmla="*/ 1247 h 5951"/>
                <a:gd name="T98" fmla="*/ 9279 w 11470"/>
                <a:gd name="T99" fmla="*/ 1137 h 5951"/>
                <a:gd name="T100" fmla="*/ 9492 w 11470"/>
                <a:gd name="T101" fmla="*/ 1026 h 5951"/>
                <a:gd name="T102" fmla="*/ 9705 w 11470"/>
                <a:gd name="T103" fmla="*/ 915 h 5951"/>
                <a:gd name="T104" fmla="*/ 9918 w 11470"/>
                <a:gd name="T105" fmla="*/ 805 h 5951"/>
                <a:gd name="T106" fmla="*/ 10131 w 11470"/>
                <a:gd name="T107" fmla="*/ 694 h 5951"/>
                <a:gd name="T108" fmla="*/ 10311 w 11470"/>
                <a:gd name="T109" fmla="*/ 601 h 5951"/>
                <a:gd name="T110" fmla="*/ 10543 w 11470"/>
                <a:gd name="T111" fmla="*/ 481 h 5951"/>
                <a:gd name="T112" fmla="*/ 10723 w 11470"/>
                <a:gd name="T113" fmla="*/ 387 h 5951"/>
                <a:gd name="T114" fmla="*/ 10936 w 11470"/>
                <a:gd name="T115" fmla="*/ 276 h 5951"/>
                <a:gd name="T116" fmla="*/ 11149 w 11470"/>
                <a:gd name="T117" fmla="*/ 166 h 5951"/>
                <a:gd name="T118" fmla="*/ 11362 w 11470"/>
                <a:gd name="T119" fmla="*/ 56 h 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70" h="5951">
                  <a:moveTo>
                    <a:pt x="2880" y="324"/>
                  </a:moveTo>
                  <a:lnTo>
                    <a:pt x="2880" y="324"/>
                  </a:lnTo>
                  <a:lnTo>
                    <a:pt x="2934" y="324"/>
                  </a:lnTo>
                  <a:moveTo>
                    <a:pt x="2960" y="324"/>
                  </a:moveTo>
                  <a:lnTo>
                    <a:pt x="2960" y="324"/>
                  </a:lnTo>
                  <a:lnTo>
                    <a:pt x="3014" y="324"/>
                  </a:lnTo>
                  <a:moveTo>
                    <a:pt x="3040" y="324"/>
                  </a:moveTo>
                  <a:lnTo>
                    <a:pt x="3040" y="324"/>
                  </a:lnTo>
                  <a:lnTo>
                    <a:pt x="3094" y="324"/>
                  </a:lnTo>
                  <a:moveTo>
                    <a:pt x="3120" y="324"/>
                  </a:moveTo>
                  <a:lnTo>
                    <a:pt x="3120" y="324"/>
                  </a:lnTo>
                  <a:lnTo>
                    <a:pt x="3174" y="324"/>
                  </a:lnTo>
                  <a:moveTo>
                    <a:pt x="3200" y="324"/>
                  </a:moveTo>
                  <a:lnTo>
                    <a:pt x="3200" y="324"/>
                  </a:lnTo>
                  <a:lnTo>
                    <a:pt x="3254" y="324"/>
                  </a:lnTo>
                  <a:moveTo>
                    <a:pt x="3280" y="324"/>
                  </a:moveTo>
                  <a:lnTo>
                    <a:pt x="3280" y="324"/>
                  </a:lnTo>
                  <a:lnTo>
                    <a:pt x="3334" y="324"/>
                  </a:lnTo>
                  <a:moveTo>
                    <a:pt x="3360" y="324"/>
                  </a:moveTo>
                  <a:lnTo>
                    <a:pt x="3360" y="324"/>
                  </a:lnTo>
                  <a:lnTo>
                    <a:pt x="3414" y="324"/>
                  </a:lnTo>
                  <a:moveTo>
                    <a:pt x="3440" y="324"/>
                  </a:moveTo>
                  <a:lnTo>
                    <a:pt x="3440" y="324"/>
                  </a:lnTo>
                  <a:lnTo>
                    <a:pt x="3494" y="324"/>
                  </a:lnTo>
                  <a:moveTo>
                    <a:pt x="3520" y="324"/>
                  </a:moveTo>
                  <a:lnTo>
                    <a:pt x="3520" y="324"/>
                  </a:lnTo>
                  <a:lnTo>
                    <a:pt x="3574" y="324"/>
                  </a:lnTo>
                  <a:moveTo>
                    <a:pt x="3600" y="324"/>
                  </a:moveTo>
                  <a:lnTo>
                    <a:pt x="3600" y="324"/>
                  </a:lnTo>
                  <a:lnTo>
                    <a:pt x="3654" y="324"/>
                  </a:lnTo>
                  <a:moveTo>
                    <a:pt x="3680" y="324"/>
                  </a:moveTo>
                  <a:lnTo>
                    <a:pt x="3680" y="324"/>
                  </a:lnTo>
                  <a:lnTo>
                    <a:pt x="3734" y="324"/>
                  </a:lnTo>
                  <a:moveTo>
                    <a:pt x="3760" y="324"/>
                  </a:moveTo>
                  <a:lnTo>
                    <a:pt x="3760" y="324"/>
                  </a:lnTo>
                  <a:lnTo>
                    <a:pt x="3814" y="324"/>
                  </a:lnTo>
                  <a:moveTo>
                    <a:pt x="3840" y="324"/>
                  </a:moveTo>
                  <a:lnTo>
                    <a:pt x="3840" y="324"/>
                  </a:lnTo>
                  <a:lnTo>
                    <a:pt x="3894" y="324"/>
                  </a:lnTo>
                  <a:moveTo>
                    <a:pt x="3920" y="324"/>
                  </a:moveTo>
                  <a:lnTo>
                    <a:pt x="3920" y="324"/>
                  </a:lnTo>
                  <a:lnTo>
                    <a:pt x="3974" y="324"/>
                  </a:lnTo>
                  <a:moveTo>
                    <a:pt x="4000" y="324"/>
                  </a:moveTo>
                  <a:lnTo>
                    <a:pt x="4000" y="324"/>
                  </a:lnTo>
                  <a:lnTo>
                    <a:pt x="4054" y="324"/>
                  </a:lnTo>
                  <a:moveTo>
                    <a:pt x="4080" y="324"/>
                  </a:moveTo>
                  <a:lnTo>
                    <a:pt x="4080" y="324"/>
                  </a:lnTo>
                  <a:lnTo>
                    <a:pt x="4134" y="324"/>
                  </a:lnTo>
                  <a:moveTo>
                    <a:pt x="4160" y="324"/>
                  </a:moveTo>
                  <a:lnTo>
                    <a:pt x="4160" y="324"/>
                  </a:lnTo>
                  <a:lnTo>
                    <a:pt x="4214" y="324"/>
                  </a:lnTo>
                  <a:moveTo>
                    <a:pt x="4240" y="324"/>
                  </a:moveTo>
                  <a:lnTo>
                    <a:pt x="4240" y="324"/>
                  </a:lnTo>
                  <a:lnTo>
                    <a:pt x="4242" y="324"/>
                  </a:lnTo>
                  <a:moveTo>
                    <a:pt x="0" y="5951"/>
                  </a:moveTo>
                  <a:lnTo>
                    <a:pt x="0" y="5951"/>
                  </a:lnTo>
                  <a:lnTo>
                    <a:pt x="48" y="5926"/>
                  </a:lnTo>
                  <a:moveTo>
                    <a:pt x="72" y="5914"/>
                  </a:moveTo>
                  <a:lnTo>
                    <a:pt x="72" y="5914"/>
                  </a:lnTo>
                  <a:lnTo>
                    <a:pt x="116" y="5891"/>
                  </a:lnTo>
                  <a:lnTo>
                    <a:pt x="119" y="5889"/>
                  </a:lnTo>
                  <a:moveTo>
                    <a:pt x="143" y="5877"/>
                  </a:moveTo>
                  <a:lnTo>
                    <a:pt x="143" y="5877"/>
                  </a:lnTo>
                  <a:lnTo>
                    <a:pt x="190" y="5852"/>
                  </a:lnTo>
                  <a:moveTo>
                    <a:pt x="214" y="5840"/>
                  </a:moveTo>
                  <a:lnTo>
                    <a:pt x="214" y="5840"/>
                  </a:lnTo>
                  <a:lnTo>
                    <a:pt x="232" y="5831"/>
                  </a:lnTo>
                  <a:lnTo>
                    <a:pt x="261" y="5816"/>
                  </a:lnTo>
                  <a:moveTo>
                    <a:pt x="285" y="5803"/>
                  </a:moveTo>
                  <a:lnTo>
                    <a:pt x="285" y="5803"/>
                  </a:lnTo>
                  <a:lnTo>
                    <a:pt x="332" y="5779"/>
                  </a:lnTo>
                  <a:moveTo>
                    <a:pt x="356" y="5767"/>
                  </a:moveTo>
                  <a:lnTo>
                    <a:pt x="356" y="5767"/>
                  </a:lnTo>
                  <a:lnTo>
                    <a:pt x="403" y="5742"/>
                  </a:lnTo>
                  <a:moveTo>
                    <a:pt x="427" y="5730"/>
                  </a:moveTo>
                  <a:lnTo>
                    <a:pt x="427" y="5730"/>
                  </a:lnTo>
                  <a:lnTo>
                    <a:pt x="464" y="5711"/>
                  </a:lnTo>
                  <a:lnTo>
                    <a:pt x="474" y="5705"/>
                  </a:lnTo>
                  <a:moveTo>
                    <a:pt x="498" y="5693"/>
                  </a:moveTo>
                  <a:lnTo>
                    <a:pt x="498" y="5693"/>
                  </a:lnTo>
                  <a:lnTo>
                    <a:pt x="545" y="5668"/>
                  </a:lnTo>
                  <a:moveTo>
                    <a:pt x="569" y="5656"/>
                  </a:moveTo>
                  <a:lnTo>
                    <a:pt x="569" y="5656"/>
                  </a:lnTo>
                  <a:lnTo>
                    <a:pt x="579" y="5651"/>
                  </a:lnTo>
                  <a:lnTo>
                    <a:pt x="616" y="5631"/>
                  </a:lnTo>
                  <a:moveTo>
                    <a:pt x="640" y="5619"/>
                  </a:moveTo>
                  <a:lnTo>
                    <a:pt x="640" y="5619"/>
                  </a:lnTo>
                  <a:lnTo>
                    <a:pt x="687" y="5595"/>
                  </a:lnTo>
                  <a:moveTo>
                    <a:pt x="711" y="5582"/>
                  </a:moveTo>
                  <a:lnTo>
                    <a:pt x="711" y="5582"/>
                  </a:lnTo>
                  <a:lnTo>
                    <a:pt x="758" y="5557"/>
                  </a:lnTo>
                  <a:moveTo>
                    <a:pt x="781" y="5545"/>
                  </a:moveTo>
                  <a:lnTo>
                    <a:pt x="781" y="5545"/>
                  </a:lnTo>
                  <a:lnTo>
                    <a:pt x="811" y="5529"/>
                  </a:lnTo>
                  <a:lnTo>
                    <a:pt x="829" y="5520"/>
                  </a:lnTo>
                  <a:moveTo>
                    <a:pt x="852" y="5508"/>
                  </a:moveTo>
                  <a:lnTo>
                    <a:pt x="852" y="5508"/>
                  </a:lnTo>
                  <a:lnTo>
                    <a:pt x="900" y="5483"/>
                  </a:lnTo>
                  <a:moveTo>
                    <a:pt x="923" y="5471"/>
                  </a:moveTo>
                  <a:lnTo>
                    <a:pt x="923" y="5471"/>
                  </a:lnTo>
                  <a:lnTo>
                    <a:pt x="927" y="5469"/>
                  </a:lnTo>
                  <a:lnTo>
                    <a:pt x="971" y="5447"/>
                  </a:lnTo>
                  <a:moveTo>
                    <a:pt x="994" y="5434"/>
                  </a:moveTo>
                  <a:lnTo>
                    <a:pt x="994" y="5434"/>
                  </a:lnTo>
                  <a:lnTo>
                    <a:pt x="1042" y="5410"/>
                  </a:lnTo>
                  <a:moveTo>
                    <a:pt x="1066" y="5398"/>
                  </a:moveTo>
                  <a:lnTo>
                    <a:pt x="1066" y="5398"/>
                  </a:lnTo>
                  <a:lnTo>
                    <a:pt x="1113" y="5373"/>
                  </a:lnTo>
                  <a:moveTo>
                    <a:pt x="1137" y="5361"/>
                  </a:moveTo>
                  <a:lnTo>
                    <a:pt x="1137" y="5361"/>
                  </a:lnTo>
                  <a:lnTo>
                    <a:pt x="1159" y="5349"/>
                  </a:lnTo>
                  <a:lnTo>
                    <a:pt x="1184" y="5336"/>
                  </a:lnTo>
                  <a:moveTo>
                    <a:pt x="1208" y="5324"/>
                  </a:moveTo>
                  <a:lnTo>
                    <a:pt x="1208" y="5324"/>
                  </a:lnTo>
                  <a:lnTo>
                    <a:pt x="1255" y="5300"/>
                  </a:lnTo>
                  <a:moveTo>
                    <a:pt x="1279" y="5287"/>
                  </a:moveTo>
                  <a:lnTo>
                    <a:pt x="1279" y="5287"/>
                  </a:lnTo>
                  <a:lnTo>
                    <a:pt x="1326" y="5263"/>
                  </a:lnTo>
                  <a:moveTo>
                    <a:pt x="1350" y="5251"/>
                  </a:moveTo>
                  <a:lnTo>
                    <a:pt x="1350" y="5251"/>
                  </a:lnTo>
                  <a:lnTo>
                    <a:pt x="1391" y="5229"/>
                  </a:lnTo>
                  <a:lnTo>
                    <a:pt x="1397" y="5226"/>
                  </a:lnTo>
                  <a:moveTo>
                    <a:pt x="1421" y="5214"/>
                  </a:moveTo>
                  <a:lnTo>
                    <a:pt x="1421" y="5214"/>
                  </a:lnTo>
                  <a:lnTo>
                    <a:pt x="1468" y="5189"/>
                  </a:lnTo>
                  <a:moveTo>
                    <a:pt x="1492" y="5177"/>
                  </a:moveTo>
                  <a:lnTo>
                    <a:pt x="1492" y="5177"/>
                  </a:lnTo>
                  <a:lnTo>
                    <a:pt x="1507" y="5169"/>
                  </a:lnTo>
                  <a:lnTo>
                    <a:pt x="1539" y="5152"/>
                  </a:lnTo>
                  <a:moveTo>
                    <a:pt x="1563" y="5140"/>
                  </a:moveTo>
                  <a:lnTo>
                    <a:pt x="1563" y="5140"/>
                  </a:lnTo>
                  <a:lnTo>
                    <a:pt x="1610" y="5115"/>
                  </a:lnTo>
                  <a:moveTo>
                    <a:pt x="1634" y="5103"/>
                  </a:moveTo>
                  <a:lnTo>
                    <a:pt x="1634" y="5103"/>
                  </a:lnTo>
                  <a:lnTo>
                    <a:pt x="1681" y="5079"/>
                  </a:lnTo>
                  <a:moveTo>
                    <a:pt x="1705" y="5066"/>
                  </a:moveTo>
                  <a:lnTo>
                    <a:pt x="1705" y="5066"/>
                  </a:lnTo>
                  <a:lnTo>
                    <a:pt x="1738" y="5049"/>
                  </a:lnTo>
                  <a:lnTo>
                    <a:pt x="1752" y="5042"/>
                  </a:lnTo>
                  <a:moveTo>
                    <a:pt x="1776" y="5030"/>
                  </a:moveTo>
                  <a:lnTo>
                    <a:pt x="1776" y="5030"/>
                  </a:lnTo>
                  <a:lnTo>
                    <a:pt x="1823" y="5005"/>
                  </a:lnTo>
                  <a:moveTo>
                    <a:pt x="1847" y="4993"/>
                  </a:moveTo>
                  <a:lnTo>
                    <a:pt x="1847" y="4993"/>
                  </a:lnTo>
                  <a:lnTo>
                    <a:pt x="1854" y="4989"/>
                  </a:lnTo>
                  <a:lnTo>
                    <a:pt x="1894" y="4968"/>
                  </a:lnTo>
                  <a:moveTo>
                    <a:pt x="1918" y="4956"/>
                  </a:moveTo>
                  <a:lnTo>
                    <a:pt x="1918" y="4956"/>
                  </a:lnTo>
                  <a:lnTo>
                    <a:pt x="1965" y="4932"/>
                  </a:lnTo>
                  <a:moveTo>
                    <a:pt x="1989" y="4919"/>
                  </a:moveTo>
                  <a:lnTo>
                    <a:pt x="1989" y="4919"/>
                  </a:lnTo>
                  <a:lnTo>
                    <a:pt x="2036" y="4895"/>
                  </a:lnTo>
                  <a:moveTo>
                    <a:pt x="2060" y="4883"/>
                  </a:moveTo>
                  <a:lnTo>
                    <a:pt x="2060" y="4883"/>
                  </a:lnTo>
                  <a:lnTo>
                    <a:pt x="2086" y="4869"/>
                  </a:lnTo>
                  <a:lnTo>
                    <a:pt x="2107" y="4858"/>
                  </a:lnTo>
                  <a:moveTo>
                    <a:pt x="2131" y="4845"/>
                  </a:moveTo>
                  <a:lnTo>
                    <a:pt x="2131" y="4845"/>
                  </a:lnTo>
                  <a:lnTo>
                    <a:pt x="2178" y="4820"/>
                  </a:lnTo>
                  <a:moveTo>
                    <a:pt x="2202" y="4808"/>
                  </a:moveTo>
                  <a:lnTo>
                    <a:pt x="2202" y="4808"/>
                  </a:lnTo>
                  <a:lnTo>
                    <a:pt x="2202" y="4808"/>
                  </a:lnTo>
                  <a:lnTo>
                    <a:pt x="2249" y="4783"/>
                  </a:lnTo>
                  <a:moveTo>
                    <a:pt x="2273" y="4771"/>
                  </a:moveTo>
                  <a:lnTo>
                    <a:pt x="2273" y="4771"/>
                  </a:lnTo>
                  <a:lnTo>
                    <a:pt x="2318" y="4748"/>
                  </a:lnTo>
                  <a:lnTo>
                    <a:pt x="2320" y="4747"/>
                  </a:lnTo>
                  <a:moveTo>
                    <a:pt x="2344" y="4734"/>
                  </a:moveTo>
                  <a:lnTo>
                    <a:pt x="2344" y="4734"/>
                  </a:lnTo>
                  <a:lnTo>
                    <a:pt x="2391" y="4710"/>
                  </a:lnTo>
                  <a:moveTo>
                    <a:pt x="2415" y="4698"/>
                  </a:moveTo>
                  <a:lnTo>
                    <a:pt x="2415" y="4698"/>
                  </a:lnTo>
                  <a:lnTo>
                    <a:pt x="2434" y="4688"/>
                  </a:lnTo>
                  <a:lnTo>
                    <a:pt x="2462" y="4673"/>
                  </a:lnTo>
                  <a:moveTo>
                    <a:pt x="2486" y="4661"/>
                  </a:moveTo>
                  <a:lnTo>
                    <a:pt x="2486" y="4661"/>
                  </a:lnTo>
                  <a:lnTo>
                    <a:pt x="2533" y="4636"/>
                  </a:lnTo>
                  <a:moveTo>
                    <a:pt x="2557" y="4624"/>
                  </a:moveTo>
                  <a:lnTo>
                    <a:pt x="2557" y="4624"/>
                  </a:lnTo>
                  <a:lnTo>
                    <a:pt x="2604" y="4599"/>
                  </a:lnTo>
                  <a:moveTo>
                    <a:pt x="2628" y="4587"/>
                  </a:moveTo>
                  <a:lnTo>
                    <a:pt x="2628" y="4587"/>
                  </a:lnTo>
                  <a:lnTo>
                    <a:pt x="2664" y="4568"/>
                  </a:lnTo>
                  <a:lnTo>
                    <a:pt x="2675" y="4562"/>
                  </a:lnTo>
                  <a:moveTo>
                    <a:pt x="2699" y="4550"/>
                  </a:moveTo>
                  <a:lnTo>
                    <a:pt x="2699" y="4550"/>
                  </a:lnTo>
                  <a:lnTo>
                    <a:pt x="2746" y="4526"/>
                  </a:lnTo>
                  <a:moveTo>
                    <a:pt x="2770" y="4513"/>
                  </a:moveTo>
                  <a:lnTo>
                    <a:pt x="2770" y="4513"/>
                  </a:lnTo>
                  <a:lnTo>
                    <a:pt x="2780" y="4508"/>
                  </a:lnTo>
                  <a:lnTo>
                    <a:pt x="2817" y="4489"/>
                  </a:lnTo>
                  <a:moveTo>
                    <a:pt x="2841" y="4477"/>
                  </a:moveTo>
                  <a:lnTo>
                    <a:pt x="2841" y="4477"/>
                  </a:lnTo>
                  <a:lnTo>
                    <a:pt x="2888" y="4452"/>
                  </a:lnTo>
                  <a:moveTo>
                    <a:pt x="2912" y="4440"/>
                  </a:moveTo>
                  <a:lnTo>
                    <a:pt x="2912" y="4440"/>
                  </a:lnTo>
                  <a:lnTo>
                    <a:pt x="2959" y="4415"/>
                  </a:lnTo>
                  <a:moveTo>
                    <a:pt x="2983" y="4403"/>
                  </a:moveTo>
                  <a:lnTo>
                    <a:pt x="2983" y="4403"/>
                  </a:lnTo>
                  <a:lnTo>
                    <a:pt x="3012" y="4388"/>
                  </a:lnTo>
                  <a:lnTo>
                    <a:pt x="3030" y="4379"/>
                  </a:lnTo>
                  <a:moveTo>
                    <a:pt x="3054" y="4366"/>
                  </a:moveTo>
                  <a:lnTo>
                    <a:pt x="3054" y="4366"/>
                  </a:lnTo>
                  <a:lnTo>
                    <a:pt x="3101" y="4342"/>
                  </a:lnTo>
                  <a:moveTo>
                    <a:pt x="3125" y="4330"/>
                  </a:moveTo>
                  <a:lnTo>
                    <a:pt x="3125" y="4330"/>
                  </a:lnTo>
                  <a:lnTo>
                    <a:pt x="3128" y="4328"/>
                  </a:lnTo>
                  <a:lnTo>
                    <a:pt x="3172" y="4305"/>
                  </a:lnTo>
                  <a:moveTo>
                    <a:pt x="3196" y="4293"/>
                  </a:moveTo>
                  <a:lnTo>
                    <a:pt x="3196" y="4293"/>
                  </a:lnTo>
                  <a:lnTo>
                    <a:pt x="3244" y="4268"/>
                  </a:lnTo>
                  <a:moveTo>
                    <a:pt x="3267" y="4256"/>
                  </a:moveTo>
                  <a:lnTo>
                    <a:pt x="3267" y="4256"/>
                  </a:lnTo>
                  <a:lnTo>
                    <a:pt x="3315" y="4232"/>
                  </a:lnTo>
                  <a:moveTo>
                    <a:pt x="3338" y="4219"/>
                  </a:moveTo>
                  <a:lnTo>
                    <a:pt x="3338" y="4219"/>
                  </a:lnTo>
                  <a:lnTo>
                    <a:pt x="3360" y="4208"/>
                  </a:lnTo>
                  <a:lnTo>
                    <a:pt x="3386" y="4195"/>
                  </a:lnTo>
                  <a:moveTo>
                    <a:pt x="3409" y="4183"/>
                  </a:moveTo>
                  <a:lnTo>
                    <a:pt x="3409" y="4183"/>
                  </a:lnTo>
                  <a:lnTo>
                    <a:pt x="3457" y="4158"/>
                  </a:lnTo>
                  <a:moveTo>
                    <a:pt x="3480" y="4146"/>
                  </a:moveTo>
                  <a:lnTo>
                    <a:pt x="3480" y="4146"/>
                  </a:lnTo>
                  <a:lnTo>
                    <a:pt x="3527" y="4121"/>
                  </a:lnTo>
                  <a:moveTo>
                    <a:pt x="3551" y="4108"/>
                  </a:moveTo>
                  <a:lnTo>
                    <a:pt x="3551" y="4108"/>
                  </a:lnTo>
                  <a:lnTo>
                    <a:pt x="3592" y="4087"/>
                  </a:lnTo>
                  <a:lnTo>
                    <a:pt x="3598" y="4084"/>
                  </a:lnTo>
                  <a:moveTo>
                    <a:pt x="3622" y="4071"/>
                  </a:moveTo>
                  <a:lnTo>
                    <a:pt x="3622" y="4071"/>
                  </a:lnTo>
                  <a:lnTo>
                    <a:pt x="3669" y="4046"/>
                  </a:lnTo>
                  <a:moveTo>
                    <a:pt x="3693" y="4034"/>
                  </a:moveTo>
                  <a:lnTo>
                    <a:pt x="3693" y="4034"/>
                  </a:lnTo>
                  <a:lnTo>
                    <a:pt x="3707" y="4027"/>
                  </a:lnTo>
                  <a:lnTo>
                    <a:pt x="3740" y="4009"/>
                  </a:lnTo>
                  <a:moveTo>
                    <a:pt x="3764" y="3997"/>
                  </a:moveTo>
                  <a:lnTo>
                    <a:pt x="3764" y="3997"/>
                  </a:lnTo>
                  <a:lnTo>
                    <a:pt x="3811" y="3973"/>
                  </a:lnTo>
                  <a:moveTo>
                    <a:pt x="3835" y="3960"/>
                  </a:moveTo>
                  <a:lnTo>
                    <a:pt x="3835" y="3960"/>
                  </a:lnTo>
                  <a:lnTo>
                    <a:pt x="3882" y="3936"/>
                  </a:lnTo>
                  <a:moveTo>
                    <a:pt x="3906" y="3924"/>
                  </a:moveTo>
                  <a:lnTo>
                    <a:pt x="3906" y="3924"/>
                  </a:lnTo>
                  <a:lnTo>
                    <a:pt x="3939" y="3907"/>
                  </a:lnTo>
                  <a:lnTo>
                    <a:pt x="3953" y="3899"/>
                  </a:lnTo>
                  <a:moveTo>
                    <a:pt x="3977" y="3887"/>
                  </a:moveTo>
                  <a:lnTo>
                    <a:pt x="3977" y="3887"/>
                  </a:lnTo>
                  <a:lnTo>
                    <a:pt x="4024" y="3862"/>
                  </a:lnTo>
                  <a:moveTo>
                    <a:pt x="4048" y="3850"/>
                  </a:moveTo>
                  <a:lnTo>
                    <a:pt x="4048" y="3850"/>
                  </a:lnTo>
                  <a:lnTo>
                    <a:pt x="4055" y="3847"/>
                  </a:lnTo>
                  <a:lnTo>
                    <a:pt x="4095" y="3826"/>
                  </a:lnTo>
                  <a:moveTo>
                    <a:pt x="4119" y="3813"/>
                  </a:moveTo>
                  <a:lnTo>
                    <a:pt x="4119" y="3813"/>
                  </a:lnTo>
                  <a:lnTo>
                    <a:pt x="4166" y="3789"/>
                  </a:lnTo>
                  <a:moveTo>
                    <a:pt x="4190" y="3777"/>
                  </a:moveTo>
                  <a:lnTo>
                    <a:pt x="4190" y="3777"/>
                  </a:lnTo>
                  <a:lnTo>
                    <a:pt x="4237" y="3752"/>
                  </a:lnTo>
                  <a:moveTo>
                    <a:pt x="4261" y="3740"/>
                  </a:moveTo>
                  <a:lnTo>
                    <a:pt x="4261" y="3740"/>
                  </a:lnTo>
                  <a:lnTo>
                    <a:pt x="4287" y="3727"/>
                  </a:lnTo>
                  <a:lnTo>
                    <a:pt x="4309" y="3715"/>
                  </a:lnTo>
                  <a:moveTo>
                    <a:pt x="4332" y="3703"/>
                  </a:moveTo>
                  <a:lnTo>
                    <a:pt x="4332" y="3703"/>
                  </a:lnTo>
                  <a:lnTo>
                    <a:pt x="4380" y="3679"/>
                  </a:lnTo>
                  <a:moveTo>
                    <a:pt x="4403" y="3666"/>
                  </a:moveTo>
                  <a:lnTo>
                    <a:pt x="4403" y="3666"/>
                  </a:lnTo>
                  <a:lnTo>
                    <a:pt x="4451" y="3642"/>
                  </a:lnTo>
                  <a:moveTo>
                    <a:pt x="4474" y="3630"/>
                  </a:moveTo>
                  <a:lnTo>
                    <a:pt x="4474" y="3630"/>
                  </a:lnTo>
                  <a:lnTo>
                    <a:pt x="4519" y="3607"/>
                  </a:lnTo>
                  <a:lnTo>
                    <a:pt x="4522" y="3605"/>
                  </a:lnTo>
                  <a:moveTo>
                    <a:pt x="4545" y="3593"/>
                  </a:moveTo>
                  <a:lnTo>
                    <a:pt x="4545" y="3593"/>
                  </a:lnTo>
                  <a:lnTo>
                    <a:pt x="4593" y="3568"/>
                  </a:lnTo>
                  <a:moveTo>
                    <a:pt x="4616" y="3556"/>
                  </a:moveTo>
                  <a:lnTo>
                    <a:pt x="4616" y="3556"/>
                  </a:lnTo>
                  <a:lnTo>
                    <a:pt x="4635" y="3547"/>
                  </a:lnTo>
                  <a:lnTo>
                    <a:pt x="4664" y="3532"/>
                  </a:lnTo>
                  <a:moveTo>
                    <a:pt x="4687" y="3519"/>
                  </a:moveTo>
                  <a:lnTo>
                    <a:pt x="4687" y="3519"/>
                  </a:lnTo>
                  <a:lnTo>
                    <a:pt x="4735" y="3494"/>
                  </a:lnTo>
                  <a:moveTo>
                    <a:pt x="4758" y="3482"/>
                  </a:moveTo>
                  <a:lnTo>
                    <a:pt x="4758" y="3482"/>
                  </a:lnTo>
                  <a:lnTo>
                    <a:pt x="4806" y="3458"/>
                  </a:lnTo>
                  <a:moveTo>
                    <a:pt x="4829" y="3445"/>
                  </a:moveTo>
                  <a:lnTo>
                    <a:pt x="4829" y="3445"/>
                  </a:lnTo>
                  <a:lnTo>
                    <a:pt x="4866" y="3427"/>
                  </a:lnTo>
                  <a:lnTo>
                    <a:pt x="4877" y="3421"/>
                  </a:lnTo>
                  <a:moveTo>
                    <a:pt x="4900" y="3409"/>
                  </a:moveTo>
                  <a:lnTo>
                    <a:pt x="4900" y="3409"/>
                  </a:lnTo>
                  <a:lnTo>
                    <a:pt x="4948" y="3384"/>
                  </a:lnTo>
                  <a:moveTo>
                    <a:pt x="4971" y="3372"/>
                  </a:moveTo>
                  <a:lnTo>
                    <a:pt x="4971" y="3372"/>
                  </a:lnTo>
                  <a:lnTo>
                    <a:pt x="4982" y="3367"/>
                  </a:lnTo>
                  <a:lnTo>
                    <a:pt x="5019" y="3347"/>
                  </a:lnTo>
                  <a:moveTo>
                    <a:pt x="5042" y="3335"/>
                  </a:moveTo>
                  <a:lnTo>
                    <a:pt x="5042" y="3335"/>
                  </a:lnTo>
                  <a:lnTo>
                    <a:pt x="5089" y="3310"/>
                  </a:lnTo>
                  <a:moveTo>
                    <a:pt x="5113" y="3297"/>
                  </a:moveTo>
                  <a:lnTo>
                    <a:pt x="5113" y="3297"/>
                  </a:lnTo>
                  <a:lnTo>
                    <a:pt x="5160" y="3273"/>
                  </a:lnTo>
                  <a:moveTo>
                    <a:pt x="5184" y="3261"/>
                  </a:moveTo>
                  <a:lnTo>
                    <a:pt x="5184" y="3261"/>
                  </a:lnTo>
                  <a:lnTo>
                    <a:pt x="5214" y="3245"/>
                  </a:lnTo>
                  <a:lnTo>
                    <a:pt x="5231" y="3236"/>
                  </a:lnTo>
                  <a:moveTo>
                    <a:pt x="5255" y="3224"/>
                  </a:moveTo>
                  <a:lnTo>
                    <a:pt x="5255" y="3224"/>
                  </a:lnTo>
                  <a:lnTo>
                    <a:pt x="5303" y="3199"/>
                  </a:lnTo>
                  <a:moveTo>
                    <a:pt x="5326" y="3187"/>
                  </a:moveTo>
                  <a:lnTo>
                    <a:pt x="5326" y="3187"/>
                  </a:lnTo>
                  <a:lnTo>
                    <a:pt x="5330" y="3185"/>
                  </a:lnTo>
                  <a:lnTo>
                    <a:pt x="5374" y="3163"/>
                  </a:lnTo>
                  <a:moveTo>
                    <a:pt x="5397" y="3150"/>
                  </a:moveTo>
                  <a:lnTo>
                    <a:pt x="5397" y="3150"/>
                  </a:lnTo>
                  <a:lnTo>
                    <a:pt x="5445" y="3126"/>
                  </a:lnTo>
                  <a:moveTo>
                    <a:pt x="5468" y="3114"/>
                  </a:moveTo>
                  <a:lnTo>
                    <a:pt x="5468" y="3114"/>
                  </a:lnTo>
                  <a:lnTo>
                    <a:pt x="5516" y="3089"/>
                  </a:lnTo>
                  <a:moveTo>
                    <a:pt x="5539" y="3077"/>
                  </a:moveTo>
                  <a:lnTo>
                    <a:pt x="5539" y="3077"/>
                  </a:lnTo>
                  <a:lnTo>
                    <a:pt x="5562" y="3065"/>
                  </a:lnTo>
                  <a:lnTo>
                    <a:pt x="5587" y="3052"/>
                  </a:lnTo>
                  <a:moveTo>
                    <a:pt x="5610" y="3040"/>
                  </a:moveTo>
                  <a:lnTo>
                    <a:pt x="5610" y="3040"/>
                  </a:lnTo>
                  <a:lnTo>
                    <a:pt x="5658" y="3016"/>
                  </a:lnTo>
                  <a:moveTo>
                    <a:pt x="5681" y="3003"/>
                  </a:moveTo>
                  <a:lnTo>
                    <a:pt x="5681" y="3003"/>
                  </a:lnTo>
                  <a:lnTo>
                    <a:pt x="5729" y="2979"/>
                  </a:lnTo>
                  <a:moveTo>
                    <a:pt x="5752" y="2966"/>
                  </a:moveTo>
                  <a:lnTo>
                    <a:pt x="5752" y="2966"/>
                  </a:lnTo>
                  <a:lnTo>
                    <a:pt x="5792" y="2945"/>
                  </a:lnTo>
                  <a:lnTo>
                    <a:pt x="5800" y="2941"/>
                  </a:lnTo>
                  <a:moveTo>
                    <a:pt x="5823" y="2929"/>
                  </a:moveTo>
                  <a:lnTo>
                    <a:pt x="5823" y="2929"/>
                  </a:lnTo>
                  <a:lnTo>
                    <a:pt x="5871" y="2905"/>
                  </a:lnTo>
                  <a:moveTo>
                    <a:pt x="5894" y="2892"/>
                  </a:moveTo>
                  <a:lnTo>
                    <a:pt x="5894" y="2892"/>
                  </a:lnTo>
                  <a:lnTo>
                    <a:pt x="5908" y="2885"/>
                  </a:lnTo>
                  <a:lnTo>
                    <a:pt x="5942" y="2868"/>
                  </a:lnTo>
                  <a:moveTo>
                    <a:pt x="5965" y="2856"/>
                  </a:moveTo>
                  <a:lnTo>
                    <a:pt x="5965" y="2856"/>
                  </a:lnTo>
                  <a:lnTo>
                    <a:pt x="6013" y="2831"/>
                  </a:lnTo>
                  <a:moveTo>
                    <a:pt x="6036" y="2819"/>
                  </a:moveTo>
                  <a:lnTo>
                    <a:pt x="6036" y="2819"/>
                  </a:lnTo>
                  <a:lnTo>
                    <a:pt x="6084" y="2794"/>
                  </a:lnTo>
                  <a:moveTo>
                    <a:pt x="6108" y="2782"/>
                  </a:moveTo>
                  <a:lnTo>
                    <a:pt x="6108" y="2782"/>
                  </a:lnTo>
                  <a:lnTo>
                    <a:pt x="6140" y="2765"/>
                  </a:lnTo>
                  <a:lnTo>
                    <a:pt x="6155" y="2758"/>
                  </a:lnTo>
                  <a:moveTo>
                    <a:pt x="6179" y="2745"/>
                  </a:moveTo>
                  <a:lnTo>
                    <a:pt x="6179" y="2745"/>
                  </a:lnTo>
                  <a:lnTo>
                    <a:pt x="6226" y="2721"/>
                  </a:lnTo>
                  <a:moveTo>
                    <a:pt x="6250" y="2709"/>
                  </a:moveTo>
                  <a:lnTo>
                    <a:pt x="6250" y="2709"/>
                  </a:lnTo>
                  <a:lnTo>
                    <a:pt x="6256" y="2705"/>
                  </a:lnTo>
                  <a:lnTo>
                    <a:pt x="6297" y="2684"/>
                  </a:lnTo>
                  <a:moveTo>
                    <a:pt x="6321" y="2672"/>
                  </a:moveTo>
                  <a:lnTo>
                    <a:pt x="6321" y="2672"/>
                  </a:lnTo>
                  <a:lnTo>
                    <a:pt x="6368" y="2647"/>
                  </a:lnTo>
                  <a:moveTo>
                    <a:pt x="6392" y="2635"/>
                  </a:moveTo>
                  <a:lnTo>
                    <a:pt x="6392" y="2635"/>
                  </a:lnTo>
                  <a:lnTo>
                    <a:pt x="6439" y="2610"/>
                  </a:lnTo>
                  <a:moveTo>
                    <a:pt x="6462" y="2598"/>
                  </a:moveTo>
                  <a:lnTo>
                    <a:pt x="6462" y="2598"/>
                  </a:lnTo>
                  <a:lnTo>
                    <a:pt x="6488" y="2584"/>
                  </a:lnTo>
                  <a:lnTo>
                    <a:pt x="6510" y="2573"/>
                  </a:lnTo>
                  <a:moveTo>
                    <a:pt x="6533" y="2561"/>
                  </a:moveTo>
                  <a:lnTo>
                    <a:pt x="6533" y="2561"/>
                  </a:lnTo>
                  <a:lnTo>
                    <a:pt x="6581" y="2536"/>
                  </a:lnTo>
                  <a:moveTo>
                    <a:pt x="6604" y="2524"/>
                  </a:moveTo>
                  <a:lnTo>
                    <a:pt x="6604" y="2524"/>
                  </a:lnTo>
                  <a:lnTo>
                    <a:pt x="6604" y="2524"/>
                  </a:lnTo>
                  <a:lnTo>
                    <a:pt x="6652" y="2499"/>
                  </a:lnTo>
                  <a:moveTo>
                    <a:pt x="6675" y="2487"/>
                  </a:moveTo>
                  <a:lnTo>
                    <a:pt x="6675" y="2487"/>
                  </a:lnTo>
                  <a:lnTo>
                    <a:pt x="6720" y="2464"/>
                  </a:lnTo>
                  <a:lnTo>
                    <a:pt x="6723" y="2463"/>
                  </a:lnTo>
                  <a:moveTo>
                    <a:pt x="6746" y="2450"/>
                  </a:moveTo>
                  <a:lnTo>
                    <a:pt x="6746" y="2450"/>
                  </a:lnTo>
                  <a:lnTo>
                    <a:pt x="6794" y="2426"/>
                  </a:lnTo>
                  <a:moveTo>
                    <a:pt x="6817" y="2413"/>
                  </a:moveTo>
                  <a:lnTo>
                    <a:pt x="6817" y="2413"/>
                  </a:lnTo>
                  <a:lnTo>
                    <a:pt x="6835" y="2404"/>
                  </a:lnTo>
                  <a:lnTo>
                    <a:pt x="6865" y="2389"/>
                  </a:lnTo>
                  <a:moveTo>
                    <a:pt x="6888" y="2376"/>
                  </a:moveTo>
                  <a:lnTo>
                    <a:pt x="6888" y="2376"/>
                  </a:lnTo>
                  <a:lnTo>
                    <a:pt x="6936" y="2352"/>
                  </a:lnTo>
                  <a:moveTo>
                    <a:pt x="6959" y="2340"/>
                  </a:moveTo>
                  <a:lnTo>
                    <a:pt x="6959" y="2340"/>
                  </a:lnTo>
                  <a:lnTo>
                    <a:pt x="7007" y="2315"/>
                  </a:lnTo>
                  <a:moveTo>
                    <a:pt x="7030" y="2303"/>
                  </a:moveTo>
                  <a:lnTo>
                    <a:pt x="7030" y="2303"/>
                  </a:lnTo>
                  <a:lnTo>
                    <a:pt x="7067" y="2284"/>
                  </a:lnTo>
                  <a:lnTo>
                    <a:pt x="7078" y="2278"/>
                  </a:lnTo>
                  <a:moveTo>
                    <a:pt x="7102" y="2266"/>
                  </a:moveTo>
                  <a:lnTo>
                    <a:pt x="7102" y="2266"/>
                  </a:lnTo>
                  <a:lnTo>
                    <a:pt x="7149" y="2242"/>
                  </a:lnTo>
                  <a:moveTo>
                    <a:pt x="7173" y="2229"/>
                  </a:moveTo>
                  <a:lnTo>
                    <a:pt x="7173" y="2229"/>
                  </a:lnTo>
                  <a:lnTo>
                    <a:pt x="7183" y="2224"/>
                  </a:lnTo>
                  <a:lnTo>
                    <a:pt x="7220" y="2205"/>
                  </a:lnTo>
                  <a:moveTo>
                    <a:pt x="7244" y="2193"/>
                  </a:moveTo>
                  <a:lnTo>
                    <a:pt x="7244" y="2193"/>
                  </a:lnTo>
                  <a:lnTo>
                    <a:pt x="7291" y="2168"/>
                  </a:lnTo>
                  <a:moveTo>
                    <a:pt x="7315" y="2156"/>
                  </a:moveTo>
                  <a:lnTo>
                    <a:pt x="7315" y="2156"/>
                  </a:lnTo>
                  <a:lnTo>
                    <a:pt x="7362" y="2131"/>
                  </a:lnTo>
                  <a:moveTo>
                    <a:pt x="7386" y="2119"/>
                  </a:moveTo>
                  <a:lnTo>
                    <a:pt x="7386" y="2119"/>
                  </a:lnTo>
                  <a:lnTo>
                    <a:pt x="7415" y="2104"/>
                  </a:lnTo>
                  <a:lnTo>
                    <a:pt x="7433" y="2095"/>
                  </a:lnTo>
                  <a:moveTo>
                    <a:pt x="7457" y="2082"/>
                  </a:moveTo>
                  <a:lnTo>
                    <a:pt x="7457" y="2082"/>
                  </a:lnTo>
                  <a:lnTo>
                    <a:pt x="7504" y="2058"/>
                  </a:lnTo>
                  <a:moveTo>
                    <a:pt x="7528" y="2046"/>
                  </a:moveTo>
                  <a:lnTo>
                    <a:pt x="7528" y="2046"/>
                  </a:lnTo>
                  <a:lnTo>
                    <a:pt x="7531" y="2044"/>
                  </a:lnTo>
                  <a:lnTo>
                    <a:pt x="7575" y="2021"/>
                  </a:lnTo>
                  <a:moveTo>
                    <a:pt x="7599" y="2009"/>
                  </a:moveTo>
                  <a:lnTo>
                    <a:pt x="7599" y="2009"/>
                  </a:lnTo>
                  <a:lnTo>
                    <a:pt x="7646" y="1984"/>
                  </a:lnTo>
                  <a:moveTo>
                    <a:pt x="7670" y="1972"/>
                  </a:moveTo>
                  <a:lnTo>
                    <a:pt x="7670" y="1972"/>
                  </a:lnTo>
                  <a:lnTo>
                    <a:pt x="7717" y="1948"/>
                  </a:lnTo>
                  <a:moveTo>
                    <a:pt x="7741" y="1935"/>
                  </a:moveTo>
                  <a:lnTo>
                    <a:pt x="7741" y="1935"/>
                  </a:lnTo>
                  <a:lnTo>
                    <a:pt x="7763" y="1924"/>
                  </a:lnTo>
                  <a:lnTo>
                    <a:pt x="7788" y="1911"/>
                  </a:lnTo>
                  <a:moveTo>
                    <a:pt x="7812" y="1898"/>
                  </a:moveTo>
                  <a:lnTo>
                    <a:pt x="7812" y="1898"/>
                  </a:lnTo>
                  <a:lnTo>
                    <a:pt x="7859" y="1874"/>
                  </a:lnTo>
                  <a:moveTo>
                    <a:pt x="7883" y="1861"/>
                  </a:moveTo>
                  <a:lnTo>
                    <a:pt x="7883" y="1861"/>
                  </a:lnTo>
                  <a:lnTo>
                    <a:pt x="7930" y="1836"/>
                  </a:lnTo>
                  <a:moveTo>
                    <a:pt x="7954" y="1824"/>
                  </a:moveTo>
                  <a:lnTo>
                    <a:pt x="7954" y="1824"/>
                  </a:lnTo>
                  <a:lnTo>
                    <a:pt x="7994" y="1803"/>
                  </a:lnTo>
                  <a:lnTo>
                    <a:pt x="8001" y="1799"/>
                  </a:lnTo>
                  <a:moveTo>
                    <a:pt x="8024" y="1787"/>
                  </a:moveTo>
                  <a:lnTo>
                    <a:pt x="8024" y="1787"/>
                  </a:lnTo>
                  <a:lnTo>
                    <a:pt x="8072" y="1762"/>
                  </a:lnTo>
                  <a:moveTo>
                    <a:pt x="8095" y="1750"/>
                  </a:moveTo>
                  <a:lnTo>
                    <a:pt x="8095" y="1750"/>
                  </a:lnTo>
                  <a:lnTo>
                    <a:pt x="8110" y="1743"/>
                  </a:lnTo>
                  <a:lnTo>
                    <a:pt x="8143" y="1725"/>
                  </a:lnTo>
                  <a:moveTo>
                    <a:pt x="8167" y="1713"/>
                  </a:moveTo>
                  <a:lnTo>
                    <a:pt x="8167" y="1713"/>
                  </a:lnTo>
                  <a:lnTo>
                    <a:pt x="8214" y="1689"/>
                  </a:lnTo>
                  <a:moveTo>
                    <a:pt x="8238" y="1676"/>
                  </a:moveTo>
                  <a:lnTo>
                    <a:pt x="8238" y="1676"/>
                  </a:lnTo>
                  <a:lnTo>
                    <a:pt x="8285" y="1652"/>
                  </a:lnTo>
                  <a:moveTo>
                    <a:pt x="8309" y="1640"/>
                  </a:moveTo>
                  <a:lnTo>
                    <a:pt x="8309" y="1640"/>
                  </a:lnTo>
                  <a:lnTo>
                    <a:pt x="8342" y="1623"/>
                  </a:lnTo>
                  <a:lnTo>
                    <a:pt x="8356" y="1615"/>
                  </a:lnTo>
                  <a:moveTo>
                    <a:pt x="8380" y="1603"/>
                  </a:moveTo>
                  <a:lnTo>
                    <a:pt x="8380" y="1603"/>
                  </a:lnTo>
                  <a:lnTo>
                    <a:pt x="8427" y="1578"/>
                  </a:lnTo>
                  <a:moveTo>
                    <a:pt x="8451" y="1566"/>
                  </a:moveTo>
                  <a:lnTo>
                    <a:pt x="8451" y="1566"/>
                  </a:lnTo>
                  <a:lnTo>
                    <a:pt x="8458" y="1563"/>
                  </a:lnTo>
                  <a:lnTo>
                    <a:pt x="8498" y="1542"/>
                  </a:lnTo>
                  <a:moveTo>
                    <a:pt x="8522" y="1529"/>
                  </a:moveTo>
                  <a:lnTo>
                    <a:pt x="8522" y="1529"/>
                  </a:lnTo>
                  <a:lnTo>
                    <a:pt x="8569" y="1505"/>
                  </a:lnTo>
                  <a:moveTo>
                    <a:pt x="8593" y="1493"/>
                  </a:moveTo>
                  <a:lnTo>
                    <a:pt x="8593" y="1493"/>
                  </a:lnTo>
                  <a:lnTo>
                    <a:pt x="8640" y="1468"/>
                  </a:lnTo>
                  <a:moveTo>
                    <a:pt x="8664" y="1456"/>
                  </a:moveTo>
                  <a:lnTo>
                    <a:pt x="8664" y="1456"/>
                  </a:lnTo>
                  <a:lnTo>
                    <a:pt x="8690" y="1443"/>
                  </a:lnTo>
                  <a:lnTo>
                    <a:pt x="8711" y="1431"/>
                  </a:lnTo>
                  <a:moveTo>
                    <a:pt x="8735" y="1419"/>
                  </a:moveTo>
                  <a:lnTo>
                    <a:pt x="8735" y="1419"/>
                  </a:lnTo>
                  <a:lnTo>
                    <a:pt x="8782" y="1395"/>
                  </a:lnTo>
                  <a:moveTo>
                    <a:pt x="8806" y="1382"/>
                  </a:moveTo>
                  <a:lnTo>
                    <a:pt x="8806" y="1382"/>
                  </a:lnTo>
                  <a:lnTo>
                    <a:pt x="8853" y="1358"/>
                  </a:lnTo>
                  <a:moveTo>
                    <a:pt x="8877" y="1345"/>
                  </a:moveTo>
                  <a:lnTo>
                    <a:pt x="8877" y="1345"/>
                  </a:lnTo>
                  <a:lnTo>
                    <a:pt x="8920" y="1323"/>
                  </a:lnTo>
                  <a:lnTo>
                    <a:pt x="8924" y="1321"/>
                  </a:lnTo>
                  <a:moveTo>
                    <a:pt x="8948" y="1308"/>
                  </a:moveTo>
                  <a:lnTo>
                    <a:pt x="8948" y="1308"/>
                  </a:lnTo>
                  <a:lnTo>
                    <a:pt x="8995" y="1284"/>
                  </a:lnTo>
                  <a:moveTo>
                    <a:pt x="9019" y="1272"/>
                  </a:moveTo>
                  <a:lnTo>
                    <a:pt x="9019" y="1272"/>
                  </a:lnTo>
                  <a:lnTo>
                    <a:pt x="9036" y="1263"/>
                  </a:lnTo>
                  <a:lnTo>
                    <a:pt x="9066" y="1247"/>
                  </a:lnTo>
                  <a:moveTo>
                    <a:pt x="9090" y="1235"/>
                  </a:moveTo>
                  <a:lnTo>
                    <a:pt x="9090" y="1235"/>
                  </a:lnTo>
                  <a:lnTo>
                    <a:pt x="9137" y="1210"/>
                  </a:lnTo>
                  <a:moveTo>
                    <a:pt x="9161" y="1198"/>
                  </a:moveTo>
                  <a:lnTo>
                    <a:pt x="9161" y="1198"/>
                  </a:lnTo>
                  <a:lnTo>
                    <a:pt x="9208" y="1174"/>
                  </a:lnTo>
                  <a:moveTo>
                    <a:pt x="9232" y="1161"/>
                  </a:moveTo>
                  <a:lnTo>
                    <a:pt x="9232" y="1161"/>
                  </a:lnTo>
                  <a:lnTo>
                    <a:pt x="9268" y="1143"/>
                  </a:lnTo>
                  <a:lnTo>
                    <a:pt x="9279" y="1137"/>
                  </a:lnTo>
                  <a:moveTo>
                    <a:pt x="9303" y="1124"/>
                  </a:moveTo>
                  <a:lnTo>
                    <a:pt x="9303" y="1124"/>
                  </a:lnTo>
                  <a:lnTo>
                    <a:pt x="9350" y="1099"/>
                  </a:lnTo>
                  <a:moveTo>
                    <a:pt x="9374" y="1087"/>
                  </a:moveTo>
                  <a:lnTo>
                    <a:pt x="9374" y="1087"/>
                  </a:lnTo>
                  <a:lnTo>
                    <a:pt x="9384" y="1081"/>
                  </a:lnTo>
                  <a:lnTo>
                    <a:pt x="9421" y="1062"/>
                  </a:lnTo>
                  <a:moveTo>
                    <a:pt x="9445" y="1050"/>
                  </a:moveTo>
                  <a:lnTo>
                    <a:pt x="9445" y="1050"/>
                  </a:lnTo>
                  <a:lnTo>
                    <a:pt x="9492" y="1026"/>
                  </a:lnTo>
                  <a:moveTo>
                    <a:pt x="9516" y="1013"/>
                  </a:moveTo>
                  <a:lnTo>
                    <a:pt x="9516" y="1013"/>
                  </a:lnTo>
                  <a:lnTo>
                    <a:pt x="9563" y="989"/>
                  </a:lnTo>
                  <a:moveTo>
                    <a:pt x="9587" y="976"/>
                  </a:moveTo>
                  <a:lnTo>
                    <a:pt x="9587" y="976"/>
                  </a:lnTo>
                  <a:lnTo>
                    <a:pt x="9616" y="961"/>
                  </a:lnTo>
                  <a:lnTo>
                    <a:pt x="9634" y="952"/>
                  </a:lnTo>
                  <a:moveTo>
                    <a:pt x="9658" y="940"/>
                  </a:moveTo>
                  <a:lnTo>
                    <a:pt x="9658" y="940"/>
                  </a:lnTo>
                  <a:lnTo>
                    <a:pt x="9705" y="915"/>
                  </a:lnTo>
                  <a:moveTo>
                    <a:pt x="9729" y="903"/>
                  </a:moveTo>
                  <a:lnTo>
                    <a:pt x="9729" y="903"/>
                  </a:lnTo>
                  <a:lnTo>
                    <a:pt x="9732" y="901"/>
                  </a:lnTo>
                  <a:lnTo>
                    <a:pt x="9776" y="878"/>
                  </a:lnTo>
                  <a:moveTo>
                    <a:pt x="9800" y="866"/>
                  </a:moveTo>
                  <a:lnTo>
                    <a:pt x="9800" y="866"/>
                  </a:lnTo>
                  <a:lnTo>
                    <a:pt x="9847" y="842"/>
                  </a:lnTo>
                  <a:moveTo>
                    <a:pt x="9871" y="829"/>
                  </a:moveTo>
                  <a:lnTo>
                    <a:pt x="9871" y="829"/>
                  </a:lnTo>
                  <a:lnTo>
                    <a:pt x="9918" y="805"/>
                  </a:lnTo>
                  <a:moveTo>
                    <a:pt x="9942" y="792"/>
                  </a:moveTo>
                  <a:lnTo>
                    <a:pt x="9942" y="792"/>
                  </a:lnTo>
                  <a:lnTo>
                    <a:pt x="9963" y="781"/>
                  </a:lnTo>
                  <a:lnTo>
                    <a:pt x="9989" y="768"/>
                  </a:lnTo>
                  <a:moveTo>
                    <a:pt x="10013" y="755"/>
                  </a:moveTo>
                  <a:lnTo>
                    <a:pt x="10013" y="755"/>
                  </a:lnTo>
                  <a:lnTo>
                    <a:pt x="10060" y="731"/>
                  </a:lnTo>
                  <a:moveTo>
                    <a:pt x="10084" y="719"/>
                  </a:moveTo>
                  <a:lnTo>
                    <a:pt x="10084" y="719"/>
                  </a:lnTo>
                  <a:lnTo>
                    <a:pt x="10131" y="694"/>
                  </a:lnTo>
                  <a:moveTo>
                    <a:pt x="10155" y="682"/>
                  </a:moveTo>
                  <a:lnTo>
                    <a:pt x="10155" y="682"/>
                  </a:lnTo>
                  <a:lnTo>
                    <a:pt x="10195" y="661"/>
                  </a:lnTo>
                  <a:lnTo>
                    <a:pt x="10202" y="657"/>
                  </a:lnTo>
                  <a:moveTo>
                    <a:pt x="10226" y="645"/>
                  </a:moveTo>
                  <a:lnTo>
                    <a:pt x="10226" y="645"/>
                  </a:lnTo>
                  <a:lnTo>
                    <a:pt x="10273" y="621"/>
                  </a:lnTo>
                  <a:moveTo>
                    <a:pt x="10297" y="608"/>
                  </a:moveTo>
                  <a:lnTo>
                    <a:pt x="10297" y="608"/>
                  </a:lnTo>
                  <a:lnTo>
                    <a:pt x="10311" y="601"/>
                  </a:lnTo>
                  <a:lnTo>
                    <a:pt x="10345" y="584"/>
                  </a:lnTo>
                  <a:moveTo>
                    <a:pt x="10368" y="572"/>
                  </a:moveTo>
                  <a:lnTo>
                    <a:pt x="10368" y="572"/>
                  </a:lnTo>
                  <a:lnTo>
                    <a:pt x="10416" y="547"/>
                  </a:lnTo>
                  <a:moveTo>
                    <a:pt x="10439" y="535"/>
                  </a:moveTo>
                  <a:lnTo>
                    <a:pt x="10439" y="535"/>
                  </a:lnTo>
                  <a:lnTo>
                    <a:pt x="10487" y="510"/>
                  </a:lnTo>
                  <a:moveTo>
                    <a:pt x="10510" y="498"/>
                  </a:moveTo>
                  <a:lnTo>
                    <a:pt x="10510" y="498"/>
                  </a:lnTo>
                  <a:lnTo>
                    <a:pt x="10543" y="481"/>
                  </a:lnTo>
                  <a:lnTo>
                    <a:pt x="10558" y="474"/>
                  </a:lnTo>
                  <a:moveTo>
                    <a:pt x="10581" y="461"/>
                  </a:moveTo>
                  <a:lnTo>
                    <a:pt x="10581" y="461"/>
                  </a:lnTo>
                  <a:lnTo>
                    <a:pt x="10629" y="437"/>
                  </a:lnTo>
                  <a:moveTo>
                    <a:pt x="10652" y="425"/>
                  </a:moveTo>
                  <a:lnTo>
                    <a:pt x="10652" y="425"/>
                  </a:lnTo>
                  <a:lnTo>
                    <a:pt x="10659" y="421"/>
                  </a:lnTo>
                  <a:lnTo>
                    <a:pt x="10700" y="400"/>
                  </a:lnTo>
                  <a:moveTo>
                    <a:pt x="10723" y="387"/>
                  </a:moveTo>
                  <a:lnTo>
                    <a:pt x="10723" y="387"/>
                  </a:lnTo>
                  <a:lnTo>
                    <a:pt x="10770" y="362"/>
                  </a:lnTo>
                  <a:moveTo>
                    <a:pt x="10794" y="350"/>
                  </a:moveTo>
                  <a:lnTo>
                    <a:pt x="10794" y="350"/>
                  </a:lnTo>
                  <a:lnTo>
                    <a:pt x="10841" y="326"/>
                  </a:lnTo>
                  <a:moveTo>
                    <a:pt x="10865" y="313"/>
                  </a:moveTo>
                  <a:lnTo>
                    <a:pt x="10865" y="313"/>
                  </a:lnTo>
                  <a:lnTo>
                    <a:pt x="10891" y="300"/>
                  </a:lnTo>
                  <a:lnTo>
                    <a:pt x="10912" y="289"/>
                  </a:lnTo>
                  <a:moveTo>
                    <a:pt x="10936" y="276"/>
                  </a:moveTo>
                  <a:lnTo>
                    <a:pt x="10936" y="276"/>
                  </a:lnTo>
                  <a:lnTo>
                    <a:pt x="10983" y="252"/>
                  </a:lnTo>
                  <a:moveTo>
                    <a:pt x="11007" y="239"/>
                  </a:moveTo>
                  <a:lnTo>
                    <a:pt x="11007" y="239"/>
                  </a:lnTo>
                  <a:lnTo>
                    <a:pt x="11054" y="215"/>
                  </a:lnTo>
                  <a:moveTo>
                    <a:pt x="11078" y="203"/>
                  </a:moveTo>
                  <a:lnTo>
                    <a:pt x="11078" y="203"/>
                  </a:lnTo>
                  <a:lnTo>
                    <a:pt x="11122" y="180"/>
                  </a:lnTo>
                  <a:lnTo>
                    <a:pt x="11125" y="178"/>
                  </a:lnTo>
                  <a:moveTo>
                    <a:pt x="11149" y="166"/>
                  </a:moveTo>
                  <a:lnTo>
                    <a:pt x="11149" y="166"/>
                  </a:lnTo>
                  <a:lnTo>
                    <a:pt x="11196" y="141"/>
                  </a:lnTo>
                  <a:moveTo>
                    <a:pt x="11220" y="129"/>
                  </a:moveTo>
                  <a:lnTo>
                    <a:pt x="11220" y="129"/>
                  </a:lnTo>
                  <a:lnTo>
                    <a:pt x="11238" y="120"/>
                  </a:lnTo>
                  <a:lnTo>
                    <a:pt x="11267" y="105"/>
                  </a:lnTo>
                  <a:moveTo>
                    <a:pt x="11291" y="92"/>
                  </a:moveTo>
                  <a:lnTo>
                    <a:pt x="11291" y="92"/>
                  </a:lnTo>
                  <a:lnTo>
                    <a:pt x="11338" y="68"/>
                  </a:lnTo>
                  <a:moveTo>
                    <a:pt x="11362" y="56"/>
                  </a:moveTo>
                  <a:lnTo>
                    <a:pt x="11362" y="56"/>
                  </a:lnTo>
                  <a:lnTo>
                    <a:pt x="11410" y="31"/>
                  </a:lnTo>
                  <a:moveTo>
                    <a:pt x="11433" y="19"/>
                  </a:moveTo>
                  <a:lnTo>
                    <a:pt x="11433" y="19"/>
                  </a:lnTo>
                  <a:lnTo>
                    <a:pt x="1147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45"/>
            <p:cNvSpPr>
              <a:spLocks/>
            </p:cNvSpPr>
            <p:nvPr/>
          </p:nvSpPr>
          <p:spPr bwMode="auto">
            <a:xfrm>
              <a:off x="1378" y="1214"/>
              <a:ext cx="95" cy="120"/>
            </a:xfrm>
            <a:custGeom>
              <a:avLst/>
              <a:gdLst>
                <a:gd name="T0" fmla="*/ 188 w 329"/>
                <a:gd name="T1" fmla="*/ 349 h 349"/>
                <a:gd name="T2" fmla="*/ 188 w 329"/>
                <a:gd name="T3" fmla="*/ 349 h 349"/>
                <a:gd name="T4" fmla="*/ 286 w 329"/>
                <a:gd name="T5" fmla="*/ 56 h 349"/>
                <a:gd name="T6" fmla="*/ 286 w 329"/>
                <a:gd name="T7" fmla="*/ 349 h 349"/>
                <a:gd name="T8" fmla="*/ 329 w 329"/>
                <a:gd name="T9" fmla="*/ 349 h 349"/>
                <a:gd name="T10" fmla="*/ 329 w 329"/>
                <a:gd name="T11" fmla="*/ 0 h 349"/>
                <a:gd name="T12" fmla="*/ 267 w 329"/>
                <a:gd name="T13" fmla="*/ 0 h 349"/>
                <a:gd name="T14" fmla="*/ 165 w 329"/>
                <a:gd name="T15" fmla="*/ 304 h 349"/>
                <a:gd name="T16" fmla="*/ 62 w 329"/>
                <a:gd name="T17" fmla="*/ 0 h 349"/>
                <a:gd name="T18" fmla="*/ 0 w 329"/>
                <a:gd name="T19" fmla="*/ 0 h 349"/>
                <a:gd name="T20" fmla="*/ 0 w 329"/>
                <a:gd name="T21" fmla="*/ 349 h 349"/>
                <a:gd name="T22" fmla="*/ 42 w 329"/>
                <a:gd name="T23" fmla="*/ 349 h 349"/>
                <a:gd name="T24" fmla="*/ 42 w 329"/>
                <a:gd name="T25" fmla="*/ 56 h 349"/>
                <a:gd name="T26" fmla="*/ 141 w 329"/>
                <a:gd name="T27" fmla="*/ 349 h 349"/>
                <a:gd name="T28" fmla="*/ 188 w 329"/>
                <a:gd name="T29" fmla="*/ 34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9" h="349">
                  <a:moveTo>
                    <a:pt x="188" y="349"/>
                  </a:moveTo>
                  <a:lnTo>
                    <a:pt x="188" y="349"/>
                  </a:lnTo>
                  <a:lnTo>
                    <a:pt x="286" y="56"/>
                  </a:lnTo>
                  <a:lnTo>
                    <a:pt x="286" y="349"/>
                  </a:lnTo>
                  <a:lnTo>
                    <a:pt x="329" y="349"/>
                  </a:lnTo>
                  <a:lnTo>
                    <a:pt x="329" y="0"/>
                  </a:lnTo>
                  <a:lnTo>
                    <a:pt x="267" y="0"/>
                  </a:lnTo>
                  <a:lnTo>
                    <a:pt x="165" y="304"/>
                  </a:lnTo>
                  <a:lnTo>
                    <a:pt x="62" y="0"/>
                  </a:lnTo>
                  <a:lnTo>
                    <a:pt x="0" y="0"/>
                  </a:lnTo>
                  <a:lnTo>
                    <a:pt x="0" y="349"/>
                  </a:lnTo>
                  <a:lnTo>
                    <a:pt x="42" y="349"/>
                  </a:lnTo>
                  <a:lnTo>
                    <a:pt x="42" y="56"/>
                  </a:lnTo>
                  <a:lnTo>
                    <a:pt x="141" y="349"/>
                  </a:lnTo>
                  <a:lnTo>
                    <a:pt x="188" y="34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46"/>
            <p:cNvSpPr>
              <a:spLocks noEditPoints="1"/>
            </p:cNvSpPr>
            <p:nvPr/>
          </p:nvSpPr>
          <p:spPr bwMode="auto">
            <a:xfrm>
              <a:off x="1488" y="1245"/>
              <a:ext cx="66" cy="92"/>
            </a:xfrm>
            <a:custGeom>
              <a:avLst/>
              <a:gdLst>
                <a:gd name="T0" fmla="*/ 227 w 227"/>
                <a:gd name="T1" fmla="*/ 146 h 269"/>
                <a:gd name="T2" fmla="*/ 227 w 227"/>
                <a:gd name="T3" fmla="*/ 146 h 269"/>
                <a:gd name="T4" fmla="*/ 217 w 227"/>
                <a:gd name="T5" fmla="*/ 66 h 269"/>
                <a:gd name="T6" fmla="*/ 115 w 227"/>
                <a:gd name="T7" fmla="*/ 0 h 269"/>
                <a:gd name="T8" fmla="*/ 0 w 227"/>
                <a:gd name="T9" fmla="*/ 136 h 269"/>
                <a:gd name="T10" fmla="*/ 114 w 227"/>
                <a:gd name="T11" fmla="*/ 269 h 269"/>
                <a:gd name="T12" fmla="*/ 221 w 227"/>
                <a:gd name="T13" fmla="*/ 182 h 269"/>
                <a:gd name="T14" fmla="*/ 181 w 227"/>
                <a:gd name="T15" fmla="*/ 182 h 269"/>
                <a:gd name="T16" fmla="*/ 115 w 227"/>
                <a:gd name="T17" fmla="*/ 232 h 269"/>
                <a:gd name="T18" fmla="*/ 55 w 227"/>
                <a:gd name="T19" fmla="*/ 199 h 269"/>
                <a:gd name="T20" fmla="*/ 42 w 227"/>
                <a:gd name="T21" fmla="*/ 146 h 269"/>
                <a:gd name="T22" fmla="*/ 227 w 227"/>
                <a:gd name="T23" fmla="*/ 146 h 269"/>
                <a:gd name="T24" fmla="*/ 43 w 227"/>
                <a:gd name="T25" fmla="*/ 113 h 269"/>
                <a:gd name="T26" fmla="*/ 43 w 227"/>
                <a:gd name="T27" fmla="*/ 113 h 269"/>
                <a:gd name="T28" fmla="*/ 115 w 227"/>
                <a:gd name="T29" fmla="*/ 37 h 269"/>
                <a:gd name="T30" fmla="*/ 184 w 227"/>
                <a:gd name="T31" fmla="*/ 110 h 269"/>
                <a:gd name="T32" fmla="*/ 183 w 227"/>
                <a:gd name="T33" fmla="*/ 113 h 269"/>
                <a:gd name="T34" fmla="*/ 43 w 227"/>
                <a:gd name="T35" fmla="*/ 11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7" h="269">
                  <a:moveTo>
                    <a:pt x="227" y="146"/>
                  </a:moveTo>
                  <a:lnTo>
                    <a:pt x="227" y="146"/>
                  </a:lnTo>
                  <a:cubicBezTo>
                    <a:pt x="227" y="107"/>
                    <a:pt x="224" y="84"/>
                    <a:pt x="217" y="66"/>
                  </a:cubicBezTo>
                  <a:cubicBezTo>
                    <a:pt x="200" y="25"/>
                    <a:pt x="162" y="0"/>
                    <a:pt x="115" y="0"/>
                  </a:cubicBezTo>
                  <a:cubicBezTo>
                    <a:pt x="45" y="0"/>
                    <a:pt x="0" y="53"/>
                    <a:pt x="0" y="136"/>
                  </a:cubicBezTo>
                  <a:cubicBezTo>
                    <a:pt x="0" y="218"/>
                    <a:pt x="44" y="269"/>
                    <a:pt x="114" y="269"/>
                  </a:cubicBezTo>
                  <a:cubicBezTo>
                    <a:pt x="172" y="269"/>
                    <a:pt x="211" y="236"/>
                    <a:pt x="221" y="182"/>
                  </a:cubicBezTo>
                  <a:lnTo>
                    <a:pt x="181" y="182"/>
                  </a:lnTo>
                  <a:cubicBezTo>
                    <a:pt x="170" y="215"/>
                    <a:pt x="148" y="232"/>
                    <a:pt x="115" y="232"/>
                  </a:cubicBezTo>
                  <a:cubicBezTo>
                    <a:pt x="90" y="232"/>
                    <a:pt x="69" y="220"/>
                    <a:pt x="55" y="199"/>
                  </a:cubicBezTo>
                  <a:cubicBezTo>
                    <a:pt x="46" y="185"/>
                    <a:pt x="42" y="171"/>
                    <a:pt x="42" y="146"/>
                  </a:cubicBezTo>
                  <a:lnTo>
                    <a:pt x="227" y="146"/>
                  </a:lnTo>
                  <a:close/>
                  <a:moveTo>
                    <a:pt x="43" y="113"/>
                  </a:moveTo>
                  <a:lnTo>
                    <a:pt x="43" y="113"/>
                  </a:lnTo>
                  <a:cubicBezTo>
                    <a:pt x="46" y="67"/>
                    <a:pt x="74" y="37"/>
                    <a:pt x="115" y="37"/>
                  </a:cubicBezTo>
                  <a:cubicBezTo>
                    <a:pt x="154" y="37"/>
                    <a:pt x="184" y="69"/>
                    <a:pt x="184" y="110"/>
                  </a:cubicBezTo>
                  <a:cubicBezTo>
                    <a:pt x="184" y="111"/>
                    <a:pt x="184" y="112"/>
                    <a:pt x="183" y="113"/>
                  </a:cubicBezTo>
                  <a:lnTo>
                    <a:pt x="43" y="11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247"/>
            <p:cNvSpPr>
              <a:spLocks noEditPoints="1"/>
            </p:cNvSpPr>
            <p:nvPr/>
          </p:nvSpPr>
          <p:spPr bwMode="auto">
            <a:xfrm>
              <a:off x="1566" y="1245"/>
              <a:ext cx="68" cy="92"/>
            </a:xfrm>
            <a:custGeom>
              <a:avLst/>
              <a:gdLst>
                <a:gd name="T0" fmla="*/ 236 w 236"/>
                <a:gd name="T1" fmla="*/ 234 h 269"/>
                <a:gd name="T2" fmla="*/ 236 w 236"/>
                <a:gd name="T3" fmla="*/ 234 h 269"/>
                <a:gd name="T4" fmla="*/ 227 w 236"/>
                <a:gd name="T5" fmla="*/ 235 h 269"/>
                <a:gd name="T6" fmla="*/ 206 w 236"/>
                <a:gd name="T7" fmla="*/ 216 h 269"/>
                <a:gd name="T8" fmla="*/ 206 w 236"/>
                <a:gd name="T9" fmla="*/ 68 h 269"/>
                <a:gd name="T10" fmla="*/ 111 w 236"/>
                <a:gd name="T11" fmla="*/ 0 h 269"/>
                <a:gd name="T12" fmla="*/ 28 w 236"/>
                <a:gd name="T13" fmla="*/ 29 h 269"/>
                <a:gd name="T14" fmla="*/ 11 w 236"/>
                <a:gd name="T15" fmla="*/ 81 h 269"/>
                <a:gd name="T16" fmla="*/ 51 w 236"/>
                <a:gd name="T17" fmla="*/ 81 h 269"/>
                <a:gd name="T18" fmla="*/ 110 w 236"/>
                <a:gd name="T19" fmla="*/ 37 h 269"/>
                <a:gd name="T20" fmla="*/ 166 w 236"/>
                <a:gd name="T21" fmla="*/ 74 h 269"/>
                <a:gd name="T22" fmla="*/ 166 w 236"/>
                <a:gd name="T23" fmla="*/ 84 h 269"/>
                <a:gd name="T24" fmla="*/ 124 w 236"/>
                <a:gd name="T25" fmla="*/ 112 h 269"/>
                <a:gd name="T26" fmla="*/ 44 w 236"/>
                <a:gd name="T27" fmla="*/ 128 h 269"/>
                <a:gd name="T28" fmla="*/ 0 w 236"/>
                <a:gd name="T29" fmla="*/ 195 h 269"/>
                <a:gd name="T30" fmla="*/ 82 w 236"/>
                <a:gd name="T31" fmla="*/ 269 h 269"/>
                <a:gd name="T32" fmla="*/ 168 w 236"/>
                <a:gd name="T33" fmla="*/ 232 h 269"/>
                <a:gd name="T34" fmla="*/ 209 w 236"/>
                <a:gd name="T35" fmla="*/ 269 h 269"/>
                <a:gd name="T36" fmla="*/ 236 w 236"/>
                <a:gd name="T37" fmla="*/ 265 h 269"/>
                <a:gd name="T38" fmla="*/ 236 w 236"/>
                <a:gd name="T39" fmla="*/ 234 h 269"/>
                <a:gd name="T40" fmla="*/ 166 w 236"/>
                <a:gd name="T41" fmla="*/ 179 h 269"/>
                <a:gd name="T42" fmla="*/ 166 w 236"/>
                <a:gd name="T43" fmla="*/ 179 h 269"/>
                <a:gd name="T44" fmla="*/ 150 w 236"/>
                <a:gd name="T45" fmla="*/ 211 h 269"/>
                <a:gd name="T46" fmla="*/ 91 w 236"/>
                <a:gd name="T47" fmla="*/ 234 h 269"/>
                <a:gd name="T48" fmla="*/ 42 w 236"/>
                <a:gd name="T49" fmla="*/ 194 h 269"/>
                <a:gd name="T50" fmla="*/ 102 w 236"/>
                <a:gd name="T51" fmla="*/ 148 h 269"/>
                <a:gd name="T52" fmla="*/ 166 w 236"/>
                <a:gd name="T53" fmla="*/ 134 h 269"/>
                <a:gd name="T54" fmla="*/ 166 w 236"/>
                <a:gd name="T55" fmla="*/ 17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6" h="269">
                  <a:moveTo>
                    <a:pt x="236" y="234"/>
                  </a:moveTo>
                  <a:lnTo>
                    <a:pt x="236" y="234"/>
                  </a:lnTo>
                  <a:cubicBezTo>
                    <a:pt x="232" y="235"/>
                    <a:pt x="230" y="235"/>
                    <a:pt x="227" y="235"/>
                  </a:cubicBezTo>
                  <a:cubicBezTo>
                    <a:pt x="214" y="235"/>
                    <a:pt x="206" y="228"/>
                    <a:pt x="206" y="216"/>
                  </a:cubicBezTo>
                  <a:lnTo>
                    <a:pt x="206" y="68"/>
                  </a:lnTo>
                  <a:cubicBezTo>
                    <a:pt x="206" y="24"/>
                    <a:pt x="173" y="0"/>
                    <a:pt x="111" y="0"/>
                  </a:cubicBezTo>
                  <a:cubicBezTo>
                    <a:pt x="75" y="0"/>
                    <a:pt x="45" y="10"/>
                    <a:pt x="28" y="29"/>
                  </a:cubicBezTo>
                  <a:cubicBezTo>
                    <a:pt x="17" y="42"/>
                    <a:pt x="12" y="56"/>
                    <a:pt x="11" y="81"/>
                  </a:cubicBezTo>
                  <a:lnTo>
                    <a:pt x="51" y="81"/>
                  </a:lnTo>
                  <a:cubicBezTo>
                    <a:pt x="54" y="50"/>
                    <a:pt x="73" y="37"/>
                    <a:pt x="110" y="37"/>
                  </a:cubicBezTo>
                  <a:cubicBezTo>
                    <a:pt x="146" y="37"/>
                    <a:pt x="166" y="50"/>
                    <a:pt x="166" y="74"/>
                  </a:cubicBezTo>
                  <a:lnTo>
                    <a:pt x="166" y="84"/>
                  </a:lnTo>
                  <a:cubicBezTo>
                    <a:pt x="166" y="101"/>
                    <a:pt x="156" y="108"/>
                    <a:pt x="124" y="112"/>
                  </a:cubicBezTo>
                  <a:cubicBezTo>
                    <a:pt x="68" y="119"/>
                    <a:pt x="59" y="121"/>
                    <a:pt x="44" y="128"/>
                  </a:cubicBezTo>
                  <a:cubicBezTo>
                    <a:pt x="15" y="140"/>
                    <a:pt x="0" y="162"/>
                    <a:pt x="0" y="195"/>
                  </a:cubicBezTo>
                  <a:cubicBezTo>
                    <a:pt x="0" y="240"/>
                    <a:pt x="32" y="269"/>
                    <a:pt x="82" y="269"/>
                  </a:cubicBezTo>
                  <a:cubicBezTo>
                    <a:pt x="114" y="269"/>
                    <a:pt x="139" y="258"/>
                    <a:pt x="168" y="232"/>
                  </a:cubicBezTo>
                  <a:cubicBezTo>
                    <a:pt x="170" y="257"/>
                    <a:pt x="183" y="269"/>
                    <a:pt x="209" y="269"/>
                  </a:cubicBezTo>
                  <a:cubicBezTo>
                    <a:pt x="217" y="269"/>
                    <a:pt x="223" y="268"/>
                    <a:pt x="236" y="265"/>
                  </a:cubicBezTo>
                  <a:lnTo>
                    <a:pt x="236" y="234"/>
                  </a:lnTo>
                  <a:close/>
                  <a:moveTo>
                    <a:pt x="166" y="179"/>
                  </a:moveTo>
                  <a:lnTo>
                    <a:pt x="166" y="179"/>
                  </a:lnTo>
                  <a:cubicBezTo>
                    <a:pt x="166" y="192"/>
                    <a:pt x="162" y="200"/>
                    <a:pt x="150" y="211"/>
                  </a:cubicBezTo>
                  <a:cubicBezTo>
                    <a:pt x="134" y="226"/>
                    <a:pt x="114" y="234"/>
                    <a:pt x="91" y="234"/>
                  </a:cubicBezTo>
                  <a:cubicBezTo>
                    <a:pt x="60" y="234"/>
                    <a:pt x="42" y="219"/>
                    <a:pt x="42" y="194"/>
                  </a:cubicBezTo>
                  <a:cubicBezTo>
                    <a:pt x="42" y="167"/>
                    <a:pt x="59" y="154"/>
                    <a:pt x="102" y="148"/>
                  </a:cubicBezTo>
                  <a:cubicBezTo>
                    <a:pt x="144" y="142"/>
                    <a:pt x="153" y="140"/>
                    <a:pt x="166" y="134"/>
                  </a:cubicBezTo>
                  <a:lnTo>
                    <a:pt x="166" y="17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248"/>
            <p:cNvSpPr>
              <a:spLocks/>
            </p:cNvSpPr>
            <p:nvPr/>
          </p:nvSpPr>
          <p:spPr bwMode="auto">
            <a:xfrm>
              <a:off x="1646" y="1245"/>
              <a:ext cx="58" cy="89"/>
            </a:xfrm>
            <a:custGeom>
              <a:avLst/>
              <a:gdLst>
                <a:gd name="T0" fmla="*/ 0 w 200"/>
                <a:gd name="T1" fmla="*/ 7 h 258"/>
                <a:gd name="T2" fmla="*/ 0 w 200"/>
                <a:gd name="T3" fmla="*/ 7 h 258"/>
                <a:gd name="T4" fmla="*/ 0 w 200"/>
                <a:gd name="T5" fmla="*/ 258 h 258"/>
                <a:gd name="T6" fmla="*/ 40 w 200"/>
                <a:gd name="T7" fmla="*/ 258 h 258"/>
                <a:gd name="T8" fmla="*/ 40 w 200"/>
                <a:gd name="T9" fmla="*/ 119 h 258"/>
                <a:gd name="T10" fmla="*/ 108 w 200"/>
                <a:gd name="T11" fmla="*/ 35 h 258"/>
                <a:gd name="T12" fmla="*/ 160 w 200"/>
                <a:gd name="T13" fmla="*/ 84 h 258"/>
                <a:gd name="T14" fmla="*/ 160 w 200"/>
                <a:gd name="T15" fmla="*/ 258 h 258"/>
                <a:gd name="T16" fmla="*/ 200 w 200"/>
                <a:gd name="T17" fmla="*/ 258 h 258"/>
                <a:gd name="T18" fmla="*/ 200 w 200"/>
                <a:gd name="T19" fmla="*/ 68 h 258"/>
                <a:gd name="T20" fmla="*/ 120 w 200"/>
                <a:gd name="T21" fmla="*/ 0 h 258"/>
                <a:gd name="T22" fmla="*/ 37 w 200"/>
                <a:gd name="T23" fmla="*/ 49 h 258"/>
                <a:gd name="T24" fmla="*/ 37 w 200"/>
                <a:gd name="T25" fmla="*/ 7 h 258"/>
                <a:gd name="T26" fmla="*/ 0 w 200"/>
                <a:gd name="T27" fmla="*/ 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58">
                  <a:moveTo>
                    <a:pt x="0" y="7"/>
                  </a:moveTo>
                  <a:lnTo>
                    <a:pt x="0" y="7"/>
                  </a:lnTo>
                  <a:lnTo>
                    <a:pt x="0" y="258"/>
                  </a:lnTo>
                  <a:lnTo>
                    <a:pt x="40" y="258"/>
                  </a:lnTo>
                  <a:lnTo>
                    <a:pt x="40" y="119"/>
                  </a:lnTo>
                  <a:cubicBezTo>
                    <a:pt x="40" y="68"/>
                    <a:pt x="67" y="35"/>
                    <a:pt x="108" y="35"/>
                  </a:cubicBezTo>
                  <a:cubicBezTo>
                    <a:pt x="140" y="35"/>
                    <a:pt x="160" y="54"/>
                    <a:pt x="160" y="84"/>
                  </a:cubicBezTo>
                  <a:lnTo>
                    <a:pt x="160" y="258"/>
                  </a:lnTo>
                  <a:lnTo>
                    <a:pt x="200" y="258"/>
                  </a:lnTo>
                  <a:lnTo>
                    <a:pt x="200" y="68"/>
                  </a:lnTo>
                  <a:cubicBezTo>
                    <a:pt x="200" y="26"/>
                    <a:pt x="169" y="0"/>
                    <a:pt x="120" y="0"/>
                  </a:cubicBezTo>
                  <a:cubicBezTo>
                    <a:pt x="83" y="0"/>
                    <a:pt x="59" y="14"/>
                    <a:pt x="37" y="49"/>
                  </a:cubicBezTo>
                  <a:lnTo>
                    <a:pt x="37" y="7"/>
                  </a:lnTo>
                  <a:lnTo>
                    <a:pt x="0" y="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249"/>
            <p:cNvSpPr>
              <a:spLocks/>
            </p:cNvSpPr>
            <p:nvPr/>
          </p:nvSpPr>
          <p:spPr bwMode="auto">
            <a:xfrm>
              <a:off x="1766" y="1214"/>
              <a:ext cx="13" cy="120"/>
            </a:xfrm>
            <a:custGeom>
              <a:avLst/>
              <a:gdLst>
                <a:gd name="T0" fmla="*/ 45 w 45"/>
                <a:gd name="T1" fmla="*/ 0 h 349"/>
                <a:gd name="T2" fmla="*/ 45 w 45"/>
                <a:gd name="T3" fmla="*/ 0 h 349"/>
                <a:gd name="T4" fmla="*/ 0 w 45"/>
                <a:gd name="T5" fmla="*/ 0 h 349"/>
                <a:gd name="T6" fmla="*/ 0 w 45"/>
                <a:gd name="T7" fmla="*/ 349 h 349"/>
                <a:gd name="T8" fmla="*/ 45 w 45"/>
                <a:gd name="T9" fmla="*/ 349 h 349"/>
                <a:gd name="T10" fmla="*/ 45 w 45"/>
                <a:gd name="T11" fmla="*/ 0 h 349"/>
              </a:gdLst>
              <a:ahLst/>
              <a:cxnLst>
                <a:cxn ang="0">
                  <a:pos x="T0" y="T1"/>
                </a:cxn>
                <a:cxn ang="0">
                  <a:pos x="T2" y="T3"/>
                </a:cxn>
                <a:cxn ang="0">
                  <a:pos x="T4" y="T5"/>
                </a:cxn>
                <a:cxn ang="0">
                  <a:pos x="T6" y="T7"/>
                </a:cxn>
                <a:cxn ang="0">
                  <a:pos x="T8" y="T9"/>
                </a:cxn>
                <a:cxn ang="0">
                  <a:pos x="T10" y="T11"/>
                </a:cxn>
              </a:cxnLst>
              <a:rect l="0" t="0" r="r" b="b"/>
              <a:pathLst>
                <a:path w="45" h="349">
                  <a:moveTo>
                    <a:pt x="45" y="0"/>
                  </a:moveTo>
                  <a:lnTo>
                    <a:pt x="45" y="0"/>
                  </a:lnTo>
                  <a:lnTo>
                    <a:pt x="0" y="0"/>
                  </a:lnTo>
                  <a:lnTo>
                    <a:pt x="0" y="349"/>
                  </a:lnTo>
                  <a:lnTo>
                    <a:pt x="45" y="349"/>
                  </a:lnTo>
                  <a:lnTo>
                    <a:pt x="4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250"/>
            <p:cNvSpPr>
              <a:spLocks/>
            </p:cNvSpPr>
            <p:nvPr/>
          </p:nvSpPr>
          <p:spPr bwMode="auto">
            <a:xfrm>
              <a:off x="1801" y="1214"/>
              <a:ext cx="79" cy="120"/>
            </a:xfrm>
            <a:custGeom>
              <a:avLst/>
              <a:gdLst>
                <a:gd name="T0" fmla="*/ 273 w 273"/>
                <a:gd name="T1" fmla="*/ 0 h 349"/>
                <a:gd name="T2" fmla="*/ 273 w 273"/>
                <a:gd name="T3" fmla="*/ 0 h 349"/>
                <a:gd name="T4" fmla="*/ 231 w 273"/>
                <a:gd name="T5" fmla="*/ 0 h 349"/>
                <a:gd name="T6" fmla="*/ 231 w 273"/>
                <a:gd name="T7" fmla="*/ 285 h 349"/>
                <a:gd name="T8" fmla="*/ 48 w 273"/>
                <a:gd name="T9" fmla="*/ 0 h 349"/>
                <a:gd name="T10" fmla="*/ 0 w 273"/>
                <a:gd name="T11" fmla="*/ 0 h 349"/>
                <a:gd name="T12" fmla="*/ 0 w 273"/>
                <a:gd name="T13" fmla="*/ 349 h 349"/>
                <a:gd name="T14" fmla="*/ 42 w 273"/>
                <a:gd name="T15" fmla="*/ 349 h 349"/>
                <a:gd name="T16" fmla="*/ 42 w 273"/>
                <a:gd name="T17" fmla="*/ 66 h 349"/>
                <a:gd name="T18" fmla="*/ 223 w 273"/>
                <a:gd name="T19" fmla="*/ 349 h 349"/>
                <a:gd name="T20" fmla="*/ 273 w 273"/>
                <a:gd name="T21" fmla="*/ 349 h 349"/>
                <a:gd name="T22" fmla="*/ 273 w 273"/>
                <a:gd name="T2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349">
                  <a:moveTo>
                    <a:pt x="273" y="0"/>
                  </a:moveTo>
                  <a:lnTo>
                    <a:pt x="273" y="0"/>
                  </a:lnTo>
                  <a:lnTo>
                    <a:pt x="231" y="0"/>
                  </a:lnTo>
                  <a:lnTo>
                    <a:pt x="231" y="285"/>
                  </a:lnTo>
                  <a:lnTo>
                    <a:pt x="48" y="0"/>
                  </a:lnTo>
                  <a:lnTo>
                    <a:pt x="0" y="0"/>
                  </a:lnTo>
                  <a:lnTo>
                    <a:pt x="0" y="349"/>
                  </a:lnTo>
                  <a:lnTo>
                    <a:pt x="42" y="349"/>
                  </a:lnTo>
                  <a:lnTo>
                    <a:pt x="42" y="66"/>
                  </a:lnTo>
                  <a:lnTo>
                    <a:pt x="223" y="349"/>
                  </a:lnTo>
                  <a:lnTo>
                    <a:pt x="273" y="349"/>
                  </a:lnTo>
                  <a:lnTo>
                    <a:pt x="27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251"/>
            <p:cNvSpPr>
              <a:spLocks noEditPoints="1"/>
            </p:cNvSpPr>
            <p:nvPr/>
          </p:nvSpPr>
          <p:spPr bwMode="auto">
            <a:xfrm>
              <a:off x="1903" y="1214"/>
              <a:ext cx="81" cy="120"/>
            </a:xfrm>
            <a:custGeom>
              <a:avLst/>
              <a:gdLst>
                <a:gd name="T0" fmla="*/ 44 w 280"/>
                <a:gd name="T1" fmla="*/ 198 h 349"/>
                <a:gd name="T2" fmla="*/ 44 w 280"/>
                <a:gd name="T3" fmla="*/ 198 h 349"/>
                <a:gd name="T4" fmla="*/ 159 w 280"/>
                <a:gd name="T5" fmla="*/ 198 h 349"/>
                <a:gd name="T6" fmla="*/ 216 w 280"/>
                <a:gd name="T7" fmla="*/ 261 h 349"/>
                <a:gd name="T8" fmla="*/ 216 w 280"/>
                <a:gd name="T9" fmla="*/ 292 h 349"/>
                <a:gd name="T10" fmla="*/ 226 w 280"/>
                <a:gd name="T11" fmla="*/ 349 h 349"/>
                <a:gd name="T12" fmla="*/ 280 w 280"/>
                <a:gd name="T13" fmla="*/ 349 h 349"/>
                <a:gd name="T14" fmla="*/ 280 w 280"/>
                <a:gd name="T15" fmla="*/ 338 h 349"/>
                <a:gd name="T16" fmla="*/ 259 w 280"/>
                <a:gd name="T17" fmla="*/ 267 h 349"/>
                <a:gd name="T18" fmla="*/ 212 w 280"/>
                <a:gd name="T19" fmla="*/ 176 h 349"/>
                <a:gd name="T20" fmla="*/ 267 w 280"/>
                <a:gd name="T21" fmla="*/ 93 h 349"/>
                <a:gd name="T22" fmla="*/ 160 w 280"/>
                <a:gd name="T23" fmla="*/ 0 h 349"/>
                <a:gd name="T24" fmla="*/ 0 w 280"/>
                <a:gd name="T25" fmla="*/ 0 h 349"/>
                <a:gd name="T26" fmla="*/ 0 w 280"/>
                <a:gd name="T27" fmla="*/ 349 h 349"/>
                <a:gd name="T28" fmla="*/ 44 w 280"/>
                <a:gd name="T29" fmla="*/ 349 h 349"/>
                <a:gd name="T30" fmla="*/ 44 w 280"/>
                <a:gd name="T31" fmla="*/ 198 h 349"/>
                <a:gd name="T32" fmla="*/ 44 w 280"/>
                <a:gd name="T33" fmla="*/ 159 h 349"/>
                <a:gd name="T34" fmla="*/ 44 w 280"/>
                <a:gd name="T35" fmla="*/ 159 h 349"/>
                <a:gd name="T36" fmla="*/ 44 w 280"/>
                <a:gd name="T37" fmla="*/ 39 h 349"/>
                <a:gd name="T38" fmla="*/ 152 w 280"/>
                <a:gd name="T39" fmla="*/ 39 h 349"/>
                <a:gd name="T40" fmla="*/ 202 w 280"/>
                <a:gd name="T41" fmla="*/ 52 h 349"/>
                <a:gd name="T42" fmla="*/ 220 w 280"/>
                <a:gd name="T43" fmla="*/ 99 h 349"/>
                <a:gd name="T44" fmla="*/ 152 w 280"/>
                <a:gd name="T45" fmla="*/ 159 h 349"/>
                <a:gd name="T46" fmla="*/ 44 w 280"/>
                <a:gd name="T47" fmla="*/ 15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0" h="349">
                  <a:moveTo>
                    <a:pt x="44" y="198"/>
                  </a:moveTo>
                  <a:lnTo>
                    <a:pt x="44" y="198"/>
                  </a:lnTo>
                  <a:lnTo>
                    <a:pt x="159" y="198"/>
                  </a:lnTo>
                  <a:cubicBezTo>
                    <a:pt x="199" y="198"/>
                    <a:pt x="216" y="218"/>
                    <a:pt x="216" y="261"/>
                  </a:cubicBezTo>
                  <a:lnTo>
                    <a:pt x="216" y="292"/>
                  </a:lnTo>
                  <a:cubicBezTo>
                    <a:pt x="216" y="313"/>
                    <a:pt x="220" y="334"/>
                    <a:pt x="226" y="349"/>
                  </a:cubicBezTo>
                  <a:lnTo>
                    <a:pt x="280" y="349"/>
                  </a:lnTo>
                  <a:lnTo>
                    <a:pt x="280" y="338"/>
                  </a:lnTo>
                  <a:cubicBezTo>
                    <a:pt x="263" y="326"/>
                    <a:pt x="260" y="314"/>
                    <a:pt x="259" y="267"/>
                  </a:cubicBezTo>
                  <a:cubicBezTo>
                    <a:pt x="259" y="210"/>
                    <a:pt x="250" y="193"/>
                    <a:pt x="212" y="176"/>
                  </a:cubicBezTo>
                  <a:cubicBezTo>
                    <a:pt x="251" y="157"/>
                    <a:pt x="267" y="133"/>
                    <a:pt x="267" y="93"/>
                  </a:cubicBezTo>
                  <a:cubicBezTo>
                    <a:pt x="267" y="33"/>
                    <a:pt x="229" y="0"/>
                    <a:pt x="160" y="0"/>
                  </a:cubicBezTo>
                  <a:lnTo>
                    <a:pt x="0" y="0"/>
                  </a:lnTo>
                  <a:lnTo>
                    <a:pt x="0" y="349"/>
                  </a:lnTo>
                  <a:lnTo>
                    <a:pt x="44" y="349"/>
                  </a:lnTo>
                  <a:lnTo>
                    <a:pt x="44" y="198"/>
                  </a:lnTo>
                  <a:close/>
                  <a:moveTo>
                    <a:pt x="44" y="159"/>
                  </a:moveTo>
                  <a:lnTo>
                    <a:pt x="44" y="159"/>
                  </a:lnTo>
                  <a:lnTo>
                    <a:pt x="44" y="39"/>
                  </a:lnTo>
                  <a:lnTo>
                    <a:pt x="152" y="39"/>
                  </a:lnTo>
                  <a:cubicBezTo>
                    <a:pt x="177" y="39"/>
                    <a:pt x="191" y="43"/>
                    <a:pt x="202" y="52"/>
                  </a:cubicBezTo>
                  <a:cubicBezTo>
                    <a:pt x="214" y="62"/>
                    <a:pt x="220" y="78"/>
                    <a:pt x="220" y="99"/>
                  </a:cubicBezTo>
                  <a:cubicBezTo>
                    <a:pt x="220" y="140"/>
                    <a:pt x="199" y="159"/>
                    <a:pt x="152" y="159"/>
                  </a:cubicBezTo>
                  <a:lnTo>
                    <a:pt x="44" y="15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252"/>
            <p:cNvSpPr>
              <a:spLocks noEditPoints="1"/>
            </p:cNvSpPr>
            <p:nvPr/>
          </p:nvSpPr>
          <p:spPr bwMode="auto">
            <a:xfrm>
              <a:off x="2073" y="1279"/>
              <a:ext cx="2475" cy="1766"/>
            </a:xfrm>
            <a:custGeom>
              <a:avLst/>
              <a:gdLst>
                <a:gd name="T0" fmla="*/ 160 w 8590"/>
                <a:gd name="T1" fmla="*/ 0 h 5147"/>
                <a:gd name="T2" fmla="*/ 320 w 8590"/>
                <a:gd name="T3" fmla="*/ 0 h 5147"/>
                <a:gd name="T4" fmla="*/ 534 w 8590"/>
                <a:gd name="T5" fmla="*/ 0 h 5147"/>
                <a:gd name="T6" fmla="*/ 720 w 8590"/>
                <a:gd name="T7" fmla="*/ 0 h 5147"/>
                <a:gd name="T8" fmla="*/ 880 w 8590"/>
                <a:gd name="T9" fmla="*/ 0 h 5147"/>
                <a:gd name="T10" fmla="*/ 1094 w 8590"/>
                <a:gd name="T11" fmla="*/ 0 h 5147"/>
                <a:gd name="T12" fmla="*/ 1280 w 8590"/>
                <a:gd name="T13" fmla="*/ 0 h 5147"/>
                <a:gd name="T14" fmla="*/ 1594 w 8590"/>
                <a:gd name="T15" fmla="*/ 5147 h 5147"/>
                <a:gd name="T16" fmla="*/ 1736 w 8590"/>
                <a:gd name="T17" fmla="*/ 5073 h 5147"/>
                <a:gd name="T18" fmla="*/ 1878 w 8590"/>
                <a:gd name="T19" fmla="*/ 4999 h 5147"/>
                <a:gd name="T20" fmla="*/ 2020 w 8590"/>
                <a:gd name="T21" fmla="*/ 4925 h 5147"/>
                <a:gd name="T22" fmla="*/ 2162 w 8590"/>
                <a:gd name="T23" fmla="*/ 4851 h 5147"/>
                <a:gd name="T24" fmla="*/ 2334 w 8590"/>
                <a:gd name="T25" fmla="*/ 4763 h 5147"/>
                <a:gd name="T26" fmla="*/ 2450 w 8590"/>
                <a:gd name="T27" fmla="*/ 4703 h 5147"/>
                <a:gd name="T28" fmla="*/ 2635 w 8590"/>
                <a:gd name="T29" fmla="*/ 4606 h 5147"/>
                <a:gd name="T30" fmla="*/ 2778 w 8590"/>
                <a:gd name="T31" fmla="*/ 4533 h 5147"/>
                <a:gd name="T32" fmla="*/ 2919 w 8590"/>
                <a:gd name="T33" fmla="*/ 4459 h 5147"/>
                <a:gd name="T34" fmla="*/ 3061 w 8590"/>
                <a:gd name="T35" fmla="*/ 4384 h 5147"/>
                <a:gd name="T36" fmla="*/ 3227 w 8590"/>
                <a:gd name="T37" fmla="*/ 4299 h 5147"/>
                <a:gd name="T38" fmla="*/ 3369 w 8590"/>
                <a:gd name="T39" fmla="*/ 4225 h 5147"/>
                <a:gd name="T40" fmla="*/ 3511 w 8590"/>
                <a:gd name="T41" fmla="*/ 4152 h 5147"/>
                <a:gd name="T42" fmla="*/ 3653 w 8590"/>
                <a:gd name="T43" fmla="*/ 4078 h 5147"/>
                <a:gd name="T44" fmla="*/ 3795 w 8590"/>
                <a:gd name="T45" fmla="*/ 4005 h 5147"/>
                <a:gd name="T46" fmla="*/ 3937 w 8590"/>
                <a:gd name="T47" fmla="*/ 3931 h 5147"/>
                <a:gd name="T48" fmla="*/ 4079 w 8590"/>
                <a:gd name="T49" fmla="*/ 3857 h 5147"/>
                <a:gd name="T50" fmla="*/ 4221 w 8590"/>
                <a:gd name="T51" fmla="*/ 3783 h 5147"/>
                <a:gd name="T52" fmla="*/ 4363 w 8590"/>
                <a:gd name="T53" fmla="*/ 3709 h 5147"/>
                <a:gd name="T54" fmla="*/ 4505 w 8590"/>
                <a:gd name="T55" fmla="*/ 3635 h 5147"/>
                <a:gd name="T56" fmla="*/ 4647 w 8590"/>
                <a:gd name="T57" fmla="*/ 3562 h 5147"/>
                <a:gd name="T58" fmla="*/ 4789 w 8590"/>
                <a:gd name="T59" fmla="*/ 3488 h 5147"/>
                <a:gd name="T60" fmla="*/ 4931 w 8590"/>
                <a:gd name="T61" fmla="*/ 3415 h 5147"/>
                <a:gd name="T62" fmla="*/ 5114 w 8590"/>
                <a:gd name="T63" fmla="*/ 3320 h 5147"/>
                <a:gd name="T64" fmla="*/ 5230 w 8590"/>
                <a:gd name="T65" fmla="*/ 3260 h 5147"/>
                <a:gd name="T66" fmla="*/ 5405 w 8590"/>
                <a:gd name="T67" fmla="*/ 3169 h 5147"/>
                <a:gd name="T68" fmla="*/ 5547 w 8590"/>
                <a:gd name="T69" fmla="*/ 3096 h 5147"/>
                <a:gd name="T70" fmla="*/ 5689 w 8590"/>
                <a:gd name="T71" fmla="*/ 3022 h 5147"/>
                <a:gd name="T72" fmla="*/ 5831 w 8590"/>
                <a:gd name="T73" fmla="*/ 2949 h 5147"/>
                <a:gd name="T74" fmla="*/ 5973 w 8590"/>
                <a:gd name="T75" fmla="*/ 2874 h 5147"/>
                <a:gd name="T76" fmla="*/ 6115 w 8590"/>
                <a:gd name="T77" fmla="*/ 2800 h 5147"/>
                <a:gd name="T78" fmla="*/ 6257 w 8590"/>
                <a:gd name="T79" fmla="*/ 2727 h 5147"/>
                <a:gd name="T80" fmla="*/ 6399 w 8590"/>
                <a:gd name="T81" fmla="*/ 2653 h 5147"/>
                <a:gd name="T82" fmla="*/ 6541 w 8590"/>
                <a:gd name="T83" fmla="*/ 2580 h 5147"/>
                <a:gd name="T84" fmla="*/ 6707 w 8590"/>
                <a:gd name="T85" fmla="*/ 2494 h 5147"/>
                <a:gd name="T86" fmla="*/ 6849 w 8590"/>
                <a:gd name="T87" fmla="*/ 2420 h 5147"/>
                <a:gd name="T88" fmla="*/ 6991 w 8590"/>
                <a:gd name="T89" fmla="*/ 2347 h 5147"/>
                <a:gd name="T90" fmla="*/ 7133 w 8590"/>
                <a:gd name="T91" fmla="*/ 2273 h 5147"/>
                <a:gd name="T92" fmla="*/ 7274 w 8590"/>
                <a:gd name="T93" fmla="*/ 2199 h 5147"/>
                <a:gd name="T94" fmla="*/ 7416 w 8590"/>
                <a:gd name="T95" fmla="*/ 2125 h 5147"/>
                <a:gd name="T96" fmla="*/ 7559 w 8590"/>
                <a:gd name="T97" fmla="*/ 2051 h 5147"/>
                <a:gd name="T98" fmla="*/ 7701 w 8590"/>
                <a:gd name="T99" fmla="*/ 1978 h 5147"/>
                <a:gd name="T100" fmla="*/ 7843 w 8590"/>
                <a:gd name="T101" fmla="*/ 1904 h 5147"/>
                <a:gd name="T102" fmla="*/ 8011 w 8590"/>
                <a:gd name="T103" fmla="*/ 1817 h 5147"/>
                <a:gd name="T104" fmla="*/ 8174 w 8590"/>
                <a:gd name="T105" fmla="*/ 1732 h 5147"/>
                <a:gd name="T106" fmla="*/ 8316 w 8590"/>
                <a:gd name="T107" fmla="*/ 1659 h 5147"/>
                <a:gd name="T108" fmla="*/ 8458 w 8590"/>
                <a:gd name="T109" fmla="*/ 1585 h 5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90" h="5147">
                  <a:moveTo>
                    <a:pt x="0" y="0"/>
                  </a:moveTo>
                  <a:lnTo>
                    <a:pt x="0" y="0"/>
                  </a:lnTo>
                  <a:lnTo>
                    <a:pt x="54" y="0"/>
                  </a:lnTo>
                  <a:moveTo>
                    <a:pt x="80" y="0"/>
                  </a:moveTo>
                  <a:lnTo>
                    <a:pt x="80" y="0"/>
                  </a:lnTo>
                  <a:lnTo>
                    <a:pt x="134" y="0"/>
                  </a:lnTo>
                  <a:moveTo>
                    <a:pt x="160" y="0"/>
                  </a:moveTo>
                  <a:lnTo>
                    <a:pt x="160" y="0"/>
                  </a:lnTo>
                  <a:lnTo>
                    <a:pt x="214" y="0"/>
                  </a:lnTo>
                  <a:moveTo>
                    <a:pt x="240" y="0"/>
                  </a:moveTo>
                  <a:lnTo>
                    <a:pt x="240" y="0"/>
                  </a:lnTo>
                  <a:lnTo>
                    <a:pt x="294" y="0"/>
                  </a:lnTo>
                  <a:moveTo>
                    <a:pt x="320" y="0"/>
                  </a:moveTo>
                  <a:lnTo>
                    <a:pt x="320" y="0"/>
                  </a:lnTo>
                  <a:lnTo>
                    <a:pt x="374" y="0"/>
                  </a:lnTo>
                  <a:moveTo>
                    <a:pt x="400" y="0"/>
                  </a:moveTo>
                  <a:lnTo>
                    <a:pt x="400" y="0"/>
                  </a:lnTo>
                  <a:lnTo>
                    <a:pt x="454" y="0"/>
                  </a:lnTo>
                  <a:moveTo>
                    <a:pt x="480" y="0"/>
                  </a:moveTo>
                  <a:lnTo>
                    <a:pt x="480" y="0"/>
                  </a:lnTo>
                  <a:lnTo>
                    <a:pt x="534" y="0"/>
                  </a:lnTo>
                  <a:moveTo>
                    <a:pt x="560" y="0"/>
                  </a:moveTo>
                  <a:lnTo>
                    <a:pt x="560" y="0"/>
                  </a:lnTo>
                  <a:lnTo>
                    <a:pt x="614" y="0"/>
                  </a:lnTo>
                  <a:moveTo>
                    <a:pt x="640" y="0"/>
                  </a:moveTo>
                  <a:lnTo>
                    <a:pt x="640" y="0"/>
                  </a:lnTo>
                  <a:lnTo>
                    <a:pt x="694" y="0"/>
                  </a:lnTo>
                  <a:moveTo>
                    <a:pt x="720" y="0"/>
                  </a:moveTo>
                  <a:lnTo>
                    <a:pt x="720" y="0"/>
                  </a:lnTo>
                  <a:lnTo>
                    <a:pt x="774" y="0"/>
                  </a:lnTo>
                  <a:moveTo>
                    <a:pt x="800" y="0"/>
                  </a:moveTo>
                  <a:lnTo>
                    <a:pt x="800" y="0"/>
                  </a:lnTo>
                  <a:lnTo>
                    <a:pt x="854" y="0"/>
                  </a:lnTo>
                  <a:moveTo>
                    <a:pt x="880" y="0"/>
                  </a:moveTo>
                  <a:lnTo>
                    <a:pt x="880" y="0"/>
                  </a:lnTo>
                  <a:lnTo>
                    <a:pt x="934" y="0"/>
                  </a:lnTo>
                  <a:moveTo>
                    <a:pt x="960" y="0"/>
                  </a:moveTo>
                  <a:lnTo>
                    <a:pt x="960" y="0"/>
                  </a:lnTo>
                  <a:lnTo>
                    <a:pt x="1014" y="0"/>
                  </a:lnTo>
                  <a:moveTo>
                    <a:pt x="1040" y="0"/>
                  </a:moveTo>
                  <a:lnTo>
                    <a:pt x="1040" y="0"/>
                  </a:lnTo>
                  <a:lnTo>
                    <a:pt x="1094" y="0"/>
                  </a:lnTo>
                  <a:moveTo>
                    <a:pt x="1120" y="0"/>
                  </a:moveTo>
                  <a:lnTo>
                    <a:pt x="1120" y="0"/>
                  </a:lnTo>
                  <a:lnTo>
                    <a:pt x="1174" y="0"/>
                  </a:lnTo>
                  <a:moveTo>
                    <a:pt x="1200" y="0"/>
                  </a:moveTo>
                  <a:lnTo>
                    <a:pt x="1200" y="0"/>
                  </a:lnTo>
                  <a:lnTo>
                    <a:pt x="1254" y="0"/>
                  </a:lnTo>
                  <a:moveTo>
                    <a:pt x="1280" y="0"/>
                  </a:moveTo>
                  <a:lnTo>
                    <a:pt x="1280" y="0"/>
                  </a:lnTo>
                  <a:lnTo>
                    <a:pt x="1334" y="0"/>
                  </a:lnTo>
                  <a:moveTo>
                    <a:pt x="1360" y="0"/>
                  </a:moveTo>
                  <a:lnTo>
                    <a:pt x="1360" y="0"/>
                  </a:lnTo>
                  <a:lnTo>
                    <a:pt x="1362" y="0"/>
                  </a:lnTo>
                  <a:moveTo>
                    <a:pt x="1594" y="5147"/>
                  </a:moveTo>
                  <a:lnTo>
                    <a:pt x="1594" y="5147"/>
                  </a:lnTo>
                  <a:lnTo>
                    <a:pt x="1639" y="5123"/>
                  </a:lnTo>
                  <a:lnTo>
                    <a:pt x="1641" y="5122"/>
                  </a:lnTo>
                  <a:moveTo>
                    <a:pt x="1665" y="5109"/>
                  </a:moveTo>
                  <a:lnTo>
                    <a:pt x="1665" y="5109"/>
                  </a:lnTo>
                  <a:lnTo>
                    <a:pt x="1712" y="5085"/>
                  </a:lnTo>
                  <a:moveTo>
                    <a:pt x="1736" y="5073"/>
                  </a:moveTo>
                  <a:lnTo>
                    <a:pt x="1736" y="5073"/>
                  </a:lnTo>
                  <a:lnTo>
                    <a:pt x="1755" y="5063"/>
                  </a:lnTo>
                  <a:lnTo>
                    <a:pt x="1783" y="5048"/>
                  </a:lnTo>
                  <a:moveTo>
                    <a:pt x="1807" y="5036"/>
                  </a:moveTo>
                  <a:lnTo>
                    <a:pt x="1807" y="5036"/>
                  </a:lnTo>
                  <a:lnTo>
                    <a:pt x="1854" y="5011"/>
                  </a:lnTo>
                  <a:moveTo>
                    <a:pt x="1878" y="4999"/>
                  </a:moveTo>
                  <a:lnTo>
                    <a:pt x="1878" y="4999"/>
                  </a:lnTo>
                  <a:lnTo>
                    <a:pt x="1925" y="4974"/>
                  </a:lnTo>
                  <a:moveTo>
                    <a:pt x="1949" y="4962"/>
                  </a:moveTo>
                  <a:lnTo>
                    <a:pt x="1949" y="4962"/>
                  </a:lnTo>
                  <a:lnTo>
                    <a:pt x="1986" y="4943"/>
                  </a:lnTo>
                  <a:lnTo>
                    <a:pt x="1996" y="4937"/>
                  </a:lnTo>
                  <a:moveTo>
                    <a:pt x="2020" y="4925"/>
                  </a:moveTo>
                  <a:lnTo>
                    <a:pt x="2020" y="4925"/>
                  </a:lnTo>
                  <a:lnTo>
                    <a:pt x="2067" y="4900"/>
                  </a:lnTo>
                  <a:moveTo>
                    <a:pt x="2091" y="4888"/>
                  </a:moveTo>
                  <a:lnTo>
                    <a:pt x="2091" y="4888"/>
                  </a:lnTo>
                  <a:lnTo>
                    <a:pt x="2102" y="4883"/>
                  </a:lnTo>
                  <a:lnTo>
                    <a:pt x="2138" y="4864"/>
                  </a:lnTo>
                  <a:moveTo>
                    <a:pt x="2162" y="4851"/>
                  </a:moveTo>
                  <a:lnTo>
                    <a:pt x="2162" y="4851"/>
                  </a:lnTo>
                  <a:lnTo>
                    <a:pt x="2209" y="4827"/>
                  </a:lnTo>
                  <a:moveTo>
                    <a:pt x="2233" y="4815"/>
                  </a:moveTo>
                  <a:lnTo>
                    <a:pt x="2233" y="4815"/>
                  </a:lnTo>
                  <a:lnTo>
                    <a:pt x="2280" y="4790"/>
                  </a:lnTo>
                  <a:moveTo>
                    <a:pt x="2304" y="4778"/>
                  </a:moveTo>
                  <a:lnTo>
                    <a:pt x="2304" y="4778"/>
                  </a:lnTo>
                  <a:lnTo>
                    <a:pt x="2334" y="4763"/>
                  </a:lnTo>
                  <a:lnTo>
                    <a:pt x="2351" y="4753"/>
                  </a:lnTo>
                  <a:moveTo>
                    <a:pt x="2375" y="4741"/>
                  </a:moveTo>
                  <a:lnTo>
                    <a:pt x="2375" y="4741"/>
                  </a:lnTo>
                  <a:lnTo>
                    <a:pt x="2422" y="4717"/>
                  </a:lnTo>
                  <a:moveTo>
                    <a:pt x="2446" y="4704"/>
                  </a:moveTo>
                  <a:lnTo>
                    <a:pt x="2446" y="4704"/>
                  </a:lnTo>
                  <a:lnTo>
                    <a:pt x="2450" y="4703"/>
                  </a:lnTo>
                  <a:lnTo>
                    <a:pt x="2493" y="4680"/>
                  </a:lnTo>
                  <a:moveTo>
                    <a:pt x="2517" y="4668"/>
                  </a:moveTo>
                  <a:lnTo>
                    <a:pt x="2517" y="4668"/>
                  </a:lnTo>
                  <a:lnTo>
                    <a:pt x="2564" y="4643"/>
                  </a:lnTo>
                  <a:moveTo>
                    <a:pt x="2588" y="4631"/>
                  </a:moveTo>
                  <a:lnTo>
                    <a:pt x="2588" y="4631"/>
                  </a:lnTo>
                  <a:lnTo>
                    <a:pt x="2635" y="4606"/>
                  </a:lnTo>
                  <a:moveTo>
                    <a:pt x="2659" y="4594"/>
                  </a:moveTo>
                  <a:lnTo>
                    <a:pt x="2659" y="4594"/>
                  </a:lnTo>
                  <a:lnTo>
                    <a:pt x="2682" y="4583"/>
                  </a:lnTo>
                  <a:lnTo>
                    <a:pt x="2707" y="4570"/>
                  </a:lnTo>
                  <a:moveTo>
                    <a:pt x="2730" y="4557"/>
                  </a:moveTo>
                  <a:lnTo>
                    <a:pt x="2730" y="4557"/>
                  </a:lnTo>
                  <a:lnTo>
                    <a:pt x="2778" y="4533"/>
                  </a:lnTo>
                  <a:moveTo>
                    <a:pt x="2801" y="4521"/>
                  </a:moveTo>
                  <a:lnTo>
                    <a:pt x="2801" y="4521"/>
                  </a:lnTo>
                  <a:lnTo>
                    <a:pt x="2849" y="4496"/>
                  </a:lnTo>
                  <a:moveTo>
                    <a:pt x="2872" y="4484"/>
                  </a:moveTo>
                  <a:lnTo>
                    <a:pt x="2872" y="4484"/>
                  </a:lnTo>
                  <a:lnTo>
                    <a:pt x="2912" y="4463"/>
                  </a:lnTo>
                  <a:lnTo>
                    <a:pt x="2919" y="4459"/>
                  </a:lnTo>
                  <a:moveTo>
                    <a:pt x="2943" y="4446"/>
                  </a:moveTo>
                  <a:lnTo>
                    <a:pt x="2943" y="4446"/>
                  </a:lnTo>
                  <a:lnTo>
                    <a:pt x="2990" y="4421"/>
                  </a:lnTo>
                  <a:moveTo>
                    <a:pt x="3014" y="4409"/>
                  </a:moveTo>
                  <a:lnTo>
                    <a:pt x="3014" y="4409"/>
                  </a:lnTo>
                  <a:lnTo>
                    <a:pt x="3028" y="4401"/>
                  </a:lnTo>
                  <a:lnTo>
                    <a:pt x="3061" y="4384"/>
                  </a:lnTo>
                  <a:moveTo>
                    <a:pt x="3085" y="4372"/>
                  </a:moveTo>
                  <a:lnTo>
                    <a:pt x="3085" y="4372"/>
                  </a:lnTo>
                  <a:lnTo>
                    <a:pt x="3132" y="4348"/>
                  </a:lnTo>
                  <a:moveTo>
                    <a:pt x="3156" y="4335"/>
                  </a:moveTo>
                  <a:lnTo>
                    <a:pt x="3156" y="4335"/>
                  </a:lnTo>
                  <a:lnTo>
                    <a:pt x="3203" y="4311"/>
                  </a:lnTo>
                  <a:moveTo>
                    <a:pt x="3227" y="4299"/>
                  </a:moveTo>
                  <a:lnTo>
                    <a:pt x="3227" y="4299"/>
                  </a:lnTo>
                  <a:lnTo>
                    <a:pt x="3260" y="4281"/>
                  </a:lnTo>
                  <a:lnTo>
                    <a:pt x="3274" y="4274"/>
                  </a:lnTo>
                  <a:moveTo>
                    <a:pt x="3298" y="4262"/>
                  </a:moveTo>
                  <a:lnTo>
                    <a:pt x="3298" y="4262"/>
                  </a:lnTo>
                  <a:lnTo>
                    <a:pt x="3345" y="4237"/>
                  </a:lnTo>
                  <a:moveTo>
                    <a:pt x="3369" y="4225"/>
                  </a:moveTo>
                  <a:lnTo>
                    <a:pt x="3369" y="4225"/>
                  </a:lnTo>
                  <a:lnTo>
                    <a:pt x="3376" y="4221"/>
                  </a:lnTo>
                  <a:lnTo>
                    <a:pt x="3416" y="4201"/>
                  </a:lnTo>
                  <a:moveTo>
                    <a:pt x="3440" y="4188"/>
                  </a:moveTo>
                  <a:lnTo>
                    <a:pt x="3440" y="4188"/>
                  </a:lnTo>
                  <a:lnTo>
                    <a:pt x="3487" y="4164"/>
                  </a:lnTo>
                  <a:moveTo>
                    <a:pt x="3511" y="4152"/>
                  </a:moveTo>
                  <a:lnTo>
                    <a:pt x="3511" y="4152"/>
                  </a:lnTo>
                  <a:lnTo>
                    <a:pt x="3558" y="4127"/>
                  </a:lnTo>
                  <a:moveTo>
                    <a:pt x="3582" y="4115"/>
                  </a:moveTo>
                  <a:lnTo>
                    <a:pt x="3582" y="4115"/>
                  </a:lnTo>
                  <a:lnTo>
                    <a:pt x="3608" y="4101"/>
                  </a:lnTo>
                  <a:lnTo>
                    <a:pt x="3629" y="4090"/>
                  </a:lnTo>
                  <a:moveTo>
                    <a:pt x="3653" y="4078"/>
                  </a:moveTo>
                  <a:lnTo>
                    <a:pt x="3653" y="4078"/>
                  </a:lnTo>
                  <a:lnTo>
                    <a:pt x="3701" y="4054"/>
                  </a:lnTo>
                  <a:moveTo>
                    <a:pt x="3724" y="4041"/>
                  </a:moveTo>
                  <a:lnTo>
                    <a:pt x="3724" y="4041"/>
                  </a:lnTo>
                  <a:lnTo>
                    <a:pt x="3724" y="4041"/>
                  </a:lnTo>
                  <a:lnTo>
                    <a:pt x="3772" y="4017"/>
                  </a:lnTo>
                  <a:moveTo>
                    <a:pt x="3795" y="4005"/>
                  </a:moveTo>
                  <a:lnTo>
                    <a:pt x="3795" y="4005"/>
                  </a:lnTo>
                  <a:lnTo>
                    <a:pt x="3840" y="3981"/>
                  </a:lnTo>
                  <a:lnTo>
                    <a:pt x="3843" y="3980"/>
                  </a:lnTo>
                  <a:moveTo>
                    <a:pt x="3866" y="3968"/>
                  </a:moveTo>
                  <a:lnTo>
                    <a:pt x="3866" y="3968"/>
                  </a:lnTo>
                  <a:lnTo>
                    <a:pt x="3914" y="3943"/>
                  </a:lnTo>
                  <a:moveTo>
                    <a:pt x="3937" y="3931"/>
                  </a:moveTo>
                  <a:lnTo>
                    <a:pt x="3937" y="3931"/>
                  </a:lnTo>
                  <a:lnTo>
                    <a:pt x="3955" y="3921"/>
                  </a:lnTo>
                  <a:lnTo>
                    <a:pt x="3984" y="3906"/>
                  </a:lnTo>
                  <a:moveTo>
                    <a:pt x="4008" y="3894"/>
                  </a:moveTo>
                  <a:lnTo>
                    <a:pt x="4008" y="3894"/>
                  </a:lnTo>
                  <a:lnTo>
                    <a:pt x="4056" y="3869"/>
                  </a:lnTo>
                  <a:moveTo>
                    <a:pt x="4079" y="3857"/>
                  </a:moveTo>
                  <a:lnTo>
                    <a:pt x="4079" y="3857"/>
                  </a:lnTo>
                  <a:lnTo>
                    <a:pt x="4127" y="3832"/>
                  </a:lnTo>
                  <a:moveTo>
                    <a:pt x="4150" y="3820"/>
                  </a:moveTo>
                  <a:lnTo>
                    <a:pt x="4150" y="3820"/>
                  </a:lnTo>
                  <a:lnTo>
                    <a:pt x="4187" y="3801"/>
                  </a:lnTo>
                  <a:lnTo>
                    <a:pt x="4198" y="3796"/>
                  </a:lnTo>
                  <a:moveTo>
                    <a:pt x="4221" y="3783"/>
                  </a:moveTo>
                  <a:lnTo>
                    <a:pt x="4221" y="3783"/>
                  </a:lnTo>
                  <a:lnTo>
                    <a:pt x="4269" y="3759"/>
                  </a:lnTo>
                  <a:moveTo>
                    <a:pt x="4292" y="3747"/>
                  </a:moveTo>
                  <a:lnTo>
                    <a:pt x="4292" y="3747"/>
                  </a:lnTo>
                  <a:lnTo>
                    <a:pt x="4303" y="3741"/>
                  </a:lnTo>
                  <a:lnTo>
                    <a:pt x="4340" y="3722"/>
                  </a:lnTo>
                  <a:moveTo>
                    <a:pt x="4363" y="3709"/>
                  </a:moveTo>
                  <a:lnTo>
                    <a:pt x="4363" y="3709"/>
                  </a:lnTo>
                  <a:lnTo>
                    <a:pt x="4410" y="3685"/>
                  </a:lnTo>
                  <a:moveTo>
                    <a:pt x="4434" y="3672"/>
                  </a:moveTo>
                  <a:lnTo>
                    <a:pt x="4434" y="3672"/>
                  </a:lnTo>
                  <a:lnTo>
                    <a:pt x="4481" y="3648"/>
                  </a:lnTo>
                  <a:moveTo>
                    <a:pt x="4505" y="3635"/>
                  </a:moveTo>
                  <a:lnTo>
                    <a:pt x="4505" y="3635"/>
                  </a:lnTo>
                  <a:lnTo>
                    <a:pt x="4535" y="3620"/>
                  </a:lnTo>
                  <a:lnTo>
                    <a:pt x="4552" y="3611"/>
                  </a:lnTo>
                  <a:moveTo>
                    <a:pt x="4576" y="3599"/>
                  </a:moveTo>
                  <a:lnTo>
                    <a:pt x="4576" y="3599"/>
                  </a:lnTo>
                  <a:lnTo>
                    <a:pt x="4623" y="3574"/>
                  </a:lnTo>
                  <a:moveTo>
                    <a:pt x="4647" y="3562"/>
                  </a:moveTo>
                  <a:lnTo>
                    <a:pt x="4647" y="3562"/>
                  </a:lnTo>
                  <a:lnTo>
                    <a:pt x="4651" y="3560"/>
                  </a:lnTo>
                  <a:lnTo>
                    <a:pt x="4695" y="3537"/>
                  </a:lnTo>
                  <a:moveTo>
                    <a:pt x="4718" y="3525"/>
                  </a:moveTo>
                  <a:lnTo>
                    <a:pt x="4718" y="3525"/>
                  </a:lnTo>
                  <a:lnTo>
                    <a:pt x="4766" y="3501"/>
                  </a:lnTo>
                  <a:moveTo>
                    <a:pt x="4789" y="3488"/>
                  </a:moveTo>
                  <a:lnTo>
                    <a:pt x="4789" y="3488"/>
                  </a:lnTo>
                  <a:lnTo>
                    <a:pt x="4837" y="3464"/>
                  </a:lnTo>
                  <a:moveTo>
                    <a:pt x="4860" y="3452"/>
                  </a:moveTo>
                  <a:lnTo>
                    <a:pt x="4860" y="3452"/>
                  </a:lnTo>
                  <a:lnTo>
                    <a:pt x="4883" y="3440"/>
                  </a:lnTo>
                  <a:lnTo>
                    <a:pt x="4908" y="3427"/>
                  </a:lnTo>
                  <a:moveTo>
                    <a:pt x="4931" y="3415"/>
                  </a:moveTo>
                  <a:lnTo>
                    <a:pt x="4931" y="3415"/>
                  </a:lnTo>
                  <a:lnTo>
                    <a:pt x="4978" y="3390"/>
                  </a:lnTo>
                  <a:moveTo>
                    <a:pt x="5002" y="3378"/>
                  </a:moveTo>
                  <a:lnTo>
                    <a:pt x="5002" y="3378"/>
                  </a:lnTo>
                  <a:lnTo>
                    <a:pt x="5050" y="3353"/>
                  </a:lnTo>
                  <a:moveTo>
                    <a:pt x="5073" y="3341"/>
                  </a:moveTo>
                  <a:lnTo>
                    <a:pt x="5073" y="3341"/>
                  </a:lnTo>
                  <a:lnTo>
                    <a:pt x="5114" y="3320"/>
                  </a:lnTo>
                  <a:lnTo>
                    <a:pt x="5121" y="3316"/>
                  </a:lnTo>
                  <a:moveTo>
                    <a:pt x="5144" y="3304"/>
                  </a:moveTo>
                  <a:lnTo>
                    <a:pt x="5144" y="3304"/>
                  </a:lnTo>
                  <a:lnTo>
                    <a:pt x="5192" y="3280"/>
                  </a:lnTo>
                  <a:moveTo>
                    <a:pt x="5215" y="3267"/>
                  </a:moveTo>
                  <a:lnTo>
                    <a:pt x="5215" y="3267"/>
                  </a:lnTo>
                  <a:lnTo>
                    <a:pt x="5230" y="3260"/>
                  </a:lnTo>
                  <a:lnTo>
                    <a:pt x="5263" y="3243"/>
                  </a:lnTo>
                  <a:moveTo>
                    <a:pt x="5286" y="3231"/>
                  </a:moveTo>
                  <a:lnTo>
                    <a:pt x="5286" y="3231"/>
                  </a:lnTo>
                  <a:lnTo>
                    <a:pt x="5334" y="3206"/>
                  </a:lnTo>
                  <a:moveTo>
                    <a:pt x="5357" y="3194"/>
                  </a:moveTo>
                  <a:lnTo>
                    <a:pt x="5357" y="3194"/>
                  </a:lnTo>
                  <a:lnTo>
                    <a:pt x="5405" y="3169"/>
                  </a:lnTo>
                  <a:moveTo>
                    <a:pt x="5428" y="3157"/>
                  </a:moveTo>
                  <a:lnTo>
                    <a:pt x="5428" y="3157"/>
                  </a:lnTo>
                  <a:lnTo>
                    <a:pt x="5462" y="3140"/>
                  </a:lnTo>
                  <a:lnTo>
                    <a:pt x="5476" y="3133"/>
                  </a:lnTo>
                  <a:moveTo>
                    <a:pt x="5500" y="3120"/>
                  </a:moveTo>
                  <a:lnTo>
                    <a:pt x="5500" y="3120"/>
                  </a:lnTo>
                  <a:lnTo>
                    <a:pt x="5547" y="3096"/>
                  </a:lnTo>
                  <a:moveTo>
                    <a:pt x="5571" y="3084"/>
                  </a:moveTo>
                  <a:lnTo>
                    <a:pt x="5571" y="3084"/>
                  </a:lnTo>
                  <a:lnTo>
                    <a:pt x="5578" y="3080"/>
                  </a:lnTo>
                  <a:lnTo>
                    <a:pt x="5618" y="3059"/>
                  </a:lnTo>
                  <a:moveTo>
                    <a:pt x="5642" y="3047"/>
                  </a:moveTo>
                  <a:lnTo>
                    <a:pt x="5642" y="3047"/>
                  </a:lnTo>
                  <a:lnTo>
                    <a:pt x="5689" y="3022"/>
                  </a:lnTo>
                  <a:moveTo>
                    <a:pt x="5713" y="3010"/>
                  </a:moveTo>
                  <a:lnTo>
                    <a:pt x="5713" y="3010"/>
                  </a:lnTo>
                  <a:lnTo>
                    <a:pt x="5760" y="2986"/>
                  </a:lnTo>
                  <a:moveTo>
                    <a:pt x="5784" y="2973"/>
                  </a:moveTo>
                  <a:lnTo>
                    <a:pt x="5784" y="2973"/>
                  </a:lnTo>
                  <a:lnTo>
                    <a:pt x="5810" y="2960"/>
                  </a:lnTo>
                  <a:lnTo>
                    <a:pt x="5831" y="2949"/>
                  </a:lnTo>
                  <a:moveTo>
                    <a:pt x="5855" y="2936"/>
                  </a:moveTo>
                  <a:lnTo>
                    <a:pt x="5855" y="2936"/>
                  </a:lnTo>
                  <a:lnTo>
                    <a:pt x="5902" y="2911"/>
                  </a:lnTo>
                  <a:moveTo>
                    <a:pt x="5925" y="2899"/>
                  </a:moveTo>
                  <a:lnTo>
                    <a:pt x="5925" y="2899"/>
                  </a:lnTo>
                  <a:lnTo>
                    <a:pt x="5926" y="2899"/>
                  </a:lnTo>
                  <a:lnTo>
                    <a:pt x="5973" y="2874"/>
                  </a:lnTo>
                  <a:moveTo>
                    <a:pt x="5996" y="2862"/>
                  </a:moveTo>
                  <a:lnTo>
                    <a:pt x="5996" y="2862"/>
                  </a:lnTo>
                  <a:lnTo>
                    <a:pt x="6040" y="2839"/>
                  </a:lnTo>
                  <a:lnTo>
                    <a:pt x="6043" y="2837"/>
                  </a:lnTo>
                  <a:moveTo>
                    <a:pt x="6067" y="2825"/>
                  </a:moveTo>
                  <a:lnTo>
                    <a:pt x="6067" y="2825"/>
                  </a:lnTo>
                  <a:lnTo>
                    <a:pt x="6115" y="2800"/>
                  </a:lnTo>
                  <a:moveTo>
                    <a:pt x="6138" y="2788"/>
                  </a:moveTo>
                  <a:lnTo>
                    <a:pt x="6138" y="2788"/>
                  </a:lnTo>
                  <a:lnTo>
                    <a:pt x="6156" y="2779"/>
                  </a:lnTo>
                  <a:lnTo>
                    <a:pt x="6186" y="2763"/>
                  </a:lnTo>
                  <a:moveTo>
                    <a:pt x="6209" y="2751"/>
                  </a:moveTo>
                  <a:lnTo>
                    <a:pt x="6209" y="2751"/>
                  </a:lnTo>
                  <a:lnTo>
                    <a:pt x="6257" y="2727"/>
                  </a:lnTo>
                  <a:moveTo>
                    <a:pt x="6280" y="2714"/>
                  </a:moveTo>
                  <a:lnTo>
                    <a:pt x="6280" y="2714"/>
                  </a:lnTo>
                  <a:lnTo>
                    <a:pt x="6328" y="2690"/>
                  </a:lnTo>
                  <a:moveTo>
                    <a:pt x="6351" y="2678"/>
                  </a:moveTo>
                  <a:lnTo>
                    <a:pt x="6351" y="2678"/>
                  </a:lnTo>
                  <a:lnTo>
                    <a:pt x="6388" y="2659"/>
                  </a:lnTo>
                  <a:lnTo>
                    <a:pt x="6399" y="2653"/>
                  </a:lnTo>
                  <a:moveTo>
                    <a:pt x="6422" y="2641"/>
                  </a:moveTo>
                  <a:lnTo>
                    <a:pt x="6422" y="2641"/>
                  </a:lnTo>
                  <a:lnTo>
                    <a:pt x="6470" y="2616"/>
                  </a:lnTo>
                  <a:moveTo>
                    <a:pt x="6494" y="2604"/>
                  </a:moveTo>
                  <a:lnTo>
                    <a:pt x="6494" y="2604"/>
                  </a:lnTo>
                  <a:lnTo>
                    <a:pt x="6504" y="2599"/>
                  </a:lnTo>
                  <a:lnTo>
                    <a:pt x="6541" y="2580"/>
                  </a:lnTo>
                  <a:moveTo>
                    <a:pt x="6565" y="2567"/>
                  </a:moveTo>
                  <a:lnTo>
                    <a:pt x="6565" y="2567"/>
                  </a:lnTo>
                  <a:lnTo>
                    <a:pt x="6612" y="2543"/>
                  </a:lnTo>
                  <a:moveTo>
                    <a:pt x="6636" y="2531"/>
                  </a:moveTo>
                  <a:lnTo>
                    <a:pt x="6636" y="2531"/>
                  </a:lnTo>
                  <a:lnTo>
                    <a:pt x="6683" y="2506"/>
                  </a:lnTo>
                  <a:moveTo>
                    <a:pt x="6707" y="2494"/>
                  </a:moveTo>
                  <a:lnTo>
                    <a:pt x="6707" y="2494"/>
                  </a:lnTo>
                  <a:lnTo>
                    <a:pt x="6736" y="2479"/>
                  </a:lnTo>
                  <a:lnTo>
                    <a:pt x="6754" y="2469"/>
                  </a:lnTo>
                  <a:moveTo>
                    <a:pt x="6778" y="2457"/>
                  </a:moveTo>
                  <a:lnTo>
                    <a:pt x="6778" y="2457"/>
                  </a:lnTo>
                  <a:lnTo>
                    <a:pt x="6825" y="2433"/>
                  </a:lnTo>
                  <a:moveTo>
                    <a:pt x="6849" y="2420"/>
                  </a:moveTo>
                  <a:lnTo>
                    <a:pt x="6849" y="2420"/>
                  </a:lnTo>
                  <a:lnTo>
                    <a:pt x="6852" y="2419"/>
                  </a:lnTo>
                  <a:lnTo>
                    <a:pt x="6896" y="2396"/>
                  </a:lnTo>
                  <a:moveTo>
                    <a:pt x="6920" y="2384"/>
                  </a:moveTo>
                  <a:lnTo>
                    <a:pt x="6920" y="2384"/>
                  </a:lnTo>
                  <a:lnTo>
                    <a:pt x="6967" y="2359"/>
                  </a:lnTo>
                  <a:moveTo>
                    <a:pt x="6991" y="2347"/>
                  </a:moveTo>
                  <a:lnTo>
                    <a:pt x="6991" y="2347"/>
                  </a:lnTo>
                  <a:lnTo>
                    <a:pt x="7038" y="2322"/>
                  </a:lnTo>
                  <a:moveTo>
                    <a:pt x="7062" y="2310"/>
                  </a:moveTo>
                  <a:lnTo>
                    <a:pt x="7062" y="2310"/>
                  </a:lnTo>
                  <a:lnTo>
                    <a:pt x="7083" y="2299"/>
                  </a:lnTo>
                  <a:lnTo>
                    <a:pt x="7109" y="2285"/>
                  </a:lnTo>
                  <a:moveTo>
                    <a:pt x="7133" y="2273"/>
                  </a:moveTo>
                  <a:lnTo>
                    <a:pt x="7133" y="2273"/>
                  </a:lnTo>
                  <a:lnTo>
                    <a:pt x="7180" y="2248"/>
                  </a:lnTo>
                  <a:moveTo>
                    <a:pt x="7204" y="2236"/>
                  </a:moveTo>
                  <a:lnTo>
                    <a:pt x="7204" y="2236"/>
                  </a:lnTo>
                  <a:lnTo>
                    <a:pt x="7251" y="2211"/>
                  </a:lnTo>
                  <a:moveTo>
                    <a:pt x="7274" y="2199"/>
                  </a:moveTo>
                  <a:lnTo>
                    <a:pt x="7274" y="2199"/>
                  </a:lnTo>
                  <a:lnTo>
                    <a:pt x="7315" y="2177"/>
                  </a:lnTo>
                  <a:lnTo>
                    <a:pt x="7322" y="2174"/>
                  </a:lnTo>
                  <a:moveTo>
                    <a:pt x="7345" y="2162"/>
                  </a:moveTo>
                  <a:lnTo>
                    <a:pt x="7345" y="2162"/>
                  </a:lnTo>
                  <a:lnTo>
                    <a:pt x="7393" y="2137"/>
                  </a:lnTo>
                  <a:moveTo>
                    <a:pt x="7416" y="2125"/>
                  </a:moveTo>
                  <a:lnTo>
                    <a:pt x="7416" y="2125"/>
                  </a:lnTo>
                  <a:lnTo>
                    <a:pt x="7431" y="2117"/>
                  </a:lnTo>
                  <a:lnTo>
                    <a:pt x="7464" y="2100"/>
                  </a:lnTo>
                  <a:moveTo>
                    <a:pt x="7487" y="2088"/>
                  </a:moveTo>
                  <a:lnTo>
                    <a:pt x="7487" y="2088"/>
                  </a:lnTo>
                  <a:lnTo>
                    <a:pt x="7535" y="2064"/>
                  </a:lnTo>
                  <a:moveTo>
                    <a:pt x="7559" y="2051"/>
                  </a:moveTo>
                  <a:lnTo>
                    <a:pt x="7559" y="2051"/>
                  </a:lnTo>
                  <a:lnTo>
                    <a:pt x="7606" y="2027"/>
                  </a:lnTo>
                  <a:moveTo>
                    <a:pt x="7630" y="2015"/>
                  </a:moveTo>
                  <a:lnTo>
                    <a:pt x="7630" y="2015"/>
                  </a:lnTo>
                  <a:lnTo>
                    <a:pt x="7663" y="1997"/>
                  </a:lnTo>
                  <a:lnTo>
                    <a:pt x="7677" y="1990"/>
                  </a:lnTo>
                  <a:moveTo>
                    <a:pt x="7701" y="1978"/>
                  </a:moveTo>
                  <a:lnTo>
                    <a:pt x="7701" y="1978"/>
                  </a:lnTo>
                  <a:lnTo>
                    <a:pt x="7748" y="1953"/>
                  </a:lnTo>
                  <a:moveTo>
                    <a:pt x="7772" y="1941"/>
                  </a:moveTo>
                  <a:lnTo>
                    <a:pt x="7772" y="1941"/>
                  </a:lnTo>
                  <a:lnTo>
                    <a:pt x="7779" y="1937"/>
                  </a:lnTo>
                  <a:lnTo>
                    <a:pt x="7819" y="1917"/>
                  </a:lnTo>
                  <a:moveTo>
                    <a:pt x="7843" y="1904"/>
                  </a:moveTo>
                  <a:lnTo>
                    <a:pt x="7843" y="1904"/>
                  </a:lnTo>
                  <a:lnTo>
                    <a:pt x="7890" y="1880"/>
                  </a:lnTo>
                  <a:moveTo>
                    <a:pt x="7914" y="1868"/>
                  </a:moveTo>
                  <a:lnTo>
                    <a:pt x="7914" y="1868"/>
                  </a:lnTo>
                  <a:lnTo>
                    <a:pt x="7961" y="1843"/>
                  </a:lnTo>
                  <a:moveTo>
                    <a:pt x="7985" y="1831"/>
                  </a:moveTo>
                  <a:lnTo>
                    <a:pt x="7985" y="1831"/>
                  </a:lnTo>
                  <a:lnTo>
                    <a:pt x="8011" y="1817"/>
                  </a:lnTo>
                  <a:lnTo>
                    <a:pt x="8032" y="1806"/>
                  </a:lnTo>
                  <a:moveTo>
                    <a:pt x="8056" y="1794"/>
                  </a:moveTo>
                  <a:lnTo>
                    <a:pt x="8056" y="1794"/>
                  </a:lnTo>
                  <a:lnTo>
                    <a:pt x="8103" y="1769"/>
                  </a:lnTo>
                  <a:moveTo>
                    <a:pt x="8127" y="1757"/>
                  </a:moveTo>
                  <a:lnTo>
                    <a:pt x="8127" y="1757"/>
                  </a:lnTo>
                  <a:lnTo>
                    <a:pt x="8174" y="1732"/>
                  </a:lnTo>
                  <a:moveTo>
                    <a:pt x="8198" y="1720"/>
                  </a:moveTo>
                  <a:lnTo>
                    <a:pt x="8198" y="1720"/>
                  </a:lnTo>
                  <a:lnTo>
                    <a:pt x="8242" y="1697"/>
                  </a:lnTo>
                  <a:lnTo>
                    <a:pt x="8245" y="1695"/>
                  </a:lnTo>
                  <a:moveTo>
                    <a:pt x="8269" y="1683"/>
                  </a:moveTo>
                  <a:lnTo>
                    <a:pt x="8269" y="1683"/>
                  </a:lnTo>
                  <a:lnTo>
                    <a:pt x="8316" y="1659"/>
                  </a:lnTo>
                  <a:moveTo>
                    <a:pt x="8340" y="1646"/>
                  </a:moveTo>
                  <a:lnTo>
                    <a:pt x="8340" y="1646"/>
                  </a:lnTo>
                  <a:lnTo>
                    <a:pt x="8358" y="1637"/>
                  </a:lnTo>
                  <a:lnTo>
                    <a:pt x="8387" y="1622"/>
                  </a:lnTo>
                  <a:moveTo>
                    <a:pt x="8411" y="1610"/>
                  </a:moveTo>
                  <a:lnTo>
                    <a:pt x="8411" y="1610"/>
                  </a:lnTo>
                  <a:lnTo>
                    <a:pt x="8458" y="1585"/>
                  </a:lnTo>
                  <a:moveTo>
                    <a:pt x="8482" y="1573"/>
                  </a:moveTo>
                  <a:lnTo>
                    <a:pt x="8482" y="1573"/>
                  </a:lnTo>
                  <a:lnTo>
                    <a:pt x="8529" y="1548"/>
                  </a:lnTo>
                  <a:moveTo>
                    <a:pt x="8553" y="1536"/>
                  </a:moveTo>
                  <a:lnTo>
                    <a:pt x="8553" y="1536"/>
                  </a:lnTo>
                  <a:lnTo>
                    <a:pt x="8590" y="1517"/>
                  </a:lnTo>
                </a:path>
              </a:pathLst>
            </a:custGeom>
            <a:noFill/>
            <a:ln w="15875" cap="flat">
              <a:solidFill>
                <a:srgbClr val="FF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253"/>
            <p:cNvSpPr>
              <a:spLocks noEditPoints="1"/>
            </p:cNvSpPr>
            <p:nvPr/>
          </p:nvSpPr>
          <p:spPr bwMode="auto">
            <a:xfrm>
              <a:off x="1243" y="1003"/>
              <a:ext cx="3305" cy="2042"/>
            </a:xfrm>
            <a:custGeom>
              <a:avLst/>
              <a:gdLst>
                <a:gd name="T0" fmla="*/ 0 w 11470"/>
                <a:gd name="T1" fmla="*/ 0 h 5951"/>
                <a:gd name="T2" fmla="*/ 0 w 11470"/>
                <a:gd name="T3" fmla="*/ 0 h 5951"/>
                <a:gd name="T4" fmla="*/ 0 w 11470"/>
                <a:gd name="T5" fmla="*/ 5951 h 5951"/>
                <a:gd name="T6" fmla="*/ 11470 w 11470"/>
                <a:gd name="T7" fmla="*/ 5951 h 5951"/>
                <a:gd name="T8" fmla="*/ 0 w 11470"/>
                <a:gd name="T9" fmla="*/ 0 h 5951"/>
                <a:gd name="T10" fmla="*/ 0 w 11470"/>
                <a:gd name="T11" fmla="*/ 0 h 5951"/>
              </a:gdLst>
              <a:ahLst/>
              <a:cxnLst>
                <a:cxn ang="0">
                  <a:pos x="T0" y="T1"/>
                </a:cxn>
                <a:cxn ang="0">
                  <a:pos x="T2" y="T3"/>
                </a:cxn>
                <a:cxn ang="0">
                  <a:pos x="T4" y="T5"/>
                </a:cxn>
                <a:cxn ang="0">
                  <a:pos x="T6" y="T7"/>
                </a:cxn>
                <a:cxn ang="0">
                  <a:pos x="T8" y="T9"/>
                </a:cxn>
                <a:cxn ang="0">
                  <a:pos x="T10" y="T11"/>
                </a:cxn>
              </a:cxnLst>
              <a:rect l="0" t="0" r="r" b="b"/>
              <a:pathLst>
                <a:path w="11470" h="5951">
                  <a:moveTo>
                    <a:pt x="0" y="0"/>
                  </a:moveTo>
                  <a:lnTo>
                    <a:pt x="0" y="0"/>
                  </a:lnTo>
                  <a:lnTo>
                    <a:pt x="0" y="5951"/>
                  </a:lnTo>
                  <a:lnTo>
                    <a:pt x="11470" y="5951"/>
                  </a:lnTo>
                  <a:moveTo>
                    <a:pt x="0" y="0"/>
                  </a:moveTo>
                  <a:lnTo>
                    <a:pt x="0" y="0"/>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p:cNvGrpSpPr/>
          <p:nvPr/>
        </p:nvGrpSpPr>
        <p:grpSpPr>
          <a:xfrm>
            <a:off x="1950283" y="2239964"/>
            <a:ext cx="5321488" cy="2761032"/>
            <a:chOff x="1136047" y="2258857"/>
            <a:chExt cx="3782317" cy="2630998"/>
          </a:xfrm>
        </p:grpSpPr>
        <p:sp>
          <p:nvSpPr>
            <p:cNvPr id="29" name="Rectangle 28"/>
            <p:cNvSpPr/>
            <p:nvPr/>
          </p:nvSpPr>
          <p:spPr>
            <a:xfrm>
              <a:off x="1136047" y="2258857"/>
              <a:ext cx="3782317" cy="25284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384239" y="4739766"/>
              <a:ext cx="339461" cy="1500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388954" y="5954516"/>
            <a:ext cx="8769318" cy="523220"/>
          </a:xfrm>
          <a:prstGeom prst="rect">
            <a:avLst/>
          </a:prstGeom>
          <a:noFill/>
        </p:spPr>
        <p:txBody>
          <a:bodyPr wrap="square" rtlCol="0">
            <a:spAutoFit/>
          </a:bodyPr>
          <a:lstStyle/>
          <a:p>
            <a:r>
              <a:rPr lang="en-US" sz="2800" dirty="0" smtClean="0">
                <a:solidFill>
                  <a:srgbClr val="0000FF"/>
                </a:solidFill>
              </a:rPr>
              <a:t>Reduction of 12 dB makes a 24 Mbps source disappear!</a:t>
            </a:r>
            <a:endParaRPr lang="en-US" sz="2800" dirty="0">
              <a:solidFill>
                <a:srgbClr val="0000FF"/>
              </a:solidFill>
            </a:endParaRPr>
          </a:p>
        </p:txBody>
      </p:sp>
      <p:sp>
        <p:nvSpPr>
          <p:cNvPr id="13" name="Title 1"/>
          <p:cNvSpPr>
            <a:spLocks noGrp="1"/>
          </p:cNvSpPr>
          <p:nvPr>
            <p:ph type="title"/>
          </p:nvPr>
        </p:nvSpPr>
        <p:spPr>
          <a:xfrm>
            <a:off x="0" y="274638"/>
            <a:ext cx="9144000" cy="1143000"/>
          </a:xfrm>
        </p:spPr>
        <p:txBody>
          <a:bodyPr>
            <a:noAutofit/>
          </a:bodyPr>
          <a:lstStyle/>
          <a:p>
            <a:r>
              <a:rPr lang="en-US" sz="3600" dirty="0" smtClean="0"/>
              <a:t>Can PHY-Techniques Work Despite Constraints?</a:t>
            </a:r>
            <a:endParaRPr lang="en-US" sz="3600" dirty="0"/>
          </a:p>
        </p:txBody>
      </p:sp>
      <p:sp>
        <p:nvSpPr>
          <p:cNvPr id="9" name="TextBox 8"/>
          <p:cNvSpPr txBox="1"/>
          <p:nvPr/>
        </p:nvSpPr>
        <p:spPr>
          <a:xfrm rot="16200000">
            <a:off x="-833359" y="3043885"/>
            <a:ext cx="3971309" cy="461665"/>
          </a:xfrm>
          <a:prstGeom prst="rect">
            <a:avLst/>
          </a:prstGeom>
          <a:solidFill>
            <a:schemeClr val="bg1"/>
          </a:solidFill>
        </p:spPr>
        <p:txBody>
          <a:bodyPr wrap="none" rtlCol="0">
            <a:spAutoFit/>
          </a:bodyPr>
          <a:lstStyle/>
          <a:p>
            <a:r>
              <a:rPr lang="en-US" sz="2400" dirty="0" smtClean="0"/>
              <a:t>Interference After Nulling (dB)</a:t>
            </a:r>
            <a:endParaRPr lang="en-US" sz="2400" dirty="0"/>
          </a:p>
        </p:txBody>
      </p:sp>
      <p:sp>
        <p:nvSpPr>
          <p:cNvPr id="18" name="TextBox 17"/>
          <p:cNvSpPr txBox="1"/>
          <p:nvPr/>
        </p:nvSpPr>
        <p:spPr>
          <a:xfrm>
            <a:off x="2651817" y="5253793"/>
            <a:ext cx="4180501" cy="461665"/>
          </a:xfrm>
          <a:prstGeom prst="rect">
            <a:avLst/>
          </a:prstGeom>
          <a:solidFill>
            <a:schemeClr val="bg1"/>
          </a:solidFill>
        </p:spPr>
        <p:txBody>
          <a:bodyPr wrap="none" rtlCol="0">
            <a:spAutoFit/>
          </a:bodyPr>
          <a:lstStyle/>
          <a:p>
            <a:r>
              <a:rPr lang="en-US" sz="2400" dirty="0" smtClean="0"/>
              <a:t>Interference Before Nulling (dB)</a:t>
            </a:r>
            <a:endParaRPr lang="en-US" sz="2400" dirty="0"/>
          </a:p>
        </p:txBody>
      </p:sp>
      <p:cxnSp>
        <p:nvCxnSpPr>
          <p:cNvPr id="25" name="Straight Connector 24"/>
          <p:cNvCxnSpPr/>
          <p:nvPr/>
        </p:nvCxnSpPr>
        <p:spPr>
          <a:xfrm flipV="1">
            <a:off x="1968285" y="1604505"/>
            <a:ext cx="0" cy="3229046"/>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000035" y="1604505"/>
            <a:ext cx="5220937" cy="3202439"/>
          </a:xfrm>
          <a:prstGeom prst="line">
            <a:avLst/>
          </a:prstGeom>
          <a:ln w="762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1973369" y="4838690"/>
            <a:ext cx="5263478" cy="1"/>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126472" y="1984774"/>
            <a:ext cx="1159411" cy="461665"/>
          </a:xfrm>
          <a:prstGeom prst="rect">
            <a:avLst/>
          </a:prstGeom>
          <a:noFill/>
        </p:spPr>
        <p:txBody>
          <a:bodyPr wrap="square" rtlCol="0">
            <a:spAutoFit/>
          </a:bodyPr>
          <a:lstStyle/>
          <a:p>
            <a:r>
              <a:rPr lang="en-US" sz="2400" dirty="0" smtClean="0"/>
              <a:t>-12 dB</a:t>
            </a:r>
            <a:endParaRPr lang="en-US" sz="2400" dirty="0"/>
          </a:p>
        </p:txBody>
      </p:sp>
      <p:cxnSp>
        <p:nvCxnSpPr>
          <p:cNvPr id="23" name="Straight Arrow Connector 22"/>
          <p:cNvCxnSpPr/>
          <p:nvPr/>
        </p:nvCxnSpPr>
        <p:spPr>
          <a:xfrm>
            <a:off x="7002795" y="1704031"/>
            <a:ext cx="0" cy="1251386"/>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2000035" y="1577897"/>
            <a:ext cx="5268562" cy="3229047"/>
          </a:xfrm>
          <a:prstGeom prst="line">
            <a:avLst/>
          </a:prstGeom>
          <a:ln>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2153045" y="1929453"/>
            <a:ext cx="1932741" cy="5169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Rectangle 269"/>
          <p:cNvSpPr/>
          <p:nvPr/>
        </p:nvSpPr>
        <p:spPr>
          <a:xfrm>
            <a:off x="2631077" y="1445618"/>
            <a:ext cx="1336086" cy="649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Rectangle 270"/>
          <p:cNvSpPr/>
          <p:nvPr/>
        </p:nvSpPr>
        <p:spPr>
          <a:xfrm>
            <a:off x="1972504" y="1445618"/>
            <a:ext cx="578971" cy="10008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54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7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7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70" grpId="0" animBg="1"/>
      <p:bldP spid="27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Let’s See How This Impacts a Network</a:t>
            </a:r>
            <a:endParaRPr lang="en-US" sz="4000" dirty="0"/>
          </a:p>
        </p:txBody>
      </p:sp>
      <p:cxnSp>
        <p:nvCxnSpPr>
          <p:cNvPr id="54" name="Straight Connector 53"/>
          <p:cNvCxnSpPr/>
          <p:nvPr/>
        </p:nvCxnSpPr>
        <p:spPr>
          <a:xfrm>
            <a:off x="2102059" y="2134619"/>
            <a:ext cx="417824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360609" y="2103086"/>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612373" y="3682651"/>
            <a:ext cx="29639" cy="53320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3064883" y="4732365"/>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sp>
        <p:nvSpPr>
          <p:cNvPr id="66" name="Rectangle 65"/>
          <p:cNvSpPr/>
          <p:nvPr/>
        </p:nvSpPr>
        <p:spPr>
          <a:xfrm>
            <a:off x="5267204" y="4732365"/>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Bob</a:t>
            </a:r>
            <a:endParaRPr lang="en-US" sz="2600" b="1" dirty="0"/>
          </a:p>
        </p:txBody>
      </p:sp>
      <p:sp>
        <p:nvSpPr>
          <p:cNvPr id="67" name="TextBox 66"/>
          <p:cNvSpPr txBox="1"/>
          <p:nvPr/>
        </p:nvSpPr>
        <p:spPr>
          <a:xfrm rot="19911307">
            <a:off x="3617648" y="4007003"/>
            <a:ext cx="649336" cy="461665"/>
          </a:xfrm>
          <a:prstGeom prst="rect">
            <a:avLst/>
          </a:prstGeom>
          <a:noFill/>
          <a:ln>
            <a:noFill/>
            <a:prstDash val="sysDash"/>
          </a:ln>
        </p:spPr>
        <p:txBody>
          <a:bodyPr wrap="none" rtlCol="0">
            <a:spAutoFit/>
          </a:bodyPr>
          <a:lstStyle/>
          <a:p>
            <a:pPr algn="dist"/>
            <a:r>
              <a:rPr lang="en-US" sz="2400" dirty="0" smtClean="0"/>
              <a:t>null</a:t>
            </a:r>
            <a:endParaRPr lang="en-US" sz="2400" dirty="0"/>
          </a:p>
        </p:txBody>
      </p:sp>
      <p:cxnSp>
        <p:nvCxnSpPr>
          <p:cNvPr id="68" name="Straight Arrow Connector 67"/>
          <p:cNvCxnSpPr/>
          <p:nvPr/>
        </p:nvCxnSpPr>
        <p:spPr>
          <a:xfrm flipH="1">
            <a:off x="3773538" y="3572160"/>
            <a:ext cx="1794449" cy="977626"/>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3589778" y="3652770"/>
            <a:ext cx="1639908" cy="897016"/>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rot="1572817">
            <a:off x="4683691" y="3975255"/>
            <a:ext cx="649336" cy="461665"/>
          </a:xfrm>
          <a:prstGeom prst="rect">
            <a:avLst/>
          </a:prstGeom>
          <a:noFill/>
          <a:ln>
            <a:noFill/>
            <a:prstDash val="sysDash"/>
          </a:ln>
        </p:spPr>
        <p:txBody>
          <a:bodyPr wrap="none" rtlCol="0">
            <a:spAutoFit/>
          </a:bodyPr>
          <a:lstStyle/>
          <a:p>
            <a:pPr algn="dist"/>
            <a:r>
              <a:rPr lang="en-US" sz="2400" dirty="0" smtClean="0"/>
              <a:t>null</a:t>
            </a:r>
            <a:endParaRPr lang="en-US" sz="2400" dirty="0"/>
          </a:p>
        </p:txBody>
      </p:sp>
      <p:cxnSp>
        <p:nvCxnSpPr>
          <p:cNvPr id="73" name="Straight Connector 72"/>
          <p:cNvCxnSpPr/>
          <p:nvPr/>
        </p:nvCxnSpPr>
        <p:spPr>
          <a:xfrm flipV="1">
            <a:off x="5651235" y="2132497"/>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133 Grupo"/>
          <p:cNvGrpSpPr/>
          <p:nvPr/>
        </p:nvGrpSpPr>
        <p:grpSpPr>
          <a:xfrm>
            <a:off x="2919580" y="3072766"/>
            <a:ext cx="890389" cy="390225"/>
            <a:chOff x="4937720" y="2721798"/>
            <a:chExt cx="890389" cy="390225"/>
          </a:xfrm>
        </p:grpSpPr>
        <p:sp>
          <p:nvSpPr>
            <p:cNvPr id="75"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9"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ounded Rectangle 80"/>
          <p:cNvSpPr/>
          <p:nvPr/>
        </p:nvSpPr>
        <p:spPr>
          <a:xfrm>
            <a:off x="2662184" y="2355839"/>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82" name="TextBox 81"/>
          <p:cNvSpPr txBox="1"/>
          <p:nvPr/>
        </p:nvSpPr>
        <p:spPr>
          <a:xfrm>
            <a:off x="3012063" y="2745954"/>
            <a:ext cx="761475" cy="369332"/>
          </a:xfrm>
          <a:prstGeom prst="rect">
            <a:avLst/>
          </a:prstGeom>
          <a:noFill/>
        </p:spPr>
        <p:txBody>
          <a:bodyPr wrap="square" rtlCol="0">
            <a:spAutoFit/>
          </a:bodyPr>
          <a:lstStyle/>
          <a:p>
            <a:pPr algn="ctr"/>
            <a:r>
              <a:rPr lang="en-US" b="1" dirty="0" smtClean="0"/>
              <a:t>AP-1</a:t>
            </a:r>
            <a:endParaRPr lang="en-US" b="1" dirty="0"/>
          </a:p>
        </p:txBody>
      </p:sp>
      <p:sp>
        <p:nvSpPr>
          <p:cNvPr id="83" name="TextBox 82"/>
          <p:cNvSpPr txBox="1"/>
          <p:nvPr/>
        </p:nvSpPr>
        <p:spPr>
          <a:xfrm>
            <a:off x="2924399" y="2343544"/>
            <a:ext cx="940620" cy="369332"/>
          </a:xfrm>
          <a:prstGeom prst="rect">
            <a:avLst/>
          </a:prstGeom>
          <a:noFill/>
        </p:spPr>
        <p:txBody>
          <a:bodyPr wrap="none" rtlCol="0">
            <a:spAutoFit/>
          </a:bodyPr>
          <a:lstStyle/>
          <a:p>
            <a:r>
              <a:rPr lang="en-US" b="1" dirty="0" smtClean="0"/>
              <a:t>OpenRF</a:t>
            </a:r>
            <a:endParaRPr lang="en-US" b="1" dirty="0"/>
          </a:p>
        </p:txBody>
      </p:sp>
      <p:cxnSp>
        <p:nvCxnSpPr>
          <p:cNvPr id="84" name="Straight Connector 83"/>
          <p:cNvCxnSpPr/>
          <p:nvPr/>
        </p:nvCxnSpPr>
        <p:spPr>
          <a:xfrm>
            <a:off x="2655879" y="2712876"/>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5" name="146 Grupo"/>
          <p:cNvGrpSpPr/>
          <p:nvPr/>
        </p:nvGrpSpPr>
        <p:grpSpPr>
          <a:xfrm>
            <a:off x="5229687" y="3102187"/>
            <a:ext cx="890389" cy="390225"/>
            <a:chOff x="4937720" y="2721798"/>
            <a:chExt cx="890389" cy="390225"/>
          </a:xfrm>
        </p:grpSpPr>
        <p:sp>
          <p:nvSpPr>
            <p:cNvPr id="86"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0"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Rounded Rectangle 91"/>
          <p:cNvSpPr/>
          <p:nvPr/>
        </p:nvSpPr>
        <p:spPr>
          <a:xfrm>
            <a:off x="4964685" y="2397125"/>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93" name="TextBox 92"/>
          <p:cNvSpPr txBox="1"/>
          <p:nvPr/>
        </p:nvSpPr>
        <p:spPr>
          <a:xfrm>
            <a:off x="5233221" y="2764396"/>
            <a:ext cx="846496" cy="369332"/>
          </a:xfrm>
          <a:prstGeom prst="rect">
            <a:avLst/>
          </a:prstGeom>
          <a:noFill/>
        </p:spPr>
        <p:txBody>
          <a:bodyPr wrap="square" rtlCol="0">
            <a:spAutoFit/>
          </a:bodyPr>
          <a:lstStyle/>
          <a:p>
            <a:pPr algn="ctr"/>
            <a:r>
              <a:rPr lang="en-US" b="1" dirty="0" smtClean="0"/>
              <a:t>AP-2</a:t>
            </a:r>
            <a:endParaRPr lang="en-US" b="1" dirty="0"/>
          </a:p>
        </p:txBody>
      </p:sp>
      <p:sp>
        <p:nvSpPr>
          <p:cNvPr id="94" name="TextBox 93"/>
          <p:cNvSpPr txBox="1"/>
          <p:nvPr/>
        </p:nvSpPr>
        <p:spPr>
          <a:xfrm>
            <a:off x="5226900" y="2384830"/>
            <a:ext cx="940620" cy="369332"/>
          </a:xfrm>
          <a:prstGeom prst="rect">
            <a:avLst/>
          </a:prstGeom>
          <a:noFill/>
        </p:spPr>
        <p:txBody>
          <a:bodyPr wrap="none" rtlCol="0">
            <a:spAutoFit/>
          </a:bodyPr>
          <a:lstStyle/>
          <a:p>
            <a:r>
              <a:rPr lang="en-US" b="1" dirty="0" smtClean="0"/>
              <a:t>OpenRF</a:t>
            </a:r>
            <a:endParaRPr lang="en-US" b="1" dirty="0"/>
          </a:p>
        </p:txBody>
      </p:sp>
      <p:cxnSp>
        <p:nvCxnSpPr>
          <p:cNvPr id="95" name="Straight Connector 94"/>
          <p:cNvCxnSpPr/>
          <p:nvPr/>
        </p:nvCxnSpPr>
        <p:spPr>
          <a:xfrm>
            <a:off x="4966121" y="2745922"/>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6" name="102 Grupo"/>
          <p:cNvGrpSpPr/>
          <p:nvPr/>
        </p:nvGrpSpPr>
        <p:grpSpPr>
          <a:xfrm>
            <a:off x="3369284" y="4389241"/>
            <a:ext cx="162366" cy="343124"/>
            <a:chOff x="2251055" y="6011612"/>
            <a:chExt cx="151905" cy="359487"/>
          </a:xfrm>
        </p:grpSpPr>
        <p:sp>
          <p:nvSpPr>
            <p:cNvPr id="97" name="Isosceles Triangle 96"/>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9" name="102 Grupo"/>
          <p:cNvGrpSpPr/>
          <p:nvPr/>
        </p:nvGrpSpPr>
        <p:grpSpPr>
          <a:xfrm>
            <a:off x="5572508" y="4397859"/>
            <a:ext cx="162366" cy="343124"/>
            <a:chOff x="2251055" y="6011612"/>
            <a:chExt cx="151905" cy="359487"/>
          </a:xfrm>
        </p:grpSpPr>
        <p:sp>
          <p:nvSpPr>
            <p:cNvPr id="100" name="Isosceles Triangle 99"/>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Connector 100"/>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2" name="Straight Arrow Connector 41"/>
          <p:cNvCxnSpPr/>
          <p:nvPr/>
        </p:nvCxnSpPr>
        <p:spPr>
          <a:xfrm>
            <a:off x="3456038" y="3652770"/>
            <a:ext cx="22033" cy="55331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60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Let’s See How This Impacts a </a:t>
            </a:r>
            <a:r>
              <a:rPr lang="en-US" sz="4000" dirty="0" smtClean="0"/>
              <a:t>Network</a:t>
            </a:r>
            <a:endParaRPr lang="en-US" sz="4000" dirty="0"/>
          </a:p>
        </p:txBody>
      </p:sp>
      <p:sp>
        <p:nvSpPr>
          <p:cNvPr id="48" name="TextBox 47"/>
          <p:cNvSpPr txBox="1"/>
          <p:nvPr/>
        </p:nvSpPr>
        <p:spPr>
          <a:xfrm>
            <a:off x="1645502" y="3954409"/>
            <a:ext cx="6172905" cy="523220"/>
          </a:xfrm>
          <a:prstGeom prst="rect">
            <a:avLst/>
          </a:prstGeom>
          <a:noFill/>
        </p:spPr>
        <p:txBody>
          <a:bodyPr wrap="square" rtlCol="0">
            <a:spAutoFit/>
          </a:bodyPr>
          <a:lstStyle/>
          <a:p>
            <a:r>
              <a:rPr lang="en-US" sz="2800" dirty="0" smtClean="0"/>
              <a:t>At PHY layer, OpenRF achieves 2× gain</a:t>
            </a:r>
          </a:p>
        </p:txBody>
      </p:sp>
      <p:cxnSp>
        <p:nvCxnSpPr>
          <p:cNvPr id="57" name="Straight Arrow Connector 56"/>
          <p:cNvCxnSpPr/>
          <p:nvPr/>
        </p:nvCxnSpPr>
        <p:spPr>
          <a:xfrm>
            <a:off x="942916" y="3362460"/>
            <a:ext cx="7415993" cy="55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7261897" y="3314041"/>
            <a:ext cx="926345" cy="369332"/>
          </a:xfrm>
          <a:prstGeom prst="rect">
            <a:avLst/>
          </a:prstGeom>
          <a:noFill/>
        </p:spPr>
        <p:txBody>
          <a:bodyPr wrap="square" rtlCol="0">
            <a:spAutoFit/>
          </a:bodyPr>
          <a:lstStyle/>
          <a:p>
            <a:r>
              <a:rPr lang="en-US" dirty="0" smtClean="0"/>
              <a:t>time</a:t>
            </a:r>
            <a:endParaRPr lang="en-US" dirty="0"/>
          </a:p>
        </p:txBody>
      </p:sp>
      <p:sp>
        <p:nvSpPr>
          <p:cNvPr id="59" name="Rectangle 58"/>
          <p:cNvSpPr/>
          <p:nvPr/>
        </p:nvSpPr>
        <p:spPr>
          <a:xfrm>
            <a:off x="1019116" y="2392602"/>
            <a:ext cx="1610552" cy="387924"/>
          </a:xfrm>
          <a:prstGeom prst="rect">
            <a:avLst/>
          </a:prstGeom>
          <a:solidFill>
            <a:schemeClr val="accent6">
              <a:lumMod val="60000"/>
              <a:lumOff val="4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60" name="Rectangle 59"/>
          <p:cNvSpPr/>
          <p:nvPr/>
        </p:nvSpPr>
        <p:spPr>
          <a:xfrm>
            <a:off x="2854625" y="2392602"/>
            <a:ext cx="1610552"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62" name="Rectangle 61"/>
          <p:cNvSpPr/>
          <p:nvPr/>
        </p:nvSpPr>
        <p:spPr>
          <a:xfrm>
            <a:off x="1016487" y="2847374"/>
            <a:ext cx="1614528" cy="387924"/>
          </a:xfrm>
          <a:prstGeom prst="rect">
            <a:avLst/>
          </a:prstGeom>
          <a:solidFill>
            <a:srgbClr val="B7DEE8"/>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Bob</a:t>
            </a:r>
          </a:p>
        </p:txBody>
      </p:sp>
      <p:sp>
        <p:nvSpPr>
          <p:cNvPr id="63" name="Rectangle 62"/>
          <p:cNvSpPr/>
          <p:nvPr/>
        </p:nvSpPr>
        <p:spPr>
          <a:xfrm>
            <a:off x="2850649" y="2847374"/>
            <a:ext cx="1614528" cy="387924"/>
          </a:xfrm>
          <a:prstGeom prst="rect">
            <a:avLst/>
          </a:prstGeom>
          <a:solidFill>
            <a:srgbClr val="B7DEE8"/>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Bob</a:t>
            </a:r>
          </a:p>
        </p:txBody>
      </p:sp>
      <p:sp>
        <p:nvSpPr>
          <p:cNvPr id="71" name="Rectangle 70"/>
          <p:cNvSpPr/>
          <p:nvPr/>
        </p:nvSpPr>
        <p:spPr>
          <a:xfrm>
            <a:off x="4633098" y="2392602"/>
            <a:ext cx="1610552"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72" name="Rectangle 71"/>
          <p:cNvSpPr/>
          <p:nvPr/>
        </p:nvSpPr>
        <p:spPr>
          <a:xfrm>
            <a:off x="4629122" y="2847374"/>
            <a:ext cx="1614528" cy="387924"/>
          </a:xfrm>
          <a:prstGeom prst="rect">
            <a:avLst/>
          </a:prstGeom>
          <a:solidFill>
            <a:srgbClr val="B7DEE8"/>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Bob</a:t>
            </a:r>
          </a:p>
        </p:txBody>
      </p:sp>
      <p:sp>
        <p:nvSpPr>
          <p:cNvPr id="102" name="Rectangle 101"/>
          <p:cNvSpPr/>
          <p:nvPr/>
        </p:nvSpPr>
        <p:spPr>
          <a:xfrm>
            <a:off x="6420666" y="2392602"/>
            <a:ext cx="1610552"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103" name="Rectangle 102"/>
          <p:cNvSpPr/>
          <p:nvPr/>
        </p:nvSpPr>
        <p:spPr>
          <a:xfrm>
            <a:off x="6416690" y="2847374"/>
            <a:ext cx="1614528" cy="387924"/>
          </a:xfrm>
          <a:prstGeom prst="rect">
            <a:avLst/>
          </a:prstGeom>
          <a:solidFill>
            <a:srgbClr val="B7DEE8"/>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Bob</a:t>
            </a:r>
          </a:p>
        </p:txBody>
      </p:sp>
      <p:sp>
        <p:nvSpPr>
          <p:cNvPr id="4" name="TextBox 3"/>
          <p:cNvSpPr txBox="1"/>
          <p:nvPr/>
        </p:nvSpPr>
        <p:spPr>
          <a:xfrm>
            <a:off x="599555" y="5120332"/>
            <a:ext cx="8087245" cy="523220"/>
          </a:xfrm>
          <a:prstGeom prst="rect">
            <a:avLst/>
          </a:prstGeom>
          <a:noFill/>
        </p:spPr>
        <p:txBody>
          <a:bodyPr wrap="none" rtlCol="0">
            <a:spAutoFit/>
          </a:bodyPr>
          <a:lstStyle/>
          <a:p>
            <a:r>
              <a:rPr lang="en-US" sz="2800" dirty="0" smtClean="0">
                <a:solidFill>
                  <a:srgbClr val="0000FF"/>
                </a:solidFill>
              </a:rPr>
              <a:t>But will we still see this gain with full network stack?</a:t>
            </a:r>
            <a:endParaRPr lang="en-US" sz="2800" dirty="0">
              <a:solidFill>
                <a:srgbClr val="0000FF"/>
              </a:solidFill>
            </a:endParaRPr>
          </a:p>
        </p:txBody>
      </p:sp>
      <p:sp>
        <p:nvSpPr>
          <p:cNvPr id="3" name="TextBox 2"/>
          <p:cNvSpPr txBox="1"/>
          <p:nvPr/>
        </p:nvSpPr>
        <p:spPr>
          <a:xfrm>
            <a:off x="381000" y="2392226"/>
            <a:ext cx="554471" cy="369332"/>
          </a:xfrm>
          <a:prstGeom prst="rect">
            <a:avLst/>
          </a:prstGeom>
          <a:noFill/>
        </p:spPr>
        <p:txBody>
          <a:bodyPr wrap="none" rtlCol="0">
            <a:spAutoFit/>
          </a:bodyPr>
          <a:lstStyle/>
          <a:p>
            <a:r>
              <a:rPr lang="en-US" dirty="0" smtClean="0"/>
              <a:t>AP1</a:t>
            </a:r>
            <a:endParaRPr lang="en-US" dirty="0"/>
          </a:p>
        </p:txBody>
      </p:sp>
      <p:sp>
        <p:nvSpPr>
          <p:cNvPr id="16" name="TextBox 15"/>
          <p:cNvSpPr txBox="1"/>
          <p:nvPr/>
        </p:nvSpPr>
        <p:spPr>
          <a:xfrm>
            <a:off x="381000" y="2829700"/>
            <a:ext cx="554471" cy="369332"/>
          </a:xfrm>
          <a:prstGeom prst="rect">
            <a:avLst/>
          </a:prstGeom>
          <a:noFill/>
        </p:spPr>
        <p:txBody>
          <a:bodyPr wrap="none" rtlCol="0">
            <a:spAutoFit/>
          </a:bodyPr>
          <a:lstStyle/>
          <a:p>
            <a:r>
              <a:rPr lang="en-US" dirty="0" smtClean="0"/>
              <a:t>AP2</a:t>
            </a:r>
            <a:endParaRPr lang="en-US" dirty="0"/>
          </a:p>
        </p:txBody>
      </p:sp>
    </p:spTree>
    <p:extLst>
      <p:ext uri="{BB962C8B-B14F-4D97-AF65-F5344CB8AC3E}">
        <p14:creationId xmlns:p14="http://schemas.microsoft.com/office/powerpoint/2010/main" val="29558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OpenRF With Full </a:t>
            </a:r>
            <a:r>
              <a:rPr lang="en-US" sz="4000" dirty="0"/>
              <a:t>N</a:t>
            </a:r>
            <a:r>
              <a:rPr lang="en-US" sz="4000" dirty="0" smtClean="0"/>
              <a:t>etwork Stack</a:t>
            </a:r>
            <a:endParaRPr lang="en-US" sz="4000" dirty="0"/>
          </a:p>
        </p:txBody>
      </p:sp>
      <p:sp>
        <p:nvSpPr>
          <p:cNvPr id="47" name="TextBox 46"/>
          <p:cNvSpPr txBox="1"/>
          <p:nvPr/>
        </p:nvSpPr>
        <p:spPr>
          <a:xfrm>
            <a:off x="2312136" y="2706558"/>
            <a:ext cx="5545989" cy="954107"/>
          </a:xfrm>
          <a:prstGeom prst="rect">
            <a:avLst/>
          </a:prstGeom>
          <a:noFill/>
        </p:spPr>
        <p:txBody>
          <a:bodyPr wrap="square" rtlCol="0">
            <a:spAutoFit/>
          </a:bodyPr>
          <a:lstStyle/>
          <a:p>
            <a:r>
              <a:rPr lang="en-US" sz="2800" dirty="0" smtClean="0"/>
              <a:t>  802.11 APs use </a:t>
            </a:r>
            <a:r>
              <a:rPr lang="en-US" sz="2800" i="1" dirty="0" smtClean="0"/>
              <a:t>carrier sense</a:t>
            </a:r>
          </a:p>
          <a:p>
            <a:r>
              <a:rPr lang="en-US" sz="2800" dirty="0" smtClean="0">
                <a:sym typeface="Wingdings"/>
              </a:rPr>
              <a:t>	 Never send at same time!</a:t>
            </a:r>
            <a:endParaRPr lang="en-US" sz="2800" dirty="0"/>
          </a:p>
        </p:txBody>
      </p:sp>
      <p:sp>
        <p:nvSpPr>
          <p:cNvPr id="48" name="TextBox 47"/>
          <p:cNvSpPr txBox="1"/>
          <p:nvPr/>
        </p:nvSpPr>
        <p:spPr>
          <a:xfrm>
            <a:off x="2562402" y="1778397"/>
            <a:ext cx="5468816" cy="523220"/>
          </a:xfrm>
          <a:prstGeom prst="rect">
            <a:avLst/>
          </a:prstGeom>
          <a:noFill/>
        </p:spPr>
        <p:txBody>
          <a:bodyPr wrap="square" rtlCol="0">
            <a:spAutoFit/>
          </a:bodyPr>
          <a:lstStyle/>
          <a:p>
            <a:r>
              <a:rPr lang="en-US" sz="2800" dirty="0" smtClean="0">
                <a:solidFill>
                  <a:srgbClr val="FF0000"/>
                </a:solidFill>
              </a:rPr>
              <a:t>We didn’t observe any gain!</a:t>
            </a:r>
            <a:endParaRPr lang="en-US" sz="2800" dirty="0">
              <a:solidFill>
                <a:srgbClr val="FF0000"/>
              </a:solidFill>
            </a:endParaRPr>
          </a:p>
        </p:txBody>
      </p:sp>
      <p:sp>
        <p:nvSpPr>
          <p:cNvPr id="51" name="Rectangle 50"/>
          <p:cNvSpPr/>
          <p:nvPr/>
        </p:nvSpPr>
        <p:spPr>
          <a:xfrm>
            <a:off x="1016488" y="4386613"/>
            <a:ext cx="1613180"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52" name="Rectangle 51"/>
          <p:cNvSpPr/>
          <p:nvPr/>
        </p:nvSpPr>
        <p:spPr>
          <a:xfrm>
            <a:off x="2854625" y="4774537"/>
            <a:ext cx="1614528" cy="387924"/>
          </a:xfrm>
          <a:prstGeom prst="rect">
            <a:avLst/>
          </a:prstGeom>
          <a:solidFill>
            <a:schemeClr val="accent5">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Bob</a:t>
            </a:r>
          </a:p>
        </p:txBody>
      </p:sp>
      <p:cxnSp>
        <p:nvCxnSpPr>
          <p:cNvPr id="53" name="Straight Arrow Connector 52"/>
          <p:cNvCxnSpPr/>
          <p:nvPr/>
        </p:nvCxnSpPr>
        <p:spPr>
          <a:xfrm>
            <a:off x="1019116" y="5320059"/>
            <a:ext cx="7339793" cy="372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829898" y="5277543"/>
            <a:ext cx="612517" cy="369332"/>
          </a:xfrm>
          <a:prstGeom prst="rect">
            <a:avLst/>
          </a:prstGeom>
          <a:noFill/>
        </p:spPr>
        <p:txBody>
          <a:bodyPr wrap="none" rtlCol="0">
            <a:spAutoFit/>
          </a:bodyPr>
          <a:lstStyle/>
          <a:p>
            <a:r>
              <a:rPr lang="en-US" dirty="0" smtClean="0"/>
              <a:t>time</a:t>
            </a:r>
            <a:endParaRPr lang="en-US" dirty="0"/>
          </a:p>
        </p:txBody>
      </p:sp>
      <p:sp>
        <p:nvSpPr>
          <p:cNvPr id="104" name="Rectangle 103"/>
          <p:cNvSpPr/>
          <p:nvPr/>
        </p:nvSpPr>
        <p:spPr>
          <a:xfrm>
            <a:off x="4635597" y="4386613"/>
            <a:ext cx="1608053"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105" name="Rectangle 104"/>
          <p:cNvSpPr/>
          <p:nvPr/>
        </p:nvSpPr>
        <p:spPr>
          <a:xfrm>
            <a:off x="6416690" y="4774537"/>
            <a:ext cx="1614528" cy="387924"/>
          </a:xfrm>
          <a:prstGeom prst="rect">
            <a:avLst/>
          </a:prstGeom>
          <a:solidFill>
            <a:schemeClr val="accent5">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Bob</a:t>
            </a:r>
          </a:p>
        </p:txBody>
      </p:sp>
      <p:sp>
        <p:nvSpPr>
          <p:cNvPr id="11" name="TextBox 10"/>
          <p:cNvSpPr txBox="1"/>
          <p:nvPr/>
        </p:nvSpPr>
        <p:spPr>
          <a:xfrm>
            <a:off x="264298" y="4386613"/>
            <a:ext cx="554471" cy="369332"/>
          </a:xfrm>
          <a:prstGeom prst="rect">
            <a:avLst/>
          </a:prstGeom>
          <a:noFill/>
        </p:spPr>
        <p:txBody>
          <a:bodyPr wrap="none" rtlCol="0">
            <a:spAutoFit/>
          </a:bodyPr>
          <a:lstStyle/>
          <a:p>
            <a:r>
              <a:rPr lang="en-US" dirty="0" smtClean="0"/>
              <a:t>AP1</a:t>
            </a:r>
            <a:endParaRPr lang="en-US" dirty="0"/>
          </a:p>
        </p:txBody>
      </p:sp>
      <p:sp>
        <p:nvSpPr>
          <p:cNvPr id="12" name="TextBox 11"/>
          <p:cNvSpPr txBox="1"/>
          <p:nvPr/>
        </p:nvSpPr>
        <p:spPr>
          <a:xfrm>
            <a:off x="264298" y="4824087"/>
            <a:ext cx="554471" cy="369332"/>
          </a:xfrm>
          <a:prstGeom prst="rect">
            <a:avLst/>
          </a:prstGeom>
          <a:noFill/>
        </p:spPr>
        <p:txBody>
          <a:bodyPr wrap="none" rtlCol="0">
            <a:spAutoFit/>
          </a:bodyPr>
          <a:lstStyle/>
          <a:p>
            <a:r>
              <a:rPr lang="en-US" dirty="0" smtClean="0"/>
              <a:t>AP2</a:t>
            </a:r>
            <a:endParaRPr lang="en-US" dirty="0"/>
          </a:p>
        </p:txBody>
      </p:sp>
    </p:spTree>
    <p:extLst>
      <p:ext uri="{BB962C8B-B14F-4D97-AF65-F5344CB8AC3E}">
        <p14:creationId xmlns:p14="http://schemas.microsoft.com/office/powerpoint/2010/main" val="164073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5" grpId="0"/>
      <p:bldP spid="104" grpId="0" animBg="1"/>
      <p:bldP spid="105" grpId="0" animBg="1"/>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u="sng" dirty="0"/>
              <a:t>Naïve approach</a:t>
            </a:r>
            <a:r>
              <a:rPr lang="en-US" sz="4000" dirty="0"/>
              <a:t>: Disable </a:t>
            </a:r>
            <a:r>
              <a:rPr lang="en-US" sz="4000" dirty="0" smtClean="0"/>
              <a:t>Carrier Sense</a:t>
            </a:r>
            <a:endParaRPr lang="en-US" sz="4000" dirty="0"/>
          </a:p>
        </p:txBody>
      </p:sp>
      <p:cxnSp>
        <p:nvCxnSpPr>
          <p:cNvPr id="57" name="Straight Arrow Connector 56"/>
          <p:cNvCxnSpPr/>
          <p:nvPr/>
        </p:nvCxnSpPr>
        <p:spPr>
          <a:xfrm>
            <a:off x="937710" y="4324974"/>
            <a:ext cx="7415993" cy="55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7354882" y="4372392"/>
            <a:ext cx="926345" cy="369332"/>
          </a:xfrm>
          <a:prstGeom prst="rect">
            <a:avLst/>
          </a:prstGeom>
          <a:noFill/>
        </p:spPr>
        <p:txBody>
          <a:bodyPr wrap="square" rtlCol="0">
            <a:spAutoFit/>
          </a:bodyPr>
          <a:lstStyle/>
          <a:p>
            <a:r>
              <a:rPr lang="en-US" dirty="0" smtClean="0"/>
              <a:t>time</a:t>
            </a:r>
            <a:endParaRPr lang="en-US" dirty="0"/>
          </a:p>
        </p:txBody>
      </p:sp>
      <p:sp>
        <p:nvSpPr>
          <p:cNvPr id="59" name="Rectangle 58"/>
          <p:cNvSpPr/>
          <p:nvPr/>
        </p:nvSpPr>
        <p:spPr>
          <a:xfrm>
            <a:off x="921125" y="2717865"/>
            <a:ext cx="1610552" cy="387924"/>
          </a:xfrm>
          <a:prstGeom prst="rect">
            <a:avLst/>
          </a:prstGeom>
          <a:solidFill>
            <a:schemeClr val="accent6">
              <a:lumMod val="60000"/>
              <a:lumOff val="4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60" name="Rectangle 59"/>
          <p:cNvSpPr/>
          <p:nvPr/>
        </p:nvSpPr>
        <p:spPr>
          <a:xfrm>
            <a:off x="2920579" y="2717865"/>
            <a:ext cx="1610552"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62" name="Rectangle 61"/>
          <p:cNvSpPr/>
          <p:nvPr/>
        </p:nvSpPr>
        <p:spPr>
          <a:xfrm>
            <a:off x="814587" y="3172637"/>
            <a:ext cx="1614528" cy="387924"/>
          </a:xfrm>
          <a:prstGeom prst="rect">
            <a:avLst/>
          </a:prstGeom>
          <a:solidFill>
            <a:srgbClr val="B7DEE8"/>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Bob</a:t>
            </a:r>
          </a:p>
        </p:txBody>
      </p:sp>
      <p:sp>
        <p:nvSpPr>
          <p:cNvPr id="63" name="Rectangle 62"/>
          <p:cNvSpPr/>
          <p:nvPr/>
        </p:nvSpPr>
        <p:spPr>
          <a:xfrm>
            <a:off x="2614112" y="3172637"/>
            <a:ext cx="1614528" cy="387924"/>
          </a:xfrm>
          <a:prstGeom prst="rect">
            <a:avLst/>
          </a:prstGeom>
          <a:solidFill>
            <a:srgbClr val="B7DEE8"/>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Bob</a:t>
            </a:r>
          </a:p>
        </p:txBody>
      </p:sp>
      <p:sp>
        <p:nvSpPr>
          <p:cNvPr id="71" name="Rectangle 70"/>
          <p:cNvSpPr/>
          <p:nvPr/>
        </p:nvSpPr>
        <p:spPr>
          <a:xfrm>
            <a:off x="4920481" y="2717865"/>
            <a:ext cx="1610552"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72" name="Rectangle 71"/>
          <p:cNvSpPr/>
          <p:nvPr/>
        </p:nvSpPr>
        <p:spPr>
          <a:xfrm>
            <a:off x="4754119" y="3172637"/>
            <a:ext cx="1614528" cy="387924"/>
          </a:xfrm>
          <a:prstGeom prst="rect">
            <a:avLst/>
          </a:prstGeom>
          <a:solidFill>
            <a:srgbClr val="B7DEE8"/>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Bob</a:t>
            </a:r>
          </a:p>
        </p:txBody>
      </p:sp>
      <p:sp>
        <p:nvSpPr>
          <p:cNvPr id="102" name="Rectangle 101"/>
          <p:cNvSpPr/>
          <p:nvPr/>
        </p:nvSpPr>
        <p:spPr>
          <a:xfrm>
            <a:off x="6819130" y="2717865"/>
            <a:ext cx="1610552" cy="387924"/>
          </a:xfrm>
          <a:prstGeom prst="rect">
            <a:avLst/>
          </a:prstGeom>
          <a:solidFill>
            <a:schemeClr val="accent1">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beacon</a:t>
            </a:r>
            <a:endParaRPr lang="en-US" sz="1600" dirty="0">
              <a:solidFill>
                <a:schemeClr val="tx1"/>
              </a:solidFill>
            </a:endParaRPr>
          </a:p>
        </p:txBody>
      </p:sp>
      <p:sp>
        <p:nvSpPr>
          <p:cNvPr id="23" name="Rectangle 22"/>
          <p:cNvSpPr/>
          <p:nvPr/>
        </p:nvSpPr>
        <p:spPr>
          <a:xfrm>
            <a:off x="4610961" y="3696279"/>
            <a:ext cx="2096948" cy="387924"/>
          </a:xfrm>
          <a:prstGeom prst="rect">
            <a:avLst/>
          </a:prstGeom>
          <a:solidFill>
            <a:schemeClr val="bg1">
              <a:lumMod val="75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other 802.11 packet</a:t>
            </a:r>
          </a:p>
        </p:txBody>
      </p:sp>
      <p:sp>
        <p:nvSpPr>
          <p:cNvPr id="24" name="Explosion 1 23"/>
          <p:cNvSpPr/>
          <p:nvPr/>
        </p:nvSpPr>
        <p:spPr>
          <a:xfrm>
            <a:off x="4660267" y="3560561"/>
            <a:ext cx="260214" cy="285635"/>
          </a:xfrm>
          <a:prstGeom prst="irregularSeal1">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Explosion 1 24"/>
          <p:cNvSpPr/>
          <p:nvPr/>
        </p:nvSpPr>
        <p:spPr>
          <a:xfrm>
            <a:off x="4920481" y="2575047"/>
            <a:ext cx="260214" cy="285635"/>
          </a:xfrm>
          <a:prstGeom prst="irregularSeal1">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Explosion 1 25"/>
          <p:cNvSpPr/>
          <p:nvPr/>
        </p:nvSpPr>
        <p:spPr>
          <a:xfrm>
            <a:off x="4663158" y="3029819"/>
            <a:ext cx="260214" cy="285635"/>
          </a:xfrm>
          <a:prstGeom prst="irregularSeal1">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Explosion 1 26"/>
          <p:cNvSpPr/>
          <p:nvPr/>
        </p:nvSpPr>
        <p:spPr>
          <a:xfrm>
            <a:off x="4923372" y="3553461"/>
            <a:ext cx="260214" cy="285635"/>
          </a:xfrm>
          <a:prstGeom prst="irregularSeal1">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971530" y="3177374"/>
            <a:ext cx="1610552" cy="387924"/>
          </a:xfrm>
          <a:prstGeom prst="rect">
            <a:avLst/>
          </a:prstGeom>
          <a:solidFill>
            <a:schemeClr val="accent1">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beacon</a:t>
            </a:r>
            <a:endParaRPr lang="en-US" sz="1600" dirty="0">
              <a:solidFill>
                <a:schemeClr val="tx1"/>
              </a:solidFill>
            </a:endParaRPr>
          </a:p>
        </p:txBody>
      </p:sp>
      <p:sp>
        <p:nvSpPr>
          <p:cNvPr id="32" name="TextBox 31"/>
          <p:cNvSpPr txBox="1"/>
          <p:nvPr/>
        </p:nvSpPr>
        <p:spPr>
          <a:xfrm>
            <a:off x="804032" y="5450829"/>
            <a:ext cx="7613858" cy="954107"/>
          </a:xfrm>
          <a:prstGeom prst="rect">
            <a:avLst/>
          </a:prstGeom>
          <a:noFill/>
        </p:spPr>
        <p:txBody>
          <a:bodyPr wrap="none" rtlCol="0">
            <a:spAutoFit/>
          </a:bodyPr>
          <a:lstStyle/>
          <a:p>
            <a:pPr algn="ctr"/>
            <a:r>
              <a:rPr lang="en-US" sz="2800" dirty="0" smtClean="0">
                <a:solidFill>
                  <a:srgbClr val="0000FF"/>
                </a:solidFill>
              </a:rPr>
              <a:t>Can we have concurrent &amp; non-concurrent packets </a:t>
            </a:r>
          </a:p>
          <a:p>
            <a:pPr algn="ctr"/>
            <a:r>
              <a:rPr lang="en-US" sz="2800" dirty="0" smtClean="0">
                <a:solidFill>
                  <a:srgbClr val="0000FF"/>
                </a:solidFill>
              </a:rPr>
              <a:t>without disabling carrier sense?</a:t>
            </a:r>
          </a:p>
        </p:txBody>
      </p:sp>
      <p:sp>
        <p:nvSpPr>
          <p:cNvPr id="19" name="Rounded Rectangular Callout 18"/>
          <p:cNvSpPr/>
          <p:nvPr/>
        </p:nvSpPr>
        <p:spPr>
          <a:xfrm flipV="1">
            <a:off x="5435274" y="1834404"/>
            <a:ext cx="2392517" cy="448864"/>
          </a:xfrm>
          <a:prstGeom prst="wedgeRoundRectCallout">
            <a:avLst>
              <a:gd name="adj1" fmla="val 50014"/>
              <a:gd name="adj2" fmla="val -145490"/>
              <a:gd name="adj3" fmla="val 16667"/>
            </a:avLst>
          </a:prstGeom>
          <a:noFill/>
          <a:ln w="12700" cmpd="sng">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435273" y="1779342"/>
            <a:ext cx="2300155" cy="461665"/>
          </a:xfrm>
          <a:prstGeom prst="rect">
            <a:avLst/>
          </a:prstGeom>
          <a:noFill/>
        </p:spPr>
        <p:txBody>
          <a:bodyPr wrap="square" rtlCol="0">
            <a:spAutoFit/>
          </a:bodyPr>
          <a:lstStyle/>
          <a:p>
            <a:pPr algn="ctr"/>
            <a:r>
              <a:rPr lang="en-US" sz="2400" dirty="0" smtClean="0"/>
              <a:t>Can’t be nulled</a:t>
            </a:r>
          </a:p>
        </p:txBody>
      </p:sp>
      <p:sp>
        <p:nvSpPr>
          <p:cNvPr id="21" name="Explosion 1 20"/>
          <p:cNvSpPr/>
          <p:nvPr/>
        </p:nvSpPr>
        <p:spPr>
          <a:xfrm>
            <a:off x="6901934" y="2575047"/>
            <a:ext cx="260214" cy="285635"/>
          </a:xfrm>
          <a:prstGeom prst="irregularSeal1">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Explosion 1 21"/>
          <p:cNvSpPr/>
          <p:nvPr/>
        </p:nvSpPr>
        <p:spPr>
          <a:xfrm>
            <a:off x="6953447" y="3039401"/>
            <a:ext cx="260214" cy="285635"/>
          </a:xfrm>
          <a:prstGeom prst="irregularSeal1">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03764" y="2717865"/>
            <a:ext cx="554471" cy="369332"/>
          </a:xfrm>
          <a:prstGeom prst="rect">
            <a:avLst/>
          </a:prstGeom>
          <a:noFill/>
        </p:spPr>
        <p:txBody>
          <a:bodyPr wrap="none" rtlCol="0">
            <a:spAutoFit/>
          </a:bodyPr>
          <a:lstStyle/>
          <a:p>
            <a:r>
              <a:rPr lang="en-US" dirty="0" smtClean="0"/>
              <a:t>AP1</a:t>
            </a:r>
            <a:endParaRPr lang="en-US" dirty="0"/>
          </a:p>
        </p:txBody>
      </p:sp>
      <p:sp>
        <p:nvSpPr>
          <p:cNvPr id="30" name="TextBox 29"/>
          <p:cNvSpPr txBox="1"/>
          <p:nvPr/>
        </p:nvSpPr>
        <p:spPr>
          <a:xfrm>
            <a:off x="103764" y="3155339"/>
            <a:ext cx="554471" cy="369332"/>
          </a:xfrm>
          <a:prstGeom prst="rect">
            <a:avLst/>
          </a:prstGeom>
          <a:noFill/>
        </p:spPr>
        <p:txBody>
          <a:bodyPr wrap="none" rtlCol="0">
            <a:spAutoFit/>
          </a:bodyPr>
          <a:lstStyle/>
          <a:p>
            <a:r>
              <a:rPr lang="en-US" dirty="0" smtClean="0"/>
              <a:t>AP2</a:t>
            </a:r>
            <a:endParaRPr lang="en-US" dirty="0"/>
          </a:p>
        </p:txBody>
      </p:sp>
    </p:spTree>
    <p:extLst>
      <p:ext uri="{BB962C8B-B14F-4D97-AF65-F5344CB8AC3E}">
        <p14:creationId xmlns:p14="http://schemas.microsoft.com/office/powerpoint/2010/main" val="281650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animBg="1"/>
      <p:bldP spid="60" grpId="0" animBg="1"/>
      <p:bldP spid="62" grpId="0" animBg="1"/>
      <p:bldP spid="63" grpId="0" animBg="1"/>
      <p:bldP spid="71" grpId="0" animBg="1"/>
      <p:bldP spid="72" grpId="0" animBg="1"/>
      <p:bldP spid="102" grpId="0" animBg="1"/>
      <p:bldP spid="23" grpId="1" animBg="1"/>
      <p:bldP spid="24" grpId="1" animBg="1"/>
      <p:bldP spid="25" grpId="1" animBg="1"/>
      <p:bldP spid="26" grpId="1" animBg="1"/>
      <p:bldP spid="27" grpId="1" animBg="1"/>
      <p:bldP spid="28" grpId="0" animBg="1"/>
      <p:bldP spid="32" grpId="0"/>
      <p:bldP spid="19" grpId="0" animBg="1"/>
      <p:bldP spid="20" grpId="0"/>
      <p:bldP spid="21" grpId="0" animBg="1"/>
      <p:bldP spid="22" grpId="0" animBg="1"/>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How can APs Send Mix of Concurrent and Non-Concurrent Packets?</a:t>
            </a:r>
            <a:endParaRPr lang="en-US" sz="4000" dirty="0"/>
          </a:p>
        </p:txBody>
      </p:sp>
      <p:cxnSp>
        <p:nvCxnSpPr>
          <p:cNvPr id="57" name="Straight Arrow Connector 56"/>
          <p:cNvCxnSpPr/>
          <p:nvPr/>
        </p:nvCxnSpPr>
        <p:spPr>
          <a:xfrm>
            <a:off x="937710" y="4324974"/>
            <a:ext cx="7415993" cy="55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7354882" y="4372392"/>
            <a:ext cx="926345" cy="369332"/>
          </a:xfrm>
          <a:prstGeom prst="rect">
            <a:avLst/>
          </a:prstGeom>
          <a:noFill/>
        </p:spPr>
        <p:txBody>
          <a:bodyPr wrap="square" rtlCol="0">
            <a:spAutoFit/>
          </a:bodyPr>
          <a:lstStyle/>
          <a:p>
            <a:r>
              <a:rPr lang="en-US" dirty="0" smtClean="0"/>
              <a:t>time</a:t>
            </a:r>
            <a:endParaRPr lang="en-US" dirty="0"/>
          </a:p>
        </p:txBody>
      </p:sp>
      <p:sp>
        <p:nvSpPr>
          <p:cNvPr id="60" name="Rectangle 59"/>
          <p:cNvSpPr/>
          <p:nvPr/>
        </p:nvSpPr>
        <p:spPr>
          <a:xfrm>
            <a:off x="3281406" y="2713816"/>
            <a:ext cx="1610552"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63" name="Rectangle 62"/>
          <p:cNvSpPr/>
          <p:nvPr/>
        </p:nvSpPr>
        <p:spPr>
          <a:xfrm>
            <a:off x="3281406" y="3161488"/>
            <a:ext cx="1614528" cy="387924"/>
          </a:xfrm>
          <a:prstGeom prst="rect">
            <a:avLst/>
          </a:prstGeom>
          <a:solidFill>
            <a:srgbClr val="B7DEE8"/>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Bob</a:t>
            </a:r>
          </a:p>
        </p:txBody>
      </p:sp>
      <p:sp>
        <p:nvSpPr>
          <p:cNvPr id="23" name="Rectangle 22"/>
          <p:cNvSpPr/>
          <p:nvPr/>
        </p:nvSpPr>
        <p:spPr>
          <a:xfrm>
            <a:off x="1188357" y="2012561"/>
            <a:ext cx="1555631" cy="387924"/>
          </a:xfrm>
          <a:prstGeom prst="rect">
            <a:avLst/>
          </a:prstGeom>
          <a:solidFill>
            <a:schemeClr val="bg1">
              <a:lumMod val="75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grpSp>
        <p:nvGrpSpPr>
          <p:cNvPr id="3" name="Group 2"/>
          <p:cNvGrpSpPr/>
          <p:nvPr/>
        </p:nvGrpSpPr>
        <p:grpSpPr>
          <a:xfrm>
            <a:off x="5460306" y="2743200"/>
            <a:ext cx="2786653" cy="831428"/>
            <a:chOff x="5460306" y="2743200"/>
            <a:chExt cx="2786653" cy="831428"/>
          </a:xfrm>
        </p:grpSpPr>
        <p:sp>
          <p:nvSpPr>
            <p:cNvPr id="102" name="Rectangle 101"/>
            <p:cNvSpPr/>
            <p:nvPr/>
          </p:nvSpPr>
          <p:spPr>
            <a:xfrm>
              <a:off x="5460306" y="2743200"/>
              <a:ext cx="1228622" cy="387924"/>
            </a:xfrm>
            <a:prstGeom prst="rect">
              <a:avLst/>
            </a:prstGeom>
            <a:solidFill>
              <a:schemeClr val="accent1">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beacon</a:t>
              </a:r>
              <a:endParaRPr lang="en-US" sz="1600" dirty="0">
                <a:solidFill>
                  <a:schemeClr val="tx1"/>
                </a:solidFill>
              </a:endParaRPr>
            </a:p>
          </p:txBody>
        </p:sp>
        <p:sp>
          <p:nvSpPr>
            <p:cNvPr id="28" name="Rectangle 27"/>
            <p:cNvSpPr/>
            <p:nvPr/>
          </p:nvSpPr>
          <p:spPr>
            <a:xfrm>
              <a:off x="7042796" y="3186704"/>
              <a:ext cx="1204163" cy="387924"/>
            </a:xfrm>
            <a:prstGeom prst="rect">
              <a:avLst/>
            </a:prstGeom>
            <a:solidFill>
              <a:schemeClr val="accent1">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beacon</a:t>
              </a:r>
              <a:endParaRPr lang="en-US" sz="1600" dirty="0">
                <a:solidFill>
                  <a:schemeClr val="tx1"/>
                </a:solidFill>
              </a:endParaRPr>
            </a:p>
          </p:txBody>
        </p:sp>
      </p:grpSp>
      <p:cxnSp>
        <p:nvCxnSpPr>
          <p:cNvPr id="4" name="Straight Arrow Connector 3"/>
          <p:cNvCxnSpPr>
            <a:endCxn id="60" idx="1"/>
          </p:cNvCxnSpPr>
          <p:nvPr/>
        </p:nvCxnSpPr>
        <p:spPr>
          <a:xfrm flipV="1">
            <a:off x="2743988" y="2907778"/>
            <a:ext cx="537418" cy="6223"/>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2743989" y="3328143"/>
            <a:ext cx="537417" cy="0"/>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505078" y="3524671"/>
            <a:ext cx="893394" cy="461665"/>
          </a:xfrm>
          <a:prstGeom prst="rect">
            <a:avLst/>
          </a:prstGeom>
          <a:noFill/>
        </p:spPr>
        <p:txBody>
          <a:bodyPr wrap="none" rtlCol="0">
            <a:spAutoFit/>
          </a:bodyPr>
          <a:lstStyle/>
          <a:p>
            <a:r>
              <a:rPr lang="en-US" sz="2400" dirty="0" smtClean="0"/>
              <a:t>sense</a:t>
            </a:r>
            <a:endParaRPr lang="en-US" sz="2400" dirty="0"/>
          </a:p>
        </p:txBody>
      </p:sp>
      <p:cxnSp>
        <p:nvCxnSpPr>
          <p:cNvPr id="34" name="Straight Arrow Connector 33"/>
          <p:cNvCxnSpPr/>
          <p:nvPr/>
        </p:nvCxnSpPr>
        <p:spPr>
          <a:xfrm>
            <a:off x="4910100" y="2914001"/>
            <a:ext cx="537417" cy="0"/>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4910100" y="3334366"/>
            <a:ext cx="839421" cy="0"/>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876559" y="3509703"/>
            <a:ext cx="893394" cy="461665"/>
          </a:xfrm>
          <a:prstGeom prst="rect">
            <a:avLst/>
          </a:prstGeom>
          <a:noFill/>
        </p:spPr>
        <p:txBody>
          <a:bodyPr wrap="none" rtlCol="0">
            <a:spAutoFit/>
          </a:bodyPr>
          <a:lstStyle/>
          <a:p>
            <a:r>
              <a:rPr lang="en-US" sz="2400" dirty="0" smtClean="0"/>
              <a:t>sense</a:t>
            </a:r>
            <a:endParaRPr lang="en-US" sz="2400" dirty="0"/>
          </a:p>
        </p:txBody>
      </p:sp>
      <p:sp>
        <p:nvSpPr>
          <p:cNvPr id="18" name="TextBox 17"/>
          <p:cNvSpPr txBox="1"/>
          <p:nvPr/>
        </p:nvSpPr>
        <p:spPr>
          <a:xfrm>
            <a:off x="383239" y="2717865"/>
            <a:ext cx="554471" cy="369332"/>
          </a:xfrm>
          <a:prstGeom prst="rect">
            <a:avLst/>
          </a:prstGeom>
          <a:noFill/>
        </p:spPr>
        <p:txBody>
          <a:bodyPr wrap="none" rtlCol="0">
            <a:spAutoFit/>
          </a:bodyPr>
          <a:lstStyle/>
          <a:p>
            <a:r>
              <a:rPr lang="en-US" dirty="0" smtClean="0"/>
              <a:t>AP1</a:t>
            </a:r>
            <a:endParaRPr lang="en-US" dirty="0"/>
          </a:p>
        </p:txBody>
      </p:sp>
      <p:sp>
        <p:nvSpPr>
          <p:cNvPr id="19" name="TextBox 18"/>
          <p:cNvSpPr txBox="1"/>
          <p:nvPr/>
        </p:nvSpPr>
        <p:spPr>
          <a:xfrm>
            <a:off x="383239" y="3155339"/>
            <a:ext cx="554471" cy="369332"/>
          </a:xfrm>
          <a:prstGeom prst="rect">
            <a:avLst/>
          </a:prstGeom>
          <a:noFill/>
        </p:spPr>
        <p:txBody>
          <a:bodyPr wrap="none" rtlCol="0">
            <a:spAutoFit/>
          </a:bodyPr>
          <a:lstStyle/>
          <a:p>
            <a:r>
              <a:rPr lang="en-US" dirty="0" smtClean="0"/>
              <a:t>AP2</a:t>
            </a:r>
            <a:endParaRPr lang="en-US" dirty="0"/>
          </a:p>
        </p:txBody>
      </p:sp>
    </p:spTree>
    <p:extLst>
      <p:ext uri="{BB962C8B-B14F-4D97-AF65-F5344CB8AC3E}">
        <p14:creationId xmlns:p14="http://schemas.microsoft.com/office/powerpoint/2010/main" val="171701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1"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left)">
                                      <p:cBhvr>
                                        <p:cTn id="19" dur="500"/>
                                        <p:tgtEl>
                                          <p:spTgt spid="60"/>
                                        </p:tgtEl>
                                      </p:cBhvr>
                                    </p:animEffect>
                                  </p:childTnLst>
                                </p:cTn>
                              </p:par>
                              <p:par>
                                <p:cTn id="20" presetID="22" presetClass="entr" presetSubtype="8" fill="hold" grpId="1"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1" animBg="1"/>
      <p:bldP spid="63" grpId="1" animBg="1"/>
      <p:bldP spid="5" grpId="0"/>
      <p:bldP spid="36"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u="sng" dirty="0" smtClean="0"/>
              <a:t>Solution</a:t>
            </a:r>
            <a:r>
              <a:rPr lang="en-US" sz="3600" dirty="0" smtClean="0"/>
              <a:t>: Two Transmit Queues</a:t>
            </a:r>
            <a:endParaRPr lang="en-US" sz="3600" dirty="0"/>
          </a:p>
        </p:txBody>
      </p:sp>
      <p:grpSp>
        <p:nvGrpSpPr>
          <p:cNvPr id="7" name="Group 6"/>
          <p:cNvGrpSpPr/>
          <p:nvPr/>
        </p:nvGrpSpPr>
        <p:grpSpPr>
          <a:xfrm>
            <a:off x="1925875" y="1425569"/>
            <a:ext cx="1059872" cy="1577363"/>
            <a:chOff x="2043546" y="1835727"/>
            <a:chExt cx="1059872" cy="1881909"/>
          </a:xfrm>
          <a:effectLst/>
        </p:grpSpPr>
        <p:cxnSp>
          <p:nvCxnSpPr>
            <p:cNvPr id="4" name="Straight Connector 3"/>
            <p:cNvCxnSpPr/>
            <p:nvPr/>
          </p:nvCxnSpPr>
          <p:spPr>
            <a:xfrm>
              <a:off x="2043546" y="1835727"/>
              <a:ext cx="0" cy="187036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2043546" y="3706091"/>
              <a:ext cx="10598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3091873" y="1844963"/>
              <a:ext cx="0" cy="187267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5492265" y="1417637"/>
            <a:ext cx="1059872" cy="1616185"/>
            <a:chOff x="2043546" y="1835727"/>
            <a:chExt cx="1059872" cy="1881909"/>
          </a:xfrm>
          <a:effectLst/>
        </p:grpSpPr>
        <p:cxnSp>
          <p:nvCxnSpPr>
            <p:cNvPr id="49" name="Straight Connector 48"/>
            <p:cNvCxnSpPr/>
            <p:nvPr/>
          </p:nvCxnSpPr>
          <p:spPr>
            <a:xfrm>
              <a:off x="2043546" y="1835727"/>
              <a:ext cx="0" cy="187036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2043546" y="3706091"/>
              <a:ext cx="10598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3091873" y="1844963"/>
              <a:ext cx="0" cy="187267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1309017" y="3033823"/>
            <a:ext cx="2608406" cy="461665"/>
          </a:xfrm>
          <a:prstGeom prst="rect">
            <a:avLst/>
          </a:prstGeom>
          <a:noFill/>
        </p:spPr>
        <p:txBody>
          <a:bodyPr wrap="none" rtlCol="0">
            <a:spAutoFit/>
          </a:bodyPr>
          <a:lstStyle/>
          <a:p>
            <a:r>
              <a:rPr lang="en-US" sz="2400" dirty="0" smtClean="0"/>
              <a:t>Usual Carrier Sense</a:t>
            </a:r>
            <a:endParaRPr lang="en-US" sz="2400" dirty="0"/>
          </a:p>
        </p:txBody>
      </p:sp>
      <p:sp>
        <p:nvSpPr>
          <p:cNvPr id="62" name="TextBox 61"/>
          <p:cNvSpPr txBox="1"/>
          <p:nvPr/>
        </p:nvSpPr>
        <p:spPr>
          <a:xfrm>
            <a:off x="4480881" y="3033823"/>
            <a:ext cx="3583433" cy="461665"/>
          </a:xfrm>
          <a:prstGeom prst="rect">
            <a:avLst/>
          </a:prstGeom>
          <a:noFill/>
        </p:spPr>
        <p:txBody>
          <a:bodyPr wrap="none" rtlCol="0">
            <a:spAutoFit/>
          </a:bodyPr>
          <a:lstStyle/>
          <a:p>
            <a:r>
              <a:rPr lang="en-US" sz="2400" dirty="0" smtClean="0"/>
              <a:t>Synchronized Carrier Sense</a:t>
            </a:r>
            <a:endParaRPr lang="en-US" sz="2400" dirty="0"/>
          </a:p>
        </p:txBody>
      </p:sp>
      <p:sp>
        <p:nvSpPr>
          <p:cNvPr id="72" name="Rectangle 71"/>
          <p:cNvSpPr/>
          <p:nvPr/>
        </p:nvSpPr>
        <p:spPr>
          <a:xfrm>
            <a:off x="5587489" y="2535990"/>
            <a:ext cx="812249"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74" name="Rectangle 73"/>
          <p:cNvSpPr/>
          <p:nvPr/>
        </p:nvSpPr>
        <p:spPr>
          <a:xfrm>
            <a:off x="5587489" y="2066610"/>
            <a:ext cx="812249"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10" name="TextBox 9"/>
          <p:cNvSpPr txBox="1"/>
          <p:nvPr/>
        </p:nvSpPr>
        <p:spPr>
          <a:xfrm>
            <a:off x="2368644" y="3565701"/>
            <a:ext cx="4948290" cy="461665"/>
          </a:xfrm>
          <a:prstGeom prst="rect">
            <a:avLst/>
          </a:prstGeom>
          <a:noFill/>
        </p:spPr>
        <p:txBody>
          <a:bodyPr wrap="none" rtlCol="0">
            <a:spAutoFit/>
          </a:bodyPr>
          <a:lstStyle/>
          <a:p>
            <a:r>
              <a:rPr lang="en-US" sz="2400" dirty="0" smtClean="0">
                <a:solidFill>
                  <a:srgbClr val="0000FF"/>
                </a:solidFill>
              </a:rPr>
              <a:t>“Arbitrary Inter-Frame Spacing” (AIFS)</a:t>
            </a:r>
            <a:endParaRPr lang="en-US" sz="2400" dirty="0">
              <a:solidFill>
                <a:srgbClr val="0000FF"/>
              </a:solidFill>
            </a:endParaRPr>
          </a:p>
        </p:txBody>
      </p:sp>
      <p:sp>
        <p:nvSpPr>
          <p:cNvPr id="75" name="Rectangle 74"/>
          <p:cNvSpPr/>
          <p:nvPr/>
        </p:nvSpPr>
        <p:spPr>
          <a:xfrm>
            <a:off x="2049962" y="2516473"/>
            <a:ext cx="812249" cy="387924"/>
          </a:xfrm>
          <a:prstGeom prst="rect">
            <a:avLst/>
          </a:prstGeom>
          <a:solidFill>
            <a:schemeClr val="accent3">
              <a:lumMod val="60000"/>
              <a:lumOff val="4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beacon</a:t>
            </a:r>
          </a:p>
        </p:txBody>
      </p:sp>
      <p:sp>
        <p:nvSpPr>
          <p:cNvPr id="76" name="Rectangle 75"/>
          <p:cNvSpPr/>
          <p:nvPr/>
        </p:nvSpPr>
        <p:spPr>
          <a:xfrm>
            <a:off x="2049962" y="2034682"/>
            <a:ext cx="812249" cy="387924"/>
          </a:xfrm>
          <a:prstGeom prst="rect">
            <a:avLst/>
          </a:prstGeom>
          <a:solidFill>
            <a:schemeClr val="accent1">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beacon</a:t>
            </a:r>
          </a:p>
        </p:txBody>
      </p:sp>
      <p:sp>
        <p:nvSpPr>
          <p:cNvPr id="78" name="Rectangle 77"/>
          <p:cNvSpPr/>
          <p:nvPr/>
        </p:nvSpPr>
        <p:spPr>
          <a:xfrm>
            <a:off x="1303716" y="4303931"/>
            <a:ext cx="1064928"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79" name="Rectangle 78"/>
          <p:cNvSpPr/>
          <p:nvPr/>
        </p:nvSpPr>
        <p:spPr>
          <a:xfrm>
            <a:off x="1297493" y="4774029"/>
            <a:ext cx="1067557" cy="387924"/>
          </a:xfrm>
          <a:prstGeom prst="rect">
            <a:avLst/>
          </a:prstGeom>
          <a:solidFill>
            <a:schemeClr val="accent5">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Bob</a:t>
            </a:r>
          </a:p>
        </p:txBody>
      </p:sp>
      <p:cxnSp>
        <p:nvCxnSpPr>
          <p:cNvPr id="80" name="Straight Arrow Connector 79"/>
          <p:cNvCxnSpPr/>
          <p:nvPr/>
        </p:nvCxnSpPr>
        <p:spPr>
          <a:xfrm>
            <a:off x="1208673" y="5750406"/>
            <a:ext cx="618173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7390403" y="5527296"/>
            <a:ext cx="612517" cy="369332"/>
          </a:xfrm>
          <a:prstGeom prst="rect">
            <a:avLst/>
          </a:prstGeom>
          <a:noFill/>
        </p:spPr>
        <p:txBody>
          <a:bodyPr wrap="none" rtlCol="0">
            <a:spAutoFit/>
          </a:bodyPr>
          <a:lstStyle/>
          <a:p>
            <a:r>
              <a:rPr lang="en-US" dirty="0" smtClean="0"/>
              <a:t>time</a:t>
            </a:r>
            <a:endParaRPr lang="en-US" dirty="0"/>
          </a:p>
        </p:txBody>
      </p:sp>
      <p:sp>
        <p:nvSpPr>
          <p:cNvPr id="82" name="Rectangle 81"/>
          <p:cNvSpPr/>
          <p:nvPr/>
        </p:nvSpPr>
        <p:spPr>
          <a:xfrm>
            <a:off x="2515440" y="4303931"/>
            <a:ext cx="1064928"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83" name="Rectangle 82"/>
          <p:cNvSpPr/>
          <p:nvPr/>
        </p:nvSpPr>
        <p:spPr>
          <a:xfrm>
            <a:off x="2509217" y="4774029"/>
            <a:ext cx="1067557" cy="387924"/>
          </a:xfrm>
          <a:prstGeom prst="rect">
            <a:avLst/>
          </a:prstGeom>
          <a:solidFill>
            <a:schemeClr val="accent5">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Bob</a:t>
            </a:r>
          </a:p>
        </p:txBody>
      </p:sp>
      <p:sp>
        <p:nvSpPr>
          <p:cNvPr id="90" name="TextBox 89"/>
          <p:cNvSpPr txBox="1"/>
          <p:nvPr/>
        </p:nvSpPr>
        <p:spPr>
          <a:xfrm rot="16200000">
            <a:off x="2259315" y="5764016"/>
            <a:ext cx="257252" cy="369332"/>
          </a:xfrm>
          <a:prstGeom prst="rect">
            <a:avLst/>
          </a:prstGeom>
          <a:noFill/>
        </p:spPr>
        <p:txBody>
          <a:bodyPr wrap="none" rtlCol="0">
            <a:spAutoFit/>
          </a:bodyPr>
          <a:lstStyle/>
          <a:p>
            <a:r>
              <a:rPr lang="en-US" dirty="0" smtClean="0"/>
              <a:t>{</a:t>
            </a:r>
            <a:endParaRPr lang="en-US" dirty="0"/>
          </a:p>
        </p:txBody>
      </p:sp>
      <p:sp>
        <p:nvSpPr>
          <p:cNvPr id="91" name="TextBox 90"/>
          <p:cNvSpPr txBox="1"/>
          <p:nvPr/>
        </p:nvSpPr>
        <p:spPr>
          <a:xfrm>
            <a:off x="2085281" y="5942808"/>
            <a:ext cx="723125" cy="461665"/>
          </a:xfrm>
          <a:prstGeom prst="rect">
            <a:avLst/>
          </a:prstGeom>
          <a:noFill/>
        </p:spPr>
        <p:txBody>
          <a:bodyPr wrap="none" rtlCol="0">
            <a:spAutoFit/>
          </a:bodyPr>
          <a:lstStyle/>
          <a:p>
            <a:r>
              <a:rPr lang="en-US" sz="2400" dirty="0"/>
              <a:t>A</a:t>
            </a:r>
            <a:r>
              <a:rPr lang="en-US" sz="2400" dirty="0" smtClean="0"/>
              <a:t>IFS</a:t>
            </a:r>
            <a:endParaRPr lang="en-US" sz="2400" dirty="0"/>
          </a:p>
        </p:txBody>
      </p:sp>
      <p:sp>
        <p:nvSpPr>
          <p:cNvPr id="93" name="Rectangle 92"/>
          <p:cNvSpPr/>
          <p:nvPr/>
        </p:nvSpPr>
        <p:spPr>
          <a:xfrm>
            <a:off x="3830483" y="5229514"/>
            <a:ext cx="2268124" cy="387924"/>
          </a:xfrm>
          <a:prstGeom prst="rect">
            <a:avLst/>
          </a:prstGeom>
          <a:solidFill>
            <a:schemeClr val="bg1">
              <a:lumMod val="75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other 802.11 packet</a:t>
            </a:r>
          </a:p>
        </p:txBody>
      </p:sp>
      <p:sp>
        <p:nvSpPr>
          <p:cNvPr id="94" name="Rectangle 93"/>
          <p:cNvSpPr/>
          <p:nvPr/>
        </p:nvSpPr>
        <p:spPr>
          <a:xfrm>
            <a:off x="6338983" y="4298691"/>
            <a:ext cx="1064928"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95" name="Rectangle 94"/>
          <p:cNvSpPr/>
          <p:nvPr/>
        </p:nvSpPr>
        <p:spPr>
          <a:xfrm>
            <a:off x="6332760" y="4768789"/>
            <a:ext cx="1067557" cy="387924"/>
          </a:xfrm>
          <a:prstGeom prst="rect">
            <a:avLst/>
          </a:prstGeom>
          <a:solidFill>
            <a:schemeClr val="accent5">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Bob</a:t>
            </a:r>
          </a:p>
        </p:txBody>
      </p:sp>
      <p:sp>
        <p:nvSpPr>
          <p:cNvPr id="96" name="TextBox 95"/>
          <p:cNvSpPr txBox="1"/>
          <p:nvPr/>
        </p:nvSpPr>
        <p:spPr>
          <a:xfrm rot="16200000">
            <a:off x="6085250" y="5766531"/>
            <a:ext cx="257252" cy="369332"/>
          </a:xfrm>
          <a:prstGeom prst="rect">
            <a:avLst/>
          </a:prstGeom>
          <a:noFill/>
        </p:spPr>
        <p:txBody>
          <a:bodyPr wrap="none" rtlCol="0">
            <a:spAutoFit/>
          </a:bodyPr>
          <a:lstStyle/>
          <a:p>
            <a:r>
              <a:rPr lang="en-US" dirty="0" smtClean="0"/>
              <a:t>{</a:t>
            </a:r>
            <a:endParaRPr lang="en-US" dirty="0"/>
          </a:p>
        </p:txBody>
      </p:sp>
      <p:sp>
        <p:nvSpPr>
          <p:cNvPr id="97" name="TextBox 96"/>
          <p:cNvSpPr txBox="1"/>
          <p:nvPr/>
        </p:nvSpPr>
        <p:spPr>
          <a:xfrm>
            <a:off x="5926303" y="5945323"/>
            <a:ext cx="723125" cy="461665"/>
          </a:xfrm>
          <a:prstGeom prst="rect">
            <a:avLst/>
          </a:prstGeom>
          <a:noFill/>
        </p:spPr>
        <p:txBody>
          <a:bodyPr wrap="none" rtlCol="0">
            <a:spAutoFit/>
          </a:bodyPr>
          <a:lstStyle/>
          <a:p>
            <a:r>
              <a:rPr lang="en-US" sz="2400" dirty="0" smtClean="0"/>
              <a:t>AIFS</a:t>
            </a:r>
            <a:endParaRPr lang="en-US" sz="2400" dirty="0"/>
          </a:p>
        </p:txBody>
      </p:sp>
      <p:sp>
        <p:nvSpPr>
          <p:cNvPr id="98" name="Content Placeholder 2"/>
          <p:cNvSpPr txBox="1">
            <a:spLocks/>
          </p:cNvSpPr>
          <p:nvPr/>
        </p:nvSpPr>
        <p:spPr>
          <a:xfrm>
            <a:off x="190269" y="5919718"/>
            <a:ext cx="8842853" cy="825845"/>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dirty="0" smtClean="0"/>
              <a:t>OpenRF maintains reliability mechanisms of 802.11</a:t>
            </a:r>
          </a:p>
        </p:txBody>
      </p:sp>
    </p:spTree>
    <p:extLst>
      <p:ext uri="{BB962C8B-B14F-4D97-AF65-F5344CB8AC3E}">
        <p14:creationId xmlns:p14="http://schemas.microsoft.com/office/powerpoint/2010/main" val="279957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2" grpId="0"/>
      <p:bldP spid="72" grpId="0" animBg="1"/>
      <p:bldP spid="74" grpId="0" animBg="1"/>
      <p:bldP spid="10" grpId="0"/>
      <p:bldP spid="75" grpId="0" animBg="1"/>
      <p:bldP spid="76" grpId="0" animBg="1"/>
      <p:bldP spid="78" grpId="0" animBg="1"/>
      <p:bldP spid="79" grpId="0" animBg="1"/>
      <p:bldP spid="81" grpId="0"/>
      <p:bldP spid="82" grpId="0" animBg="1"/>
      <p:bldP spid="83" grpId="0" animBg="1"/>
      <p:bldP spid="90" grpId="0"/>
      <p:bldP spid="91" grpId="0"/>
      <p:bldP spid="93" grpId="0" animBg="1"/>
      <p:bldP spid="94" grpId="0" animBg="1"/>
      <p:bldP spid="95" grpId="0" animBg="1"/>
      <p:bldP spid="96" grpId="0"/>
      <p:bldP spid="97" grpId="0"/>
      <p:bldP spid="9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250710" y="4708095"/>
            <a:ext cx="8741237" cy="1454135"/>
          </a:xfrm>
          <a:prstGeom prst="roundRect">
            <a:avLst/>
          </a:prstGeom>
          <a:solidFill>
            <a:schemeClr val="accent2">
              <a:alpha val="19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Content Placeholder 2"/>
          <p:cNvSpPr>
            <a:spLocks noGrp="1"/>
          </p:cNvSpPr>
          <p:nvPr>
            <p:ph idx="1"/>
          </p:nvPr>
        </p:nvSpPr>
        <p:spPr>
          <a:xfrm>
            <a:off x="324399" y="1948729"/>
            <a:ext cx="8499374" cy="5076800"/>
          </a:xfrm>
        </p:spPr>
        <p:txBody>
          <a:bodyPr>
            <a:normAutofit/>
          </a:bodyPr>
          <a:lstStyle/>
          <a:p>
            <a:pPr marL="0" indent="0">
              <a:buNone/>
            </a:pPr>
            <a:r>
              <a:rPr lang="en-US" sz="4000" dirty="0" smtClean="0"/>
              <a:t>1. </a:t>
            </a:r>
            <a:r>
              <a:rPr lang="en-US" sz="4000" u="sng" dirty="0" smtClean="0"/>
              <a:t>Data Plane:</a:t>
            </a:r>
            <a:r>
              <a:rPr lang="en-US" sz="4000" dirty="0" smtClean="0"/>
              <a:t> Apply PHY techniques to 	commodity 802.11 cards</a:t>
            </a:r>
          </a:p>
          <a:p>
            <a:pPr marL="0" indent="0">
              <a:buNone/>
            </a:pPr>
            <a:endParaRPr lang="en-US" sz="4000" dirty="0" smtClean="0"/>
          </a:p>
          <a:p>
            <a:pPr marL="0" indent="0">
              <a:buNone/>
            </a:pPr>
            <a:endParaRPr lang="en-US" sz="4000" dirty="0"/>
          </a:p>
          <a:p>
            <a:pPr marL="0" indent="0">
              <a:buNone/>
            </a:pPr>
            <a:r>
              <a:rPr lang="en-US" sz="4000" dirty="0" smtClean="0"/>
              <a:t>2. </a:t>
            </a:r>
            <a:r>
              <a:rPr lang="en-US" sz="4000" u="sng" dirty="0" smtClean="0"/>
              <a:t>Control Plane:</a:t>
            </a:r>
            <a:r>
              <a:rPr lang="en-US" sz="4000" dirty="0" smtClean="0"/>
              <a:t> Self-configure to 	network dynamism</a:t>
            </a:r>
          </a:p>
          <a:p>
            <a:pPr marL="0" indent="0">
              <a:buNone/>
            </a:pPr>
            <a:endParaRPr lang="en-US" sz="4000" dirty="0"/>
          </a:p>
          <a:p>
            <a:endParaRPr lang="en-US" sz="4000" dirty="0" smtClean="0"/>
          </a:p>
          <a:p>
            <a:endParaRPr lang="en-US" sz="4000" dirty="0"/>
          </a:p>
          <a:p>
            <a:endParaRPr lang="en-US" sz="4000" dirty="0" smtClean="0"/>
          </a:p>
          <a:p>
            <a:endParaRPr lang="en-US" sz="4000" dirty="0"/>
          </a:p>
        </p:txBody>
      </p:sp>
      <p:sp>
        <p:nvSpPr>
          <p:cNvPr id="59" name="Title 1"/>
          <p:cNvSpPr>
            <a:spLocks noGrp="1"/>
          </p:cNvSpPr>
          <p:nvPr>
            <p:ph type="title"/>
          </p:nvPr>
        </p:nvSpPr>
        <p:spPr>
          <a:xfrm>
            <a:off x="457200" y="274638"/>
            <a:ext cx="8229600" cy="1143000"/>
          </a:xfrm>
        </p:spPr>
        <p:txBody>
          <a:bodyPr/>
          <a:lstStyle/>
          <a:p>
            <a:r>
              <a:rPr lang="en-US" dirty="0" smtClean="0"/>
              <a:t>Challenges</a:t>
            </a:r>
            <a:endParaRPr lang="en-US" dirty="0"/>
          </a:p>
        </p:txBody>
      </p:sp>
    </p:spTree>
    <p:extLst>
      <p:ext uri="{BB962C8B-B14F-4D97-AF65-F5344CB8AC3E}">
        <p14:creationId xmlns:p14="http://schemas.microsoft.com/office/powerpoint/2010/main" val="13154018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81" y="274638"/>
            <a:ext cx="8818880" cy="1143000"/>
          </a:xfrm>
        </p:spPr>
        <p:txBody>
          <a:bodyPr>
            <a:noAutofit/>
          </a:bodyPr>
          <a:lstStyle/>
          <a:p>
            <a:r>
              <a:rPr lang="en-US" sz="3600" dirty="0" smtClean="0"/>
              <a:t>Past PHY Papers Shown in Specific Topologies</a:t>
            </a:r>
            <a:endParaRPr lang="en-US" sz="3600" dirty="0"/>
          </a:p>
        </p:txBody>
      </p:sp>
      <p:sp>
        <p:nvSpPr>
          <p:cNvPr id="3" name="Content Placeholder 2"/>
          <p:cNvSpPr>
            <a:spLocks noGrp="1"/>
          </p:cNvSpPr>
          <p:nvPr>
            <p:ph idx="1"/>
          </p:nvPr>
        </p:nvSpPr>
        <p:spPr>
          <a:xfrm>
            <a:off x="325120" y="1590823"/>
            <a:ext cx="8717279" cy="5391728"/>
          </a:xfrm>
        </p:spPr>
        <p:txBody>
          <a:bodyPr>
            <a:normAutofit/>
          </a:bodyPr>
          <a:lstStyle/>
          <a:p>
            <a:r>
              <a:rPr lang="en-US" dirty="0" smtClean="0"/>
              <a:t>Small toy test-beds, where scalability is not an issue</a:t>
            </a:r>
          </a:p>
          <a:p>
            <a:pPr marL="0" indent="0">
              <a:buNone/>
            </a:pPr>
            <a:endParaRPr lang="en-US" sz="2800" dirty="0" smtClean="0"/>
          </a:p>
          <a:p>
            <a:r>
              <a:rPr lang="en-US" dirty="0" smtClean="0"/>
              <a:t>Fixed flows </a:t>
            </a:r>
            <a:r>
              <a:rPr lang="en-US" dirty="0" smtClean="0">
                <a:sym typeface="Wingdings"/>
              </a:rPr>
              <a:t> no</a:t>
            </a:r>
            <a:r>
              <a:rPr lang="en-US" dirty="0" smtClean="0"/>
              <a:t> changing traffic patterns</a:t>
            </a:r>
            <a:endParaRPr lang="en-US" sz="2400" dirty="0"/>
          </a:p>
          <a:p>
            <a:pPr marL="0" indent="0">
              <a:buNone/>
            </a:pPr>
            <a:endParaRPr lang="en-US" dirty="0"/>
          </a:p>
          <a:p>
            <a:pPr marL="0" indent="0" algn="ctr">
              <a:buNone/>
            </a:pPr>
            <a:endParaRPr lang="en-US" dirty="0"/>
          </a:p>
          <a:p>
            <a:pPr marL="0" indent="0" algn="ctr">
              <a:buNone/>
            </a:pPr>
            <a:r>
              <a:rPr lang="en-US" dirty="0" smtClean="0">
                <a:solidFill>
                  <a:srgbClr val="0000FF"/>
                </a:solidFill>
              </a:rPr>
              <a:t>OpenRF must be robust to dynamism </a:t>
            </a:r>
          </a:p>
          <a:p>
            <a:pPr marL="0" indent="0" algn="ctr">
              <a:buNone/>
            </a:pPr>
            <a:r>
              <a:rPr lang="en-US" dirty="0" smtClean="0">
                <a:solidFill>
                  <a:srgbClr val="0000FF"/>
                </a:solidFill>
              </a:rPr>
              <a:t>in real large networks</a:t>
            </a:r>
            <a:endParaRPr lang="en-US" dirty="0">
              <a:solidFill>
                <a:srgbClr val="0000FF"/>
              </a:solidFill>
            </a:endParaRPr>
          </a:p>
          <a:p>
            <a:pPr marL="0" indent="0">
              <a:buNone/>
            </a:pPr>
            <a:endParaRPr lang="en-US" dirty="0" smtClean="0"/>
          </a:p>
        </p:txBody>
      </p:sp>
    </p:spTree>
    <p:extLst>
      <p:ext uri="{BB962C8B-B14F-4D97-AF65-F5344CB8AC3E}">
        <p14:creationId xmlns:p14="http://schemas.microsoft.com/office/powerpoint/2010/main" val="95857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7197628" y="1414140"/>
            <a:ext cx="980209" cy="1057355"/>
          </a:xfrm>
          <a:prstGeom prst="rect">
            <a:avLst/>
          </a:prstGeom>
        </p:spPr>
      </p:pic>
      <p:sp>
        <p:nvSpPr>
          <p:cNvPr id="2" name="Title 1"/>
          <p:cNvSpPr>
            <a:spLocks noGrp="1"/>
          </p:cNvSpPr>
          <p:nvPr>
            <p:ph type="title"/>
          </p:nvPr>
        </p:nvSpPr>
        <p:spPr/>
        <p:txBody>
          <a:bodyPr>
            <a:normAutofit/>
          </a:bodyPr>
          <a:lstStyle/>
          <a:p>
            <a:r>
              <a:rPr lang="en-US" dirty="0" smtClean="0"/>
              <a:t>Why is This an Important Issue?</a:t>
            </a:r>
            <a:endParaRPr lang="en-US" dirty="0"/>
          </a:p>
        </p:txBody>
      </p:sp>
      <p:sp>
        <p:nvSpPr>
          <p:cNvPr id="4" name="Content Placeholder 2"/>
          <p:cNvSpPr txBox="1">
            <a:spLocks/>
          </p:cNvSpPr>
          <p:nvPr/>
        </p:nvSpPr>
        <p:spPr>
          <a:xfrm>
            <a:off x="2867160" y="3502600"/>
            <a:ext cx="3854621" cy="8780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t>Chip Manufacturers</a:t>
            </a:r>
            <a:endParaRPr lang="en-US" sz="2800" dirty="0"/>
          </a:p>
        </p:txBody>
      </p:sp>
      <p:sp>
        <p:nvSpPr>
          <p:cNvPr id="9" name="TextBox 8"/>
          <p:cNvSpPr txBox="1"/>
          <p:nvPr/>
        </p:nvSpPr>
        <p:spPr>
          <a:xfrm>
            <a:off x="257414" y="2499072"/>
            <a:ext cx="2436910" cy="1292662"/>
          </a:xfrm>
          <a:prstGeom prst="rect">
            <a:avLst/>
          </a:prstGeom>
          <a:noFill/>
        </p:spPr>
        <p:txBody>
          <a:bodyPr wrap="none" rtlCol="0">
            <a:spAutoFit/>
          </a:bodyPr>
          <a:lstStyle/>
          <a:p>
            <a:pPr marL="0" lvl="1" algn="ctr"/>
            <a:r>
              <a:rPr lang="en-US" sz="2600" dirty="0" smtClean="0"/>
              <a:t>Build techniques</a:t>
            </a:r>
          </a:p>
          <a:p>
            <a:pPr marL="0" lvl="1" algn="ctr"/>
            <a:r>
              <a:rPr lang="en-US" sz="2600" dirty="0"/>
              <a:t>i</a:t>
            </a:r>
            <a:r>
              <a:rPr lang="en-US" sz="2600" dirty="0" smtClean="0"/>
              <a:t>nto hardware &amp;</a:t>
            </a:r>
          </a:p>
          <a:p>
            <a:pPr marL="0" lvl="1" algn="ctr"/>
            <a:r>
              <a:rPr lang="en-US" sz="2600" dirty="0" smtClean="0"/>
              <a:t>standards</a:t>
            </a:r>
          </a:p>
        </p:txBody>
      </p:sp>
      <p:sp>
        <p:nvSpPr>
          <p:cNvPr id="25" name="TextBox 24"/>
          <p:cNvSpPr txBox="1"/>
          <p:nvPr/>
        </p:nvSpPr>
        <p:spPr>
          <a:xfrm>
            <a:off x="1100337" y="3965175"/>
            <a:ext cx="6592454" cy="892552"/>
          </a:xfrm>
          <a:prstGeom prst="rect">
            <a:avLst/>
          </a:prstGeom>
          <a:noFill/>
        </p:spPr>
        <p:txBody>
          <a:bodyPr wrap="square" rtlCol="0">
            <a:spAutoFit/>
          </a:bodyPr>
          <a:lstStyle/>
          <a:p>
            <a:pPr lvl="1" algn="ctr"/>
            <a:r>
              <a:rPr lang="en-US" sz="2600" dirty="0" smtClean="0">
                <a:solidFill>
                  <a:srgbClr val="FF0000"/>
                </a:solidFill>
              </a:rPr>
              <a:t>None of these techniques tested on real applications in real networks</a:t>
            </a:r>
          </a:p>
        </p:txBody>
      </p:sp>
      <p:sp>
        <p:nvSpPr>
          <p:cNvPr id="28" name="TextBox 27"/>
          <p:cNvSpPr txBox="1"/>
          <p:nvPr/>
        </p:nvSpPr>
        <p:spPr>
          <a:xfrm>
            <a:off x="3147361" y="5147546"/>
            <a:ext cx="2831919" cy="1692771"/>
          </a:xfrm>
          <a:prstGeom prst="rect">
            <a:avLst/>
          </a:prstGeom>
          <a:noFill/>
        </p:spPr>
        <p:txBody>
          <a:bodyPr wrap="square" rtlCol="0">
            <a:spAutoFit/>
          </a:bodyPr>
          <a:lstStyle/>
          <a:p>
            <a:pPr marL="342900" lvl="1" indent="-342900">
              <a:buFont typeface="Arial"/>
              <a:buChar char="•"/>
            </a:pPr>
            <a:r>
              <a:rPr lang="en-US" sz="2600" dirty="0" smtClean="0"/>
              <a:t>802.11</a:t>
            </a:r>
          </a:p>
          <a:p>
            <a:pPr marL="342900" lvl="1" indent="-342900">
              <a:buFont typeface="Arial"/>
              <a:buChar char="•"/>
            </a:pPr>
            <a:r>
              <a:rPr lang="en-US" sz="2600" dirty="0" smtClean="0"/>
              <a:t>TCP</a:t>
            </a:r>
          </a:p>
          <a:p>
            <a:pPr marL="342900" lvl="1" indent="-342900">
              <a:buFont typeface="Arial"/>
              <a:buChar char="•"/>
            </a:pPr>
            <a:r>
              <a:rPr lang="en-US" sz="2600" dirty="0" smtClean="0"/>
              <a:t>bursty traffic</a:t>
            </a:r>
          </a:p>
          <a:p>
            <a:pPr marL="342900" lvl="1" indent="-342900">
              <a:buFont typeface="Arial"/>
              <a:buChar char="•"/>
            </a:pPr>
            <a:r>
              <a:rPr lang="en-US" sz="2600" i="1" dirty="0" smtClean="0"/>
              <a:t> </a:t>
            </a:r>
            <a:r>
              <a:rPr lang="en-US" sz="2600" dirty="0" smtClean="0"/>
              <a:t>…</a:t>
            </a:r>
            <a:r>
              <a:rPr lang="en-US" sz="2600" i="1" dirty="0" smtClean="0"/>
              <a:t>.</a:t>
            </a:r>
          </a:p>
        </p:txBody>
      </p:sp>
      <p:sp>
        <p:nvSpPr>
          <p:cNvPr id="13" name="Content Placeholder 2"/>
          <p:cNvSpPr txBox="1">
            <a:spLocks/>
          </p:cNvSpPr>
          <p:nvPr/>
        </p:nvSpPr>
        <p:spPr>
          <a:xfrm>
            <a:off x="321315" y="1685202"/>
            <a:ext cx="1947521" cy="5601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t>Researchers</a:t>
            </a:r>
            <a:endParaRPr lang="en-US" sz="2800" dirty="0"/>
          </a:p>
        </p:txBody>
      </p:sp>
      <p:sp>
        <p:nvSpPr>
          <p:cNvPr id="5" name="TextBox 4"/>
          <p:cNvSpPr txBox="1"/>
          <p:nvPr/>
        </p:nvSpPr>
        <p:spPr>
          <a:xfrm>
            <a:off x="6555069" y="2530459"/>
            <a:ext cx="2518638" cy="954107"/>
          </a:xfrm>
          <a:prstGeom prst="rect">
            <a:avLst/>
          </a:prstGeom>
          <a:noFill/>
        </p:spPr>
        <p:txBody>
          <a:bodyPr wrap="none" rtlCol="0">
            <a:spAutoFit/>
          </a:bodyPr>
          <a:lstStyle/>
          <a:p>
            <a:pPr algn="ctr"/>
            <a:r>
              <a:rPr lang="en-US" sz="2800" dirty="0" smtClean="0"/>
              <a:t>Use Commodity</a:t>
            </a:r>
          </a:p>
          <a:p>
            <a:pPr algn="ctr"/>
            <a:r>
              <a:rPr lang="en-US" sz="2800" dirty="0" smtClean="0"/>
              <a:t>Wi-Fi Cards</a:t>
            </a:r>
            <a:endParaRPr lang="en-US" sz="2800" dirty="0"/>
          </a:p>
        </p:txBody>
      </p:sp>
      <p:cxnSp>
        <p:nvCxnSpPr>
          <p:cNvPr id="7" name="Straight Arrow Connector 6"/>
          <p:cNvCxnSpPr/>
          <p:nvPr/>
        </p:nvCxnSpPr>
        <p:spPr>
          <a:xfrm>
            <a:off x="2268836" y="2209019"/>
            <a:ext cx="1235364" cy="115454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47361" y="4761537"/>
            <a:ext cx="2928581" cy="492443"/>
          </a:xfrm>
          <a:prstGeom prst="rect">
            <a:avLst/>
          </a:prstGeom>
          <a:noFill/>
        </p:spPr>
        <p:txBody>
          <a:bodyPr wrap="none" rtlCol="0">
            <a:spAutoFit/>
          </a:bodyPr>
          <a:lstStyle/>
          <a:p>
            <a:pPr marL="0" lvl="1"/>
            <a:r>
              <a:rPr lang="en-US" sz="2600" dirty="0" smtClean="0"/>
              <a:t>How </a:t>
            </a:r>
            <a:r>
              <a:rPr lang="en-US" sz="2600" dirty="0"/>
              <a:t>do they affect.</a:t>
            </a:r>
            <a:r>
              <a:rPr lang="en-US" sz="2600" dirty="0" smtClean="0"/>
              <a:t>.</a:t>
            </a:r>
            <a:endParaRPr lang="en-US" sz="2600" dirty="0"/>
          </a:p>
        </p:txBody>
      </p:sp>
      <p:cxnSp>
        <p:nvCxnSpPr>
          <p:cNvPr id="15" name="Straight Arrow Connector 14"/>
          <p:cNvCxnSpPr/>
          <p:nvPr/>
        </p:nvCxnSpPr>
        <p:spPr>
          <a:xfrm flipV="1">
            <a:off x="5085123" y="2927796"/>
            <a:ext cx="894157" cy="52077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a:stretch>
            <a:fillRect/>
          </a:stretch>
        </p:blipFill>
        <p:spPr>
          <a:xfrm>
            <a:off x="6075723" y="2644788"/>
            <a:ext cx="283008" cy="283008"/>
          </a:xfrm>
          <a:prstGeom prst="rect">
            <a:avLst/>
          </a:prstGeom>
        </p:spPr>
      </p:pic>
      <p:cxnSp>
        <p:nvCxnSpPr>
          <p:cNvPr id="20" name="Straight Arrow Connector 19"/>
          <p:cNvCxnSpPr/>
          <p:nvPr/>
        </p:nvCxnSpPr>
        <p:spPr>
          <a:xfrm>
            <a:off x="2452298" y="1988998"/>
            <a:ext cx="4046528" cy="0"/>
          </a:xfrm>
          <a:prstGeom prst="straightConnector1">
            <a:avLst/>
          </a:prstGeom>
          <a:ln>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486223" y="1942818"/>
            <a:ext cx="437477" cy="369332"/>
          </a:xfrm>
          <a:prstGeom prst="rect">
            <a:avLst/>
          </a:prstGeom>
          <a:noFill/>
        </p:spPr>
        <p:txBody>
          <a:bodyPr wrap="none" rtlCol="0">
            <a:spAutoFit/>
          </a:bodyPr>
          <a:lstStyle/>
          <a:p>
            <a:r>
              <a:rPr lang="en-US" dirty="0" smtClean="0"/>
              <a:t>AP</a:t>
            </a:r>
            <a:endParaRPr lang="en-US" dirty="0"/>
          </a:p>
        </p:txBody>
      </p:sp>
      <p:sp>
        <p:nvSpPr>
          <p:cNvPr id="23" name="TextBox 22"/>
          <p:cNvSpPr txBox="1"/>
          <p:nvPr/>
        </p:nvSpPr>
        <p:spPr>
          <a:xfrm>
            <a:off x="3821607" y="1441717"/>
            <a:ext cx="1115096" cy="492443"/>
          </a:xfrm>
          <a:prstGeom prst="rect">
            <a:avLst/>
          </a:prstGeom>
          <a:noFill/>
        </p:spPr>
        <p:txBody>
          <a:bodyPr wrap="none" rtlCol="0">
            <a:spAutoFit/>
          </a:bodyPr>
          <a:lstStyle/>
          <a:p>
            <a:r>
              <a:rPr lang="en-US" sz="2600" dirty="0" smtClean="0"/>
              <a:t>impact</a:t>
            </a:r>
            <a:endParaRPr lang="en-US" sz="2600" dirty="0"/>
          </a:p>
        </p:txBody>
      </p:sp>
    </p:spTree>
    <p:extLst>
      <p:ext uri="{BB962C8B-B14F-4D97-AF65-F5344CB8AC3E}">
        <p14:creationId xmlns:p14="http://schemas.microsoft.com/office/powerpoint/2010/main" val="173980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5" grpId="0"/>
      <p:bldP spid="28" grpId="0"/>
      <p:bldP spid="13" grpId="0"/>
      <p:bldP spid="5" grpId="0"/>
      <p:bldP spid="8" grpId="0"/>
      <p:bldP spid="21"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OpenRF Controller</a:t>
            </a:r>
            <a:endParaRPr lang="en-US" dirty="0"/>
          </a:p>
        </p:txBody>
      </p:sp>
      <p:cxnSp>
        <p:nvCxnSpPr>
          <p:cNvPr id="52" name="Straight Connector 51"/>
          <p:cNvCxnSpPr/>
          <p:nvPr/>
        </p:nvCxnSpPr>
        <p:spPr>
          <a:xfrm flipV="1">
            <a:off x="5657627" y="3403982"/>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146 Grupo"/>
          <p:cNvGrpSpPr/>
          <p:nvPr/>
        </p:nvGrpSpPr>
        <p:grpSpPr>
          <a:xfrm>
            <a:off x="5236079" y="4373672"/>
            <a:ext cx="890389" cy="390225"/>
            <a:chOff x="4937720" y="2721798"/>
            <a:chExt cx="890389" cy="390225"/>
          </a:xfrm>
        </p:grpSpPr>
        <p:sp>
          <p:nvSpPr>
            <p:cNvPr id="57"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8"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4971077" y="3640440"/>
            <a:ext cx="1396270" cy="827683"/>
            <a:chOff x="2499146" y="2447963"/>
            <a:chExt cx="1396270" cy="827683"/>
          </a:xfrm>
        </p:grpSpPr>
        <p:sp>
          <p:nvSpPr>
            <p:cNvPr id="71" name="Rounded Rectangle 70"/>
            <p:cNvSpPr/>
            <p:nvPr/>
          </p:nvSpPr>
          <p:spPr>
            <a:xfrm>
              <a:off x="2499146" y="2476133"/>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72" name="TextBox 71"/>
            <p:cNvSpPr txBox="1"/>
            <p:nvPr/>
          </p:nvSpPr>
          <p:spPr>
            <a:xfrm>
              <a:off x="2767682" y="2843404"/>
              <a:ext cx="846496" cy="369332"/>
            </a:xfrm>
            <a:prstGeom prst="rect">
              <a:avLst/>
            </a:prstGeom>
            <a:noFill/>
          </p:spPr>
          <p:txBody>
            <a:bodyPr wrap="square" rtlCol="0">
              <a:spAutoFit/>
            </a:bodyPr>
            <a:lstStyle/>
            <a:p>
              <a:pPr algn="ctr"/>
              <a:r>
                <a:rPr lang="en-US" b="1" dirty="0" smtClean="0"/>
                <a:t>AP</a:t>
              </a:r>
              <a:endParaRPr lang="en-US" b="1" dirty="0"/>
            </a:p>
          </p:txBody>
        </p:sp>
        <p:sp>
          <p:nvSpPr>
            <p:cNvPr id="82" name="TextBox 81"/>
            <p:cNvSpPr txBox="1"/>
            <p:nvPr/>
          </p:nvSpPr>
          <p:spPr>
            <a:xfrm>
              <a:off x="2761361" y="2447963"/>
              <a:ext cx="940620" cy="369332"/>
            </a:xfrm>
            <a:prstGeom prst="rect">
              <a:avLst/>
            </a:prstGeom>
            <a:noFill/>
          </p:spPr>
          <p:txBody>
            <a:bodyPr wrap="none" rtlCol="0">
              <a:spAutoFit/>
            </a:bodyPr>
            <a:lstStyle/>
            <a:p>
              <a:r>
                <a:rPr lang="en-US" b="1" dirty="0" smtClean="0"/>
                <a:t>OpenRF</a:t>
              </a:r>
              <a:endParaRPr lang="en-US" b="1" dirty="0"/>
            </a:p>
          </p:txBody>
        </p:sp>
      </p:grpSp>
      <p:grpSp>
        <p:nvGrpSpPr>
          <p:cNvPr id="83" name="133 Grupo"/>
          <p:cNvGrpSpPr/>
          <p:nvPr/>
        </p:nvGrpSpPr>
        <p:grpSpPr>
          <a:xfrm>
            <a:off x="2925972" y="4344251"/>
            <a:ext cx="890389" cy="390225"/>
            <a:chOff x="4937720" y="2721798"/>
            <a:chExt cx="890389" cy="390225"/>
          </a:xfrm>
        </p:grpSpPr>
        <p:sp>
          <p:nvSpPr>
            <p:cNvPr id="85"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9"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 name="Straight Connector 96"/>
          <p:cNvCxnSpPr/>
          <p:nvPr/>
        </p:nvCxnSpPr>
        <p:spPr>
          <a:xfrm flipV="1">
            <a:off x="2293495" y="3374571"/>
            <a:ext cx="4376883" cy="29412"/>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3367001" y="3374571"/>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2668576" y="3599154"/>
            <a:ext cx="1396270" cy="827683"/>
            <a:chOff x="2499146" y="2447963"/>
            <a:chExt cx="1396270" cy="827683"/>
          </a:xfrm>
        </p:grpSpPr>
        <p:sp>
          <p:nvSpPr>
            <p:cNvPr id="112" name="Rounded Rectangle 111"/>
            <p:cNvSpPr/>
            <p:nvPr/>
          </p:nvSpPr>
          <p:spPr>
            <a:xfrm>
              <a:off x="2499146" y="2476133"/>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116" name="TextBox 115"/>
            <p:cNvSpPr txBox="1"/>
            <p:nvPr/>
          </p:nvSpPr>
          <p:spPr>
            <a:xfrm>
              <a:off x="2849025" y="2866248"/>
              <a:ext cx="761475" cy="369332"/>
            </a:xfrm>
            <a:prstGeom prst="rect">
              <a:avLst/>
            </a:prstGeom>
            <a:noFill/>
          </p:spPr>
          <p:txBody>
            <a:bodyPr wrap="square" rtlCol="0">
              <a:spAutoFit/>
            </a:bodyPr>
            <a:lstStyle/>
            <a:p>
              <a:pPr algn="ctr"/>
              <a:r>
                <a:rPr lang="en-US" b="1" dirty="0" smtClean="0"/>
                <a:t>AP</a:t>
              </a:r>
              <a:endParaRPr lang="en-US" b="1" dirty="0"/>
            </a:p>
          </p:txBody>
        </p:sp>
        <p:sp>
          <p:nvSpPr>
            <p:cNvPr id="117" name="TextBox 116"/>
            <p:cNvSpPr txBox="1"/>
            <p:nvPr/>
          </p:nvSpPr>
          <p:spPr>
            <a:xfrm>
              <a:off x="2761361" y="2447963"/>
              <a:ext cx="940620" cy="369332"/>
            </a:xfrm>
            <a:prstGeom prst="rect">
              <a:avLst/>
            </a:prstGeom>
            <a:noFill/>
          </p:spPr>
          <p:txBody>
            <a:bodyPr wrap="none" rtlCol="0">
              <a:spAutoFit/>
            </a:bodyPr>
            <a:lstStyle/>
            <a:p>
              <a:r>
                <a:rPr lang="en-US" b="1" dirty="0" smtClean="0"/>
                <a:t>OpenRF</a:t>
              </a:r>
              <a:endParaRPr lang="en-US" b="1" dirty="0"/>
            </a:p>
          </p:txBody>
        </p:sp>
      </p:grpSp>
      <p:cxnSp>
        <p:nvCxnSpPr>
          <p:cNvPr id="118" name="Straight Connector 117"/>
          <p:cNvCxnSpPr/>
          <p:nvPr/>
        </p:nvCxnSpPr>
        <p:spPr>
          <a:xfrm>
            <a:off x="2662271" y="3968486"/>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4972513" y="4001532"/>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3596169" y="1746250"/>
            <a:ext cx="1591450" cy="785911"/>
          </a:xfrm>
          <a:prstGeom prst="rect">
            <a:avLst/>
          </a:prstGeom>
          <a:solidFill>
            <a:srgbClr val="AAC27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rPr>
              <a:t>OpenRF</a:t>
            </a:r>
          </a:p>
          <a:p>
            <a:pPr algn="ctr"/>
            <a:r>
              <a:rPr lang="en-US" sz="2000" b="1" dirty="0">
                <a:solidFill>
                  <a:schemeClr val="tx1"/>
                </a:solidFill>
              </a:rPr>
              <a:t>Controller</a:t>
            </a:r>
          </a:p>
        </p:txBody>
      </p:sp>
      <p:cxnSp>
        <p:nvCxnSpPr>
          <p:cNvPr id="130" name="Straight Connector 129"/>
          <p:cNvCxnSpPr/>
          <p:nvPr/>
        </p:nvCxnSpPr>
        <p:spPr>
          <a:xfrm flipV="1">
            <a:off x="4390120" y="2528224"/>
            <a:ext cx="0" cy="87575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V="1">
            <a:off x="3143973" y="2528224"/>
            <a:ext cx="452196" cy="715504"/>
          </a:xfrm>
          <a:prstGeom prst="straightConnector1">
            <a:avLst/>
          </a:prstGeom>
          <a:ln>
            <a:solidFill>
              <a:srgbClr val="002060"/>
            </a:solidFill>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H="1" flipV="1">
            <a:off x="4808254" y="2548036"/>
            <a:ext cx="766124" cy="698690"/>
          </a:xfrm>
          <a:prstGeom prst="straightConnector1">
            <a:avLst/>
          </a:prstGeom>
          <a:ln>
            <a:solidFill>
              <a:srgbClr val="002060"/>
            </a:solidFill>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H="1" flipV="1">
            <a:off x="5098467" y="2544938"/>
            <a:ext cx="791353" cy="733538"/>
          </a:xfrm>
          <a:prstGeom prst="straightConnector1">
            <a:avLst/>
          </a:prstGeom>
          <a:ln>
            <a:solidFill>
              <a:schemeClr val="accent3">
                <a:lumMod val="50000"/>
              </a:schemeClr>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V="1">
            <a:off x="3364308" y="2570065"/>
            <a:ext cx="452053" cy="692536"/>
          </a:xfrm>
          <a:prstGeom prst="straightConnector1">
            <a:avLst/>
          </a:prstGeom>
          <a:ln>
            <a:solidFill>
              <a:schemeClr val="accent3">
                <a:lumMod val="50000"/>
              </a:schemeClr>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73" name="Rectangle 172"/>
          <p:cNvSpPr/>
          <p:nvPr/>
        </p:nvSpPr>
        <p:spPr>
          <a:xfrm>
            <a:off x="6546441" y="5568842"/>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Client</a:t>
            </a:r>
            <a:endParaRPr lang="en-US" sz="2600" b="1" dirty="0"/>
          </a:p>
        </p:txBody>
      </p:sp>
      <p:grpSp>
        <p:nvGrpSpPr>
          <p:cNvPr id="179" name="112 Grupo"/>
          <p:cNvGrpSpPr/>
          <p:nvPr/>
        </p:nvGrpSpPr>
        <p:grpSpPr>
          <a:xfrm>
            <a:off x="6871732" y="5203254"/>
            <a:ext cx="151905" cy="359487"/>
            <a:chOff x="2251055" y="6011612"/>
            <a:chExt cx="151905" cy="359487"/>
          </a:xfrm>
        </p:grpSpPr>
        <p:sp>
          <p:nvSpPr>
            <p:cNvPr id="180" name="Isosceles Triangle 128"/>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29"/>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6" name="Rectangle 155"/>
          <p:cNvSpPr/>
          <p:nvPr/>
        </p:nvSpPr>
        <p:spPr>
          <a:xfrm>
            <a:off x="1645680" y="5556715"/>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Client</a:t>
            </a:r>
            <a:endParaRPr lang="en-US" sz="2600" b="1" dirty="0"/>
          </a:p>
        </p:txBody>
      </p:sp>
      <p:grpSp>
        <p:nvGrpSpPr>
          <p:cNvPr id="157" name="102 Grupo"/>
          <p:cNvGrpSpPr/>
          <p:nvPr/>
        </p:nvGrpSpPr>
        <p:grpSpPr>
          <a:xfrm>
            <a:off x="1955839" y="5178792"/>
            <a:ext cx="151905" cy="359487"/>
            <a:chOff x="2251055" y="6011612"/>
            <a:chExt cx="151905" cy="359487"/>
          </a:xfrm>
        </p:grpSpPr>
        <p:sp>
          <p:nvSpPr>
            <p:cNvPr id="158" name="Isosceles Triangle 157"/>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Straight Connector 158"/>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0" name="Rectangle 159"/>
          <p:cNvSpPr/>
          <p:nvPr/>
        </p:nvSpPr>
        <p:spPr>
          <a:xfrm>
            <a:off x="3484463" y="6121763"/>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Client</a:t>
            </a:r>
            <a:endParaRPr lang="en-US" sz="2600" b="1" dirty="0"/>
          </a:p>
        </p:txBody>
      </p:sp>
      <p:grpSp>
        <p:nvGrpSpPr>
          <p:cNvPr id="161" name="102 Grupo"/>
          <p:cNvGrpSpPr/>
          <p:nvPr/>
        </p:nvGrpSpPr>
        <p:grpSpPr>
          <a:xfrm>
            <a:off x="3794622" y="5743840"/>
            <a:ext cx="151905" cy="359487"/>
            <a:chOff x="2251055" y="6011612"/>
            <a:chExt cx="151905" cy="359487"/>
          </a:xfrm>
        </p:grpSpPr>
        <p:sp>
          <p:nvSpPr>
            <p:cNvPr id="162" name="Isosceles Triangle 161"/>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Connector 162"/>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325558" y="1987704"/>
            <a:ext cx="2952852" cy="830997"/>
          </a:xfrm>
          <a:prstGeom prst="rect">
            <a:avLst/>
          </a:prstGeom>
        </p:spPr>
        <p:txBody>
          <a:bodyPr wrap="none">
            <a:spAutoFit/>
          </a:bodyPr>
          <a:lstStyle/>
          <a:p>
            <a:r>
              <a:rPr lang="en-US" sz="2400" dirty="0"/>
              <a:t>Wireless </a:t>
            </a:r>
            <a:r>
              <a:rPr lang="en-US" sz="2400" dirty="0" smtClean="0"/>
              <a:t>Channels</a:t>
            </a:r>
          </a:p>
          <a:p>
            <a:r>
              <a:rPr lang="en-US" sz="2400" dirty="0" smtClean="0">
                <a:sym typeface="Wingdings"/>
              </a:rPr>
              <a:t> Interference Graph</a:t>
            </a:r>
            <a:endParaRPr lang="en-US" sz="2400" dirty="0"/>
          </a:p>
        </p:txBody>
      </p:sp>
      <p:sp>
        <p:nvSpPr>
          <p:cNvPr id="4" name="Rectangle 3"/>
          <p:cNvSpPr/>
          <p:nvPr/>
        </p:nvSpPr>
        <p:spPr>
          <a:xfrm>
            <a:off x="5529024" y="1987704"/>
            <a:ext cx="3615833" cy="830997"/>
          </a:xfrm>
          <a:prstGeom prst="rect">
            <a:avLst/>
          </a:prstGeom>
        </p:spPr>
        <p:txBody>
          <a:bodyPr wrap="square">
            <a:spAutoFit/>
          </a:bodyPr>
          <a:lstStyle/>
          <a:p>
            <a:r>
              <a:rPr lang="en-US" sz="2400" dirty="0" smtClean="0"/>
              <a:t>Configures interface</a:t>
            </a:r>
            <a:br>
              <a:rPr lang="en-US" sz="2400" dirty="0" smtClean="0"/>
            </a:br>
            <a:r>
              <a:rPr lang="en-US" sz="2400" dirty="0" smtClean="0"/>
              <a:t>to apply PHY techniques</a:t>
            </a:r>
            <a:endParaRPr lang="en-US" sz="2400" dirty="0"/>
          </a:p>
        </p:txBody>
      </p:sp>
      <p:cxnSp>
        <p:nvCxnSpPr>
          <p:cNvPr id="59" name="Straight Arrow Connector 58"/>
          <p:cNvCxnSpPr/>
          <p:nvPr/>
        </p:nvCxnSpPr>
        <p:spPr>
          <a:xfrm flipV="1">
            <a:off x="2133115" y="4641284"/>
            <a:ext cx="529156" cy="413167"/>
          </a:xfrm>
          <a:prstGeom prst="straightConnector1">
            <a:avLst/>
          </a:prstGeom>
          <a:ln>
            <a:solidFill>
              <a:schemeClr val="tx1"/>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flipV="1">
            <a:off x="3730899" y="4846237"/>
            <a:ext cx="122618" cy="692042"/>
          </a:xfrm>
          <a:prstGeom prst="straightConnector1">
            <a:avLst/>
          </a:prstGeom>
          <a:ln>
            <a:solidFill>
              <a:schemeClr val="tx1"/>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4784856" y="6127569"/>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Client</a:t>
            </a:r>
            <a:endParaRPr lang="en-US" sz="2600" b="1" dirty="0"/>
          </a:p>
        </p:txBody>
      </p:sp>
      <p:grpSp>
        <p:nvGrpSpPr>
          <p:cNvPr id="65" name="102 Grupo"/>
          <p:cNvGrpSpPr/>
          <p:nvPr/>
        </p:nvGrpSpPr>
        <p:grpSpPr>
          <a:xfrm>
            <a:off x="5095015" y="5749646"/>
            <a:ext cx="151905" cy="359487"/>
            <a:chOff x="2251055" y="6011612"/>
            <a:chExt cx="151905" cy="359487"/>
          </a:xfrm>
        </p:grpSpPr>
        <p:sp>
          <p:nvSpPr>
            <p:cNvPr id="66" name="Isosceles Triangle 65"/>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74" name="Straight Arrow Connector 73"/>
          <p:cNvCxnSpPr/>
          <p:nvPr/>
        </p:nvCxnSpPr>
        <p:spPr>
          <a:xfrm flipV="1">
            <a:off x="5211692" y="4876800"/>
            <a:ext cx="122618" cy="692042"/>
          </a:xfrm>
          <a:prstGeom prst="straightConnector1">
            <a:avLst/>
          </a:prstGeom>
          <a:ln>
            <a:solidFill>
              <a:schemeClr val="tx1"/>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flipV="1">
            <a:off x="6297922" y="4624573"/>
            <a:ext cx="529156" cy="413167"/>
          </a:xfrm>
          <a:prstGeom prst="straightConnector1">
            <a:avLst/>
          </a:prstGeom>
          <a:ln>
            <a:solidFill>
              <a:schemeClr val="tx1"/>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8" name="Content Placeholder 2"/>
          <p:cNvSpPr txBox="1">
            <a:spLocks/>
          </p:cNvSpPr>
          <p:nvPr/>
        </p:nvSpPr>
        <p:spPr>
          <a:xfrm>
            <a:off x="54092" y="5435349"/>
            <a:ext cx="8842853" cy="1223433"/>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u="sng" dirty="0" smtClean="0"/>
              <a:t>Naïve controller</a:t>
            </a:r>
            <a:r>
              <a:rPr lang="en-US" dirty="0" smtClean="0"/>
              <a:t>: Globally Schedule all flows</a:t>
            </a:r>
          </a:p>
          <a:p>
            <a:r>
              <a:rPr lang="en-US" b="1" dirty="0" smtClean="0">
                <a:solidFill>
                  <a:srgbClr val="FFFF00"/>
                </a:solidFill>
              </a:rPr>
              <a:t>But, high overhead!</a:t>
            </a:r>
            <a:endParaRPr lang="en-US" b="1" dirty="0">
              <a:solidFill>
                <a:srgbClr val="FFFF00"/>
              </a:solidFill>
            </a:endParaRPr>
          </a:p>
        </p:txBody>
      </p:sp>
    </p:spTree>
    <p:extLst>
      <p:ext uri="{BB962C8B-B14F-4D97-AF65-F5344CB8AC3E}">
        <p14:creationId xmlns:p14="http://schemas.microsoft.com/office/powerpoint/2010/main" val="76513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55"/>
          <p:cNvSpPr/>
          <p:nvPr/>
        </p:nvSpPr>
        <p:spPr>
          <a:xfrm>
            <a:off x="1188720" y="4038600"/>
            <a:ext cx="4387737" cy="3012440"/>
          </a:xfrm>
          <a:prstGeom prst="ellipse">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200400" y="3962400"/>
            <a:ext cx="4387737" cy="3012440"/>
          </a:xfrm>
          <a:prstGeom prst="ellipse">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482" y="274638"/>
            <a:ext cx="9011920" cy="1143000"/>
          </a:xfrm>
        </p:spPr>
        <p:txBody>
          <a:bodyPr>
            <a:normAutofit fontScale="90000"/>
          </a:bodyPr>
          <a:lstStyle/>
          <a:p>
            <a:r>
              <a:rPr lang="en-US" u="sng" dirty="0" smtClean="0"/>
              <a:t>Solution</a:t>
            </a:r>
            <a:r>
              <a:rPr lang="en-US" dirty="0" smtClean="0"/>
              <a:t>: Offload Some Scheduling Locally</a:t>
            </a:r>
            <a:endParaRPr lang="en-US" dirty="0"/>
          </a:p>
        </p:txBody>
      </p:sp>
      <p:cxnSp>
        <p:nvCxnSpPr>
          <p:cNvPr id="5" name="Straight Arrow Connector 4"/>
          <p:cNvCxnSpPr>
            <a:endCxn id="6" idx="0"/>
          </p:cNvCxnSpPr>
          <p:nvPr/>
        </p:nvCxnSpPr>
        <p:spPr>
          <a:xfrm flipH="1">
            <a:off x="2891628" y="1710898"/>
            <a:ext cx="386920" cy="30989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002571" y="2020791"/>
            <a:ext cx="3778114" cy="523220"/>
          </a:xfrm>
          <a:prstGeom prst="rect">
            <a:avLst/>
          </a:prstGeom>
          <a:noFill/>
        </p:spPr>
        <p:txBody>
          <a:bodyPr wrap="square" rtlCol="0">
            <a:spAutoFit/>
          </a:bodyPr>
          <a:lstStyle/>
          <a:p>
            <a:r>
              <a:rPr lang="en-US" sz="2800" b="1" dirty="0" smtClean="0"/>
              <a:t>Coherence Techniques</a:t>
            </a:r>
          </a:p>
        </p:txBody>
      </p:sp>
      <p:sp>
        <p:nvSpPr>
          <p:cNvPr id="7" name="TextBox 6"/>
          <p:cNvSpPr txBox="1"/>
          <p:nvPr/>
        </p:nvSpPr>
        <p:spPr>
          <a:xfrm>
            <a:off x="4836184" y="2020791"/>
            <a:ext cx="4161572" cy="523220"/>
          </a:xfrm>
          <a:prstGeom prst="rect">
            <a:avLst/>
          </a:prstGeom>
          <a:noFill/>
        </p:spPr>
        <p:txBody>
          <a:bodyPr wrap="square" rtlCol="0">
            <a:spAutoFit/>
          </a:bodyPr>
          <a:lstStyle/>
          <a:p>
            <a:r>
              <a:rPr lang="en-US" sz="2800" b="1" dirty="0" smtClean="0"/>
              <a:t>Interference Techniques</a:t>
            </a:r>
            <a:endParaRPr lang="en-US" sz="2800" b="1" dirty="0"/>
          </a:p>
        </p:txBody>
      </p:sp>
      <p:cxnSp>
        <p:nvCxnSpPr>
          <p:cNvPr id="8" name="Straight Arrow Connector 7"/>
          <p:cNvCxnSpPr/>
          <p:nvPr/>
        </p:nvCxnSpPr>
        <p:spPr>
          <a:xfrm>
            <a:off x="5272917" y="1710898"/>
            <a:ext cx="406263" cy="3211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295277" y="2493918"/>
            <a:ext cx="3048212" cy="461665"/>
          </a:xfrm>
          <a:prstGeom prst="rect">
            <a:avLst/>
          </a:prstGeom>
          <a:noFill/>
        </p:spPr>
        <p:txBody>
          <a:bodyPr wrap="square" rtlCol="0">
            <a:spAutoFit/>
          </a:bodyPr>
          <a:lstStyle/>
          <a:p>
            <a:r>
              <a:rPr lang="en-US" sz="2400" dirty="0" smtClean="0"/>
              <a:t>(e.g. beamforming)</a:t>
            </a:r>
          </a:p>
        </p:txBody>
      </p:sp>
      <p:sp>
        <p:nvSpPr>
          <p:cNvPr id="10" name="TextBox 9"/>
          <p:cNvSpPr txBox="1"/>
          <p:nvPr/>
        </p:nvSpPr>
        <p:spPr>
          <a:xfrm>
            <a:off x="5180037" y="2524696"/>
            <a:ext cx="3863365" cy="461665"/>
          </a:xfrm>
          <a:prstGeom prst="rect">
            <a:avLst/>
          </a:prstGeom>
          <a:noFill/>
        </p:spPr>
        <p:txBody>
          <a:bodyPr wrap="square" rtlCol="0">
            <a:spAutoFit/>
          </a:bodyPr>
          <a:lstStyle/>
          <a:p>
            <a:r>
              <a:rPr lang="en-US" sz="2400" dirty="0" smtClean="0"/>
              <a:t>(e.g. nulling, alignment)</a:t>
            </a:r>
          </a:p>
        </p:txBody>
      </p:sp>
      <p:cxnSp>
        <p:nvCxnSpPr>
          <p:cNvPr id="11" name="Straight Arrow Connector 10"/>
          <p:cNvCxnSpPr/>
          <p:nvPr/>
        </p:nvCxnSpPr>
        <p:spPr>
          <a:xfrm flipH="1">
            <a:off x="4581332" y="2314498"/>
            <a:ext cx="2" cy="1595896"/>
          </a:xfrm>
          <a:prstGeom prst="straightConnector1">
            <a:avLst/>
          </a:prstGeom>
          <a:ln w="9525"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949301" y="1206589"/>
            <a:ext cx="2838162" cy="523220"/>
          </a:xfrm>
          <a:prstGeom prst="rect">
            <a:avLst/>
          </a:prstGeom>
          <a:noFill/>
        </p:spPr>
        <p:txBody>
          <a:bodyPr wrap="square" rtlCol="0">
            <a:spAutoFit/>
          </a:bodyPr>
          <a:lstStyle/>
          <a:p>
            <a:r>
              <a:rPr lang="en-US" sz="2800" dirty="0" smtClean="0"/>
              <a:t>MIMO techniques</a:t>
            </a:r>
            <a:endParaRPr lang="en-US" sz="2800" dirty="0"/>
          </a:p>
        </p:txBody>
      </p:sp>
      <p:sp>
        <p:nvSpPr>
          <p:cNvPr id="16" name="TextBox 15"/>
          <p:cNvSpPr txBox="1"/>
          <p:nvPr/>
        </p:nvSpPr>
        <p:spPr>
          <a:xfrm>
            <a:off x="840769" y="2965034"/>
            <a:ext cx="3592010" cy="830997"/>
          </a:xfrm>
          <a:prstGeom prst="rect">
            <a:avLst/>
          </a:prstGeom>
          <a:noFill/>
        </p:spPr>
        <p:txBody>
          <a:bodyPr wrap="square" rtlCol="0">
            <a:spAutoFit/>
          </a:bodyPr>
          <a:lstStyle/>
          <a:p>
            <a:r>
              <a:rPr lang="en-US" sz="2400" dirty="0" smtClean="0"/>
              <a:t>AP improves signal quality to its own client</a:t>
            </a:r>
          </a:p>
        </p:txBody>
      </p:sp>
      <p:sp>
        <p:nvSpPr>
          <p:cNvPr id="18" name="Rectangle 17"/>
          <p:cNvSpPr/>
          <p:nvPr/>
        </p:nvSpPr>
        <p:spPr>
          <a:xfrm>
            <a:off x="4885570" y="2987590"/>
            <a:ext cx="4157832" cy="830997"/>
          </a:xfrm>
          <a:prstGeom prst="rect">
            <a:avLst/>
          </a:prstGeom>
        </p:spPr>
        <p:txBody>
          <a:bodyPr wrap="square">
            <a:spAutoFit/>
          </a:bodyPr>
          <a:lstStyle/>
          <a:p>
            <a:r>
              <a:rPr lang="en-US" sz="2400" dirty="0"/>
              <a:t>AP </a:t>
            </a:r>
            <a:r>
              <a:rPr lang="en-US" sz="2400" dirty="0" smtClean="0"/>
              <a:t>needs another AP to cancel interference at client</a:t>
            </a:r>
            <a:endParaRPr lang="en-US" sz="2400" dirty="0"/>
          </a:p>
        </p:txBody>
      </p:sp>
      <p:cxnSp>
        <p:nvCxnSpPr>
          <p:cNvPr id="17" name="Straight Connector 16"/>
          <p:cNvCxnSpPr/>
          <p:nvPr/>
        </p:nvCxnSpPr>
        <p:spPr>
          <a:xfrm flipV="1">
            <a:off x="5454701" y="4211568"/>
            <a:ext cx="0" cy="2414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146 Grupo"/>
          <p:cNvGrpSpPr/>
          <p:nvPr/>
        </p:nvGrpSpPr>
        <p:grpSpPr>
          <a:xfrm>
            <a:off x="5074130" y="4963533"/>
            <a:ext cx="803838" cy="302608"/>
            <a:chOff x="4937720" y="2721798"/>
            <a:chExt cx="890389" cy="390225"/>
          </a:xfrm>
        </p:grpSpPr>
        <p:sp>
          <p:nvSpPr>
            <p:cNvPr id="21"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ounded Rectangle 26"/>
          <p:cNvSpPr/>
          <p:nvPr/>
        </p:nvSpPr>
        <p:spPr>
          <a:xfrm>
            <a:off x="4834888" y="4416779"/>
            <a:ext cx="1260545" cy="61999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28" name="TextBox 27"/>
          <p:cNvSpPr txBox="1"/>
          <p:nvPr/>
        </p:nvSpPr>
        <p:spPr>
          <a:xfrm>
            <a:off x="5077320" y="4655407"/>
            <a:ext cx="764212" cy="286406"/>
          </a:xfrm>
          <a:prstGeom prst="rect">
            <a:avLst/>
          </a:prstGeom>
          <a:noFill/>
        </p:spPr>
        <p:txBody>
          <a:bodyPr wrap="square" rtlCol="0">
            <a:spAutoFit/>
          </a:bodyPr>
          <a:lstStyle/>
          <a:p>
            <a:pPr algn="ctr"/>
            <a:r>
              <a:rPr lang="en-US" b="1" dirty="0" smtClean="0"/>
              <a:t>AP-2</a:t>
            </a:r>
            <a:endParaRPr lang="en-US" b="1" dirty="0"/>
          </a:p>
        </p:txBody>
      </p:sp>
      <p:grpSp>
        <p:nvGrpSpPr>
          <p:cNvPr id="29" name="133 Grupo"/>
          <p:cNvGrpSpPr/>
          <p:nvPr/>
        </p:nvGrpSpPr>
        <p:grpSpPr>
          <a:xfrm>
            <a:off x="2988578" y="4940718"/>
            <a:ext cx="803838" cy="302608"/>
            <a:chOff x="4937720" y="2721798"/>
            <a:chExt cx="890389" cy="390225"/>
          </a:xfrm>
        </p:grpSpPr>
        <p:sp>
          <p:nvSpPr>
            <p:cNvPr id="30"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Connector 35"/>
          <p:cNvCxnSpPr/>
          <p:nvPr/>
        </p:nvCxnSpPr>
        <p:spPr>
          <a:xfrm flipV="1">
            <a:off x="3072071" y="4211568"/>
            <a:ext cx="2607109" cy="164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86736" y="4188761"/>
            <a:ext cx="0" cy="2414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2756202" y="4384763"/>
            <a:ext cx="1260545" cy="61999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40" name="TextBox 39"/>
          <p:cNvSpPr txBox="1"/>
          <p:nvPr/>
        </p:nvSpPr>
        <p:spPr>
          <a:xfrm>
            <a:off x="3072071" y="4629560"/>
            <a:ext cx="687456" cy="286406"/>
          </a:xfrm>
          <a:prstGeom prst="rect">
            <a:avLst/>
          </a:prstGeom>
          <a:noFill/>
        </p:spPr>
        <p:txBody>
          <a:bodyPr wrap="square" rtlCol="0">
            <a:spAutoFit/>
          </a:bodyPr>
          <a:lstStyle/>
          <a:p>
            <a:pPr algn="ctr"/>
            <a:r>
              <a:rPr lang="en-US" b="1" dirty="0" smtClean="0"/>
              <a:t>AP-1</a:t>
            </a:r>
            <a:endParaRPr lang="en-US" b="1" dirty="0"/>
          </a:p>
        </p:txBody>
      </p:sp>
      <p:sp>
        <p:nvSpPr>
          <p:cNvPr id="42" name="TextBox 41"/>
          <p:cNvSpPr txBox="1"/>
          <p:nvPr/>
        </p:nvSpPr>
        <p:spPr>
          <a:xfrm>
            <a:off x="5002344" y="4361065"/>
            <a:ext cx="849187" cy="286406"/>
          </a:xfrm>
          <a:prstGeom prst="rect">
            <a:avLst/>
          </a:prstGeom>
          <a:noFill/>
        </p:spPr>
        <p:txBody>
          <a:bodyPr wrap="none" rtlCol="0">
            <a:spAutoFit/>
          </a:bodyPr>
          <a:lstStyle/>
          <a:p>
            <a:r>
              <a:rPr lang="en-US" b="1" dirty="0" smtClean="0"/>
              <a:t>OpenRF</a:t>
            </a:r>
            <a:endParaRPr lang="en-US" b="1" dirty="0"/>
          </a:p>
        </p:txBody>
      </p:sp>
      <p:sp>
        <p:nvSpPr>
          <p:cNvPr id="43" name="TextBox 42"/>
          <p:cNvSpPr txBox="1"/>
          <p:nvPr/>
        </p:nvSpPr>
        <p:spPr>
          <a:xfrm>
            <a:off x="2912113" y="4317504"/>
            <a:ext cx="849187" cy="286406"/>
          </a:xfrm>
          <a:prstGeom prst="rect">
            <a:avLst/>
          </a:prstGeom>
          <a:noFill/>
        </p:spPr>
        <p:txBody>
          <a:bodyPr wrap="none" rtlCol="0">
            <a:spAutoFit/>
          </a:bodyPr>
          <a:lstStyle/>
          <a:p>
            <a:r>
              <a:rPr lang="en-US" b="1" dirty="0" smtClean="0"/>
              <a:t>OpenRF</a:t>
            </a:r>
            <a:endParaRPr lang="en-US" b="1" dirty="0"/>
          </a:p>
        </p:txBody>
      </p:sp>
      <p:cxnSp>
        <p:nvCxnSpPr>
          <p:cNvPr id="44" name="Straight Connector 43"/>
          <p:cNvCxnSpPr/>
          <p:nvPr/>
        </p:nvCxnSpPr>
        <p:spPr>
          <a:xfrm>
            <a:off x="2750510" y="4661634"/>
            <a:ext cx="1260545"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836184" y="4687261"/>
            <a:ext cx="1260545"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6" name="102 Grupo"/>
          <p:cNvGrpSpPr/>
          <p:nvPr/>
        </p:nvGrpSpPr>
        <p:grpSpPr>
          <a:xfrm>
            <a:off x="4350669" y="5966290"/>
            <a:ext cx="146583" cy="266082"/>
            <a:chOff x="2251055" y="6011612"/>
            <a:chExt cx="151905" cy="359487"/>
          </a:xfrm>
        </p:grpSpPr>
        <p:sp>
          <p:nvSpPr>
            <p:cNvPr id="47" name="Isosceles Triangle 46"/>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9" name="Rectangle 48"/>
          <p:cNvSpPr/>
          <p:nvPr/>
        </p:nvSpPr>
        <p:spPr>
          <a:xfrm>
            <a:off x="4051375" y="6246017"/>
            <a:ext cx="762808" cy="353968"/>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Bob</a:t>
            </a:r>
            <a:endParaRPr lang="en-US" sz="2600" b="1" dirty="0"/>
          </a:p>
        </p:txBody>
      </p:sp>
      <p:sp>
        <p:nvSpPr>
          <p:cNvPr id="53" name="TextBox 52"/>
          <p:cNvSpPr txBox="1"/>
          <p:nvPr/>
        </p:nvSpPr>
        <p:spPr>
          <a:xfrm rot="19049356">
            <a:off x="4534072" y="5258969"/>
            <a:ext cx="649336" cy="461665"/>
          </a:xfrm>
          <a:prstGeom prst="rect">
            <a:avLst/>
          </a:prstGeom>
          <a:noFill/>
          <a:ln>
            <a:noFill/>
            <a:prstDash val="sysDash"/>
          </a:ln>
        </p:spPr>
        <p:txBody>
          <a:bodyPr wrap="none" rtlCol="0">
            <a:spAutoFit/>
          </a:bodyPr>
          <a:lstStyle/>
          <a:p>
            <a:pPr algn="dist"/>
            <a:r>
              <a:rPr lang="en-US" sz="2400" dirty="0" smtClean="0">
                <a:solidFill>
                  <a:srgbClr val="FF0000"/>
                </a:solidFill>
              </a:rPr>
              <a:t>null</a:t>
            </a:r>
            <a:endParaRPr lang="en-US" sz="2400" dirty="0">
              <a:solidFill>
                <a:srgbClr val="FF0000"/>
              </a:solidFill>
            </a:endParaRPr>
          </a:p>
        </p:txBody>
      </p:sp>
      <p:cxnSp>
        <p:nvCxnSpPr>
          <p:cNvPr id="54" name="Straight Arrow Connector 53"/>
          <p:cNvCxnSpPr/>
          <p:nvPr/>
        </p:nvCxnSpPr>
        <p:spPr>
          <a:xfrm flipH="1">
            <a:off x="4581334" y="5318903"/>
            <a:ext cx="744638" cy="647387"/>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a:off x="2819384" y="5380202"/>
            <a:ext cx="367981" cy="369332"/>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564345" y="5180914"/>
            <a:ext cx="1502184" cy="461665"/>
          </a:xfrm>
          <a:prstGeom prst="rect">
            <a:avLst/>
          </a:prstGeom>
          <a:noFill/>
        </p:spPr>
        <p:txBody>
          <a:bodyPr wrap="none" rtlCol="0">
            <a:spAutoFit/>
          </a:bodyPr>
          <a:lstStyle/>
          <a:p>
            <a:r>
              <a:rPr lang="en-US" sz="2400" dirty="0" smtClean="0">
                <a:solidFill>
                  <a:srgbClr val="0000FF"/>
                </a:solidFill>
              </a:rPr>
              <a:t>beamform</a:t>
            </a:r>
            <a:endParaRPr lang="en-US" sz="2400" dirty="0">
              <a:solidFill>
                <a:srgbClr val="0000FF"/>
              </a:solidFill>
            </a:endParaRPr>
          </a:p>
        </p:txBody>
      </p:sp>
      <p:grpSp>
        <p:nvGrpSpPr>
          <p:cNvPr id="76" name="102 Grupo"/>
          <p:cNvGrpSpPr/>
          <p:nvPr/>
        </p:nvGrpSpPr>
        <p:grpSpPr>
          <a:xfrm>
            <a:off x="2745045" y="5952645"/>
            <a:ext cx="146583" cy="266082"/>
            <a:chOff x="2251055" y="6011612"/>
            <a:chExt cx="151905" cy="359487"/>
          </a:xfrm>
        </p:grpSpPr>
        <p:sp>
          <p:nvSpPr>
            <p:cNvPr id="77" name="Isosceles Triangle 76"/>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9" name="Rectangle 78"/>
          <p:cNvSpPr/>
          <p:nvPr/>
        </p:nvSpPr>
        <p:spPr>
          <a:xfrm>
            <a:off x="2445751" y="6232372"/>
            <a:ext cx="762808" cy="353968"/>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cxnSp>
        <p:nvCxnSpPr>
          <p:cNvPr id="82" name="Straight Arrow Connector 81"/>
          <p:cNvCxnSpPr/>
          <p:nvPr/>
        </p:nvCxnSpPr>
        <p:spPr>
          <a:xfrm>
            <a:off x="3693023" y="5380202"/>
            <a:ext cx="463341" cy="42586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Content Placeholder 2"/>
          <p:cNvSpPr txBox="1">
            <a:spLocks/>
          </p:cNvSpPr>
          <p:nvPr/>
        </p:nvSpPr>
        <p:spPr>
          <a:xfrm>
            <a:off x="159231" y="5098927"/>
            <a:ext cx="8842853" cy="1673444"/>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pPr marL="688975" indent="-457200" algn="l">
              <a:buFont typeface="Arial"/>
              <a:buChar char="•"/>
            </a:pPr>
            <a:r>
              <a:rPr lang="en-US" sz="2800" dirty="0" smtClean="0"/>
              <a:t>Only </a:t>
            </a:r>
            <a:r>
              <a:rPr lang="en-US" sz="2800" i="1" dirty="0" smtClean="0"/>
              <a:t>edge</a:t>
            </a:r>
            <a:r>
              <a:rPr lang="en-US" sz="2800" dirty="0" smtClean="0"/>
              <a:t> clients needing interference techniques are scheduled a priori by a central controller </a:t>
            </a:r>
            <a:endParaRPr lang="en-US" sz="2800" dirty="0"/>
          </a:p>
          <a:p>
            <a:pPr marL="688975" indent="-457200" algn="l">
              <a:buFont typeface="Arial"/>
              <a:buChar char="•"/>
            </a:pPr>
            <a:r>
              <a:rPr lang="en-US" sz="2800" dirty="0" smtClean="0"/>
              <a:t>Rest can be scheduled locally based on traffic patterns</a:t>
            </a:r>
            <a:endParaRPr lang="en-US" sz="2800" b="1" dirty="0"/>
          </a:p>
        </p:txBody>
      </p:sp>
    </p:spTree>
    <p:extLst>
      <p:ext uri="{BB962C8B-B14F-4D97-AF65-F5344CB8AC3E}">
        <p14:creationId xmlns:p14="http://schemas.microsoft.com/office/powerpoint/2010/main" val="345213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xit" presetSubtype="0" fill="hold" grpId="1" nodeType="withEffect">
                                  <p:stCondLst>
                                    <p:cond delay="0"/>
                                  </p:stCondLst>
                                  <p:childTnLst>
                                    <p:set>
                                      <p:cBhvr>
                                        <p:cTn id="74" dur="1" fill="hold">
                                          <p:stCondLst>
                                            <p:cond delay="0"/>
                                          </p:stCondLst>
                                        </p:cTn>
                                        <p:tgtEl>
                                          <p:spTgt spid="65"/>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57"/>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1" animBg="1"/>
      <p:bldP spid="58" grpId="1" animBg="1"/>
      <p:bldP spid="6" grpId="0"/>
      <p:bldP spid="7" grpId="0"/>
      <p:bldP spid="9" grpId="0"/>
      <p:bldP spid="10" grpId="0"/>
      <p:bldP spid="15" grpId="0"/>
      <p:bldP spid="18" grpId="0"/>
      <p:bldP spid="27" grpId="0" animBg="1"/>
      <p:bldP spid="28" grpId="0"/>
      <p:bldP spid="39" grpId="0" animBg="1"/>
      <p:bldP spid="40" grpId="0"/>
      <p:bldP spid="42" grpId="0"/>
      <p:bldP spid="43" grpId="0"/>
      <p:bldP spid="49" grpId="0" animBg="1"/>
      <p:bldP spid="53" grpId="0"/>
      <p:bldP spid="65" grpId="0"/>
      <p:bldP spid="65" grpId="1"/>
      <p:bldP spid="79" grpId="0" animBg="1"/>
      <p:bldP spid="6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Efficient Scheduling with Dynamic Traffic</a:t>
            </a:r>
            <a:endParaRPr lang="en-US" dirty="0"/>
          </a:p>
        </p:txBody>
      </p:sp>
      <p:sp>
        <p:nvSpPr>
          <p:cNvPr id="58" name="Content Placeholder 2"/>
          <p:cNvSpPr>
            <a:spLocks noGrp="1"/>
          </p:cNvSpPr>
          <p:nvPr>
            <p:ph idx="1"/>
          </p:nvPr>
        </p:nvSpPr>
        <p:spPr>
          <a:xfrm>
            <a:off x="325120" y="1590823"/>
            <a:ext cx="8717279" cy="5391728"/>
          </a:xfrm>
        </p:spPr>
        <p:txBody>
          <a:bodyPr>
            <a:normAutofit/>
          </a:bodyPr>
          <a:lstStyle/>
          <a:p>
            <a:r>
              <a:rPr lang="en-US" dirty="0" smtClean="0"/>
              <a:t>Central controller schedules a client for some time-slot</a:t>
            </a:r>
          </a:p>
          <a:p>
            <a:pPr marL="0" indent="0">
              <a:buNone/>
            </a:pPr>
            <a:endParaRPr lang="en-US" dirty="0"/>
          </a:p>
          <a:p>
            <a:r>
              <a:rPr lang="en-US" dirty="0" smtClean="0"/>
              <a:t>At that slot, AP has no packets in queue for the client</a:t>
            </a:r>
          </a:p>
          <a:p>
            <a:pPr marL="0" indent="0">
              <a:buNone/>
            </a:pPr>
            <a:endParaRPr lang="en-US" dirty="0" smtClean="0"/>
          </a:p>
          <a:p>
            <a:pPr marL="0" indent="0" algn="ctr">
              <a:buNone/>
            </a:pPr>
            <a:endParaRPr lang="en-US" dirty="0" smtClean="0"/>
          </a:p>
          <a:p>
            <a:pPr marL="0" indent="0" algn="ctr">
              <a:buNone/>
            </a:pPr>
            <a:r>
              <a:rPr lang="en-US" dirty="0" smtClean="0">
                <a:solidFill>
                  <a:srgbClr val="0000FF"/>
                </a:solidFill>
              </a:rPr>
              <a:t>The slot is wasted by the AP!</a:t>
            </a:r>
            <a:endParaRPr lang="en-US" dirty="0">
              <a:solidFill>
                <a:srgbClr val="0000FF"/>
              </a:solidFill>
            </a:endParaRPr>
          </a:p>
          <a:p>
            <a:pPr marL="0" indent="0">
              <a:buNone/>
            </a:pPr>
            <a:endParaRPr lang="en-US" dirty="0" smtClean="0"/>
          </a:p>
        </p:txBody>
      </p:sp>
    </p:spTree>
    <p:extLst>
      <p:ext uri="{BB962C8B-B14F-4D97-AF65-F5344CB8AC3E}">
        <p14:creationId xmlns:p14="http://schemas.microsoft.com/office/powerpoint/2010/main" val="159346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val 74"/>
          <p:cNvSpPr/>
          <p:nvPr/>
        </p:nvSpPr>
        <p:spPr>
          <a:xfrm>
            <a:off x="-1351280" y="3104190"/>
            <a:ext cx="4641214" cy="3753810"/>
          </a:xfrm>
          <a:prstGeom prst="ellipse">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1117902" y="3027990"/>
            <a:ext cx="4122250" cy="3697930"/>
          </a:xfrm>
          <a:prstGeom prst="ellipse">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normAutofit fontScale="90000"/>
          </a:bodyPr>
          <a:lstStyle/>
          <a:p>
            <a:r>
              <a:rPr lang="en-US" dirty="0"/>
              <a:t>Efficient Scheduling with Dynamic Traffic</a:t>
            </a:r>
          </a:p>
        </p:txBody>
      </p:sp>
      <p:cxnSp>
        <p:nvCxnSpPr>
          <p:cNvPr id="6" name="Straight Connector 5"/>
          <p:cNvCxnSpPr/>
          <p:nvPr/>
        </p:nvCxnSpPr>
        <p:spPr>
          <a:xfrm flipV="1">
            <a:off x="3172380" y="3026114"/>
            <a:ext cx="0" cy="27523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146 Grupo"/>
          <p:cNvGrpSpPr/>
          <p:nvPr/>
        </p:nvGrpSpPr>
        <p:grpSpPr>
          <a:xfrm>
            <a:off x="2810519" y="3883339"/>
            <a:ext cx="764318" cy="344967"/>
            <a:chOff x="4937720" y="2721798"/>
            <a:chExt cx="890389" cy="390225"/>
          </a:xfrm>
        </p:grpSpPr>
        <p:sp>
          <p:nvSpPr>
            <p:cNvPr id="8"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2583039" y="3235148"/>
            <a:ext cx="1198571" cy="731688"/>
            <a:chOff x="2499146" y="2447963"/>
            <a:chExt cx="1396270" cy="827683"/>
          </a:xfrm>
        </p:grpSpPr>
        <p:sp>
          <p:nvSpPr>
            <p:cNvPr id="15" name="Rounded Rectangle 14"/>
            <p:cNvSpPr/>
            <p:nvPr/>
          </p:nvSpPr>
          <p:spPr>
            <a:xfrm>
              <a:off x="2499146" y="2476133"/>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16" name="TextBox 15"/>
            <p:cNvSpPr txBox="1"/>
            <p:nvPr/>
          </p:nvSpPr>
          <p:spPr>
            <a:xfrm>
              <a:off x="2767682" y="2843404"/>
              <a:ext cx="846496" cy="369332"/>
            </a:xfrm>
            <a:prstGeom prst="rect">
              <a:avLst/>
            </a:prstGeom>
            <a:noFill/>
          </p:spPr>
          <p:txBody>
            <a:bodyPr wrap="square" rtlCol="0">
              <a:spAutoFit/>
            </a:bodyPr>
            <a:lstStyle/>
            <a:p>
              <a:pPr algn="ctr"/>
              <a:r>
                <a:rPr lang="en-US" b="1" dirty="0" smtClean="0"/>
                <a:t>AP-2</a:t>
              </a:r>
              <a:endParaRPr lang="en-US" b="1" dirty="0"/>
            </a:p>
          </p:txBody>
        </p:sp>
        <p:sp>
          <p:nvSpPr>
            <p:cNvPr id="17" name="TextBox 16"/>
            <p:cNvSpPr txBox="1"/>
            <p:nvPr/>
          </p:nvSpPr>
          <p:spPr>
            <a:xfrm>
              <a:off x="2761361" y="2447963"/>
              <a:ext cx="940620" cy="369332"/>
            </a:xfrm>
            <a:prstGeom prst="rect">
              <a:avLst/>
            </a:prstGeom>
            <a:noFill/>
          </p:spPr>
          <p:txBody>
            <a:bodyPr wrap="none" rtlCol="0">
              <a:spAutoFit/>
            </a:bodyPr>
            <a:lstStyle/>
            <a:p>
              <a:r>
                <a:rPr lang="en-US" b="1" dirty="0" smtClean="0"/>
                <a:t>OpenRF</a:t>
              </a:r>
              <a:endParaRPr lang="en-US" b="1" dirty="0"/>
            </a:p>
          </p:txBody>
        </p:sp>
      </p:grpSp>
      <p:grpSp>
        <p:nvGrpSpPr>
          <p:cNvPr id="18" name="133 Grupo"/>
          <p:cNvGrpSpPr/>
          <p:nvPr/>
        </p:nvGrpSpPr>
        <p:grpSpPr>
          <a:xfrm>
            <a:off x="827502" y="3857330"/>
            <a:ext cx="764318" cy="344967"/>
            <a:chOff x="4937720" y="2721798"/>
            <a:chExt cx="890389" cy="390225"/>
          </a:xfrm>
        </p:grpSpPr>
        <p:sp>
          <p:nvSpPr>
            <p:cNvPr id="19"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Connector 24"/>
          <p:cNvCxnSpPr/>
          <p:nvPr/>
        </p:nvCxnSpPr>
        <p:spPr>
          <a:xfrm flipV="1">
            <a:off x="125734" y="3000114"/>
            <a:ext cx="3884884" cy="27876"/>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399853" y="1692927"/>
            <a:ext cx="1374720" cy="672906"/>
          </a:xfrm>
          <a:prstGeom prst="rect">
            <a:avLst/>
          </a:prstGeom>
          <a:solidFill>
            <a:srgbClr val="AAC27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rPr>
              <a:t>OpenRF</a:t>
            </a:r>
          </a:p>
          <a:p>
            <a:pPr algn="ctr"/>
            <a:r>
              <a:rPr lang="en-US" sz="2000" b="1" dirty="0">
                <a:solidFill>
                  <a:schemeClr val="tx1"/>
                </a:solidFill>
              </a:rPr>
              <a:t>Controller</a:t>
            </a:r>
          </a:p>
        </p:txBody>
      </p:sp>
      <p:cxnSp>
        <p:nvCxnSpPr>
          <p:cNvPr id="27" name="Straight Connector 26"/>
          <p:cNvCxnSpPr/>
          <p:nvPr/>
        </p:nvCxnSpPr>
        <p:spPr>
          <a:xfrm flipV="1">
            <a:off x="3615564" y="2365833"/>
            <a:ext cx="0" cy="66215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206085" y="3000114"/>
            <a:ext cx="0" cy="27523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606551" y="3198650"/>
            <a:ext cx="1198571" cy="731688"/>
            <a:chOff x="2499146" y="2447963"/>
            <a:chExt cx="1396270" cy="827683"/>
          </a:xfrm>
        </p:grpSpPr>
        <p:sp>
          <p:nvSpPr>
            <p:cNvPr id="46" name="Rounded Rectangle 45"/>
            <p:cNvSpPr/>
            <p:nvPr/>
          </p:nvSpPr>
          <p:spPr>
            <a:xfrm>
              <a:off x="2499146" y="2476133"/>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47" name="TextBox 46"/>
            <p:cNvSpPr txBox="1"/>
            <p:nvPr/>
          </p:nvSpPr>
          <p:spPr>
            <a:xfrm>
              <a:off x="2849025" y="2866248"/>
              <a:ext cx="761475" cy="369332"/>
            </a:xfrm>
            <a:prstGeom prst="rect">
              <a:avLst/>
            </a:prstGeom>
            <a:noFill/>
          </p:spPr>
          <p:txBody>
            <a:bodyPr wrap="square" rtlCol="0">
              <a:spAutoFit/>
            </a:bodyPr>
            <a:lstStyle/>
            <a:p>
              <a:pPr algn="ctr"/>
              <a:r>
                <a:rPr lang="en-US" b="1" dirty="0" smtClean="0"/>
                <a:t>AP-1</a:t>
              </a:r>
              <a:endParaRPr lang="en-US" b="1" dirty="0"/>
            </a:p>
          </p:txBody>
        </p:sp>
        <p:sp>
          <p:nvSpPr>
            <p:cNvPr id="48" name="TextBox 47"/>
            <p:cNvSpPr txBox="1"/>
            <p:nvPr/>
          </p:nvSpPr>
          <p:spPr>
            <a:xfrm>
              <a:off x="2761361" y="2447963"/>
              <a:ext cx="940620" cy="369332"/>
            </a:xfrm>
            <a:prstGeom prst="rect">
              <a:avLst/>
            </a:prstGeom>
            <a:noFill/>
          </p:spPr>
          <p:txBody>
            <a:bodyPr wrap="none" rtlCol="0">
              <a:spAutoFit/>
            </a:bodyPr>
            <a:lstStyle/>
            <a:p>
              <a:r>
                <a:rPr lang="en-US" b="1" dirty="0" smtClean="0"/>
                <a:t>OpenRF</a:t>
              </a:r>
              <a:endParaRPr lang="en-US" b="1" dirty="0"/>
            </a:p>
          </p:txBody>
        </p:sp>
      </p:grpSp>
      <p:cxnSp>
        <p:nvCxnSpPr>
          <p:cNvPr id="49" name="Straight Connector 48"/>
          <p:cNvCxnSpPr/>
          <p:nvPr/>
        </p:nvCxnSpPr>
        <p:spPr>
          <a:xfrm>
            <a:off x="601138" y="3525147"/>
            <a:ext cx="119857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584272" y="3554360"/>
            <a:ext cx="119857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4006720" y="457223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Chris</a:t>
            </a:r>
            <a:endParaRPr lang="en-US" sz="2600" b="1" dirty="0"/>
          </a:p>
        </p:txBody>
      </p:sp>
      <p:grpSp>
        <p:nvGrpSpPr>
          <p:cNvPr id="79" name="112 Grupo"/>
          <p:cNvGrpSpPr/>
          <p:nvPr/>
        </p:nvGrpSpPr>
        <p:grpSpPr>
          <a:xfrm>
            <a:off x="4332011" y="4206649"/>
            <a:ext cx="151905" cy="359487"/>
            <a:chOff x="2251055" y="6011612"/>
            <a:chExt cx="151905" cy="359487"/>
          </a:xfrm>
        </p:grpSpPr>
        <p:sp>
          <p:nvSpPr>
            <p:cNvPr id="80" name="Isosceles Triangle 128"/>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129"/>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0" name="Rectangle 149"/>
          <p:cNvSpPr/>
          <p:nvPr/>
        </p:nvSpPr>
        <p:spPr>
          <a:xfrm>
            <a:off x="177707" y="5237120"/>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grpSp>
        <p:nvGrpSpPr>
          <p:cNvPr id="151" name="102 Grupo"/>
          <p:cNvGrpSpPr/>
          <p:nvPr/>
        </p:nvGrpSpPr>
        <p:grpSpPr>
          <a:xfrm>
            <a:off x="487866" y="4859197"/>
            <a:ext cx="151905" cy="359487"/>
            <a:chOff x="2251055" y="6011612"/>
            <a:chExt cx="151905" cy="359487"/>
          </a:xfrm>
        </p:grpSpPr>
        <p:sp>
          <p:nvSpPr>
            <p:cNvPr id="152" name="Isosceles Triangle 151"/>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 name="Straight Connector 152"/>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9" name="102 Grupo"/>
          <p:cNvGrpSpPr/>
          <p:nvPr/>
        </p:nvGrpSpPr>
        <p:grpSpPr>
          <a:xfrm>
            <a:off x="2158782" y="4976961"/>
            <a:ext cx="151905" cy="359487"/>
            <a:chOff x="2251055" y="6011612"/>
            <a:chExt cx="151905" cy="359487"/>
          </a:xfrm>
        </p:grpSpPr>
        <p:sp>
          <p:nvSpPr>
            <p:cNvPr id="60" name="Isosceles Triangle 59"/>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2" name="Rectangle 61"/>
          <p:cNvSpPr/>
          <p:nvPr/>
        </p:nvSpPr>
        <p:spPr>
          <a:xfrm>
            <a:off x="1848623" y="5354884"/>
            <a:ext cx="790500" cy="478224"/>
          </a:xfrm>
          <a:prstGeom prst="rect">
            <a:avLst/>
          </a:prstGeom>
          <a:solidFill>
            <a:schemeClr val="accent2">
              <a:lumMod val="60000"/>
              <a:lumOff val="40000"/>
            </a:schemeClr>
          </a:solidFill>
          <a:ln>
            <a:solidFill>
              <a:schemeClr val="accent2">
                <a:lumMod val="50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Bob</a:t>
            </a:r>
          </a:p>
        </p:txBody>
      </p:sp>
    </p:spTree>
    <p:extLst>
      <p:ext uri="{BB962C8B-B14F-4D97-AF65-F5344CB8AC3E}">
        <p14:creationId xmlns:p14="http://schemas.microsoft.com/office/powerpoint/2010/main" val="77630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26" grpId="0" animBg="1"/>
      <p:bldP spid="73" grpId="0" animBg="1"/>
      <p:bldP spid="150" grpId="0" animBg="1"/>
      <p:bldP spid="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val 74"/>
          <p:cNvSpPr/>
          <p:nvPr/>
        </p:nvSpPr>
        <p:spPr>
          <a:xfrm>
            <a:off x="-1351280" y="3104190"/>
            <a:ext cx="4641214" cy="3753810"/>
          </a:xfrm>
          <a:prstGeom prst="ellipse">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1117902" y="3027990"/>
            <a:ext cx="4122250" cy="3697930"/>
          </a:xfrm>
          <a:prstGeom prst="ellipse">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normAutofit fontScale="90000"/>
          </a:bodyPr>
          <a:lstStyle/>
          <a:p>
            <a:r>
              <a:rPr lang="en-US" dirty="0"/>
              <a:t>Efficient Scheduling with Dynamic Traffic</a:t>
            </a:r>
          </a:p>
        </p:txBody>
      </p:sp>
      <p:cxnSp>
        <p:nvCxnSpPr>
          <p:cNvPr id="6" name="Straight Connector 5"/>
          <p:cNvCxnSpPr/>
          <p:nvPr/>
        </p:nvCxnSpPr>
        <p:spPr>
          <a:xfrm flipV="1">
            <a:off x="3172380" y="3026114"/>
            <a:ext cx="0" cy="27523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146 Grupo"/>
          <p:cNvGrpSpPr/>
          <p:nvPr/>
        </p:nvGrpSpPr>
        <p:grpSpPr>
          <a:xfrm>
            <a:off x="2810519" y="3883339"/>
            <a:ext cx="764318" cy="344967"/>
            <a:chOff x="4937720" y="2721798"/>
            <a:chExt cx="890389" cy="390225"/>
          </a:xfrm>
        </p:grpSpPr>
        <p:sp>
          <p:nvSpPr>
            <p:cNvPr id="8"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2583039" y="3235148"/>
            <a:ext cx="1198571" cy="731688"/>
            <a:chOff x="2499146" y="2447963"/>
            <a:chExt cx="1396270" cy="827683"/>
          </a:xfrm>
        </p:grpSpPr>
        <p:sp>
          <p:nvSpPr>
            <p:cNvPr id="15" name="Rounded Rectangle 14"/>
            <p:cNvSpPr/>
            <p:nvPr/>
          </p:nvSpPr>
          <p:spPr>
            <a:xfrm>
              <a:off x="2499146" y="2476133"/>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16" name="TextBox 15"/>
            <p:cNvSpPr txBox="1"/>
            <p:nvPr/>
          </p:nvSpPr>
          <p:spPr>
            <a:xfrm>
              <a:off x="2767682" y="2843404"/>
              <a:ext cx="846496" cy="369332"/>
            </a:xfrm>
            <a:prstGeom prst="rect">
              <a:avLst/>
            </a:prstGeom>
            <a:noFill/>
          </p:spPr>
          <p:txBody>
            <a:bodyPr wrap="square" rtlCol="0">
              <a:spAutoFit/>
            </a:bodyPr>
            <a:lstStyle/>
            <a:p>
              <a:pPr algn="ctr"/>
              <a:r>
                <a:rPr lang="en-US" b="1" dirty="0" smtClean="0"/>
                <a:t>AP-2</a:t>
              </a:r>
              <a:endParaRPr lang="en-US" b="1" dirty="0"/>
            </a:p>
          </p:txBody>
        </p:sp>
        <p:sp>
          <p:nvSpPr>
            <p:cNvPr id="17" name="TextBox 16"/>
            <p:cNvSpPr txBox="1"/>
            <p:nvPr/>
          </p:nvSpPr>
          <p:spPr>
            <a:xfrm>
              <a:off x="2761361" y="2447963"/>
              <a:ext cx="940620" cy="369332"/>
            </a:xfrm>
            <a:prstGeom prst="rect">
              <a:avLst/>
            </a:prstGeom>
            <a:noFill/>
          </p:spPr>
          <p:txBody>
            <a:bodyPr wrap="none" rtlCol="0">
              <a:spAutoFit/>
            </a:bodyPr>
            <a:lstStyle/>
            <a:p>
              <a:r>
                <a:rPr lang="en-US" b="1" dirty="0" smtClean="0"/>
                <a:t>OpenRF</a:t>
              </a:r>
              <a:endParaRPr lang="en-US" b="1" dirty="0"/>
            </a:p>
          </p:txBody>
        </p:sp>
      </p:grpSp>
      <p:grpSp>
        <p:nvGrpSpPr>
          <p:cNvPr id="18" name="133 Grupo"/>
          <p:cNvGrpSpPr/>
          <p:nvPr/>
        </p:nvGrpSpPr>
        <p:grpSpPr>
          <a:xfrm>
            <a:off x="827502" y="3857330"/>
            <a:ext cx="764318" cy="344967"/>
            <a:chOff x="4937720" y="2721798"/>
            <a:chExt cx="890389" cy="390225"/>
          </a:xfrm>
        </p:grpSpPr>
        <p:sp>
          <p:nvSpPr>
            <p:cNvPr id="19"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Connector 24"/>
          <p:cNvCxnSpPr/>
          <p:nvPr/>
        </p:nvCxnSpPr>
        <p:spPr>
          <a:xfrm flipV="1">
            <a:off x="125734" y="3000114"/>
            <a:ext cx="3884884" cy="27876"/>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399853" y="1692927"/>
            <a:ext cx="1374720" cy="672906"/>
          </a:xfrm>
          <a:prstGeom prst="rect">
            <a:avLst/>
          </a:prstGeom>
          <a:solidFill>
            <a:srgbClr val="AAC27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rPr>
              <a:t>OpenRF</a:t>
            </a:r>
          </a:p>
          <a:p>
            <a:pPr algn="ctr"/>
            <a:r>
              <a:rPr lang="en-US" sz="2000" b="1" dirty="0">
                <a:solidFill>
                  <a:schemeClr val="tx1"/>
                </a:solidFill>
              </a:rPr>
              <a:t>Controller</a:t>
            </a:r>
          </a:p>
        </p:txBody>
      </p:sp>
      <p:cxnSp>
        <p:nvCxnSpPr>
          <p:cNvPr id="27" name="Straight Connector 26"/>
          <p:cNvCxnSpPr/>
          <p:nvPr/>
        </p:nvCxnSpPr>
        <p:spPr>
          <a:xfrm flipV="1">
            <a:off x="3615564" y="2365833"/>
            <a:ext cx="0" cy="66215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206085" y="3000114"/>
            <a:ext cx="0" cy="27523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606551" y="3198650"/>
            <a:ext cx="1198571" cy="731688"/>
            <a:chOff x="2499146" y="2447963"/>
            <a:chExt cx="1396270" cy="827683"/>
          </a:xfrm>
        </p:grpSpPr>
        <p:sp>
          <p:nvSpPr>
            <p:cNvPr id="46" name="Rounded Rectangle 45"/>
            <p:cNvSpPr/>
            <p:nvPr/>
          </p:nvSpPr>
          <p:spPr>
            <a:xfrm>
              <a:off x="2499146" y="2476133"/>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47" name="TextBox 46"/>
            <p:cNvSpPr txBox="1"/>
            <p:nvPr/>
          </p:nvSpPr>
          <p:spPr>
            <a:xfrm>
              <a:off x="2849025" y="2866248"/>
              <a:ext cx="761475" cy="369332"/>
            </a:xfrm>
            <a:prstGeom prst="rect">
              <a:avLst/>
            </a:prstGeom>
            <a:noFill/>
          </p:spPr>
          <p:txBody>
            <a:bodyPr wrap="square" rtlCol="0">
              <a:spAutoFit/>
            </a:bodyPr>
            <a:lstStyle/>
            <a:p>
              <a:pPr algn="ctr"/>
              <a:r>
                <a:rPr lang="en-US" b="1" dirty="0" smtClean="0"/>
                <a:t>AP-1</a:t>
              </a:r>
              <a:endParaRPr lang="en-US" b="1" dirty="0"/>
            </a:p>
          </p:txBody>
        </p:sp>
        <p:sp>
          <p:nvSpPr>
            <p:cNvPr id="48" name="TextBox 47"/>
            <p:cNvSpPr txBox="1"/>
            <p:nvPr/>
          </p:nvSpPr>
          <p:spPr>
            <a:xfrm>
              <a:off x="2761361" y="2447963"/>
              <a:ext cx="940620" cy="369332"/>
            </a:xfrm>
            <a:prstGeom prst="rect">
              <a:avLst/>
            </a:prstGeom>
            <a:noFill/>
          </p:spPr>
          <p:txBody>
            <a:bodyPr wrap="none" rtlCol="0">
              <a:spAutoFit/>
            </a:bodyPr>
            <a:lstStyle/>
            <a:p>
              <a:r>
                <a:rPr lang="en-US" b="1" dirty="0" smtClean="0"/>
                <a:t>OpenRF</a:t>
              </a:r>
              <a:endParaRPr lang="en-US" b="1" dirty="0"/>
            </a:p>
          </p:txBody>
        </p:sp>
      </p:grpSp>
      <p:cxnSp>
        <p:nvCxnSpPr>
          <p:cNvPr id="49" name="Straight Connector 48"/>
          <p:cNvCxnSpPr/>
          <p:nvPr/>
        </p:nvCxnSpPr>
        <p:spPr>
          <a:xfrm>
            <a:off x="601138" y="3525147"/>
            <a:ext cx="119857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584272" y="3554360"/>
            <a:ext cx="119857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143" name="Rectangle 142"/>
          <p:cNvSpPr/>
          <p:nvPr/>
        </p:nvSpPr>
        <p:spPr>
          <a:xfrm>
            <a:off x="1848623" y="5354884"/>
            <a:ext cx="790500" cy="478224"/>
          </a:xfrm>
          <a:prstGeom prst="rect">
            <a:avLst/>
          </a:prstGeom>
          <a:solidFill>
            <a:schemeClr val="accent2">
              <a:lumMod val="60000"/>
              <a:lumOff val="40000"/>
            </a:schemeClr>
          </a:solidFill>
          <a:ln>
            <a:solidFill>
              <a:schemeClr val="accent2">
                <a:lumMod val="50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Bob</a:t>
            </a:r>
          </a:p>
        </p:txBody>
      </p:sp>
      <p:grpSp>
        <p:nvGrpSpPr>
          <p:cNvPr id="144" name="102 Grupo"/>
          <p:cNvGrpSpPr/>
          <p:nvPr/>
        </p:nvGrpSpPr>
        <p:grpSpPr>
          <a:xfrm>
            <a:off x="2158782" y="4976961"/>
            <a:ext cx="151905" cy="359487"/>
            <a:chOff x="2251055" y="6011612"/>
            <a:chExt cx="151905" cy="359487"/>
          </a:xfrm>
        </p:grpSpPr>
        <p:sp>
          <p:nvSpPr>
            <p:cNvPr id="145" name="Isosceles Triangle 144"/>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0" name="Rectangle 149"/>
          <p:cNvSpPr/>
          <p:nvPr/>
        </p:nvSpPr>
        <p:spPr>
          <a:xfrm>
            <a:off x="177707" y="5237120"/>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grpSp>
        <p:nvGrpSpPr>
          <p:cNvPr id="151" name="102 Grupo"/>
          <p:cNvGrpSpPr/>
          <p:nvPr/>
        </p:nvGrpSpPr>
        <p:grpSpPr>
          <a:xfrm>
            <a:off x="487866" y="4859197"/>
            <a:ext cx="151905" cy="359487"/>
            <a:chOff x="2251055" y="6011612"/>
            <a:chExt cx="151905" cy="359487"/>
          </a:xfrm>
        </p:grpSpPr>
        <p:sp>
          <p:nvSpPr>
            <p:cNvPr id="152" name="Isosceles Triangle 151"/>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 name="Straight Connector 152"/>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409049" y="1490747"/>
            <a:ext cx="4499294" cy="1692771"/>
          </a:xfrm>
          <a:prstGeom prst="rect">
            <a:avLst/>
          </a:prstGeom>
          <a:noFill/>
        </p:spPr>
        <p:txBody>
          <a:bodyPr wrap="square" rtlCol="0">
            <a:spAutoFit/>
          </a:bodyPr>
          <a:lstStyle/>
          <a:p>
            <a:r>
              <a:rPr lang="en-US" sz="2600" u="sng" dirty="0"/>
              <a:t>Observation</a:t>
            </a:r>
            <a:r>
              <a:rPr lang="en-US" sz="2600" dirty="0"/>
              <a:t>: APs can dynamically re-allocate </a:t>
            </a:r>
            <a:r>
              <a:rPr lang="en-US" sz="2600" dirty="0" smtClean="0"/>
              <a:t>slots for edge-clients to </a:t>
            </a:r>
            <a:r>
              <a:rPr lang="en-US" sz="2600" dirty="0"/>
              <a:t>non-edge clients</a:t>
            </a:r>
          </a:p>
          <a:p>
            <a:r>
              <a:rPr lang="en-US" sz="2600" b="1" dirty="0">
                <a:solidFill>
                  <a:srgbClr val="0000FF"/>
                </a:solidFill>
                <a:sym typeface="Wingdings"/>
              </a:rPr>
              <a:t> Prevents wasted slots</a:t>
            </a:r>
            <a:r>
              <a:rPr lang="en-US" sz="2600" b="1" dirty="0">
                <a:solidFill>
                  <a:srgbClr val="0000FF"/>
                </a:solidFill>
              </a:rPr>
              <a:t>  </a:t>
            </a:r>
          </a:p>
        </p:txBody>
      </p:sp>
      <p:sp>
        <p:nvSpPr>
          <p:cNvPr id="61" name="Rectangle 60"/>
          <p:cNvSpPr/>
          <p:nvPr/>
        </p:nvSpPr>
        <p:spPr>
          <a:xfrm>
            <a:off x="4006720" y="457223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Chris</a:t>
            </a:r>
            <a:endParaRPr lang="en-US" sz="2600" b="1" dirty="0"/>
          </a:p>
        </p:txBody>
      </p:sp>
      <p:grpSp>
        <p:nvGrpSpPr>
          <p:cNvPr id="62" name="112 Grupo"/>
          <p:cNvGrpSpPr/>
          <p:nvPr/>
        </p:nvGrpSpPr>
        <p:grpSpPr>
          <a:xfrm>
            <a:off x="4332011" y="4206649"/>
            <a:ext cx="151905" cy="359487"/>
            <a:chOff x="2251055" y="6011612"/>
            <a:chExt cx="151905" cy="359487"/>
          </a:xfrm>
        </p:grpSpPr>
        <p:sp>
          <p:nvSpPr>
            <p:cNvPr id="63" name="Isosceles Triangle 128"/>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129"/>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7" name="TextBox 76"/>
          <p:cNvSpPr txBox="1"/>
          <p:nvPr/>
        </p:nvSpPr>
        <p:spPr>
          <a:xfrm rot="18800437">
            <a:off x="2307050" y="4336791"/>
            <a:ext cx="649336" cy="461665"/>
          </a:xfrm>
          <a:prstGeom prst="rect">
            <a:avLst/>
          </a:prstGeom>
          <a:noFill/>
          <a:ln>
            <a:noFill/>
            <a:prstDash val="sysDash"/>
          </a:ln>
        </p:spPr>
        <p:txBody>
          <a:bodyPr wrap="none" rtlCol="0">
            <a:spAutoFit/>
          </a:bodyPr>
          <a:lstStyle/>
          <a:p>
            <a:pPr algn="dist"/>
            <a:r>
              <a:rPr lang="en-US" sz="2400" dirty="0" smtClean="0"/>
              <a:t>null</a:t>
            </a:r>
            <a:endParaRPr lang="en-US" sz="2400" dirty="0"/>
          </a:p>
        </p:txBody>
      </p:sp>
      <p:cxnSp>
        <p:nvCxnSpPr>
          <p:cNvPr id="78" name="Straight Arrow Connector 77"/>
          <p:cNvCxnSpPr/>
          <p:nvPr/>
        </p:nvCxnSpPr>
        <p:spPr>
          <a:xfrm flipH="1">
            <a:off x="2583039" y="4369677"/>
            <a:ext cx="517880" cy="564816"/>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1297328" y="4308916"/>
            <a:ext cx="551295" cy="43687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3" name="Group 72"/>
          <p:cNvGrpSpPr/>
          <p:nvPr/>
        </p:nvGrpSpPr>
        <p:grpSpPr>
          <a:xfrm rot="5400000">
            <a:off x="864301" y="1727756"/>
            <a:ext cx="507201" cy="1725954"/>
            <a:chOff x="2043546" y="1991684"/>
            <a:chExt cx="507201" cy="1725954"/>
          </a:xfrm>
          <a:effectLst/>
        </p:grpSpPr>
        <p:cxnSp>
          <p:nvCxnSpPr>
            <p:cNvPr id="79" name="Straight Connector 78"/>
            <p:cNvCxnSpPr/>
            <p:nvPr/>
          </p:nvCxnSpPr>
          <p:spPr>
            <a:xfrm rot="16200000" flipH="1" flipV="1">
              <a:off x="1186343" y="2848887"/>
              <a:ext cx="1714407"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16200000" flipV="1">
              <a:off x="2291373" y="3458264"/>
              <a:ext cx="11546" cy="50719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16200000" flipV="1">
              <a:off x="1686010" y="2852901"/>
              <a:ext cx="1725954" cy="352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3" name="Rectangle 82"/>
          <p:cNvSpPr/>
          <p:nvPr/>
        </p:nvSpPr>
        <p:spPr>
          <a:xfrm>
            <a:off x="321176" y="2402085"/>
            <a:ext cx="643702"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84" name="Rectangle 83"/>
          <p:cNvSpPr/>
          <p:nvPr/>
        </p:nvSpPr>
        <p:spPr>
          <a:xfrm>
            <a:off x="1032613" y="2402085"/>
            <a:ext cx="643702"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Tree>
    <p:extLst>
      <p:ext uri="{BB962C8B-B14F-4D97-AF65-F5344CB8AC3E}">
        <p14:creationId xmlns:p14="http://schemas.microsoft.com/office/powerpoint/2010/main" val="212062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3" grpId="0" animBg="1"/>
      <p:bldP spid="8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val 74"/>
          <p:cNvSpPr/>
          <p:nvPr/>
        </p:nvSpPr>
        <p:spPr>
          <a:xfrm>
            <a:off x="-1351280" y="3104190"/>
            <a:ext cx="4641214" cy="3753810"/>
          </a:xfrm>
          <a:prstGeom prst="ellipse">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1117902" y="3027990"/>
            <a:ext cx="4122250" cy="3697930"/>
          </a:xfrm>
          <a:prstGeom prst="ellipse">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normAutofit fontScale="90000"/>
          </a:bodyPr>
          <a:lstStyle/>
          <a:p>
            <a:r>
              <a:rPr lang="en-US" dirty="0"/>
              <a:t>Efficient Scheduling with Dynamic Traffic</a:t>
            </a:r>
          </a:p>
        </p:txBody>
      </p:sp>
      <p:cxnSp>
        <p:nvCxnSpPr>
          <p:cNvPr id="6" name="Straight Connector 5"/>
          <p:cNvCxnSpPr/>
          <p:nvPr/>
        </p:nvCxnSpPr>
        <p:spPr>
          <a:xfrm flipV="1">
            <a:off x="3172380" y="3026114"/>
            <a:ext cx="0" cy="27523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146 Grupo"/>
          <p:cNvGrpSpPr/>
          <p:nvPr/>
        </p:nvGrpSpPr>
        <p:grpSpPr>
          <a:xfrm>
            <a:off x="2810519" y="3883339"/>
            <a:ext cx="764318" cy="344967"/>
            <a:chOff x="4937720" y="2721798"/>
            <a:chExt cx="890389" cy="390225"/>
          </a:xfrm>
        </p:grpSpPr>
        <p:sp>
          <p:nvSpPr>
            <p:cNvPr id="8"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2583039" y="3235148"/>
            <a:ext cx="1198571" cy="731688"/>
            <a:chOff x="2499146" y="2447963"/>
            <a:chExt cx="1396270" cy="827683"/>
          </a:xfrm>
        </p:grpSpPr>
        <p:sp>
          <p:nvSpPr>
            <p:cNvPr id="15" name="Rounded Rectangle 14"/>
            <p:cNvSpPr/>
            <p:nvPr/>
          </p:nvSpPr>
          <p:spPr>
            <a:xfrm>
              <a:off x="2499146" y="2476133"/>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16" name="TextBox 15"/>
            <p:cNvSpPr txBox="1"/>
            <p:nvPr/>
          </p:nvSpPr>
          <p:spPr>
            <a:xfrm>
              <a:off x="2767682" y="2843404"/>
              <a:ext cx="846496" cy="369332"/>
            </a:xfrm>
            <a:prstGeom prst="rect">
              <a:avLst/>
            </a:prstGeom>
            <a:noFill/>
          </p:spPr>
          <p:txBody>
            <a:bodyPr wrap="square" rtlCol="0">
              <a:spAutoFit/>
            </a:bodyPr>
            <a:lstStyle/>
            <a:p>
              <a:pPr algn="ctr"/>
              <a:r>
                <a:rPr lang="en-US" b="1" dirty="0" smtClean="0"/>
                <a:t>AP-2</a:t>
              </a:r>
              <a:endParaRPr lang="en-US" b="1" dirty="0"/>
            </a:p>
          </p:txBody>
        </p:sp>
        <p:sp>
          <p:nvSpPr>
            <p:cNvPr id="17" name="TextBox 16"/>
            <p:cNvSpPr txBox="1"/>
            <p:nvPr/>
          </p:nvSpPr>
          <p:spPr>
            <a:xfrm>
              <a:off x="2761361" y="2447963"/>
              <a:ext cx="940620" cy="369332"/>
            </a:xfrm>
            <a:prstGeom prst="rect">
              <a:avLst/>
            </a:prstGeom>
            <a:noFill/>
          </p:spPr>
          <p:txBody>
            <a:bodyPr wrap="none" rtlCol="0">
              <a:spAutoFit/>
            </a:bodyPr>
            <a:lstStyle/>
            <a:p>
              <a:r>
                <a:rPr lang="en-US" b="1" dirty="0" smtClean="0"/>
                <a:t>OpenRF</a:t>
              </a:r>
              <a:endParaRPr lang="en-US" b="1" dirty="0"/>
            </a:p>
          </p:txBody>
        </p:sp>
      </p:grpSp>
      <p:grpSp>
        <p:nvGrpSpPr>
          <p:cNvPr id="18" name="133 Grupo"/>
          <p:cNvGrpSpPr/>
          <p:nvPr/>
        </p:nvGrpSpPr>
        <p:grpSpPr>
          <a:xfrm>
            <a:off x="827502" y="3857330"/>
            <a:ext cx="764318" cy="344967"/>
            <a:chOff x="4937720" y="2721798"/>
            <a:chExt cx="890389" cy="390225"/>
          </a:xfrm>
        </p:grpSpPr>
        <p:sp>
          <p:nvSpPr>
            <p:cNvPr id="19"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Connector 24"/>
          <p:cNvCxnSpPr/>
          <p:nvPr/>
        </p:nvCxnSpPr>
        <p:spPr>
          <a:xfrm flipV="1">
            <a:off x="125734" y="3000114"/>
            <a:ext cx="3884884" cy="27876"/>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399853" y="1692927"/>
            <a:ext cx="1374720" cy="672906"/>
          </a:xfrm>
          <a:prstGeom prst="rect">
            <a:avLst/>
          </a:prstGeom>
          <a:solidFill>
            <a:srgbClr val="AAC27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rPr>
              <a:t>OpenRF</a:t>
            </a:r>
          </a:p>
          <a:p>
            <a:pPr algn="ctr"/>
            <a:r>
              <a:rPr lang="en-US" sz="2000" b="1" dirty="0">
                <a:solidFill>
                  <a:schemeClr val="tx1"/>
                </a:solidFill>
              </a:rPr>
              <a:t>Controller</a:t>
            </a:r>
          </a:p>
        </p:txBody>
      </p:sp>
      <p:cxnSp>
        <p:nvCxnSpPr>
          <p:cNvPr id="27" name="Straight Connector 26"/>
          <p:cNvCxnSpPr/>
          <p:nvPr/>
        </p:nvCxnSpPr>
        <p:spPr>
          <a:xfrm flipV="1">
            <a:off x="3615564" y="2365833"/>
            <a:ext cx="0" cy="66215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206085" y="3000114"/>
            <a:ext cx="0" cy="27523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606551" y="3198650"/>
            <a:ext cx="1198571" cy="731688"/>
            <a:chOff x="2499146" y="2447963"/>
            <a:chExt cx="1396270" cy="827683"/>
          </a:xfrm>
        </p:grpSpPr>
        <p:sp>
          <p:nvSpPr>
            <p:cNvPr id="46" name="Rounded Rectangle 45"/>
            <p:cNvSpPr/>
            <p:nvPr/>
          </p:nvSpPr>
          <p:spPr>
            <a:xfrm>
              <a:off x="2499146" y="2476133"/>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47" name="TextBox 46"/>
            <p:cNvSpPr txBox="1"/>
            <p:nvPr/>
          </p:nvSpPr>
          <p:spPr>
            <a:xfrm>
              <a:off x="2849025" y="2866248"/>
              <a:ext cx="761475" cy="369332"/>
            </a:xfrm>
            <a:prstGeom prst="rect">
              <a:avLst/>
            </a:prstGeom>
            <a:noFill/>
          </p:spPr>
          <p:txBody>
            <a:bodyPr wrap="square" rtlCol="0">
              <a:spAutoFit/>
            </a:bodyPr>
            <a:lstStyle/>
            <a:p>
              <a:pPr algn="ctr"/>
              <a:r>
                <a:rPr lang="en-US" b="1" dirty="0" smtClean="0"/>
                <a:t>AP-1</a:t>
              </a:r>
              <a:endParaRPr lang="en-US" b="1" dirty="0"/>
            </a:p>
          </p:txBody>
        </p:sp>
        <p:sp>
          <p:nvSpPr>
            <p:cNvPr id="48" name="TextBox 47"/>
            <p:cNvSpPr txBox="1"/>
            <p:nvPr/>
          </p:nvSpPr>
          <p:spPr>
            <a:xfrm>
              <a:off x="2761361" y="2447963"/>
              <a:ext cx="940620" cy="369332"/>
            </a:xfrm>
            <a:prstGeom prst="rect">
              <a:avLst/>
            </a:prstGeom>
            <a:noFill/>
          </p:spPr>
          <p:txBody>
            <a:bodyPr wrap="none" rtlCol="0">
              <a:spAutoFit/>
            </a:bodyPr>
            <a:lstStyle/>
            <a:p>
              <a:r>
                <a:rPr lang="en-US" b="1" dirty="0" smtClean="0"/>
                <a:t>OpenRF</a:t>
              </a:r>
              <a:endParaRPr lang="en-US" b="1" dirty="0"/>
            </a:p>
          </p:txBody>
        </p:sp>
      </p:grpSp>
      <p:cxnSp>
        <p:nvCxnSpPr>
          <p:cNvPr id="49" name="Straight Connector 48"/>
          <p:cNvCxnSpPr/>
          <p:nvPr/>
        </p:nvCxnSpPr>
        <p:spPr>
          <a:xfrm>
            <a:off x="601138" y="3525147"/>
            <a:ext cx="119857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584272" y="3554360"/>
            <a:ext cx="119857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150" name="Rectangle 149"/>
          <p:cNvSpPr/>
          <p:nvPr/>
        </p:nvSpPr>
        <p:spPr>
          <a:xfrm>
            <a:off x="177707" y="5237120"/>
            <a:ext cx="790500" cy="478224"/>
          </a:xfrm>
          <a:prstGeom prst="rect">
            <a:avLst/>
          </a:prstGeom>
          <a:solidFill>
            <a:schemeClr val="accent2">
              <a:lumMod val="60000"/>
              <a:lumOff val="40000"/>
            </a:schemeClr>
          </a:solid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grpSp>
        <p:nvGrpSpPr>
          <p:cNvPr id="151" name="102 Grupo"/>
          <p:cNvGrpSpPr/>
          <p:nvPr/>
        </p:nvGrpSpPr>
        <p:grpSpPr>
          <a:xfrm>
            <a:off x="487866" y="4859197"/>
            <a:ext cx="151905" cy="359487"/>
            <a:chOff x="2251055" y="6011612"/>
            <a:chExt cx="151905" cy="359487"/>
          </a:xfrm>
        </p:grpSpPr>
        <p:sp>
          <p:nvSpPr>
            <p:cNvPr id="152" name="Isosceles Triangle 151"/>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 name="Straight Connector 152"/>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1" name="Rectangle 60"/>
          <p:cNvSpPr/>
          <p:nvPr/>
        </p:nvSpPr>
        <p:spPr>
          <a:xfrm>
            <a:off x="4006720" y="457223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Chris</a:t>
            </a:r>
            <a:endParaRPr lang="en-US" sz="2600" b="1" dirty="0"/>
          </a:p>
        </p:txBody>
      </p:sp>
      <p:grpSp>
        <p:nvGrpSpPr>
          <p:cNvPr id="62" name="112 Grupo"/>
          <p:cNvGrpSpPr/>
          <p:nvPr/>
        </p:nvGrpSpPr>
        <p:grpSpPr>
          <a:xfrm>
            <a:off x="4332011" y="4206649"/>
            <a:ext cx="151905" cy="359487"/>
            <a:chOff x="2251055" y="6011612"/>
            <a:chExt cx="151905" cy="359487"/>
          </a:xfrm>
        </p:grpSpPr>
        <p:sp>
          <p:nvSpPr>
            <p:cNvPr id="63" name="Isosceles Triangle 128"/>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129"/>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7" name="Rectangle 76"/>
          <p:cNvSpPr/>
          <p:nvPr/>
        </p:nvSpPr>
        <p:spPr>
          <a:xfrm>
            <a:off x="1848623" y="5354884"/>
            <a:ext cx="790500" cy="478224"/>
          </a:xfrm>
          <a:prstGeom prst="rect">
            <a:avLst/>
          </a:prstGeom>
          <a:solidFill>
            <a:schemeClr val="accent2">
              <a:lumMod val="60000"/>
              <a:lumOff val="40000"/>
            </a:schemeClr>
          </a:solid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Bob</a:t>
            </a:r>
          </a:p>
        </p:txBody>
      </p:sp>
      <p:cxnSp>
        <p:nvCxnSpPr>
          <p:cNvPr id="80" name="Straight Arrow Connector 79"/>
          <p:cNvCxnSpPr/>
          <p:nvPr/>
        </p:nvCxnSpPr>
        <p:spPr>
          <a:xfrm flipH="1">
            <a:off x="2583039" y="4369677"/>
            <a:ext cx="517880" cy="564816"/>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rot="18800437">
            <a:off x="2307050" y="4336791"/>
            <a:ext cx="649336" cy="461665"/>
          </a:xfrm>
          <a:prstGeom prst="rect">
            <a:avLst/>
          </a:prstGeom>
          <a:noFill/>
          <a:ln>
            <a:noFill/>
            <a:prstDash val="sysDash"/>
          </a:ln>
        </p:spPr>
        <p:txBody>
          <a:bodyPr wrap="none" rtlCol="0">
            <a:spAutoFit/>
          </a:bodyPr>
          <a:lstStyle/>
          <a:p>
            <a:pPr algn="dist"/>
            <a:r>
              <a:rPr lang="en-US" sz="2400" dirty="0" smtClean="0"/>
              <a:t>null</a:t>
            </a:r>
            <a:endParaRPr lang="en-US" dirty="0"/>
          </a:p>
        </p:txBody>
      </p:sp>
      <p:grpSp>
        <p:nvGrpSpPr>
          <p:cNvPr id="82" name="102 Grupo"/>
          <p:cNvGrpSpPr/>
          <p:nvPr/>
        </p:nvGrpSpPr>
        <p:grpSpPr>
          <a:xfrm>
            <a:off x="2158782" y="4976961"/>
            <a:ext cx="151905" cy="359487"/>
            <a:chOff x="2251055" y="6011612"/>
            <a:chExt cx="151905" cy="359487"/>
          </a:xfrm>
        </p:grpSpPr>
        <p:sp>
          <p:nvSpPr>
            <p:cNvPr id="83" name="Isosceles Triangle 82"/>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5" name="Rectangle 84"/>
          <p:cNvSpPr/>
          <p:nvPr/>
        </p:nvSpPr>
        <p:spPr>
          <a:xfrm>
            <a:off x="169653" y="5237120"/>
            <a:ext cx="790500" cy="478224"/>
          </a:xfrm>
          <a:prstGeom prst="rect">
            <a:avLst/>
          </a:prstGeom>
          <a:solidFill>
            <a:schemeClr val="accent2">
              <a:lumMod val="60000"/>
              <a:lumOff val="40000"/>
            </a:schemeClr>
          </a:solidFill>
          <a:ln>
            <a:solidFill>
              <a:schemeClr val="accent2">
                <a:lumMod val="50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sp>
        <p:nvSpPr>
          <p:cNvPr id="78" name="Content Placeholder 2"/>
          <p:cNvSpPr txBox="1">
            <a:spLocks/>
          </p:cNvSpPr>
          <p:nvPr/>
        </p:nvSpPr>
        <p:spPr>
          <a:xfrm>
            <a:off x="62489" y="4999163"/>
            <a:ext cx="8842853" cy="1667890"/>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pPr marL="688975" indent="-457200" algn="l">
              <a:buFont typeface="Arial"/>
              <a:buChar char="•"/>
            </a:pPr>
            <a:r>
              <a:rPr lang="en-US" dirty="0" smtClean="0"/>
              <a:t>Re-allocation must ensure fairness between flows</a:t>
            </a:r>
          </a:p>
          <a:p>
            <a:pPr marL="688975" indent="-457200" algn="l">
              <a:buFont typeface="Arial"/>
              <a:buChar char="•"/>
            </a:pPr>
            <a:r>
              <a:rPr lang="en-US" dirty="0" smtClean="0"/>
              <a:t>In the paper, we show how to build deficit round robin schedulers to do this </a:t>
            </a:r>
            <a:endParaRPr lang="en-US" dirty="0"/>
          </a:p>
        </p:txBody>
      </p:sp>
      <p:grpSp>
        <p:nvGrpSpPr>
          <p:cNvPr id="30" name="Group 29"/>
          <p:cNvGrpSpPr/>
          <p:nvPr/>
        </p:nvGrpSpPr>
        <p:grpSpPr>
          <a:xfrm>
            <a:off x="735407" y="3861794"/>
            <a:ext cx="1113216" cy="883995"/>
            <a:chOff x="735407" y="3861794"/>
            <a:chExt cx="1113216" cy="883995"/>
          </a:xfrm>
        </p:grpSpPr>
        <p:cxnSp>
          <p:nvCxnSpPr>
            <p:cNvPr id="74" name="Straight Arrow Connector 73"/>
            <p:cNvCxnSpPr/>
            <p:nvPr/>
          </p:nvCxnSpPr>
          <p:spPr>
            <a:xfrm>
              <a:off x="1297328" y="4308916"/>
              <a:ext cx="551295" cy="43687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rot="10800000">
              <a:off x="735407" y="3861794"/>
              <a:ext cx="551295" cy="436873"/>
            </a:xfrm>
            <a:prstGeom prst="straightConnector1">
              <a:avLst/>
            </a:prstGeom>
            <a:ln>
              <a:no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rot="5400000">
            <a:off x="864301" y="1727756"/>
            <a:ext cx="507201" cy="1725954"/>
            <a:chOff x="2043546" y="1991684"/>
            <a:chExt cx="507201" cy="1725954"/>
          </a:xfrm>
          <a:effectLst/>
        </p:grpSpPr>
        <p:cxnSp>
          <p:nvCxnSpPr>
            <p:cNvPr id="86" name="Straight Connector 85"/>
            <p:cNvCxnSpPr/>
            <p:nvPr/>
          </p:nvCxnSpPr>
          <p:spPr>
            <a:xfrm rot="16200000" flipH="1" flipV="1">
              <a:off x="1186343" y="2848887"/>
              <a:ext cx="1714407"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16200000" flipV="1">
              <a:off x="2291373" y="3458264"/>
              <a:ext cx="11546" cy="50719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16200000" flipV="1">
              <a:off x="1686010" y="2852901"/>
              <a:ext cx="1725954" cy="352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0" name="Rectangle 89"/>
          <p:cNvSpPr/>
          <p:nvPr/>
        </p:nvSpPr>
        <p:spPr>
          <a:xfrm>
            <a:off x="321176" y="2402085"/>
            <a:ext cx="643702"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91" name="Rectangle 90"/>
          <p:cNvSpPr/>
          <p:nvPr/>
        </p:nvSpPr>
        <p:spPr>
          <a:xfrm>
            <a:off x="1032613" y="2402085"/>
            <a:ext cx="643702" cy="387924"/>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60" name="TextBox 59"/>
          <p:cNvSpPr txBox="1"/>
          <p:nvPr/>
        </p:nvSpPr>
        <p:spPr>
          <a:xfrm>
            <a:off x="4409049" y="1490747"/>
            <a:ext cx="4499294" cy="1692771"/>
          </a:xfrm>
          <a:prstGeom prst="rect">
            <a:avLst/>
          </a:prstGeom>
          <a:noFill/>
        </p:spPr>
        <p:txBody>
          <a:bodyPr wrap="square" rtlCol="0">
            <a:spAutoFit/>
          </a:bodyPr>
          <a:lstStyle/>
          <a:p>
            <a:r>
              <a:rPr lang="en-US" sz="2600" u="sng" dirty="0"/>
              <a:t>Observation</a:t>
            </a:r>
            <a:r>
              <a:rPr lang="en-US" sz="2600" dirty="0"/>
              <a:t>: APs can dynamically re-allocate </a:t>
            </a:r>
            <a:r>
              <a:rPr lang="en-US" sz="2600" dirty="0" smtClean="0"/>
              <a:t>slots for edge-clients to </a:t>
            </a:r>
            <a:r>
              <a:rPr lang="en-US" sz="2600" dirty="0"/>
              <a:t>non-edge clients</a:t>
            </a:r>
          </a:p>
          <a:p>
            <a:r>
              <a:rPr lang="en-US" sz="2600" b="1" dirty="0">
                <a:solidFill>
                  <a:srgbClr val="0000FF"/>
                </a:solidFill>
                <a:sym typeface="Wingdings"/>
              </a:rPr>
              <a:t> Prevents wasted slots</a:t>
            </a:r>
            <a:r>
              <a:rPr lang="en-US" sz="2600" b="1" dirty="0">
                <a:solidFill>
                  <a:srgbClr val="0000FF"/>
                </a:solidFill>
              </a:rPr>
              <a:t>  </a:t>
            </a:r>
          </a:p>
        </p:txBody>
      </p:sp>
    </p:spTree>
    <p:extLst>
      <p:ext uri="{BB962C8B-B14F-4D97-AF65-F5344CB8AC3E}">
        <p14:creationId xmlns:p14="http://schemas.microsoft.com/office/powerpoint/2010/main" val="417328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5400000">
                                      <p:cBhvr>
                                        <p:cTn id="6" dur="1000" fill="hold"/>
                                        <p:tgtEl>
                                          <p:spTgt spid="30"/>
                                        </p:tgtEl>
                                        <p:attrNameLst>
                                          <p:attrName>r</p:attrName>
                                        </p:attrNameLst>
                                      </p:cBhvr>
                                    </p:animRo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8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7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35096"/>
            <a:ext cx="9143999" cy="1143000"/>
          </a:xfrm>
        </p:spPr>
        <p:txBody>
          <a:bodyPr vert="horz" lIns="91440" tIns="45720" rIns="91440" bIns="45720" rtlCol="0" anchor="ctr">
            <a:normAutofit/>
          </a:bodyPr>
          <a:lstStyle/>
          <a:p>
            <a:r>
              <a:rPr lang="en-US" sz="5400" dirty="0" smtClean="0"/>
              <a:t>Experimental Results</a:t>
            </a:r>
            <a:endParaRPr lang="en-US" sz="5400" dirty="0"/>
          </a:p>
        </p:txBody>
      </p:sp>
    </p:spTree>
    <p:extLst>
      <p:ext uri="{BB962C8B-B14F-4D97-AF65-F5344CB8AC3E}">
        <p14:creationId xmlns:p14="http://schemas.microsoft.com/office/powerpoint/2010/main" val="31609471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OpenRF Implementation</a:t>
            </a:r>
            <a:endParaRPr lang="en-US" dirty="0"/>
          </a:p>
        </p:txBody>
      </p:sp>
      <p:sp>
        <p:nvSpPr>
          <p:cNvPr id="3" name="Content Placeholder 2"/>
          <p:cNvSpPr>
            <a:spLocks noGrp="1"/>
          </p:cNvSpPr>
          <p:nvPr>
            <p:ph idx="1"/>
          </p:nvPr>
        </p:nvSpPr>
        <p:spPr>
          <a:xfrm>
            <a:off x="457199" y="1854981"/>
            <a:ext cx="8686801" cy="4271182"/>
          </a:xfrm>
        </p:spPr>
        <p:txBody>
          <a:bodyPr>
            <a:normAutofit fontScale="92500" lnSpcReduction="10000"/>
          </a:bodyPr>
          <a:lstStyle/>
          <a:p>
            <a:r>
              <a:rPr lang="en-US" dirty="0" smtClean="0"/>
              <a:t>Implemented on Intel 5300 Wi-Fi cards</a:t>
            </a:r>
          </a:p>
          <a:p>
            <a:endParaRPr lang="en-US" dirty="0"/>
          </a:p>
          <a:p>
            <a:r>
              <a:rPr lang="en-US" dirty="0" smtClean="0"/>
              <a:t>Modified the </a:t>
            </a:r>
            <a:r>
              <a:rPr lang="en-US" dirty="0" err="1" smtClean="0"/>
              <a:t>iwlwifi</a:t>
            </a:r>
            <a:r>
              <a:rPr lang="en-US" dirty="0" smtClean="0"/>
              <a:t> driver for Linux</a:t>
            </a:r>
          </a:p>
          <a:p>
            <a:endParaRPr lang="en-US" dirty="0"/>
          </a:p>
          <a:p>
            <a:r>
              <a:rPr lang="en-US" dirty="0" smtClean="0"/>
              <a:t>Extended the 802.11 CSI tool to manipulate wireless channels</a:t>
            </a:r>
          </a:p>
          <a:p>
            <a:endParaRPr lang="en-US" dirty="0"/>
          </a:p>
          <a:p>
            <a:r>
              <a:rPr lang="en-US" dirty="0" smtClean="0"/>
              <a:t>Compare OpenRF with standard 802.11n baseline</a:t>
            </a:r>
          </a:p>
        </p:txBody>
      </p:sp>
      <p:pic>
        <p:nvPicPr>
          <p:cNvPr id="6" name="Picture 5"/>
          <p:cNvPicPr>
            <a:picLocks noChangeAspect="1"/>
          </p:cNvPicPr>
          <p:nvPr/>
        </p:nvPicPr>
        <p:blipFill>
          <a:blip r:embed="rId3"/>
          <a:stretch>
            <a:fillRect/>
          </a:stretch>
        </p:blipFill>
        <p:spPr>
          <a:xfrm>
            <a:off x="7695431" y="1417638"/>
            <a:ext cx="1091635" cy="1091635"/>
          </a:xfrm>
          <a:prstGeom prst="rect">
            <a:avLst/>
          </a:prstGeom>
        </p:spPr>
      </p:pic>
    </p:spTree>
    <p:extLst>
      <p:ext uri="{BB962C8B-B14F-4D97-AF65-F5344CB8AC3E}">
        <p14:creationId xmlns:p14="http://schemas.microsoft.com/office/powerpoint/2010/main" val="5048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256"/>
          <p:cNvGrpSpPr>
            <a:grpSpLocks noChangeAspect="1"/>
          </p:cNvGrpSpPr>
          <p:nvPr/>
        </p:nvGrpSpPr>
        <p:grpSpPr bwMode="auto">
          <a:xfrm>
            <a:off x="3178175" y="2193925"/>
            <a:ext cx="5229225" cy="3619500"/>
            <a:chOff x="2011" y="1382"/>
            <a:chExt cx="3294" cy="2280"/>
          </a:xfrm>
        </p:grpSpPr>
        <p:sp>
          <p:nvSpPr>
            <p:cNvPr id="264" name="AutoShape 255"/>
            <p:cNvSpPr>
              <a:spLocks noChangeAspect="1" noChangeArrowheads="1" noTextEdit="1"/>
            </p:cNvSpPr>
            <p:nvPr/>
          </p:nvSpPr>
          <p:spPr bwMode="auto">
            <a:xfrm>
              <a:off x="2011" y="1382"/>
              <a:ext cx="3294" cy="2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257"/>
            <p:cNvSpPr>
              <a:spLocks/>
            </p:cNvSpPr>
            <p:nvPr/>
          </p:nvSpPr>
          <p:spPr bwMode="auto">
            <a:xfrm>
              <a:off x="2681" y="3227"/>
              <a:ext cx="19"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 name="Freeform 258"/>
            <p:cNvSpPr>
              <a:spLocks noEditPoints="1"/>
            </p:cNvSpPr>
            <p:nvPr/>
          </p:nvSpPr>
          <p:spPr bwMode="auto">
            <a:xfrm>
              <a:off x="2559" y="3176"/>
              <a:ext cx="51" cy="99"/>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259"/>
            <p:cNvSpPr>
              <a:spLocks/>
            </p:cNvSpPr>
            <p:nvPr/>
          </p:nvSpPr>
          <p:spPr bwMode="auto">
            <a:xfrm>
              <a:off x="2681" y="2889"/>
              <a:ext cx="19"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 name="Freeform 260"/>
            <p:cNvSpPr>
              <a:spLocks noEditPoints="1"/>
            </p:cNvSpPr>
            <p:nvPr/>
          </p:nvSpPr>
          <p:spPr bwMode="auto">
            <a:xfrm>
              <a:off x="2467" y="2838"/>
              <a:ext cx="51" cy="99"/>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8"/>
                  </a:cubicBezTo>
                  <a:cubicBezTo>
                    <a:pt x="11" y="67"/>
                    <a:pt x="0" y="113"/>
                    <a:pt x="0" y="176"/>
                  </a:cubicBezTo>
                  <a:cubicBezTo>
                    <a:pt x="0" y="290"/>
                    <a:pt x="38" y="351"/>
                    <a:pt x="111" y="351"/>
                  </a:cubicBezTo>
                  <a:cubicBezTo>
                    <a:pt x="183" y="351"/>
                    <a:pt x="222" y="290"/>
                    <a:pt x="222" y="178"/>
                  </a:cubicBezTo>
                  <a:cubicBezTo>
                    <a:pt x="222" y="112"/>
                    <a:pt x="212" y="68"/>
                    <a:pt x="189" y="38"/>
                  </a:cubicBezTo>
                  <a:cubicBezTo>
                    <a:pt x="171"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261"/>
            <p:cNvSpPr>
              <a:spLocks/>
            </p:cNvSpPr>
            <p:nvPr/>
          </p:nvSpPr>
          <p:spPr bwMode="auto">
            <a:xfrm>
              <a:off x="2533" y="2920"/>
              <a:ext cx="12" cy="14"/>
            </a:xfrm>
            <a:custGeom>
              <a:avLst/>
              <a:gdLst>
                <a:gd name="T0" fmla="*/ 50 w 50"/>
                <a:gd name="T1" fmla="*/ 0 h 50"/>
                <a:gd name="T2" fmla="*/ 50 w 50"/>
                <a:gd name="T3" fmla="*/ 0 h 50"/>
                <a:gd name="T4" fmla="*/ 0 w 50"/>
                <a:gd name="T5" fmla="*/ 0 h 50"/>
                <a:gd name="T6" fmla="*/ 0 w 50"/>
                <a:gd name="T7" fmla="*/ 50 h 50"/>
                <a:gd name="T8" fmla="*/ 50 w 50"/>
                <a:gd name="T9" fmla="*/ 50 h 50"/>
                <a:gd name="T10" fmla="*/ 5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50" y="0"/>
                  </a:moveTo>
                  <a:lnTo>
                    <a:pt x="50" y="0"/>
                  </a:lnTo>
                  <a:lnTo>
                    <a:pt x="0" y="0"/>
                  </a:lnTo>
                  <a:lnTo>
                    <a:pt x="0" y="50"/>
                  </a:lnTo>
                  <a:lnTo>
                    <a:pt x="50" y="50"/>
                  </a:lnTo>
                  <a:lnTo>
                    <a:pt x="5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262"/>
            <p:cNvSpPr>
              <a:spLocks/>
            </p:cNvSpPr>
            <p:nvPr/>
          </p:nvSpPr>
          <p:spPr bwMode="auto">
            <a:xfrm>
              <a:off x="2558" y="2838"/>
              <a:ext cx="52" cy="96"/>
            </a:xfrm>
            <a:custGeom>
              <a:avLst/>
              <a:gdLst>
                <a:gd name="T0" fmla="*/ 226 w 228"/>
                <a:gd name="T1" fmla="*/ 298 h 340"/>
                <a:gd name="T2" fmla="*/ 226 w 228"/>
                <a:gd name="T3" fmla="*/ 298 h 340"/>
                <a:gd name="T4" fmla="*/ 47 w 228"/>
                <a:gd name="T5" fmla="*/ 298 h 340"/>
                <a:gd name="T6" fmla="*/ 109 w 228"/>
                <a:gd name="T7" fmla="*/ 228 h 340"/>
                <a:gd name="T8" fmla="*/ 157 w 228"/>
                <a:gd name="T9" fmla="*/ 202 h 340"/>
                <a:gd name="T10" fmla="*/ 228 w 228"/>
                <a:gd name="T11" fmla="*/ 100 h 340"/>
                <a:gd name="T12" fmla="*/ 197 w 228"/>
                <a:gd name="T13" fmla="*/ 27 h 340"/>
                <a:gd name="T14" fmla="*/ 120 w 228"/>
                <a:gd name="T15" fmla="*/ 0 h 340"/>
                <a:gd name="T16" fmla="*/ 26 w 228"/>
                <a:gd name="T17" fmla="*/ 44 h 340"/>
                <a:gd name="T18" fmla="*/ 8 w 228"/>
                <a:gd name="T19" fmla="*/ 118 h 340"/>
                <a:gd name="T20" fmla="*/ 50 w 228"/>
                <a:gd name="T21" fmla="*/ 118 h 340"/>
                <a:gd name="T22" fmla="*/ 60 w 228"/>
                <a:gd name="T23" fmla="*/ 70 h 340"/>
                <a:gd name="T24" fmla="*/ 118 w 228"/>
                <a:gd name="T25" fmla="*/ 37 h 340"/>
                <a:gd name="T26" fmla="*/ 185 w 228"/>
                <a:gd name="T27" fmla="*/ 101 h 340"/>
                <a:gd name="T28" fmla="*/ 139 w 228"/>
                <a:gd name="T29" fmla="*/ 168 h 340"/>
                <a:gd name="T30" fmla="*/ 95 w 228"/>
                <a:gd name="T31" fmla="*/ 193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2" y="270"/>
                    <a:pt x="67" y="253"/>
                    <a:pt x="109" y="228"/>
                  </a:cubicBezTo>
                  <a:lnTo>
                    <a:pt x="157" y="202"/>
                  </a:lnTo>
                  <a:cubicBezTo>
                    <a:pt x="204" y="176"/>
                    <a:pt x="228" y="142"/>
                    <a:pt x="228" y="100"/>
                  </a:cubicBezTo>
                  <a:cubicBezTo>
                    <a:pt x="228" y="72"/>
                    <a:pt x="217" y="45"/>
                    <a:pt x="197" y="27"/>
                  </a:cubicBezTo>
                  <a:cubicBezTo>
                    <a:pt x="177" y="9"/>
                    <a:pt x="152" y="0"/>
                    <a:pt x="120" y="0"/>
                  </a:cubicBezTo>
                  <a:cubicBezTo>
                    <a:pt x="77" y="0"/>
                    <a:pt x="44" y="16"/>
                    <a:pt x="26" y="44"/>
                  </a:cubicBezTo>
                  <a:cubicBezTo>
                    <a:pt x="14" y="62"/>
                    <a:pt x="9" y="84"/>
                    <a:pt x="8" y="118"/>
                  </a:cubicBezTo>
                  <a:lnTo>
                    <a:pt x="50" y="118"/>
                  </a:lnTo>
                  <a:cubicBezTo>
                    <a:pt x="51" y="95"/>
                    <a:pt x="54" y="81"/>
                    <a:pt x="60" y="70"/>
                  </a:cubicBezTo>
                  <a:cubicBezTo>
                    <a:pt x="71" y="50"/>
                    <a:pt x="93" y="37"/>
                    <a:pt x="118" y="37"/>
                  </a:cubicBezTo>
                  <a:cubicBezTo>
                    <a:pt x="157" y="37"/>
                    <a:pt x="185" y="64"/>
                    <a:pt x="185" y="101"/>
                  </a:cubicBezTo>
                  <a:cubicBezTo>
                    <a:pt x="185" y="128"/>
                    <a:pt x="169" y="151"/>
                    <a:pt x="139" y="168"/>
                  </a:cubicBezTo>
                  <a:lnTo>
                    <a:pt x="95" y="193"/>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263"/>
            <p:cNvSpPr>
              <a:spLocks/>
            </p:cNvSpPr>
            <p:nvPr/>
          </p:nvSpPr>
          <p:spPr bwMode="auto">
            <a:xfrm>
              <a:off x="2681" y="2551"/>
              <a:ext cx="19"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 name="Freeform 264"/>
            <p:cNvSpPr>
              <a:spLocks noEditPoints="1"/>
            </p:cNvSpPr>
            <p:nvPr/>
          </p:nvSpPr>
          <p:spPr bwMode="auto">
            <a:xfrm>
              <a:off x="2467" y="2501"/>
              <a:ext cx="51" cy="99"/>
            </a:xfrm>
            <a:custGeom>
              <a:avLst/>
              <a:gdLst>
                <a:gd name="T0" fmla="*/ 111 w 222"/>
                <a:gd name="T1" fmla="*/ 0 h 350"/>
                <a:gd name="T2" fmla="*/ 111 w 222"/>
                <a:gd name="T3" fmla="*/ 0 h 350"/>
                <a:gd name="T4" fmla="*/ 33 w 222"/>
                <a:gd name="T5" fmla="*/ 37 h 350"/>
                <a:gd name="T6" fmla="*/ 0 w 222"/>
                <a:gd name="T7" fmla="*/ 175 h 350"/>
                <a:gd name="T8" fmla="*/ 111 w 222"/>
                <a:gd name="T9" fmla="*/ 350 h 350"/>
                <a:gd name="T10" fmla="*/ 222 w 222"/>
                <a:gd name="T11" fmla="*/ 178 h 350"/>
                <a:gd name="T12" fmla="*/ 189 w 222"/>
                <a:gd name="T13" fmla="*/ 37 h 350"/>
                <a:gd name="T14" fmla="*/ 111 w 222"/>
                <a:gd name="T15" fmla="*/ 0 h 350"/>
                <a:gd name="T16" fmla="*/ 111 w 222"/>
                <a:gd name="T17" fmla="*/ 37 h 350"/>
                <a:gd name="T18" fmla="*/ 111 w 222"/>
                <a:gd name="T19" fmla="*/ 37 h 350"/>
                <a:gd name="T20" fmla="*/ 179 w 222"/>
                <a:gd name="T21" fmla="*/ 174 h 350"/>
                <a:gd name="T22" fmla="*/ 110 w 222"/>
                <a:gd name="T23" fmla="*/ 315 h 350"/>
                <a:gd name="T24" fmla="*/ 43 w 222"/>
                <a:gd name="T25" fmla="*/ 175 h 350"/>
                <a:gd name="T26" fmla="*/ 111 w 222"/>
                <a:gd name="T27" fmla="*/ 3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0">
                  <a:moveTo>
                    <a:pt x="111" y="0"/>
                  </a:moveTo>
                  <a:lnTo>
                    <a:pt x="111" y="0"/>
                  </a:lnTo>
                  <a:cubicBezTo>
                    <a:pt x="79" y="0"/>
                    <a:pt x="51" y="13"/>
                    <a:pt x="33" y="37"/>
                  </a:cubicBezTo>
                  <a:cubicBezTo>
                    <a:pt x="11" y="67"/>
                    <a:pt x="0" y="112"/>
                    <a:pt x="0" y="175"/>
                  </a:cubicBezTo>
                  <a:cubicBezTo>
                    <a:pt x="0" y="289"/>
                    <a:pt x="38" y="350"/>
                    <a:pt x="111" y="350"/>
                  </a:cubicBezTo>
                  <a:cubicBezTo>
                    <a:pt x="183" y="350"/>
                    <a:pt x="222" y="289"/>
                    <a:pt x="222" y="178"/>
                  </a:cubicBezTo>
                  <a:cubicBezTo>
                    <a:pt x="222" y="112"/>
                    <a:pt x="212" y="68"/>
                    <a:pt x="189" y="37"/>
                  </a:cubicBezTo>
                  <a:cubicBezTo>
                    <a:pt x="171" y="13"/>
                    <a:pt x="143" y="0"/>
                    <a:pt x="111" y="0"/>
                  </a:cubicBezTo>
                  <a:close/>
                  <a:moveTo>
                    <a:pt x="111" y="37"/>
                  </a:moveTo>
                  <a:lnTo>
                    <a:pt x="111" y="37"/>
                  </a:lnTo>
                  <a:cubicBezTo>
                    <a:pt x="157" y="37"/>
                    <a:pt x="179" y="83"/>
                    <a:pt x="179" y="174"/>
                  </a:cubicBezTo>
                  <a:cubicBezTo>
                    <a:pt x="179" y="270"/>
                    <a:pt x="157" y="315"/>
                    <a:pt x="110" y="315"/>
                  </a:cubicBezTo>
                  <a:cubicBezTo>
                    <a:pt x="66" y="315"/>
                    <a:pt x="43" y="268"/>
                    <a:pt x="43" y="175"/>
                  </a:cubicBezTo>
                  <a:cubicBezTo>
                    <a:pt x="43" y="82"/>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265"/>
            <p:cNvSpPr>
              <a:spLocks/>
            </p:cNvSpPr>
            <p:nvPr/>
          </p:nvSpPr>
          <p:spPr bwMode="auto">
            <a:xfrm>
              <a:off x="2533" y="2583"/>
              <a:ext cx="12" cy="14"/>
            </a:xfrm>
            <a:custGeom>
              <a:avLst/>
              <a:gdLst>
                <a:gd name="T0" fmla="*/ 50 w 50"/>
                <a:gd name="T1" fmla="*/ 0 h 50"/>
                <a:gd name="T2" fmla="*/ 50 w 50"/>
                <a:gd name="T3" fmla="*/ 0 h 50"/>
                <a:gd name="T4" fmla="*/ 0 w 50"/>
                <a:gd name="T5" fmla="*/ 0 h 50"/>
                <a:gd name="T6" fmla="*/ 0 w 50"/>
                <a:gd name="T7" fmla="*/ 50 h 50"/>
                <a:gd name="T8" fmla="*/ 50 w 50"/>
                <a:gd name="T9" fmla="*/ 50 h 50"/>
                <a:gd name="T10" fmla="*/ 5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50" y="0"/>
                  </a:moveTo>
                  <a:lnTo>
                    <a:pt x="50" y="0"/>
                  </a:lnTo>
                  <a:lnTo>
                    <a:pt x="0" y="0"/>
                  </a:lnTo>
                  <a:lnTo>
                    <a:pt x="0" y="50"/>
                  </a:lnTo>
                  <a:lnTo>
                    <a:pt x="50" y="50"/>
                  </a:lnTo>
                  <a:lnTo>
                    <a:pt x="5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266"/>
            <p:cNvSpPr>
              <a:spLocks noEditPoints="1"/>
            </p:cNvSpPr>
            <p:nvPr/>
          </p:nvSpPr>
          <p:spPr bwMode="auto">
            <a:xfrm>
              <a:off x="2557" y="2501"/>
              <a:ext cx="54" cy="96"/>
            </a:xfrm>
            <a:custGeom>
              <a:avLst/>
              <a:gdLst>
                <a:gd name="T0" fmla="*/ 143 w 236"/>
                <a:gd name="T1" fmla="*/ 258 h 339"/>
                <a:gd name="T2" fmla="*/ 143 w 236"/>
                <a:gd name="T3" fmla="*/ 258 h 339"/>
                <a:gd name="T4" fmla="*/ 143 w 236"/>
                <a:gd name="T5" fmla="*/ 339 h 339"/>
                <a:gd name="T6" fmla="*/ 185 w 236"/>
                <a:gd name="T7" fmla="*/ 339 h 339"/>
                <a:gd name="T8" fmla="*/ 185 w 236"/>
                <a:gd name="T9" fmla="*/ 258 h 339"/>
                <a:gd name="T10" fmla="*/ 236 w 236"/>
                <a:gd name="T11" fmla="*/ 258 h 339"/>
                <a:gd name="T12" fmla="*/ 236 w 236"/>
                <a:gd name="T13" fmla="*/ 220 h 339"/>
                <a:gd name="T14" fmla="*/ 185 w 236"/>
                <a:gd name="T15" fmla="*/ 220 h 339"/>
                <a:gd name="T16" fmla="*/ 185 w 236"/>
                <a:gd name="T17" fmla="*/ 0 h 339"/>
                <a:gd name="T18" fmla="*/ 154 w 236"/>
                <a:gd name="T19" fmla="*/ 0 h 339"/>
                <a:gd name="T20" fmla="*/ 0 w 236"/>
                <a:gd name="T21" fmla="*/ 213 h 339"/>
                <a:gd name="T22" fmla="*/ 0 w 236"/>
                <a:gd name="T23" fmla="*/ 258 h 339"/>
                <a:gd name="T24" fmla="*/ 143 w 236"/>
                <a:gd name="T25" fmla="*/ 258 h 339"/>
                <a:gd name="T26" fmla="*/ 143 w 236"/>
                <a:gd name="T27" fmla="*/ 220 h 339"/>
                <a:gd name="T28" fmla="*/ 143 w 236"/>
                <a:gd name="T29" fmla="*/ 220 h 339"/>
                <a:gd name="T30" fmla="*/ 37 w 236"/>
                <a:gd name="T31" fmla="*/ 220 h 339"/>
                <a:gd name="T32" fmla="*/ 143 w 236"/>
                <a:gd name="T33" fmla="*/ 71 h 339"/>
                <a:gd name="T34" fmla="*/ 143 w 236"/>
                <a:gd name="T35" fmla="*/ 22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339">
                  <a:moveTo>
                    <a:pt x="143" y="258"/>
                  </a:moveTo>
                  <a:lnTo>
                    <a:pt x="143" y="258"/>
                  </a:lnTo>
                  <a:lnTo>
                    <a:pt x="143" y="339"/>
                  </a:lnTo>
                  <a:lnTo>
                    <a:pt x="185" y="339"/>
                  </a:lnTo>
                  <a:lnTo>
                    <a:pt x="185" y="258"/>
                  </a:lnTo>
                  <a:lnTo>
                    <a:pt x="236" y="258"/>
                  </a:lnTo>
                  <a:lnTo>
                    <a:pt x="236" y="220"/>
                  </a:lnTo>
                  <a:lnTo>
                    <a:pt x="185" y="220"/>
                  </a:lnTo>
                  <a:lnTo>
                    <a:pt x="185" y="0"/>
                  </a:lnTo>
                  <a:lnTo>
                    <a:pt x="154" y="0"/>
                  </a:lnTo>
                  <a:lnTo>
                    <a:pt x="0" y="213"/>
                  </a:lnTo>
                  <a:lnTo>
                    <a:pt x="0" y="258"/>
                  </a:lnTo>
                  <a:lnTo>
                    <a:pt x="143" y="258"/>
                  </a:lnTo>
                  <a:close/>
                  <a:moveTo>
                    <a:pt x="143" y="220"/>
                  </a:moveTo>
                  <a:lnTo>
                    <a:pt x="143" y="220"/>
                  </a:lnTo>
                  <a:lnTo>
                    <a:pt x="37" y="220"/>
                  </a:lnTo>
                  <a:lnTo>
                    <a:pt x="143" y="71"/>
                  </a:lnTo>
                  <a:lnTo>
                    <a:pt x="143"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267"/>
            <p:cNvSpPr>
              <a:spLocks/>
            </p:cNvSpPr>
            <p:nvPr/>
          </p:nvSpPr>
          <p:spPr bwMode="auto">
            <a:xfrm>
              <a:off x="2681" y="2214"/>
              <a:ext cx="19"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 name="Freeform 268"/>
            <p:cNvSpPr>
              <a:spLocks noEditPoints="1"/>
            </p:cNvSpPr>
            <p:nvPr/>
          </p:nvSpPr>
          <p:spPr bwMode="auto">
            <a:xfrm>
              <a:off x="2467" y="2163"/>
              <a:ext cx="51" cy="100"/>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8"/>
                  </a:cubicBezTo>
                  <a:cubicBezTo>
                    <a:pt x="11" y="67"/>
                    <a:pt x="0" y="113"/>
                    <a:pt x="0" y="176"/>
                  </a:cubicBezTo>
                  <a:cubicBezTo>
                    <a:pt x="0" y="290"/>
                    <a:pt x="38" y="351"/>
                    <a:pt x="111" y="351"/>
                  </a:cubicBezTo>
                  <a:cubicBezTo>
                    <a:pt x="183" y="351"/>
                    <a:pt x="222" y="290"/>
                    <a:pt x="222" y="178"/>
                  </a:cubicBezTo>
                  <a:cubicBezTo>
                    <a:pt x="222" y="112"/>
                    <a:pt x="212" y="68"/>
                    <a:pt x="189" y="38"/>
                  </a:cubicBezTo>
                  <a:cubicBezTo>
                    <a:pt x="171"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269"/>
            <p:cNvSpPr>
              <a:spLocks/>
            </p:cNvSpPr>
            <p:nvPr/>
          </p:nvSpPr>
          <p:spPr bwMode="auto">
            <a:xfrm>
              <a:off x="2533" y="2245"/>
              <a:ext cx="12" cy="15"/>
            </a:xfrm>
            <a:custGeom>
              <a:avLst/>
              <a:gdLst>
                <a:gd name="T0" fmla="*/ 50 w 50"/>
                <a:gd name="T1" fmla="*/ 0 h 50"/>
                <a:gd name="T2" fmla="*/ 50 w 50"/>
                <a:gd name="T3" fmla="*/ 0 h 50"/>
                <a:gd name="T4" fmla="*/ 0 w 50"/>
                <a:gd name="T5" fmla="*/ 0 h 50"/>
                <a:gd name="T6" fmla="*/ 0 w 50"/>
                <a:gd name="T7" fmla="*/ 50 h 50"/>
                <a:gd name="T8" fmla="*/ 50 w 50"/>
                <a:gd name="T9" fmla="*/ 50 h 50"/>
                <a:gd name="T10" fmla="*/ 5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50" y="0"/>
                  </a:moveTo>
                  <a:lnTo>
                    <a:pt x="50" y="0"/>
                  </a:lnTo>
                  <a:lnTo>
                    <a:pt x="0" y="0"/>
                  </a:lnTo>
                  <a:lnTo>
                    <a:pt x="0" y="50"/>
                  </a:lnTo>
                  <a:lnTo>
                    <a:pt x="50" y="50"/>
                  </a:lnTo>
                  <a:lnTo>
                    <a:pt x="5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270"/>
            <p:cNvSpPr>
              <a:spLocks noEditPoints="1"/>
            </p:cNvSpPr>
            <p:nvPr/>
          </p:nvSpPr>
          <p:spPr bwMode="auto">
            <a:xfrm>
              <a:off x="2559" y="2163"/>
              <a:ext cx="51" cy="100"/>
            </a:xfrm>
            <a:custGeom>
              <a:avLst/>
              <a:gdLst>
                <a:gd name="T0" fmla="*/ 218 w 225"/>
                <a:gd name="T1" fmla="*/ 89 h 351"/>
                <a:gd name="T2" fmla="*/ 218 w 225"/>
                <a:gd name="T3" fmla="*/ 89 h 351"/>
                <a:gd name="T4" fmla="*/ 122 w 225"/>
                <a:gd name="T5" fmla="*/ 0 h 351"/>
                <a:gd name="T6" fmla="*/ 31 w 225"/>
                <a:gd name="T7" fmla="*/ 49 h 351"/>
                <a:gd name="T8" fmla="*/ 0 w 225"/>
                <a:gd name="T9" fmla="*/ 185 h 351"/>
                <a:gd name="T10" fmla="*/ 29 w 225"/>
                <a:gd name="T11" fmla="*/ 309 h 351"/>
                <a:gd name="T12" fmla="*/ 114 w 225"/>
                <a:gd name="T13" fmla="*/ 351 h 351"/>
                <a:gd name="T14" fmla="*/ 225 w 225"/>
                <a:gd name="T15" fmla="*/ 236 h 351"/>
                <a:gd name="T16" fmla="*/ 121 w 225"/>
                <a:gd name="T17" fmla="*/ 129 h 351"/>
                <a:gd name="T18" fmla="*/ 43 w 225"/>
                <a:gd name="T19" fmla="*/ 166 h 351"/>
                <a:gd name="T20" fmla="*/ 119 w 225"/>
                <a:gd name="T21" fmla="*/ 38 h 351"/>
                <a:gd name="T22" fmla="*/ 176 w 225"/>
                <a:gd name="T23" fmla="*/ 89 h 351"/>
                <a:gd name="T24" fmla="*/ 218 w 225"/>
                <a:gd name="T25" fmla="*/ 89 h 351"/>
                <a:gd name="T26" fmla="*/ 116 w 225"/>
                <a:gd name="T27" fmla="*/ 166 h 351"/>
                <a:gd name="T28" fmla="*/ 116 w 225"/>
                <a:gd name="T29" fmla="*/ 166 h 351"/>
                <a:gd name="T30" fmla="*/ 182 w 225"/>
                <a:gd name="T31" fmla="*/ 240 h 351"/>
                <a:gd name="T32" fmla="*/ 115 w 225"/>
                <a:gd name="T33" fmla="*/ 313 h 351"/>
                <a:gd name="T34" fmla="*/ 46 w 225"/>
                <a:gd name="T35" fmla="*/ 237 h 351"/>
                <a:gd name="T36" fmla="*/ 116 w 225"/>
                <a:gd name="T37" fmla="*/ 16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351">
                  <a:moveTo>
                    <a:pt x="218" y="89"/>
                  </a:moveTo>
                  <a:lnTo>
                    <a:pt x="218" y="89"/>
                  </a:lnTo>
                  <a:cubicBezTo>
                    <a:pt x="210" y="33"/>
                    <a:pt x="174" y="0"/>
                    <a:pt x="122" y="0"/>
                  </a:cubicBezTo>
                  <a:cubicBezTo>
                    <a:pt x="85" y="0"/>
                    <a:pt x="51" y="18"/>
                    <a:pt x="31" y="49"/>
                  </a:cubicBezTo>
                  <a:cubicBezTo>
                    <a:pt x="10" y="82"/>
                    <a:pt x="0" y="123"/>
                    <a:pt x="0" y="185"/>
                  </a:cubicBezTo>
                  <a:cubicBezTo>
                    <a:pt x="0" y="242"/>
                    <a:pt x="9" y="279"/>
                    <a:pt x="29" y="309"/>
                  </a:cubicBezTo>
                  <a:cubicBezTo>
                    <a:pt x="47" y="336"/>
                    <a:pt x="77" y="351"/>
                    <a:pt x="114" y="351"/>
                  </a:cubicBezTo>
                  <a:cubicBezTo>
                    <a:pt x="179" y="351"/>
                    <a:pt x="225" y="303"/>
                    <a:pt x="225" y="236"/>
                  </a:cubicBezTo>
                  <a:cubicBezTo>
                    <a:pt x="225" y="173"/>
                    <a:pt x="182" y="129"/>
                    <a:pt x="121" y="129"/>
                  </a:cubicBezTo>
                  <a:cubicBezTo>
                    <a:pt x="88" y="129"/>
                    <a:pt x="62" y="142"/>
                    <a:pt x="43" y="166"/>
                  </a:cubicBezTo>
                  <a:cubicBezTo>
                    <a:pt x="44" y="84"/>
                    <a:pt x="71" y="38"/>
                    <a:pt x="119" y="38"/>
                  </a:cubicBezTo>
                  <a:cubicBezTo>
                    <a:pt x="149" y="38"/>
                    <a:pt x="169" y="56"/>
                    <a:pt x="176" y="89"/>
                  </a:cubicBezTo>
                  <a:lnTo>
                    <a:pt x="218" y="89"/>
                  </a:lnTo>
                  <a:close/>
                  <a:moveTo>
                    <a:pt x="116" y="166"/>
                  </a:moveTo>
                  <a:lnTo>
                    <a:pt x="116" y="166"/>
                  </a:lnTo>
                  <a:cubicBezTo>
                    <a:pt x="157" y="166"/>
                    <a:pt x="182" y="194"/>
                    <a:pt x="182" y="240"/>
                  </a:cubicBezTo>
                  <a:cubicBezTo>
                    <a:pt x="182" y="282"/>
                    <a:pt x="154" y="313"/>
                    <a:pt x="115" y="313"/>
                  </a:cubicBezTo>
                  <a:cubicBezTo>
                    <a:pt x="75" y="313"/>
                    <a:pt x="46" y="281"/>
                    <a:pt x="46" y="237"/>
                  </a:cubicBezTo>
                  <a:cubicBezTo>
                    <a:pt x="46" y="195"/>
                    <a:pt x="74" y="166"/>
                    <a:pt x="116" y="16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271"/>
            <p:cNvSpPr>
              <a:spLocks/>
            </p:cNvSpPr>
            <p:nvPr/>
          </p:nvSpPr>
          <p:spPr bwMode="auto">
            <a:xfrm>
              <a:off x="2681" y="1877"/>
              <a:ext cx="19"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 name="Freeform 272"/>
            <p:cNvSpPr>
              <a:spLocks noEditPoints="1"/>
            </p:cNvSpPr>
            <p:nvPr/>
          </p:nvSpPr>
          <p:spPr bwMode="auto">
            <a:xfrm>
              <a:off x="2467" y="1826"/>
              <a:ext cx="51" cy="99"/>
            </a:xfrm>
            <a:custGeom>
              <a:avLst/>
              <a:gdLst>
                <a:gd name="T0" fmla="*/ 111 w 222"/>
                <a:gd name="T1" fmla="*/ 0 h 350"/>
                <a:gd name="T2" fmla="*/ 111 w 222"/>
                <a:gd name="T3" fmla="*/ 0 h 350"/>
                <a:gd name="T4" fmla="*/ 33 w 222"/>
                <a:gd name="T5" fmla="*/ 37 h 350"/>
                <a:gd name="T6" fmla="*/ 0 w 222"/>
                <a:gd name="T7" fmla="*/ 175 h 350"/>
                <a:gd name="T8" fmla="*/ 111 w 222"/>
                <a:gd name="T9" fmla="*/ 350 h 350"/>
                <a:gd name="T10" fmla="*/ 222 w 222"/>
                <a:gd name="T11" fmla="*/ 178 h 350"/>
                <a:gd name="T12" fmla="*/ 189 w 222"/>
                <a:gd name="T13" fmla="*/ 37 h 350"/>
                <a:gd name="T14" fmla="*/ 111 w 222"/>
                <a:gd name="T15" fmla="*/ 0 h 350"/>
                <a:gd name="T16" fmla="*/ 111 w 222"/>
                <a:gd name="T17" fmla="*/ 37 h 350"/>
                <a:gd name="T18" fmla="*/ 111 w 222"/>
                <a:gd name="T19" fmla="*/ 37 h 350"/>
                <a:gd name="T20" fmla="*/ 179 w 222"/>
                <a:gd name="T21" fmla="*/ 174 h 350"/>
                <a:gd name="T22" fmla="*/ 110 w 222"/>
                <a:gd name="T23" fmla="*/ 315 h 350"/>
                <a:gd name="T24" fmla="*/ 43 w 222"/>
                <a:gd name="T25" fmla="*/ 175 h 350"/>
                <a:gd name="T26" fmla="*/ 111 w 222"/>
                <a:gd name="T27" fmla="*/ 3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0">
                  <a:moveTo>
                    <a:pt x="111" y="0"/>
                  </a:moveTo>
                  <a:lnTo>
                    <a:pt x="111" y="0"/>
                  </a:lnTo>
                  <a:cubicBezTo>
                    <a:pt x="79" y="0"/>
                    <a:pt x="51" y="13"/>
                    <a:pt x="33" y="37"/>
                  </a:cubicBezTo>
                  <a:cubicBezTo>
                    <a:pt x="11" y="67"/>
                    <a:pt x="0" y="112"/>
                    <a:pt x="0" y="175"/>
                  </a:cubicBezTo>
                  <a:cubicBezTo>
                    <a:pt x="0" y="289"/>
                    <a:pt x="38" y="350"/>
                    <a:pt x="111" y="350"/>
                  </a:cubicBezTo>
                  <a:cubicBezTo>
                    <a:pt x="183" y="350"/>
                    <a:pt x="222" y="289"/>
                    <a:pt x="222" y="178"/>
                  </a:cubicBezTo>
                  <a:cubicBezTo>
                    <a:pt x="222" y="112"/>
                    <a:pt x="212" y="68"/>
                    <a:pt x="189" y="37"/>
                  </a:cubicBezTo>
                  <a:cubicBezTo>
                    <a:pt x="171" y="13"/>
                    <a:pt x="143" y="0"/>
                    <a:pt x="111" y="0"/>
                  </a:cubicBezTo>
                  <a:close/>
                  <a:moveTo>
                    <a:pt x="111" y="37"/>
                  </a:moveTo>
                  <a:lnTo>
                    <a:pt x="111" y="37"/>
                  </a:lnTo>
                  <a:cubicBezTo>
                    <a:pt x="157" y="37"/>
                    <a:pt x="179" y="83"/>
                    <a:pt x="179" y="174"/>
                  </a:cubicBezTo>
                  <a:cubicBezTo>
                    <a:pt x="179" y="270"/>
                    <a:pt x="157" y="315"/>
                    <a:pt x="110" y="315"/>
                  </a:cubicBezTo>
                  <a:cubicBezTo>
                    <a:pt x="66" y="315"/>
                    <a:pt x="43" y="268"/>
                    <a:pt x="43" y="175"/>
                  </a:cubicBezTo>
                  <a:cubicBezTo>
                    <a:pt x="43" y="82"/>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273"/>
            <p:cNvSpPr>
              <a:spLocks/>
            </p:cNvSpPr>
            <p:nvPr/>
          </p:nvSpPr>
          <p:spPr bwMode="auto">
            <a:xfrm>
              <a:off x="2533" y="1908"/>
              <a:ext cx="12" cy="14"/>
            </a:xfrm>
            <a:custGeom>
              <a:avLst/>
              <a:gdLst>
                <a:gd name="T0" fmla="*/ 50 w 50"/>
                <a:gd name="T1" fmla="*/ 0 h 50"/>
                <a:gd name="T2" fmla="*/ 50 w 50"/>
                <a:gd name="T3" fmla="*/ 0 h 50"/>
                <a:gd name="T4" fmla="*/ 0 w 50"/>
                <a:gd name="T5" fmla="*/ 0 h 50"/>
                <a:gd name="T6" fmla="*/ 0 w 50"/>
                <a:gd name="T7" fmla="*/ 50 h 50"/>
                <a:gd name="T8" fmla="*/ 50 w 50"/>
                <a:gd name="T9" fmla="*/ 50 h 50"/>
                <a:gd name="T10" fmla="*/ 5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50" y="0"/>
                  </a:moveTo>
                  <a:lnTo>
                    <a:pt x="50" y="0"/>
                  </a:lnTo>
                  <a:lnTo>
                    <a:pt x="0" y="0"/>
                  </a:lnTo>
                  <a:lnTo>
                    <a:pt x="0" y="50"/>
                  </a:lnTo>
                  <a:lnTo>
                    <a:pt x="50" y="50"/>
                  </a:lnTo>
                  <a:lnTo>
                    <a:pt x="5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274"/>
            <p:cNvSpPr>
              <a:spLocks noEditPoints="1"/>
            </p:cNvSpPr>
            <p:nvPr/>
          </p:nvSpPr>
          <p:spPr bwMode="auto">
            <a:xfrm>
              <a:off x="2558" y="1826"/>
              <a:ext cx="52" cy="99"/>
            </a:xfrm>
            <a:custGeom>
              <a:avLst/>
              <a:gdLst>
                <a:gd name="T0" fmla="*/ 170 w 228"/>
                <a:gd name="T1" fmla="*/ 160 h 350"/>
                <a:gd name="T2" fmla="*/ 170 w 228"/>
                <a:gd name="T3" fmla="*/ 160 h 350"/>
                <a:gd name="T4" fmla="*/ 216 w 228"/>
                <a:gd name="T5" fmla="*/ 90 h 350"/>
                <a:gd name="T6" fmla="*/ 114 w 228"/>
                <a:gd name="T7" fmla="*/ 0 h 350"/>
                <a:gd name="T8" fmla="*/ 12 w 228"/>
                <a:gd name="T9" fmla="*/ 90 h 350"/>
                <a:gd name="T10" fmla="*/ 58 w 228"/>
                <a:gd name="T11" fmla="*/ 160 h 350"/>
                <a:gd name="T12" fmla="*/ 0 w 228"/>
                <a:gd name="T13" fmla="*/ 245 h 350"/>
                <a:gd name="T14" fmla="*/ 114 w 228"/>
                <a:gd name="T15" fmla="*/ 350 h 350"/>
                <a:gd name="T16" fmla="*/ 228 w 228"/>
                <a:gd name="T17" fmla="*/ 245 h 350"/>
                <a:gd name="T18" fmla="*/ 170 w 228"/>
                <a:gd name="T19" fmla="*/ 160 h 350"/>
                <a:gd name="T20" fmla="*/ 114 w 228"/>
                <a:gd name="T21" fmla="*/ 37 h 350"/>
                <a:gd name="T22" fmla="*/ 114 w 228"/>
                <a:gd name="T23" fmla="*/ 37 h 350"/>
                <a:gd name="T24" fmla="*/ 173 w 228"/>
                <a:gd name="T25" fmla="*/ 91 h 350"/>
                <a:gd name="T26" fmla="*/ 114 w 228"/>
                <a:gd name="T27" fmla="*/ 144 h 350"/>
                <a:gd name="T28" fmla="*/ 55 w 228"/>
                <a:gd name="T29" fmla="*/ 91 h 350"/>
                <a:gd name="T30" fmla="*/ 114 w 228"/>
                <a:gd name="T31" fmla="*/ 37 h 350"/>
                <a:gd name="T32" fmla="*/ 114 w 228"/>
                <a:gd name="T33" fmla="*/ 179 h 350"/>
                <a:gd name="T34" fmla="*/ 114 w 228"/>
                <a:gd name="T35" fmla="*/ 179 h 350"/>
                <a:gd name="T36" fmla="*/ 185 w 228"/>
                <a:gd name="T37" fmla="*/ 246 h 350"/>
                <a:gd name="T38" fmla="*/ 113 w 228"/>
                <a:gd name="T39" fmla="*/ 313 h 350"/>
                <a:gd name="T40" fmla="*/ 43 w 228"/>
                <a:gd name="T41" fmla="*/ 246 h 350"/>
                <a:gd name="T42" fmla="*/ 114 w 228"/>
                <a:gd name="T43" fmla="*/ 179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350">
                  <a:moveTo>
                    <a:pt x="170" y="160"/>
                  </a:moveTo>
                  <a:lnTo>
                    <a:pt x="170" y="160"/>
                  </a:lnTo>
                  <a:cubicBezTo>
                    <a:pt x="205" y="139"/>
                    <a:pt x="216" y="122"/>
                    <a:pt x="216" y="90"/>
                  </a:cubicBezTo>
                  <a:cubicBezTo>
                    <a:pt x="216" y="37"/>
                    <a:pt x="175" y="0"/>
                    <a:pt x="114" y="0"/>
                  </a:cubicBezTo>
                  <a:cubicBezTo>
                    <a:pt x="54" y="0"/>
                    <a:pt x="12" y="37"/>
                    <a:pt x="12" y="90"/>
                  </a:cubicBezTo>
                  <a:cubicBezTo>
                    <a:pt x="12" y="122"/>
                    <a:pt x="24" y="139"/>
                    <a:pt x="58" y="160"/>
                  </a:cubicBezTo>
                  <a:cubicBezTo>
                    <a:pt x="20" y="179"/>
                    <a:pt x="0" y="207"/>
                    <a:pt x="0" y="245"/>
                  </a:cubicBezTo>
                  <a:cubicBezTo>
                    <a:pt x="0" y="307"/>
                    <a:pt x="47" y="350"/>
                    <a:pt x="114" y="350"/>
                  </a:cubicBezTo>
                  <a:cubicBezTo>
                    <a:pt x="181" y="350"/>
                    <a:pt x="228" y="307"/>
                    <a:pt x="228" y="245"/>
                  </a:cubicBezTo>
                  <a:cubicBezTo>
                    <a:pt x="228" y="207"/>
                    <a:pt x="209" y="179"/>
                    <a:pt x="170" y="160"/>
                  </a:cubicBezTo>
                  <a:close/>
                  <a:moveTo>
                    <a:pt x="114" y="37"/>
                  </a:moveTo>
                  <a:lnTo>
                    <a:pt x="114" y="37"/>
                  </a:lnTo>
                  <a:cubicBezTo>
                    <a:pt x="150" y="37"/>
                    <a:pt x="173" y="58"/>
                    <a:pt x="173" y="91"/>
                  </a:cubicBezTo>
                  <a:cubicBezTo>
                    <a:pt x="173" y="123"/>
                    <a:pt x="150" y="144"/>
                    <a:pt x="114" y="144"/>
                  </a:cubicBezTo>
                  <a:cubicBezTo>
                    <a:pt x="79" y="144"/>
                    <a:pt x="55" y="123"/>
                    <a:pt x="55" y="91"/>
                  </a:cubicBezTo>
                  <a:cubicBezTo>
                    <a:pt x="55" y="58"/>
                    <a:pt x="79" y="37"/>
                    <a:pt x="114" y="37"/>
                  </a:cubicBezTo>
                  <a:close/>
                  <a:moveTo>
                    <a:pt x="114" y="179"/>
                  </a:moveTo>
                  <a:lnTo>
                    <a:pt x="114" y="179"/>
                  </a:lnTo>
                  <a:cubicBezTo>
                    <a:pt x="157" y="179"/>
                    <a:pt x="185" y="206"/>
                    <a:pt x="185" y="246"/>
                  </a:cubicBezTo>
                  <a:cubicBezTo>
                    <a:pt x="185" y="286"/>
                    <a:pt x="157" y="313"/>
                    <a:pt x="113" y="313"/>
                  </a:cubicBezTo>
                  <a:cubicBezTo>
                    <a:pt x="72" y="313"/>
                    <a:pt x="43" y="286"/>
                    <a:pt x="43" y="246"/>
                  </a:cubicBezTo>
                  <a:cubicBezTo>
                    <a:pt x="43" y="206"/>
                    <a:pt x="72" y="179"/>
                    <a:pt x="114" y="17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275"/>
            <p:cNvSpPr>
              <a:spLocks/>
            </p:cNvSpPr>
            <p:nvPr/>
          </p:nvSpPr>
          <p:spPr bwMode="auto">
            <a:xfrm>
              <a:off x="2681" y="1539"/>
              <a:ext cx="19"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 name="Freeform 276"/>
            <p:cNvSpPr>
              <a:spLocks/>
            </p:cNvSpPr>
            <p:nvPr/>
          </p:nvSpPr>
          <p:spPr bwMode="auto">
            <a:xfrm>
              <a:off x="2565" y="1488"/>
              <a:ext cx="27" cy="97"/>
            </a:xfrm>
            <a:custGeom>
              <a:avLst/>
              <a:gdLst>
                <a:gd name="T0" fmla="*/ 76 w 118"/>
                <a:gd name="T1" fmla="*/ 98 h 340"/>
                <a:gd name="T2" fmla="*/ 76 w 118"/>
                <a:gd name="T3" fmla="*/ 98 h 340"/>
                <a:gd name="T4" fmla="*/ 76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6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6" y="98"/>
                  </a:moveTo>
                  <a:lnTo>
                    <a:pt x="76" y="98"/>
                  </a:lnTo>
                  <a:lnTo>
                    <a:pt x="76" y="340"/>
                  </a:lnTo>
                  <a:lnTo>
                    <a:pt x="118" y="340"/>
                  </a:lnTo>
                  <a:lnTo>
                    <a:pt x="118" y="0"/>
                  </a:lnTo>
                  <a:lnTo>
                    <a:pt x="90" y="0"/>
                  </a:lnTo>
                  <a:cubicBezTo>
                    <a:pt x="75" y="52"/>
                    <a:pt x="66" y="59"/>
                    <a:pt x="0" y="67"/>
                  </a:cubicBezTo>
                  <a:lnTo>
                    <a:pt x="0" y="98"/>
                  </a:lnTo>
                  <a:lnTo>
                    <a:pt x="76"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277"/>
            <p:cNvSpPr>
              <a:spLocks/>
            </p:cNvSpPr>
            <p:nvPr/>
          </p:nvSpPr>
          <p:spPr bwMode="auto">
            <a:xfrm>
              <a:off x="2681" y="3203"/>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 name="Freeform 278"/>
            <p:cNvSpPr>
              <a:spLocks noEditPoints="1"/>
            </p:cNvSpPr>
            <p:nvPr/>
          </p:nvSpPr>
          <p:spPr bwMode="auto">
            <a:xfrm>
              <a:off x="2671" y="3312"/>
              <a:ext cx="51" cy="99"/>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279"/>
            <p:cNvSpPr>
              <a:spLocks/>
            </p:cNvSpPr>
            <p:nvPr/>
          </p:nvSpPr>
          <p:spPr bwMode="auto">
            <a:xfrm>
              <a:off x="3091" y="3203"/>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Freeform 280"/>
            <p:cNvSpPr>
              <a:spLocks/>
            </p:cNvSpPr>
            <p:nvPr/>
          </p:nvSpPr>
          <p:spPr bwMode="auto">
            <a:xfrm>
              <a:off x="3057" y="3312"/>
              <a:ext cx="27" cy="96"/>
            </a:xfrm>
            <a:custGeom>
              <a:avLst/>
              <a:gdLst>
                <a:gd name="T0" fmla="*/ 75 w 118"/>
                <a:gd name="T1" fmla="*/ 98 h 340"/>
                <a:gd name="T2" fmla="*/ 75 w 118"/>
                <a:gd name="T3" fmla="*/ 98 h 340"/>
                <a:gd name="T4" fmla="*/ 75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5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5" y="98"/>
                  </a:moveTo>
                  <a:lnTo>
                    <a:pt x="75" y="98"/>
                  </a:lnTo>
                  <a:lnTo>
                    <a:pt x="75" y="340"/>
                  </a:lnTo>
                  <a:lnTo>
                    <a:pt x="118" y="340"/>
                  </a:lnTo>
                  <a:lnTo>
                    <a:pt x="118" y="0"/>
                  </a:lnTo>
                  <a:lnTo>
                    <a:pt x="90"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281"/>
            <p:cNvSpPr>
              <a:spLocks noEditPoints="1"/>
            </p:cNvSpPr>
            <p:nvPr/>
          </p:nvSpPr>
          <p:spPr bwMode="auto">
            <a:xfrm>
              <a:off x="3112" y="3312"/>
              <a:ext cx="50" cy="99"/>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282"/>
            <p:cNvSpPr>
              <a:spLocks/>
            </p:cNvSpPr>
            <p:nvPr/>
          </p:nvSpPr>
          <p:spPr bwMode="auto">
            <a:xfrm>
              <a:off x="3502" y="3203"/>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 name="Freeform 283"/>
            <p:cNvSpPr>
              <a:spLocks/>
            </p:cNvSpPr>
            <p:nvPr/>
          </p:nvSpPr>
          <p:spPr bwMode="auto">
            <a:xfrm>
              <a:off x="3460" y="3312"/>
              <a:ext cx="52" cy="96"/>
            </a:xfrm>
            <a:custGeom>
              <a:avLst/>
              <a:gdLst>
                <a:gd name="T0" fmla="*/ 226 w 228"/>
                <a:gd name="T1" fmla="*/ 298 h 340"/>
                <a:gd name="T2" fmla="*/ 226 w 228"/>
                <a:gd name="T3" fmla="*/ 298 h 340"/>
                <a:gd name="T4" fmla="*/ 47 w 228"/>
                <a:gd name="T5" fmla="*/ 298 h 340"/>
                <a:gd name="T6" fmla="*/ 108 w 228"/>
                <a:gd name="T7" fmla="*/ 228 h 340"/>
                <a:gd name="T8" fmla="*/ 156 w 228"/>
                <a:gd name="T9" fmla="*/ 202 h 340"/>
                <a:gd name="T10" fmla="*/ 228 w 228"/>
                <a:gd name="T11" fmla="*/ 100 h 340"/>
                <a:gd name="T12" fmla="*/ 196 w 228"/>
                <a:gd name="T13" fmla="*/ 27 h 340"/>
                <a:gd name="T14" fmla="*/ 119 w 228"/>
                <a:gd name="T15" fmla="*/ 0 h 340"/>
                <a:gd name="T16" fmla="*/ 25 w 228"/>
                <a:gd name="T17" fmla="*/ 44 h 340"/>
                <a:gd name="T18" fmla="*/ 7 w 228"/>
                <a:gd name="T19" fmla="*/ 118 h 340"/>
                <a:gd name="T20" fmla="*/ 49 w 228"/>
                <a:gd name="T21" fmla="*/ 118 h 340"/>
                <a:gd name="T22" fmla="*/ 59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1" y="270"/>
                    <a:pt x="67" y="252"/>
                    <a:pt x="108" y="228"/>
                  </a:cubicBezTo>
                  <a:lnTo>
                    <a:pt x="156" y="202"/>
                  </a:lnTo>
                  <a:cubicBezTo>
                    <a:pt x="204" y="176"/>
                    <a:pt x="228" y="141"/>
                    <a:pt x="228" y="100"/>
                  </a:cubicBezTo>
                  <a:cubicBezTo>
                    <a:pt x="228" y="71"/>
                    <a:pt x="217" y="45"/>
                    <a:pt x="196" y="27"/>
                  </a:cubicBezTo>
                  <a:cubicBezTo>
                    <a:pt x="176" y="9"/>
                    <a:pt x="151" y="0"/>
                    <a:pt x="119" y="0"/>
                  </a:cubicBezTo>
                  <a:cubicBezTo>
                    <a:pt x="76" y="0"/>
                    <a:pt x="44" y="15"/>
                    <a:pt x="25" y="44"/>
                  </a:cubicBezTo>
                  <a:cubicBezTo>
                    <a:pt x="14" y="62"/>
                    <a:pt x="8" y="83"/>
                    <a:pt x="7" y="118"/>
                  </a:cubicBezTo>
                  <a:lnTo>
                    <a:pt x="49" y="118"/>
                  </a:lnTo>
                  <a:cubicBezTo>
                    <a:pt x="51" y="95"/>
                    <a:pt x="54" y="81"/>
                    <a:pt x="59" y="70"/>
                  </a:cubicBezTo>
                  <a:cubicBezTo>
                    <a:pt x="71" y="49"/>
                    <a:pt x="93" y="37"/>
                    <a:pt x="118" y="37"/>
                  </a:cubicBezTo>
                  <a:cubicBezTo>
                    <a:pt x="156" y="37"/>
                    <a:pt x="185" y="64"/>
                    <a:pt x="185" y="100"/>
                  </a:cubicBezTo>
                  <a:cubicBezTo>
                    <a:pt x="185" y="127"/>
                    <a:pt x="169" y="150"/>
                    <a:pt x="139" y="168"/>
                  </a:cubicBezTo>
                  <a:lnTo>
                    <a:pt x="95" y="192"/>
                  </a:lnTo>
                  <a:cubicBezTo>
                    <a:pt x="24" y="233"/>
                    <a:pt x="3"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284"/>
            <p:cNvSpPr>
              <a:spLocks noEditPoints="1"/>
            </p:cNvSpPr>
            <p:nvPr/>
          </p:nvSpPr>
          <p:spPr bwMode="auto">
            <a:xfrm>
              <a:off x="3522" y="3312"/>
              <a:ext cx="51" cy="99"/>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285"/>
            <p:cNvSpPr>
              <a:spLocks/>
            </p:cNvSpPr>
            <p:nvPr/>
          </p:nvSpPr>
          <p:spPr bwMode="auto">
            <a:xfrm>
              <a:off x="3912" y="3203"/>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 name="Freeform 286"/>
            <p:cNvSpPr>
              <a:spLocks/>
            </p:cNvSpPr>
            <p:nvPr/>
          </p:nvSpPr>
          <p:spPr bwMode="auto">
            <a:xfrm>
              <a:off x="3870" y="3312"/>
              <a:ext cx="52" cy="99"/>
            </a:xfrm>
            <a:custGeom>
              <a:avLst/>
              <a:gdLst>
                <a:gd name="T0" fmla="*/ 90 w 227"/>
                <a:gd name="T1" fmla="*/ 184 h 351"/>
                <a:gd name="T2" fmla="*/ 90 w 227"/>
                <a:gd name="T3" fmla="*/ 184 h 351"/>
                <a:gd name="T4" fmla="*/ 95 w 227"/>
                <a:gd name="T5" fmla="*/ 184 h 351"/>
                <a:gd name="T6" fmla="*/ 113 w 227"/>
                <a:gd name="T7" fmla="*/ 183 h 351"/>
                <a:gd name="T8" fmla="*/ 184 w 227"/>
                <a:gd name="T9" fmla="*/ 245 h 351"/>
                <a:gd name="T10" fmla="*/ 113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69 w 227"/>
                <a:gd name="T23" fmla="*/ 164 h 351"/>
                <a:gd name="T24" fmla="*/ 217 w 227"/>
                <a:gd name="T25" fmla="*/ 93 h 351"/>
                <a:gd name="T26" fmla="*/ 113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6 w 227"/>
                <a:gd name="T39" fmla="*/ 141 h 351"/>
                <a:gd name="T40" fmla="*/ 90 w 227"/>
                <a:gd name="T41" fmla="*/ 148 h 351"/>
                <a:gd name="T42" fmla="*/ 90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0" y="184"/>
                  </a:moveTo>
                  <a:lnTo>
                    <a:pt x="90" y="184"/>
                  </a:lnTo>
                  <a:lnTo>
                    <a:pt x="95" y="184"/>
                  </a:lnTo>
                  <a:lnTo>
                    <a:pt x="113" y="183"/>
                  </a:lnTo>
                  <a:cubicBezTo>
                    <a:pt x="160" y="183"/>
                    <a:pt x="184" y="204"/>
                    <a:pt x="184" y="245"/>
                  </a:cubicBezTo>
                  <a:cubicBezTo>
                    <a:pt x="184" y="288"/>
                    <a:pt x="157" y="313"/>
                    <a:pt x="113" y="313"/>
                  </a:cubicBezTo>
                  <a:cubicBezTo>
                    <a:pt x="67" y="313"/>
                    <a:pt x="45" y="290"/>
                    <a:pt x="42" y="241"/>
                  </a:cubicBezTo>
                  <a:lnTo>
                    <a:pt x="0" y="241"/>
                  </a:lnTo>
                  <a:cubicBezTo>
                    <a:pt x="2" y="268"/>
                    <a:pt x="6" y="286"/>
                    <a:pt x="15" y="301"/>
                  </a:cubicBezTo>
                  <a:cubicBezTo>
                    <a:pt x="32" y="334"/>
                    <a:pt x="65" y="351"/>
                    <a:pt x="112" y="351"/>
                  </a:cubicBezTo>
                  <a:cubicBezTo>
                    <a:pt x="182" y="351"/>
                    <a:pt x="227" y="309"/>
                    <a:pt x="227" y="245"/>
                  </a:cubicBezTo>
                  <a:cubicBezTo>
                    <a:pt x="227" y="202"/>
                    <a:pt x="210" y="178"/>
                    <a:pt x="169" y="164"/>
                  </a:cubicBezTo>
                  <a:cubicBezTo>
                    <a:pt x="201" y="151"/>
                    <a:pt x="217" y="127"/>
                    <a:pt x="217" y="93"/>
                  </a:cubicBezTo>
                  <a:cubicBezTo>
                    <a:pt x="217" y="35"/>
                    <a:pt x="178" y="0"/>
                    <a:pt x="113" y="0"/>
                  </a:cubicBezTo>
                  <a:cubicBezTo>
                    <a:pt x="45" y="0"/>
                    <a:pt x="8" y="37"/>
                    <a:pt x="7" y="110"/>
                  </a:cubicBezTo>
                  <a:lnTo>
                    <a:pt x="49" y="110"/>
                  </a:lnTo>
                  <a:cubicBezTo>
                    <a:pt x="49" y="89"/>
                    <a:pt x="51" y="77"/>
                    <a:pt x="57" y="67"/>
                  </a:cubicBezTo>
                  <a:cubicBezTo>
                    <a:pt x="66" y="48"/>
                    <a:pt x="87" y="37"/>
                    <a:pt x="114" y="37"/>
                  </a:cubicBezTo>
                  <a:cubicBezTo>
                    <a:pt x="151" y="37"/>
                    <a:pt x="174" y="59"/>
                    <a:pt x="174" y="95"/>
                  </a:cubicBezTo>
                  <a:cubicBezTo>
                    <a:pt x="174" y="119"/>
                    <a:pt x="165" y="133"/>
                    <a:pt x="146" y="141"/>
                  </a:cubicBezTo>
                  <a:cubicBezTo>
                    <a:pt x="135" y="146"/>
                    <a:pt x="120" y="147"/>
                    <a:pt x="90" y="148"/>
                  </a:cubicBezTo>
                  <a:lnTo>
                    <a:pt x="90"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287"/>
            <p:cNvSpPr>
              <a:spLocks noEditPoints="1"/>
            </p:cNvSpPr>
            <p:nvPr/>
          </p:nvSpPr>
          <p:spPr bwMode="auto">
            <a:xfrm>
              <a:off x="3932" y="3312"/>
              <a:ext cx="51" cy="99"/>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288"/>
            <p:cNvSpPr>
              <a:spLocks/>
            </p:cNvSpPr>
            <p:nvPr/>
          </p:nvSpPr>
          <p:spPr bwMode="auto">
            <a:xfrm>
              <a:off x="4322" y="3203"/>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 name="Freeform 289"/>
            <p:cNvSpPr>
              <a:spLocks noEditPoints="1"/>
            </p:cNvSpPr>
            <p:nvPr/>
          </p:nvSpPr>
          <p:spPr bwMode="auto">
            <a:xfrm>
              <a:off x="4280" y="3312"/>
              <a:ext cx="53" cy="96"/>
            </a:xfrm>
            <a:custGeom>
              <a:avLst/>
              <a:gdLst>
                <a:gd name="T0" fmla="*/ 143 w 235"/>
                <a:gd name="T1" fmla="*/ 258 h 340"/>
                <a:gd name="T2" fmla="*/ 143 w 235"/>
                <a:gd name="T3" fmla="*/ 258 h 340"/>
                <a:gd name="T4" fmla="*/ 143 w 235"/>
                <a:gd name="T5" fmla="*/ 340 h 340"/>
                <a:gd name="T6" fmla="*/ 185 w 235"/>
                <a:gd name="T7" fmla="*/ 340 h 340"/>
                <a:gd name="T8" fmla="*/ 185 w 235"/>
                <a:gd name="T9" fmla="*/ 258 h 340"/>
                <a:gd name="T10" fmla="*/ 235 w 235"/>
                <a:gd name="T11" fmla="*/ 258 h 340"/>
                <a:gd name="T12" fmla="*/ 235 w 235"/>
                <a:gd name="T13" fmla="*/ 220 h 340"/>
                <a:gd name="T14" fmla="*/ 185 w 235"/>
                <a:gd name="T15" fmla="*/ 220 h 340"/>
                <a:gd name="T16" fmla="*/ 185 w 235"/>
                <a:gd name="T17" fmla="*/ 0 h 340"/>
                <a:gd name="T18" fmla="*/ 154 w 235"/>
                <a:gd name="T19" fmla="*/ 0 h 340"/>
                <a:gd name="T20" fmla="*/ 0 w 235"/>
                <a:gd name="T21" fmla="*/ 214 h 340"/>
                <a:gd name="T22" fmla="*/ 0 w 235"/>
                <a:gd name="T23" fmla="*/ 258 h 340"/>
                <a:gd name="T24" fmla="*/ 143 w 235"/>
                <a:gd name="T25" fmla="*/ 258 h 340"/>
                <a:gd name="T26" fmla="*/ 143 w 235"/>
                <a:gd name="T27" fmla="*/ 220 h 340"/>
                <a:gd name="T28" fmla="*/ 143 w 235"/>
                <a:gd name="T29" fmla="*/ 220 h 340"/>
                <a:gd name="T30" fmla="*/ 37 w 235"/>
                <a:gd name="T31" fmla="*/ 220 h 340"/>
                <a:gd name="T32" fmla="*/ 143 w 235"/>
                <a:gd name="T33" fmla="*/ 72 h 340"/>
                <a:gd name="T34" fmla="*/ 143 w 235"/>
                <a:gd name="T35" fmla="*/ 22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340">
                  <a:moveTo>
                    <a:pt x="143" y="258"/>
                  </a:moveTo>
                  <a:lnTo>
                    <a:pt x="143" y="258"/>
                  </a:lnTo>
                  <a:lnTo>
                    <a:pt x="143" y="340"/>
                  </a:lnTo>
                  <a:lnTo>
                    <a:pt x="185" y="340"/>
                  </a:lnTo>
                  <a:lnTo>
                    <a:pt x="185" y="258"/>
                  </a:lnTo>
                  <a:lnTo>
                    <a:pt x="235" y="258"/>
                  </a:lnTo>
                  <a:lnTo>
                    <a:pt x="235" y="220"/>
                  </a:lnTo>
                  <a:lnTo>
                    <a:pt x="185" y="220"/>
                  </a:lnTo>
                  <a:lnTo>
                    <a:pt x="185" y="0"/>
                  </a:lnTo>
                  <a:lnTo>
                    <a:pt x="154" y="0"/>
                  </a:lnTo>
                  <a:lnTo>
                    <a:pt x="0" y="214"/>
                  </a:lnTo>
                  <a:lnTo>
                    <a:pt x="0" y="258"/>
                  </a:lnTo>
                  <a:lnTo>
                    <a:pt x="143" y="258"/>
                  </a:lnTo>
                  <a:close/>
                  <a:moveTo>
                    <a:pt x="143" y="220"/>
                  </a:moveTo>
                  <a:lnTo>
                    <a:pt x="143" y="220"/>
                  </a:lnTo>
                  <a:lnTo>
                    <a:pt x="37" y="220"/>
                  </a:lnTo>
                  <a:lnTo>
                    <a:pt x="143" y="72"/>
                  </a:lnTo>
                  <a:lnTo>
                    <a:pt x="143"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290"/>
            <p:cNvSpPr>
              <a:spLocks noEditPoints="1"/>
            </p:cNvSpPr>
            <p:nvPr/>
          </p:nvSpPr>
          <p:spPr bwMode="auto">
            <a:xfrm>
              <a:off x="4342" y="3312"/>
              <a:ext cx="51" cy="99"/>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291"/>
            <p:cNvSpPr>
              <a:spLocks/>
            </p:cNvSpPr>
            <p:nvPr/>
          </p:nvSpPr>
          <p:spPr bwMode="auto">
            <a:xfrm>
              <a:off x="4732" y="3203"/>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 name="Freeform 292"/>
            <p:cNvSpPr>
              <a:spLocks/>
            </p:cNvSpPr>
            <p:nvPr/>
          </p:nvSpPr>
          <p:spPr bwMode="auto">
            <a:xfrm>
              <a:off x="4691" y="3312"/>
              <a:ext cx="52" cy="99"/>
            </a:xfrm>
            <a:custGeom>
              <a:avLst/>
              <a:gdLst>
                <a:gd name="T0" fmla="*/ 211 w 229"/>
                <a:gd name="T1" fmla="*/ 0 h 351"/>
                <a:gd name="T2" fmla="*/ 211 w 229"/>
                <a:gd name="T3" fmla="*/ 0 h 351"/>
                <a:gd name="T4" fmla="*/ 36 w 229"/>
                <a:gd name="T5" fmla="*/ 0 h 351"/>
                <a:gd name="T6" fmla="*/ 11 w 229"/>
                <a:gd name="T7" fmla="*/ 185 h 351"/>
                <a:gd name="T8" fmla="*/ 49 w 229"/>
                <a:gd name="T9" fmla="*/ 185 h 351"/>
                <a:gd name="T10" fmla="*/ 112 w 229"/>
                <a:gd name="T11" fmla="*/ 153 h 351"/>
                <a:gd name="T12" fmla="*/ 186 w 229"/>
                <a:gd name="T13" fmla="*/ 235 h 351"/>
                <a:gd name="T14" fmla="*/ 112 w 229"/>
                <a:gd name="T15" fmla="*/ 313 h 351"/>
                <a:gd name="T16" fmla="*/ 42 w 229"/>
                <a:gd name="T17" fmla="*/ 256 h 351"/>
                <a:gd name="T18" fmla="*/ 0 w 229"/>
                <a:gd name="T19" fmla="*/ 256 h 351"/>
                <a:gd name="T20" fmla="*/ 21 w 229"/>
                <a:gd name="T21" fmla="*/ 310 h 351"/>
                <a:gd name="T22" fmla="*/ 113 w 229"/>
                <a:gd name="T23" fmla="*/ 351 h 351"/>
                <a:gd name="T24" fmla="*/ 229 w 229"/>
                <a:gd name="T25" fmla="*/ 229 h 351"/>
                <a:gd name="T26" fmla="*/ 119 w 229"/>
                <a:gd name="T27" fmla="*/ 116 h 351"/>
                <a:gd name="T28" fmla="*/ 57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1" y="185"/>
                  </a:lnTo>
                  <a:lnTo>
                    <a:pt x="49" y="185"/>
                  </a:lnTo>
                  <a:cubicBezTo>
                    <a:pt x="69" y="161"/>
                    <a:pt x="85" y="153"/>
                    <a:pt x="112" y="153"/>
                  </a:cubicBezTo>
                  <a:cubicBezTo>
                    <a:pt x="157" y="153"/>
                    <a:pt x="186" y="184"/>
                    <a:pt x="186" y="235"/>
                  </a:cubicBezTo>
                  <a:cubicBezTo>
                    <a:pt x="186" y="283"/>
                    <a:pt x="158" y="313"/>
                    <a:pt x="112" y="313"/>
                  </a:cubicBezTo>
                  <a:cubicBezTo>
                    <a:pt x="75" y="313"/>
                    <a:pt x="52" y="294"/>
                    <a:pt x="42" y="256"/>
                  </a:cubicBezTo>
                  <a:lnTo>
                    <a:pt x="0" y="256"/>
                  </a:lnTo>
                  <a:cubicBezTo>
                    <a:pt x="6" y="284"/>
                    <a:pt x="11" y="297"/>
                    <a:pt x="21" y="310"/>
                  </a:cubicBezTo>
                  <a:cubicBezTo>
                    <a:pt x="40" y="336"/>
                    <a:pt x="74" y="351"/>
                    <a:pt x="113" y="351"/>
                  </a:cubicBezTo>
                  <a:cubicBezTo>
                    <a:pt x="181" y="351"/>
                    <a:pt x="229" y="301"/>
                    <a:pt x="229" y="229"/>
                  </a:cubicBezTo>
                  <a:cubicBezTo>
                    <a:pt x="229" y="162"/>
                    <a:pt x="185" y="116"/>
                    <a:pt x="119" y="116"/>
                  </a:cubicBezTo>
                  <a:cubicBezTo>
                    <a:pt x="95" y="116"/>
                    <a:pt x="76" y="122"/>
                    <a:pt x="57"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293"/>
            <p:cNvSpPr>
              <a:spLocks noEditPoints="1"/>
            </p:cNvSpPr>
            <p:nvPr/>
          </p:nvSpPr>
          <p:spPr bwMode="auto">
            <a:xfrm>
              <a:off x="4753" y="3312"/>
              <a:ext cx="50" cy="99"/>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294"/>
            <p:cNvSpPr>
              <a:spLocks/>
            </p:cNvSpPr>
            <p:nvPr/>
          </p:nvSpPr>
          <p:spPr bwMode="auto">
            <a:xfrm>
              <a:off x="5143" y="3203"/>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 name="Freeform 295"/>
            <p:cNvSpPr>
              <a:spLocks noEditPoints="1"/>
            </p:cNvSpPr>
            <p:nvPr/>
          </p:nvSpPr>
          <p:spPr bwMode="auto">
            <a:xfrm>
              <a:off x="5102" y="3312"/>
              <a:ext cx="51" cy="99"/>
            </a:xfrm>
            <a:custGeom>
              <a:avLst/>
              <a:gdLst>
                <a:gd name="T0" fmla="*/ 218 w 225"/>
                <a:gd name="T1" fmla="*/ 89 h 351"/>
                <a:gd name="T2" fmla="*/ 218 w 225"/>
                <a:gd name="T3" fmla="*/ 89 h 351"/>
                <a:gd name="T4" fmla="*/ 122 w 225"/>
                <a:gd name="T5" fmla="*/ 0 h 351"/>
                <a:gd name="T6" fmla="*/ 31 w 225"/>
                <a:gd name="T7" fmla="*/ 48 h 351"/>
                <a:gd name="T8" fmla="*/ 0 w 225"/>
                <a:gd name="T9" fmla="*/ 185 h 351"/>
                <a:gd name="T10" fmla="*/ 29 w 225"/>
                <a:gd name="T11" fmla="*/ 308 h 351"/>
                <a:gd name="T12" fmla="*/ 114 w 225"/>
                <a:gd name="T13" fmla="*/ 351 h 351"/>
                <a:gd name="T14" fmla="*/ 225 w 225"/>
                <a:gd name="T15" fmla="*/ 236 h 351"/>
                <a:gd name="T16" fmla="*/ 121 w 225"/>
                <a:gd name="T17" fmla="*/ 128 h 351"/>
                <a:gd name="T18" fmla="*/ 43 w 225"/>
                <a:gd name="T19" fmla="*/ 166 h 351"/>
                <a:gd name="T20" fmla="*/ 119 w 225"/>
                <a:gd name="T21" fmla="*/ 37 h 351"/>
                <a:gd name="T22" fmla="*/ 176 w 225"/>
                <a:gd name="T23" fmla="*/ 89 h 351"/>
                <a:gd name="T24" fmla="*/ 218 w 225"/>
                <a:gd name="T25" fmla="*/ 89 h 351"/>
                <a:gd name="T26" fmla="*/ 116 w 225"/>
                <a:gd name="T27" fmla="*/ 166 h 351"/>
                <a:gd name="T28" fmla="*/ 116 w 225"/>
                <a:gd name="T29" fmla="*/ 166 h 351"/>
                <a:gd name="T30" fmla="*/ 182 w 225"/>
                <a:gd name="T31" fmla="*/ 239 h 351"/>
                <a:gd name="T32" fmla="*/ 114 w 225"/>
                <a:gd name="T33" fmla="*/ 313 h 351"/>
                <a:gd name="T34" fmla="*/ 45 w 225"/>
                <a:gd name="T35" fmla="*/ 237 h 351"/>
                <a:gd name="T36" fmla="*/ 116 w 225"/>
                <a:gd name="T37" fmla="*/ 16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351">
                  <a:moveTo>
                    <a:pt x="218" y="89"/>
                  </a:moveTo>
                  <a:lnTo>
                    <a:pt x="218" y="89"/>
                  </a:lnTo>
                  <a:cubicBezTo>
                    <a:pt x="210" y="33"/>
                    <a:pt x="173" y="0"/>
                    <a:pt x="122" y="0"/>
                  </a:cubicBezTo>
                  <a:cubicBezTo>
                    <a:pt x="84" y="0"/>
                    <a:pt x="51" y="18"/>
                    <a:pt x="31" y="48"/>
                  </a:cubicBezTo>
                  <a:cubicBezTo>
                    <a:pt x="10" y="81"/>
                    <a:pt x="0" y="123"/>
                    <a:pt x="0" y="185"/>
                  </a:cubicBezTo>
                  <a:cubicBezTo>
                    <a:pt x="0" y="242"/>
                    <a:pt x="9" y="278"/>
                    <a:pt x="29" y="308"/>
                  </a:cubicBezTo>
                  <a:cubicBezTo>
                    <a:pt x="47" y="336"/>
                    <a:pt x="77" y="351"/>
                    <a:pt x="114" y="351"/>
                  </a:cubicBezTo>
                  <a:cubicBezTo>
                    <a:pt x="179" y="351"/>
                    <a:pt x="225" y="303"/>
                    <a:pt x="225" y="236"/>
                  </a:cubicBezTo>
                  <a:cubicBezTo>
                    <a:pt x="225" y="173"/>
                    <a:pt x="182" y="128"/>
                    <a:pt x="121" y="128"/>
                  </a:cubicBezTo>
                  <a:cubicBezTo>
                    <a:pt x="88" y="128"/>
                    <a:pt x="61" y="141"/>
                    <a:pt x="43" y="166"/>
                  </a:cubicBezTo>
                  <a:cubicBezTo>
                    <a:pt x="44" y="83"/>
                    <a:pt x="70" y="37"/>
                    <a:pt x="119" y="37"/>
                  </a:cubicBezTo>
                  <a:cubicBezTo>
                    <a:pt x="148" y="37"/>
                    <a:pt x="169" y="56"/>
                    <a:pt x="176" y="89"/>
                  </a:cubicBezTo>
                  <a:lnTo>
                    <a:pt x="218" y="89"/>
                  </a:lnTo>
                  <a:close/>
                  <a:moveTo>
                    <a:pt x="116" y="166"/>
                  </a:moveTo>
                  <a:lnTo>
                    <a:pt x="116" y="166"/>
                  </a:lnTo>
                  <a:cubicBezTo>
                    <a:pt x="157" y="166"/>
                    <a:pt x="182" y="194"/>
                    <a:pt x="182" y="239"/>
                  </a:cubicBezTo>
                  <a:cubicBezTo>
                    <a:pt x="182" y="282"/>
                    <a:pt x="153" y="313"/>
                    <a:pt x="114" y="313"/>
                  </a:cubicBezTo>
                  <a:cubicBezTo>
                    <a:pt x="75" y="313"/>
                    <a:pt x="45" y="281"/>
                    <a:pt x="45" y="237"/>
                  </a:cubicBezTo>
                  <a:cubicBezTo>
                    <a:pt x="45" y="195"/>
                    <a:pt x="74" y="166"/>
                    <a:pt x="116" y="16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296"/>
            <p:cNvSpPr>
              <a:spLocks noEditPoints="1"/>
            </p:cNvSpPr>
            <p:nvPr/>
          </p:nvSpPr>
          <p:spPr bwMode="auto">
            <a:xfrm>
              <a:off x="5163" y="3312"/>
              <a:ext cx="51" cy="99"/>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297"/>
            <p:cNvSpPr>
              <a:spLocks noEditPoints="1"/>
            </p:cNvSpPr>
            <p:nvPr/>
          </p:nvSpPr>
          <p:spPr bwMode="auto">
            <a:xfrm>
              <a:off x="2681" y="1539"/>
              <a:ext cx="2462" cy="1688"/>
            </a:xfrm>
            <a:custGeom>
              <a:avLst/>
              <a:gdLst>
                <a:gd name="T0" fmla="*/ 0 w 10752"/>
                <a:gd name="T1" fmla="*/ 0 h 5952"/>
                <a:gd name="T2" fmla="*/ 0 w 10752"/>
                <a:gd name="T3" fmla="*/ 0 h 5952"/>
                <a:gd name="T4" fmla="*/ 0 w 10752"/>
                <a:gd name="T5" fmla="*/ 5952 h 5952"/>
                <a:gd name="T6" fmla="*/ 10752 w 10752"/>
                <a:gd name="T7" fmla="*/ 5952 h 5952"/>
                <a:gd name="T8" fmla="*/ 0 w 10752"/>
                <a:gd name="T9" fmla="*/ 0 h 5952"/>
                <a:gd name="T10" fmla="*/ 0 w 10752"/>
                <a:gd name="T11" fmla="*/ 0 h 5952"/>
              </a:gdLst>
              <a:ahLst/>
              <a:cxnLst>
                <a:cxn ang="0">
                  <a:pos x="T0" y="T1"/>
                </a:cxn>
                <a:cxn ang="0">
                  <a:pos x="T2" y="T3"/>
                </a:cxn>
                <a:cxn ang="0">
                  <a:pos x="T4" y="T5"/>
                </a:cxn>
                <a:cxn ang="0">
                  <a:pos x="T6" y="T7"/>
                </a:cxn>
                <a:cxn ang="0">
                  <a:pos x="T8" y="T9"/>
                </a:cxn>
                <a:cxn ang="0">
                  <a:pos x="T10" y="T11"/>
                </a:cxn>
              </a:cxnLst>
              <a:rect l="0" t="0" r="r" b="b"/>
              <a:pathLst>
                <a:path w="10752" h="5952">
                  <a:moveTo>
                    <a:pt x="0" y="0"/>
                  </a:moveTo>
                  <a:lnTo>
                    <a:pt x="0" y="0"/>
                  </a:lnTo>
                  <a:lnTo>
                    <a:pt x="0" y="5952"/>
                  </a:lnTo>
                  <a:lnTo>
                    <a:pt x="10752" y="5952"/>
                  </a:lnTo>
                  <a:moveTo>
                    <a:pt x="0" y="0"/>
                  </a:moveTo>
                  <a:lnTo>
                    <a:pt x="0" y="0"/>
                  </a:lnTo>
                  <a:close/>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 name="Freeform 298"/>
            <p:cNvSpPr>
              <a:spLocks/>
            </p:cNvSpPr>
            <p:nvPr/>
          </p:nvSpPr>
          <p:spPr bwMode="auto">
            <a:xfrm>
              <a:off x="2187" y="3015"/>
              <a:ext cx="80" cy="66"/>
            </a:xfrm>
            <a:custGeom>
              <a:avLst/>
              <a:gdLst>
                <a:gd name="T0" fmla="*/ 190 w 349"/>
                <a:gd name="T1" fmla="*/ 189 h 234"/>
                <a:gd name="T2" fmla="*/ 190 w 349"/>
                <a:gd name="T3" fmla="*/ 189 h 234"/>
                <a:gd name="T4" fmla="*/ 190 w 349"/>
                <a:gd name="T5" fmla="*/ 23 h 234"/>
                <a:gd name="T6" fmla="*/ 151 w 349"/>
                <a:gd name="T7" fmla="*/ 23 h 234"/>
                <a:gd name="T8" fmla="*/ 151 w 349"/>
                <a:gd name="T9" fmla="*/ 189 h 234"/>
                <a:gd name="T10" fmla="*/ 40 w 349"/>
                <a:gd name="T11" fmla="*/ 189 h 234"/>
                <a:gd name="T12" fmla="*/ 40 w 349"/>
                <a:gd name="T13" fmla="*/ 0 h 234"/>
                <a:gd name="T14" fmla="*/ 0 w 349"/>
                <a:gd name="T15" fmla="*/ 0 h 234"/>
                <a:gd name="T16" fmla="*/ 0 w 349"/>
                <a:gd name="T17" fmla="*/ 234 h 234"/>
                <a:gd name="T18" fmla="*/ 349 w 349"/>
                <a:gd name="T19" fmla="*/ 234 h 234"/>
                <a:gd name="T20" fmla="*/ 349 w 349"/>
                <a:gd name="T21" fmla="*/ 189 h 234"/>
                <a:gd name="T22" fmla="*/ 190 w 349"/>
                <a:gd name="T23" fmla="*/ 18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234">
                  <a:moveTo>
                    <a:pt x="190" y="189"/>
                  </a:moveTo>
                  <a:lnTo>
                    <a:pt x="190" y="189"/>
                  </a:lnTo>
                  <a:lnTo>
                    <a:pt x="190" y="23"/>
                  </a:lnTo>
                  <a:lnTo>
                    <a:pt x="151" y="23"/>
                  </a:lnTo>
                  <a:lnTo>
                    <a:pt x="151" y="189"/>
                  </a:lnTo>
                  <a:lnTo>
                    <a:pt x="40" y="189"/>
                  </a:lnTo>
                  <a:lnTo>
                    <a:pt x="40" y="0"/>
                  </a:lnTo>
                  <a:lnTo>
                    <a:pt x="0" y="0"/>
                  </a:lnTo>
                  <a:lnTo>
                    <a:pt x="0" y="234"/>
                  </a:lnTo>
                  <a:lnTo>
                    <a:pt x="349" y="234"/>
                  </a:lnTo>
                  <a:lnTo>
                    <a:pt x="349" y="189"/>
                  </a:lnTo>
                  <a:lnTo>
                    <a:pt x="190" y="18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299"/>
            <p:cNvSpPr>
              <a:spLocks/>
            </p:cNvSpPr>
            <p:nvPr/>
          </p:nvSpPr>
          <p:spPr bwMode="auto">
            <a:xfrm>
              <a:off x="2208" y="2967"/>
              <a:ext cx="59" cy="34"/>
            </a:xfrm>
            <a:custGeom>
              <a:avLst/>
              <a:gdLst>
                <a:gd name="T0" fmla="*/ 7 w 258"/>
                <a:gd name="T1" fmla="*/ 121 h 121"/>
                <a:gd name="T2" fmla="*/ 7 w 258"/>
                <a:gd name="T3" fmla="*/ 121 h 121"/>
                <a:gd name="T4" fmla="*/ 258 w 258"/>
                <a:gd name="T5" fmla="*/ 121 h 121"/>
                <a:gd name="T6" fmla="*/ 258 w 258"/>
                <a:gd name="T7" fmla="*/ 80 h 121"/>
                <a:gd name="T8" fmla="*/ 128 w 258"/>
                <a:gd name="T9" fmla="*/ 80 h 121"/>
                <a:gd name="T10" fmla="*/ 55 w 258"/>
                <a:gd name="T11" fmla="*/ 52 h 121"/>
                <a:gd name="T12" fmla="*/ 42 w 258"/>
                <a:gd name="T13" fmla="*/ 0 h 121"/>
                <a:gd name="T14" fmla="*/ 2 w 258"/>
                <a:gd name="T15" fmla="*/ 0 h 121"/>
                <a:gd name="T16" fmla="*/ 0 w 258"/>
                <a:gd name="T17" fmla="*/ 15 h 121"/>
                <a:gd name="T18" fmla="*/ 53 w 258"/>
                <a:gd name="T19" fmla="*/ 84 h 121"/>
                <a:gd name="T20" fmla="*/ 7 w 258"/>
                <a:gd name="T21" fmla="*/ 84 h 121"/>
                <a:gd name="T22" fmla="*/ 7 w 258"/>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1">
                  <a:moveTo>
                    <a:pt x="7" y="121"/>
                  </a:moveTo>
                  <a:lnTo>
                    <a:pt x="7" y="121"/>
                  </a:lnTo>
                  <a:lnTo>
                    <a:pt x="258" y="121"/>
                  </a:lnTo>
                  <a:lnTo>
                    <a:pt x="258" y="80"/>
                  </a:lnTo>
                  <a:lnTo>
                    <a:pt x="128" y="80"/>
                  </a:lnTo>
                  <a:cubicBezTo>
                    <a:pt x="92" y="80"/>
                    <a:pt x="69" y="71"/>
                    <a:pt x="55" y="52"/>
                  </a:cubicBezTo>
                  <a:cubicBezTo>
                    <a:pt x="46" y="40"/>
                    <a:pt x="43" y="28"/>
                    <a:pt x="42" y="0"/>
                  </a:cubicBezTo>
                  <a:lnTo>
                    <a:pt x="2" y="0"/>
                  </a:lnTo>
                  <a:cubicBezTo>
                    <a:pt x="1" y="7"/>
                    <a:pt x="0" y="10"/>
                    <a:pt x="0" y="15"/>
                  </a:cubicBezTo>
                  <a:cubicBezTo>
                    <a:pt x="0" y="41"/>
                    <a:pt x="16" y="61"/>
                    <a:pt x="53" y="84"/>
                  </a:cubicBezTo>
                  <a:lnTo>
                    <a:pt x="7" y="84"/>
                  </a:lnTo>
                  <a:lnTo>
                    <a:pt x="7"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300"/>
            <p:cNvSpPr>
              <a:spLocks noEditPoints="1"/>
            </p:cNvSpPr>
            <p:nvPr/>
          </p:nvSpPr>
          <p:spPr bwMode="auto">
            <a:xfrm>
              <a:off x="2208" y="2893"/>
              <a:ext cx="62" cy="67"/>
            </a:xfrm>
            <a:custGeom>
              <a:avLst/>
              <a:gdLst>
                <a:gd name="T0" fmla="*/ 235 w 270"/>
                <a:gd name="T1" fmla="*/ 0 h 236"/>
                <a:gd name="T2" fmla="*/ 235 w 270"/>
                <a:gd name="T3" fmla="*/ 0 h 236"/>
                <a:gd name="T4" fmla="*/ 236 w 270"/>
                <a:gd name="T5" fmla="*/ 8 h 236"/>
                <a:gd name="T6" fmla="*/ 216 w 270"/>
                <a:gd name="T7" fmla="*/ 30 h 236"/>
                <a:gd name="T8" fmla="*/ 69 w 270"/>
                <a:gd name="T9" fmla="*/ 30 h 236"/>
                <a:gd name="T10" fmla="*/ 0 w 270"/>
                <a:gd name="T11" fmla="*/ 124 h 236"/>
                <a:gd name="T12" fmla="*/ 30 w 270"/>
                <a:gd name="T13" fmla="*/ 207 h 236"/>
                <a:gd name="T14" fmla="*/ 82 w 270"/>
                <a:gd name="T15" fmla="*/ 225 h 236"/>
                <a:gd name="T16" fmla="*/ 82 w 270"/>
                <a:gd name="T17" fmla="*/ 184 h 236"/>
                <a:gd name="T18" fmla="*/ 37 w 270"/>
                <a:gd name="T19" fmla="*/ 126 h 236"/>
                <a:gd name="T20" fmla="*/ 75 w 270"/>
                <a:gd name="T21" fmla="*/ 70 h 236"/>
                <a:gd name="T22" fmla="*/ 85 w 270"/>
                <a:gd name="T23" fmla="*/ 70 h 236"/>
                <a:gd name="T24" fmla="*/ 113 w 270"/>
                <a:gd name="T25" fmla="*/ 111 h 236"/>
                <a:gd name="T26" fmla="*/ 128 w 270"/>
                <a:gd name="T27" fmla="*/ 192 h 236"/>
                <a:gd name="T28" fmla="*/ 195 w 270"/>
                <a:gd name="T29" fmla="*/ 236 h 236"/>
                <a:gd name="T30" fmla="*/ 270 w 270"/>
                <a:gd name="T31" fmla="*/ 153 h 236"/>
                <a:gd name="T32" fmla="*/ 233 w 270"/>
                <a:gd name="T33" fmla="*/ 68 h 236"/>
                <a:gd name="T34" fmla="*/ 270 w 270"/>
                <a:gd name="T35" fmla="*/ 27 h 236"/>
                <a:gd name="T36" fmla="*/ 265 w 270"/>
                <a:gd name="T37" fmla="*/ 0 h 236"/>
                <a:gd name="T38" fmla="*/ 235 w 270"/>
                <a:gd name="T39" fmla="*/ 0 h 236"/>
                <a:gd name="T40" fmla="*/ 179 w 270"/>
                <a:gd name="T41" fmla="*/ 70 h 236"/>
                <a:gd name="T42" fmla="*/ 179 w 270"/>
                <a:gd name="T43" fmla="*/ 70 h 236"/>
                <a:gd name="T44" fmla="*/ 212 w 270"/>
                <a:gd name="T45" fmla="*/ 85 h 236"/>
                <a:gd name="T46" fmla="*/ 235 w 270"/>
                <a:gd name="T47" fmla="*/ 145 h 236"/>
                <a:gd name="T48" fmla="*/ 194 w 270"/>
                <a:gd name="T49" fmla="*/ 194 h 236"/>
                <a:gd name="T50" fmla="*/ 148 w 270"/>
                <a:gd name="T51" fmla="*/ 134 h 236"/>
                <a:gd name="T52" fmla="*/ 134 w 270"/>
                <a:gd name="T53" fmla="*/ 70 h 236"/>
                <a:gd name="T54" fmla="*/ 179 w 270"/>
                <a:gd name="T55" fmla="*/ 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236">
                  <a:moveTo>
                    <a:pt x="235" y="0"/>
                  </a:moveTo>
                  <a:lnTo>
                    <a:pt x="235" y="0"/>
                  </a:lnTo>
                  <a:cubicBezTo>
                    <a:pt x="236" y="4"/>
                    <a:pt x="236" y="6"/>
                    <a:pt x="236" y="8"/>
                  </a:cubicBezTo>
                  <a:cubicBezTo>
                    <a:pt x="236" y="22"/>
                    <a:pt x="229" y="30"/>
                    <a:pt x="216" y="30"/>
                  </a:cubicBezTo>
                  <a:lnTo>
                    <a:pt x="69" y="30"/>
                  </a:lnTo>
                  <a:cubicBezTo>
                    <a:pt x="24" y="30"/>
                    <a:pt x="0" y="62"/>
                    <a:pt x="0" y="124"/>
                  </a:cubicBezTo>
                  <a:cubicBezTo>
                    <a:pt x="0" y="161"/>
                    <a:pt x="11" y="191"/>
                    <a:pt x="30" y="207"/>
                  </a:cubicBezTo>
                  <a:cubicBezTo>
                    <a:pt x="42" y="219"/>
                    <a:pt x="57" y="224"/>
                    <a:pt x="82" y="225"/>
                  </a:cubicBezTo>
                  <a:lnTo>
                    <a:pt x="82" y="184"/>
                  </a:lnTo>
                  <a:cubicBezTo>
                    <a:pt x="51" y="181"/>
                    <a:pt x="37" y="163"/>
                    <a:pt x="37" y="126"/>
                  </a:cubicBezTo>
                  <a:cubicBezTo>
                    <a:pt x="37" y="90"/>
                    <a:pt x="51" y="70"/>
                    <a:pt x="75" y="70"/>
                  </a:cubicBezTo>
                  <a:lnTo>
                    <a:pt x="85" y="70"/>
                  </a:lnTo>
                  <a:cubicBezTo>
                    <a:pt x="102" y="70"/>
                    <a:pt x="109" y="80"/>
                    <a:pt x="113" y="111"/>
                  </a:cubicBezTo>
                  <a:cubicBezTo>
                    <a:pt x="120" y="168"/>
                    <a:pt x="122" y="176"/>
                    <a:pt x="128" y="192"/>
                  </a:cubicBezTo>
                  <a:cubicBezTo>
                    <a:pt x="140" y="221"/>
                    <a:pt x="163" y="236"/>
                    <a:pt x="195" y="236"/>
                  </a:cubicBezTo>
                  <a:cubicBezTo>
                    <a:pt x="241" y="236"/>
                    <a:pt x="270" y="204"/>
                    <a:pt x="270" y="153"/>
                  </a:cubicBezTo>
                  <a:cubicBezTo>
                    <a:pt x="270" y="122"/>
                    <a:pt x="258" y="96"/>
                    <a:pt x="233" y="68"/>
                  </a:cubicBezTo>
                  <a:cubicBezTo>
                    <a:pt x="258" y="65"/>
                    <a:pt x="270" y="53"/>
                    <a:pt x="270" y="27"/>
                  </a:cubicBezTo>
                  <a:cubicBezTo>
                    <a:pt x="270" y="19"/>
                    <a:pt x="269" y="13"/>
                    <a:pt x="265" y="0"/>
                  </a:cubicBezTo>
                  <a:lnTo>
                    <a:pt x="235" y="0"/>
                  </a:lnTo>
                  <a:close/>
                  <a:moveTo>
                    <a:pt x="179" y="70"/>
                  </a:moveTo>
                  <a:lnTo>
                    <a:pt x="179" y="70"/>
                  </a:lnTo>
                  <a:cubicBezTo>
                    <a:pt x="193" y="70"/>
                    <a:pt x="201" y="73"/>
                    <a:pt x="212" y="85"/>
                  </a:cubicBezTo>
                  <a:cubicBezTo>
                    <a:pt x="227" y="102"/>
                    <a:pt x="235" y="121"/>
                    <a:pt x="235" y="145"/>
                  </a:cubicBezTo>
                  <a:cubicBezTo>
                    <a:pt x="235" y="176"/>
                    <a:pt x="220" y="194"/>
                    <a:pt x="194" y="194"/>
                  </a:cubicBezTo>
                  <a:cubicBezTo>
                    <a:pt x="168" y="194"/>
                    <a:pt x="155" y="176"/>
                    <a:pt x="148" y="134"/>
                  </a:cubicBezTo>
                  <a:cubicBezTo>
                    <a:pt x="143" y="92"/>
                    <a:pt x="141" y="83"/>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301"/>
            <p:cNvSpPr>
              <a:spLocks/>
            </p:cNvSpPr>
            <p:nvPr/>
          </p:nvSpPr>
          <p:spPr bwMode="auto">
            <a:xfrm>
              <a:off x="2208" y="2825"/>
              <a:ext cx="62" cy="60"/>
            </a:xfrm>
            <a:custGeom>
              <a:avLst/>
              <a:gdLst>
                <a:gd name="T0" fmla="*/ 92 w 270"/>
                <a:gd name="T1" fmla="*/ 3 h 214"/>
                <a:gd name="T2" fmla="*/ 92 w 270"/>
                <a:gd name="T3" fmla="*/ 3 h 214"/>
                <a:gd name="T4" fmla="*/ 38 w 270"/>
                <a:gd name="T5" fmla="*/ 20 h 214"/>
                <a:gd name="T6" fmla="*/ 0 w 270"/>
                <a:gd name="T7" fmla="*/ 103 h 214"/>
                <a:gd name="T8" fmla="*/ 137 w 270"/>
                <a:gd name="T9" fmla="*/ 214 h 214"/>
                <a:gd name="T10" fmla="*/ 270 w 270"/>
                <a:gd name="T11" fmla="*/ 103 h 214"/>
                <a:gd name="T12" fmla="*/ 172 w 270"/>
                <a:gd name="T13" fmla="*/ 0 h 214"/>
                <a:gd name="T14" fmla="*/ 172 w 270"/>
                <a:gd name="T15" fmla="*/ 41 h 214"/>
                <a:gd name="T16" fmla="*/ 233 w 270"/>
                <a:gd name="T17" fmla="*/ 102 h 214"/>
                <a:gd name="T18" fmla="*/ 137 w 270"/>
                <a:gd name="T19" fmla="*/ 172 h 214"/>
                <a:gd name="T20" fmla="*/ 37 w 270"/>
                <a:gd name="T21" fmla="*/ 103 h 214"/>
                <a:gd name="T22" fmla="*/ 92 w 270"/>
                <a:gd name="T23" fmla="*/ 44 h 214"/>
                <a:gd name="T24" fmla="*/ 92 w 270"/>
                <a:gd name="T25"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214">
                  <a:moveTo>
                    <a:pt x="92" y="3"/>
                  </a:moveTo>
                  <a:lnTo>
                    <a:pt x="92" y="3"/>
                  </a:lnTo>
                  <a:cubicBezTo>
                    <a:pt x="67" y="5"/>
                    <a:pt x="52" y="11"/>
                    <a:pt x="38" y="20"/>
                  </a:cubicBezTo>
                  <a:cubicBezTo>
                    <a:pt x="14" y="37"/>
                    <a:pt x="0" y="68"/>
                    <a:pt x="0" y="103"/>
                  </a:cubicBezTo>
                  <a:cubicBezTo>
                    <a:pt x="0" y="170"/>
                    <a:pt x="54" y="214"/>
                    <a:pt x="137" y="214"/>
                  </a:cubicBezTo>
                  <a:cubicBezTo>
                    <a:pt x="218" y="214"/>
                    <a:pt x="270" y="171"/>
                    <a:pt x="270" y="103"/>
                  </a:cubicBezTo>
                  <a:cubicBezTo>
                    <a:pt x="270" y="43"/>
                    <a:pt x="234" y="5"/>
                    <a:pt x="172" y="0"/>
                  </a:cubicBezTo>
                  <a:lnTo>
                    <a:pt x="172" y="41"/>
                  </a:lnTo>
                  <a:cubicBezTo>
                    <a:pt x="213" y="47"/>
                    <a:pt x="233" y="68"/>
                    <a:pt x="233" y="102"/>
                  </a:cubicBezTo>
                  <a:cubicBezTo>
                    <a:pt x="233" y="146"/>
                    <a:pt x="197" y="172"/>
                    <a:pt x="137" y="172"/>
                  </a:cubicBezTo>
                  <a:cubicBezTo>
                    <a:pt x="75" y="172"/>
                    <a:pt x="37" y="147"/>
                    <a:pt x="37" y="103"/>
                  </a:cubicBezTo>
                  <a:cubicBezTo>
                    <a:pt x="37" y="69"/>
                    <a:pt x="57" y="48"/>
                    <a:pt x="92" y="44"/>
                  </a:cubicBezTo>
                  <a:lnTo>
                    <a:pt x="92"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302"/>
            <p:cNvSpPr>
              <a:spLocks/>
            </p:cNvSpPr>
            <p:nvPr/>
          </p:nvSpPr>
          <p:spPr bwMode="auto">
            <a:xfrm>
              <a:off x="2194" y="2787"/>
              <a:ext cx="76" cy="33"/>
            </a:xfrm>
            <a:custGeom>
              <a:avLst/>
              <a:gdLst>
                <a:gd name="T0" fmla="*/ 68 w 331"/>
                <a:gd name="T1" fmla="*/ 0 h 115"/>
                <a:gd name="T2" fmla="*/ 68 w 331"/>
                <a:gd name="T3" fmla="*/ 0 h 115"/>
                <a:gd name="T4" fmla="*/ 68 w 331"/>
                <a:gd name="T5" fmla="*/ 42 h 115"/>
                <a:gd name="T6" fmla="*/ 0 w 331"/>
                <a:gd name="T7" fmla="*/ 42 h 115"/>
                <a:gd name="T8" fmla="*/ 0 w 331"/>
                <a:gd name="T9" fmla="*/ 81 h 115"/>
                <a:gd name="T10" fmla="*/ 68 w 331"/>
                <a:gd name="T11" fmla="*/ 81 h 115"/>
                <a:gd name="T12" fmla="*/ 68 w 331"/>
                <a:gd name="T13" fmla="*/ 115 h 115"/>
                <a:gd name="T14" fmla="*/ 101 w 331"/>
                <a:gd name="T15" fmla="*/ 115 h 115"/>
                <a:gd name="T16" fmla="*/ 101 w 331"/>
                <a:gd name="T17" fmla="*/ 81 h 115"/>
                <a:gd name="T18" fmla="*/ 291 w 331"/>
                <a:gd name="T19" fmla="*/ 81 h 115"/>
                <a:gd name="T20" fmla="*/ 331 w 331"/>
                <a:gd name="T21" fmla="*/ 33 h 115"/>
                <a:gd name="T22" fmla="*/ 327 w 331"/>
                <a:gd name="T23" fmla="*/ 0 h 115"/>
                <a:gd name="T24" fmla="*/ 294 w 331"/>
                <a:gd name="T25" fmla="*/ 0 h 115"/>
                <a:gd name="T26" fmla="*/ 296 w 331"/>
                <a:gd name="T27" fmla="*/ 19 h 115"/>
                <a:gd name="T28" fmla="*/ 273 w 331"/>
                <a:gd name="T29" fmla="*/ 42 h 115"/>
                <a:gd name="T30" fmla="*/ 101 w 331"/>
                <a:gd name="T31" fmla="*/ 42 h 115"/>
                <a:gd name="T32" fmla="*/ 101 w 331"/>
                <a:gd name="T33" fmla="*/ 0 h 115"/>
                <a:gd name="T34" fmla="*/ 68 w 331"/>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115">
                  <a:moveTo>
                    <a:pt x="68" y="0"/>
                  </a:moveTo>
                  <a:lnTo>
                    <a:pt x="68" y="0"/>
                  </a:lnTo>
                  <a:lnTo>
                    <a:pt x="68" y="42"/>
                  </a:lnTo>
                  <a:lnTo>
                    <a:pt x="0" y="42"/>
                  </a:lnTo>
                  <a:lnTo>
                    <a:pt x="0" y="81"/>
                  </a:lnTo>
                  <a:lnTo>
                    <a:pt x="68" y="81"/>
                  </a:lnTo>
                  <a:lnTo>
                    <a:pt x="68" y="115"/>
                  </a:lnTo>
                  <a:lnTo>
                    <a:pt x="101" y="115"/>
                  </a:lnTo>
                  <a:lnTo>
                    <a:pt x="101" y="81"/>
                  </a:lnTo>
                  <a:lnTo>
                    <a:pt x="291" y="81"/>
                  </a:lnTo>
                  <a:cubicBezTo>
                    <a:pt x="316" y="81"/>
                    <a:pt x="331" y="64"/>
                    <a:pt x="331" y="33"/>
                  </a:cubicBezTo>
                  <a:cubicBezTo>
                    <a:pt x="331" y="23"/>
                    <a:pt x="330" y="14"/>
                    <a:pt x="327" y="0"/>
                  </a:cubicBezTo>
                  <a:lnTo>
                    <a:pt x="294" y="0"/>
                  </a:lnTo>
                  <a:cubicBezTo>
                    <a:pt x="295" y="6"/>
                    <a:pt x="296" y="12"/>
                    <a:pt x="296" y="19"/>
                  </a:cubicBezTo>
                  <a:cubicBezTo>
                    <a:pt x="296" y="37"/>
                    <a:pt x="291" y="42"/>
                    <a:pt x="273" y="42"/>
                  </a:cubicBezTo>
                  <a:lnTo>
                    <a:pt x="101" y="42"/>
                  </a:lnTo>
                  <a:lnTo>
                    <a:pt x="101" y="0"/>
                  </a:lnTo>
                  <a:lnTo>
                    <a:pt x="6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303"/>
            <p:cNvSpPr>
              <a:spLocks noEditPoints="1"/>
            </p:cNvSpPr>
            <p:nvPr/>
          </p:nvSpPr>
          <p:spPr bwMode="auto">
            <a:xfrm>
              <a:off x="2187" y="2763"/>
              <a:ext cx="80" cy="12"/>
            </a:xfrm>
            <a:custGeom>
              <a:avLst/>
              <a:gdLst>
                <a:gd name="T0" fmla="*/ 98 w 349"/>
                <a:gd name="T1" fmla="*/ 0 h 40"/>
                <a:gd name="T2" fmla="*/ 98 w 349"/>
                <a:gd name="T3" fmla="*/ 0 h 40"/>
                <a:gd name="T4" fmla="*/ 98 w 349"/>
                <a:gd name="T5" fmla="*/ 39 h 40"/>
                <a:gd name="T6" fmla="*/ 349 w 349"/>
                <a:gd name="T7" fmla="*/ 39 h 40"/>
                <a:gd name="T8" fmla="*/ 349 w 349"/>
                <a:gd name="T9" fmla="*/ 0 h 40"/>
                <a:gd name="T10" fmla="*/ 98 w 349"/>
                <a:gd name="T11" fmla="*/ 0 h 40"/>
                <a:gd name="T12" fmla="*/ 0 w 349"/>
                <a:gd name="T13" fmla="*/ 0 h 40"/>
                <a:gd name="T14" fmla="*/ 0 w 349"/>
                <a:gd name="T15" fmla="*/ 0 h 40"/>
                <a:gd name="T16" fmla="*/ 0 w 349"/>
                <a:gd name="T17" fmla="*/ 40 h 40"/>
                <a:gd name="T18" fmla="*/ 51 w 349"/>
                <a:gd name="T19" fmla="*/ 40 h 40"/>
                <a:gd name="T20" fmla="*/ 51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39"/>
                  </a:lnTo>
                  <a:lnTo>
                    <a:pt x="349" y="39"/>
                  </a:lnTo>
                  <a:lnTo>
                    <a:pt x="349" y="0"/>
                  </a:lnTo>
                  <a:lnTo>
                    <a:pt x="98" y="0"/>
                  </a:lnTo>
                  <a:close/>
                  <a:moveTo>
                    <a:pt x="0" y="0"/>
                  </a:moveTo>
                  <a:lnTo>
                    <a:pt x="0" y="0"/>
                  </a:lnTo>
                  <a:lnTo>
                    <a:pt x="0" y="40"/>
                  </a:lnTo>
                  <a:lnTo>
                    <a:pt x="51" y="40"/>
                  </a:lnTo>
                  <a:lnTo>
                    <a:pt x="51"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304"/>
            <p:cNvSpPr>
              <a:spLocks noEditPoints="1"/>
            </p:cNvSpPr>
            <p:nvPr/>
          </p:nvSpPr>
          <p:spPr bwMode="auto">
            <a:xfrm>
              <a:off x="2208" y="2684"/>
              <a:ext cx="62" cy="65"/>
            </a:xfrm>
            <a:custGeom>
              <a:avLst/>
              <a:gdLst>
                <a:gd name="T0" fmla="*/ 0 w 270"/>
                <a:gd name="T1" fmla="*/ 114 h 227"/>
                <a:gd name="T2" fmla="*/ 0 w 270"/>
                <a:gd name="T3" fmla="*/ 114 h 227"/>
                <a:gd name="T4" fmla="*/ 135 w 270"/>
                <a:gd name="T5" fmla="*/ 227 h 227"/>
                <a:gd name="T6" fmla="*/ 270 w 270"/>
                <a:gd name="T7" fmla="*/ 113 h 227"/>
                <a:gd name="T8" fmla="*/ 137 w 270"/>
                <a:gd name="T9" fmla="*/ 0 h 227"/>
                <a:gd name="T10" fmla="*/ 0 w 270"/>
                <a:gd name="T11" fmla="*/ 114 h 227"/>
                <a:gd name="T12" fmla="*/ 37 w 270"/>
                <a:gd name="T13" fmla="*/ 113 h 227"/>
                <a:gd name="T14" fmla="*/ 37 w 270"/>
                <a:gd name="T15" fmla="*/ 113 h 227"/>
                <a:gd name="T16" fmla="*/ 136 w 270"/>
                <a:gd name="T17" fmla="*/ 41 h 227"/>
                <a:gd name="T18" fmla="*/ 233 w 270"/>
                <a:gd name="T19" fmla="*/ 113 h 227"/>
                <a:gd name="T20" fmla="*/ 135 w 270"/>
                <a:gd name="T21" fmla="*/ 185 h 227"/>
                <a:gd name="T22" fmla="*/ 37 w 270"/>
                <a:gd name="T23"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27">
                  <a:moveTo>
                    <a:pt x="0" y="114"/>
                  </a:moveTo>
                  <a:lnTo>
                    <a:pt x="0" y="114"/>
                  </a:lnTo>
                  <a:cubicBezTo>
                    <a:pt x="0" y="184"/>
                    <a:pt x="51" y="227"/>
                    <a:pt x="135" y="227"/>
                  </a:cubicBezTo>
                  <a:cubicBezTo>
                    <a:pt x="219" y="227"/>
                    <a:pt x="270" y="185"/>
                    <a:pt x="270" y="113"/>
                  </a:cubicBezTo>
                  <a:cubicBezTo>
                    <a:pt x="270" y="43"/>
                    <a:pt x="219" y="0"/>
                    <a:pt x="137" y="0"/>
                  </a:cubicBezTo>
                  <a:cubicBezTo>
                    <a:pt x="50" y="0"/>
                    <a:pt x="0" y="41"/>
                    <a:pt x="0" y="114"/>
                  </a:cubicBezTo>
                  <a:close/>
                  <a:moveTo>
                    <a:pt x="37" y="113"/>
                  </a:moveTo>
                  <a:lnTo>
                    <a:pt x="37" y="113"/>
                  </a:lnTo>
                  <a:cubicBezTo>
                    <a:pt x="37" y="68"/>
                    <a:pt x="74" y="41"/>
                    <a:pt x="136" y="41"/>
                  </a:cubicBezTo>
                  <a:cubicBezTo>
                    <a:pt x="195" y="41"/>
                    <a:pt x="233" y="69"/>
                    <a:pt x="233" y="113"/>
                  </a:cubicBezTo>
                  <a:cubicBezTo>
                    <a:pt x="233" y="158"/>
                    <a:pt x="196" y="185"/>
                    <a:pt x="135" y="185"/>
                  </a:cubicBezTo>
                  <a:cubicBezTo>
                    <a:pt x="75" y="185"/>
                    <a:pt x="37" y="158"/>
                    <a:pt x="37" y="11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305"/>
            <p:cNvSpPr>
              <a:spLocks/>
            </p:cNvSpPr>
            <p:nvPr/>
          </p:nvSpPr>
          <p:spPr bwMode="auto">
            <a:xfrm>
              <a:off x="2208" y="2612"/>
              <a:ext cx="59" cy="56"/>
            </a:xfrm>
            <a:custGeom>
              <a:avLst/>
              <a:gdLst>
                <a:gd name="T0" fmla="*/ 7 w 258"/>
                <a:gd name="T1" fmla="*/ 200 h 200"/>
                <a:gd name="T2" fmla="*/ 7 w 258"/>
                <a:gd name="T3" fmla="*/ 200 h 200"/>
                <a:gd name="T4" fmla="*/ 258 w 258"/>
                <a:gd name="T5" fmla="*/ 200 h 200"/>
                <a:gd name="T6" fmla="*/ 258 w 258"/>
                <a:gd name="T7" fmla="*/ 159 h 200"/>
                <a:gd name="T8" fmla="*/ 120 w 258"/>
                <a:gd name="T9" fmla="*/ 159 h 200"/>
                <a:gd name="T10" fmla="*/ 35 w 258"/>
                <a:gd name="T11" fmla="*/ 91 h 200"/>
                <a:gd name="T12" fmla="*/ 85 w 258"/>
                <a:gd name="T13" fmla="*/ 40 h 200"/>
                <a:gd name="T14" fmla="*/ 258 w 258"/>
                <a:gd name="T15" fmla="*/ 40 h 200"/>
                <a:gd name="T16" fmla="*/ 258 w 258"/>
                <a:gd name="T17" fmla="*/ 0 h 200"/>
                <a:gd name="T18" fmla="*/ 69 w 258"/>
                <a:gd name="T19" fmla="*/ 0 h 200"/>
                <a:gd name="T20" fmla="*/ 0 w 258"/>
                <a:gd name="T21" fmla="*/ 79 h 200"/>
                <a:gd name="T22" fmla="*/ 50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59"/>
                  </a:lnTo>
                  <a:lnTo>
                    <a:pt x="120" y="159"/>
                  </a:lnTo>
                  <a:cubicBezTo>
                    <a:pt x="69" y="159"/>
                    <a:pt x="35" y="133"/>
                    <a:pt x="35" y="91"/>
                  </a:cubicBezTo>
                  <a:cubicBezTo>
                    <a:pt x="35" y="60"/>
                    <a:pt x="54" y="40"/>
                    <a:pt x="85" y="40"/>
                  </a:cubicBezTo>
                  <a:lnTo>
                    <a:pt x="258" y="40"/>
                  </a:lnTo>
                  <a:lnTo>
                    <a:pt x="258" y="0"/>
                  </a:lnTo>
                  <a:lnTo>
                    <a:pt x="69" y="0"/>
                  </a:lnTo>
                  <a:cubicBezTo>
                    <a:pt x="27" y="0"/>
                    <a:pt x="0" y="31"/>
                    <a:pt x="0" y="79"/>
                  </a:cubicBezTo>
                  <a:cubicBezTo>
                    <a:pt x="0" y="117"/>
                    <a:pt x="15" y="141"/>
                    <a:pt x="50"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306"/>
            <p:cNvSpPr>
              <a:spLocks noEditPoints="1"/>
            </p:cNvSpPr>
            <p:nvPr/>
          </p:nvSpPr>
          <p:spPr bwMode="auto">
            <a:xfrm>
              <a:off x="2208" y="2495"/>
              <a:ext cx="62" cy="65"/>
            </a:xfrm>
            <a:custGeom>
              <a:avLst/>
              <a:gdLst>
                <a:gd name="T0" fmla="*/ 0 w 270"/>
                <a:gd name="T1" fmla="*/ 114 h 228"/>
                <a:gd name="T2" fmla="*/ 0 w 270"/>
                <a:gd name="T3" fmla="*/ 114 h 228"/>
                <a:gd name="T4" fmla="*/ 135 w 270"/>
                <a:gd name="T5" fmla="*/ 228 h 228"/>
                <a:gd name="T6" fmla="*/ 270 w 270"/>
                <a:gd name="T7" fmla="*/ 114 h 228"/>
                <a:gd name="T8" fmla="*/ 137 w 270"/>
                <a:gd name="T9" fmla="*/ 0 h 228"/>
                <a:gd name="T10" fmla="*/ 0 w 270"/>
                <a:gd name="T11" fmla="*/ 114 h 228"/>
                <a:gd name="T12" fmla="*/ 37 w 270"/>
                <a:gd name="T13" fmla="*/ 114 h 228"/>
                <a:gd name="T14" fmla="*/ 37 w 270"/>
                <a:gd name="T15" fmla="*/ 114 h 228"/>
                <a:gd name="T16" fmla="*/ 136 w 270"/>
                <a:gd name="T17" fmla="*/ 42 h 228"/>
                <a:gd name="T18" fmla="*/ 233 w 270"/>
                <a:gd name="T19" fmla="*/ 114 h 228"/>
                <a:gd name="T20" fmla="*/ 135 w 270"/>
                <a:gd name="T21" fmla="*/ 186 h 228"/>
                <a:gd name="T22" fmla="*/ 37 w 270"/>
                <a:gd name="T23" fmla="*/ 11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28">
                  <a:moveTo>
                    <a:pt x="0" y="114"/>
                  </a:moveTo>
                  <a:lnTo>
                    <a:pt x="0" y="114"/>
                  </a:lnTo>
                  <a:cubicBezTo>
                    <a:pt x="0" y="185"/>
                    <a:pt x="51" y="228"/>
                    <a:pt x="135" y="228"/>
                  </a:cubicBezTo>
                  <a:cubicBezTo>
                    <a:pt x="219" y="228"/>
                    <a:pt x="270" y="185"/>
                    <a:pt x="270" y="114"/>
                  </a:cubicBezTo>
                  <a:cubicBezTo>
                    <a:pt x="270" y="44"/>
                    <a:pt x="219" y="0"/>
                    <a:pt x="137" y="0"/>
                  </a:cubicBezTo>
                  <a:cubicBezTo>
                    <a:pt x="50" y="0"/>
                    <a:pt x="0" y="42"/>
                    <a:pt x="0" y="114"/>
                  </a:cubicBezTo>
                  <a:close/>
                  <a:moveTo>
                    <a:pt x="37" y="114"/>
                  </a:moveTo>
                  <a:lnTo>
                    <a:pt x="37" y="114"/>
                  </a:lnTo>
                  <a:cubicBezTo>
                    <a:pt x="37" y="69"/>
                    <a:pt x="74" y="42"/>
                    <a:pt x="136" y="42"/>
                  </a:cubicBezTo>
                  <a:cubicBezTo>
                    <a:pt x="195" y="42"/>
                    <a:pt x="233" y="70"/>
                    <a:pt x="233" y="114"/>
                  </a:cubicBezTo>
                  <a:cubicBezTo>
                    <a:pt x="233" y="159"/>
                    <a:pt x="196" y="186"/>
                    <a:pt x="135" y="186"/>
                  </a:cubicBezTo>
                  <a:cubicBezTo>
                    <a:pt x="75" y="186"/>
                    <a:pt x="37" y="159"/>
                    <a:pt x="37" y="11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307"/>
            <p:cNvSpPr>
              <a:spLocks/>
            </p:cNvSpPr>
            <p:nvPr/>
          </p:nvSpPr>
          <p:spPr bwMode="auto">
            <a:xfrm>
              <a:off x="2187" y="2454"/>
              <a:ext cx="80" cy="32"/>
            </a:xfrm>
            <a:custGeom>
              <a:avLst/>
              <a:gdLst>
                <a:gd name="T0" fmla="*/ 99 w 350"/>
                <a:gd name="T1" fmla="*/ 0 h 115"/>
                <a:gd name="T2" fmla="*/ 99 w 350"/>
                <a:gd name="T3" fmla="*/ 0 h 115"/>
                <a:gd name="T4" fmla="*/ 99 w 350"/>
                <a:gd name="T5" fmla="*/ 42 h 115"/>
                <a:gd name="T6" fmla="*/ 60 w 350"/>
                <a:gd name="T7" fmla="*/ 42 h 115"/>
                <a:gd name="T8" fmla="*/ 35 w 350"/>
                <a:gd name="T9" fmla="*/ 14 h 115"/>
                <a:gd name="T10" fmla="*/ 35 w 350"/>
                <a:gd name="T11" fmla="*/ 0 h 115"/>
                <a:gd name="T12" fmla="*/ 2 w 350"/>
                <a:gd name="T13" fmla="*/ 0 h 115"/>
                <a:gd name="T14" fmla="*/ 0 w 350"/>
                <a:gd name="T15" fmla="*/ 23 h 115"/>
                <a:gd name="T16" fmla="*/ 57 w 350"/>
                <a:gd name="T17" fmla="*/ 82 h 115"/>
                <a:gd name="T18" fmla="*/ 99 w 350"/>
                <a:gd name="T19" fmla="*/ 82 h 115"/>
                <a:gd name="T20" fmla="*/ 99 w 350"/>
                <a:gd name="T21" fmla="*/ 115 h 115"/>
                <a:gd name="T22" fmla="*/ 132 w 350"/>
                <a:gd name="T23" fmla="*/ 115 h 115"/>
                <a:gd name="T24" fmla="*/ 132 w 350"/>
                <a:gd name="T25" fmla="*/ 82 h 115"/>
                <a:gd name="T26" fmla="*/ 350 w 350"/>
                <a:gd name="T27" fmla="*/ 82 h 115"/>
                <a:gd name="T28" fmla="*/ 350 w 350"/>
                <a:gd name="T29" fmla="*/ 42 h 115"/>
                <a:gd name="T30" fmla="*/ 132 w 350"/>
                <a:gd name="T31" fmla="*/ 42 h 115"/>
                <a:gd name="T32" fmla="*/ 132 w 350"/>
                <a:gd name="T33" fmla="*/ 0 h 115"/>
                <a:gd name="T34" fmla="*/ 99 w 350"/>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 h="115">
                  <a:moveTo>
                    <a:pt x="99" y="0"/>
                  </a:moveTo>
                  <a:lnTo>
                    <a:pt x="99" y="0"/>
                  </a:lnTo>
                  <a:lnTo>
                    <a:pt x="99" y="42"/>
                  </a:lnTo>
                  <a:lnTo>
                    <a:pt x="60" y="42"/>
                  </a:lnTo>
                  <a:cubicBezTo>
                    <a:pt x="43" y="42"/>
                    <a:pt x="35" y="32"/>
                    <a:pt x="35" y="14"/>
                  </a:cubicBezTo>
                  <a:cubicBezTo>
                    <a:pt x="35" y="11"/>
                    <a:pt x="35" y="9"/>
                    <a:pt x="35" y="0"/>
                  </a:cubicBezTo>
                  <a:lnTo>
                    <a:pt x="2" y="0"/>
                  </a:lnTo>
                  <a:cubicBezTo>
                    <a:pt x="0" y="9"/>
                    <a:pt x="0" y="15"/>
                    <a:pt x="0" y="23"/>
                  </a:cubicBezTo>
                  <a:cubicBezTo>
                    <a:pt x="0" y="60"/>
                    <a:pt x="21" y="82"/>
                    <a:pt x="57" y="82"/>
                  </a:cubicBezTo>
                  <a:lnTo>
                    <a:pt x="99" y="82"/>
                  </a:lnTo>
                  <a:lnTo>
                    <a:pt x="99" y="115"/>
                  </a:lnTo>
                  <a:lnTo>
                    <a:pt x="132" y="115"/>
                  </a:lnTo>
                  <a:lnTo>
                    <a:pt x="132" y="82"/>
                  </a:lnTo>
                  <a:lnTo>
                    <a:pt x="350" y="82"/>
                  </a:lnTo>
                  <a:lnTo>
                    <a:pt x="350" y="42"/>
                  </a:lnTo>
                  <a:lnTo>
                    <a:pt x="132" y="42"/>
                  </a:lnTo>
                  <a:lnTo>
                    <a:pt x="132" y="0"/>
                  </a:lnTo>
                  <a:lnTo>
                    <a:pt x="9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308"/>
            <p:cNvSpPr>
              <a:spLocks noEditPoints="1"/>
            </p:cNvSpPr>
            <p:nvPr/>
          </p:nvSpPr>
          <p:spPr bwMode="auto">
            <a:xfrm>
              <a:off x="2208" y="2343"/>
              <a:ext cx="62" cy="65"/>
            </a:xfrm>
            <a:custGeom>
              <a:avLst/>
              <a:gdLst>
                <a:gd name="T0" fmla="*/ 146 w 270"/>
                <a:gd name="T1" fmla="*/ 0 h 227"/>
                <a:gd name="T2" fmla="*/ 146 w 270"/>
                <a:gd name="T3" fmla="*/ 0 h 227"/>
                <a:gd name="T4" fmla="*/ 66 w 270"/>
                <a:gd name="T5" fmla="*/ 10 h 227"/>
                <a:gd name="T6" fmla="*/ 0 w 270"/>
                <a:gd name="T7" fmla="*/ 112 h 227"/>
                <a:gd name="T8" fmla="*/ 136 w 270"/>
                <a:gd name="T9" fmla="*/ 227 h 227"/>
                <a:gd name="T10" fmla="*/ 270 w 270"/>
                <a:gd name="T11" fmla="*/ 113 h 227"/>
                <a:gd name="T12" fmla="*/ 182 w 270"/>
                <a:gd name="T13" fmla="*/ 6 h 227"/>
                <a:gd name="T14" fmla="*/ 182 w 270"/>
                <a:gd name="T15" fmla="*/ 46 h 227"/>
                <a:gd name="T16" fmla="*/ 233 w 270"/>
                <a:gd name="T17" fmla="*/ 111 h 227"/>
                <a:gd name="T18" fmla="*/ 200 w 270"/>
                <a:gd name="T19" fmla="*/ 172 h 227"/>
                <a:gd name="T20" fmla="*/ 146 w 270"/>
                <a:gd name="T21" fmla="*/ 185 h 227"/>
                <a:gd name="T22" fmla="*/ 146 w 270"/>
                <a:gd name="T23" fmla="*/ 0 h 227"/>
                <a:gd name="T24" fmla="*/ 114 w 270"/>
                <a:gd name="T25" fmla="*/ 184 h 227"/>
                <a:gd name="T26" fmla="*/ 114 w 270"/>
                <a:gd name="T27" fmla="*/ 184 h 227"/>
                <a:gd name="T28" fmla="*/ 37 w 270"/>
                <a:gd name="T29" fmla="*/ 112 h 227"/>
                <a:gd name="T30" fmla="*/ 111 w 270"/>
                <a:gd name="T31" fmla="*/ 43 h 227"/>
                <a:gd name="T32" fmla="*/ 114 w 270"/>
                <a:gd name="T33" fmla="*/ 43 h 227"/>
                <a:gd name="T34" fmla="*/ 114 w 270"/>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7">
                  <a:moveTo>
                    <a:pt x="146" y="0"/>
                  </a:moveTo>
                  <a:lnTo>
                    <a:pt x="146" y="0"/>
                  </a:lnTo>
                  <a:cubicBezTo>
                    <a:pt x="108" y="0"/>
                    <a:pt x="85" y="3"/>
                    <a:pt x="66" y="10"/>
                  </a:cubicBezTo>
                  <a:cubicBezTo>
                    <a:pt x="25" y="27"/>
                    <a:pt x="0" y="65"/>
                    <a:pt x="0" y="112"/>
                  </a:cubicBezTo>
                  <a:cubicBezTo>
                    <a:pt x="0" y="182"/>
                    <a:pt x="54" y="227"/>
                    <a:pt x="136" y="227"/>
                  </a:cubicBezTo>
                  <a:cubicBezTo>
                    <a:pt x="219" y="227"/>
                    <a:pt x="270" y="183"/>
                    <a:pt x="270" y="113"/>
                  </a:cubicBezTo>
                  <a:cubicBezTo>
                    <a:pt x="270" y="55"/>
                    <a:pt x="237" y="16"/>
                    <a:pt x="182" y="6"/>
                  </a:cubicBezTo>
                  <a:lnTo>
                    <a:pt x="182" y="46"/>
                  </a:lnTo>
                  <a:cubicBezTo>
                    <a:pt x="215" y="57"/>
                    <a:pt x="233" y="79"/>
                    <a:pt x="233" y="111"/>
                  </a:cubicBezTo>
                  <a:cubicBezTo>
                    <a:pt x="233" y="137"/>
                    <a:pt x="221" y="158"/>
                    <a:pt x="200" y="172"/>
                  </a:cubicBezTo>
                  <a:cubicBezTo>
                    <a:pt x="186" y="181"/>
                    <a:pt x="171" y="185"/>
                    <a:pt x="146" y="185"/>
                  </a:cubicBezTo>
                  <a:lnTo>
                    <a:pt x="146" y="0"/>
                  </a:lnTo>
                  <a:close/>
                  <a:moveTo>
                    <a:pt x="114" y="184"/>
                  </a:moveTo>
                  <a:lnTo>
                    <a:pt x="114" y="184"/>
                  </a:lnTo>
                  <a:cubicBezTo>
                    <a:pt x="67" y="181"/>
                    <a:pt x="37" y="153"/>
                    <a:pt x="37" y="112"/>
                  </a:cubicBezTo>
                  <a:cubicBezTo>
                    <a:pt x="37" y="73"/>
                    <a:pt x="70" y="43"/>
                    <a:pt x="111" y="43"/>
                  </a:cubicBezTo>
                  <a:cubicBezTo>
                    <a:pt x="112" y="43"/>
                    <a:pt x="113" y="43"/>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309"/>
            <p:cNvSpPr>
              <a:spLocks/>
            </p:cNvSpPr>
            <p:nvPr/>
          </p:nvSpPr>
          <p:spPr bwMode="auto">
            <a:xfrm>
              <a:off x="2210" y="2273"/>
              <a:ext cx="57" cy="62"/>
            </a:xfrm>
            <a:custGeom>
              <a:avLst/>
              <a:gdLst>
                <a:gd name="T0" fmla="*/ 122 w 251"/>
                <a:gd name="T1" fmla="*/ 86 h 218"/>
                <a:gd name="T2" fmla="*/ 122 w 251"/>
                <a:gd name="T3" fmla="*/ 86 h 218"/>
                <a:gd name="T4" fmla="*/ 0 w 251"/>
                <a:gd name="T5" fmla="*/ 2 h 218"/>
                <a:gd name="T6" fmla="*/ 0 w 251"/>
                <a:gd name="T7" fmla="*/ 47 h 218"/>
                <a:gd name="T8" fmla="*/ 92 w 251"/>
                <a:gd name="T9" fmla="*/ 107 h 218"/>
                <a:gd name="T10" fmla="*/ 0 w 251"/>
                <a:gd name="T11" fmla="*/ 168 h 218"/>
                <a:gd name="T12" fmla="*/ 0 w 251"/>
                <a:gd name="T13" fmla="*/ 213 h 218"/>
                <a:gd name="T14" fmla="*/ 124 w 251"/>
                <a:gd name="T15" fmla="*/ 129 h 218"/>
                <a:gd name="T16" fmla="*/ 251 w 251"/>
                <a:gd name="T17" fmla="*/ 218 h 218"/>
                <a:gd name="T18" fmla="*/ 251 w 251"/>
                <a:gd name="T19" fmla="*/ 172 h 218"/>
                <a:gd name="T20" fmla="*/ 155 w 251"/>
                <a:gd name="T21" fmla="*/ 109 h 218"/>
                <a:gd name="T22" fmla="*/ 251 w 251"/>
                <a:gd name="T23" fmla="*/ 46 h 218"/>
                <a:gd name="T24" fmla="*/ 251 w 251"/>
                <a:gd name="T25" fmla="*/ 0 h 218"/>
                <a:gd name="T26" fmla="*/ 122 w 251"/>
                <a:gd name="T27" fmla="*/ 8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218">
                  <a:moveTo>
                    <a:pt x="122" y="86"/>
                  </a:moveTo>
                  <a:lnTo>
                    <a:pt x="122" y="86"/>
                  </a:lnTo>
                  <a:lnTo>
                    <a:pt x="0" y="2"/>
                  </a:lnTo>
                  <a:lnTo>
                    <a:pt x="0" y="47"/>
                  </a:lnTo>
                  <a:lnTo>
                    <a:pt x="92" y="107"/>
                  </a:lnTo>
                  <a:lnTo>
                    <a:pt x="0" y="168"/>
                  </a:lnTo>
                  <a:lnTo>
                    <a:pt x="0" y="213"/>
                  </a:lnTo>
                  <a:lnTo>
                    <a:pt x="124" y="129"/>
                  </a:lnTo>
                  <a:lnTo>
                    <a:pt x="251" y="218"/>
                  </a:lnTo>
                  <a:lnTo>
                    <a:pt x="251" y="172"/>
                  </a:lnTo>
                  <a:lnTo>
                    <a:pt x="155" y="109"/>
                  </a:lnTo>
                  <a:lnTo>
                    <a:pt x="251" y="46"/>
                  </a:lnTo>
                  <a:lnTo>
                    <a:pt x="251" y="0"/>
                  </a:lnTo>
                  <a:lnTo>
                    <a:pt x="122" y="8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310"/>
            <p:cNvSpPr>
              <a:spLocks noEditPoints="1"/>
            </p:cNvSpPr>
            <p:nvPr/>
          </p:nvSpPr>
          <p:spPr bwMode="auto">
            <a:xfrm>
              <a:off x="2208" y="2198"/>
              <a:ext cx="83" cy="64"/>
            </a:xfrm>
            <a:custGeom>
              <a:avLst/>
              <a:gdLst>
                <a:gd name="T0" fmla="*/ 363 w 363"/>
                <a:gd name="T1" fmla="*/ 224 h 224"/>
                <a:gd name="T2" fmla="*/ 363 w 363"/>
                <a:gd name="T3" fmla="*/ 224 h 224"/>
                <a:gd name="T4" fmla="*/ 363 w 363"/>
                <a:gd name="T5" fmla="*/ 184 h 224"/>
                <a:gd name="T6" fmla="*/ 232 w 363"/>
                <a:gd name="T7" fmla="*/ 184 h 224"/>
                <a:gd name="T8" fmla="*/ 270 w 363"/>
                <a:gd name="T9" fmla="*/ 107 h 224"/>
                <a:gd name="T10" fmla="*/ 137 w 363"/>
                <a:gd name="T11" fmla="*/ 0 h 224"/>
                <a:gd name="T12" fmla="*/ 0 w 363"/>
                <a:gd name="T13" fmla="*/ 107 h 224"/>
                <a:gd name="T14" fmla="*/ 45 w 363"/>
                <a:gd name="T15" fmla="*/ 187 h 224"/>
                <a:gd name="T16" fmla="*/ 7 w 363"/>
                <a:gd name="T17" fmla="*/ 187 h 224"/>
                <a:gd name="T18" fmla="*/ 7 w 363"/>
                <a:gd name="T19" fmla="*/ 224 h 224"/>
                <a:gd name="T20" fmla="*/ 363 w 363"/>
                <a:gd name="T21" fmla="*/ 224 h 224"/>
                <a:gd name="T22" fmla="*/ 38 w 363"/>
                <a:gd name="T23" fmla="*/ 114 h 224"/>
                <a:gd name="T24" fmla="*/ 38 w 363"/>
                <a:gd name="T25" fmla="*/ 114 h 224"/>
                <a:gd name="T26" fmla="*/ 136 w 363"/>
                <a:gd name="T27" fmla="*/ 41 h 224"/>
                <a:gd name="T28" fmla="*/ 232 w 363"/>
                <a:gd name="T29" fmla="*/ 114 h 224"/>
                <a:gd name="T30" fmla="*/ 135 w 363"/>
                <a:gd name="T31" fmla="*/ 184 h 224"/>
                <a:gd name="T32" fmla="*/ 38 w 363"/>
                <a:gd name="T33" fmla="*/ 1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3" h="224">
                  <a:moveTo>
                    <a:pt x="363" y="224"/>
                  </a:moveTo>
                  <a:lnTo>
                    <a:pt x="363" y="224"/>
                  </a:lnTo>
                  <a:lnTo>
                    <a:pt x="363" y="184"/>
                  </a:lnTo>
                  <a:lnTo>
                    <a:pt x="232" y="184"/>
                  </a:lnTo>
                  <a:cubicBezTo>
                    <a:pt x="258" y="163"/>
                    <a:pt x="270" y="139"/>
                    <a:pt x="270" y="107"/>
                  </a:cubicBezTo>
                  <a:cubicBezTo>
                    <a:pt x="270" y="42"/>
                    <a:pt x="217" y="0"/>
                    <a:pt x="137" y="0"/>
                  </a:cubicBezTo>
                  <a:cubicBezTo>
                    <a:pt x="53" y="0"/>
                    <a:pt x="0" y="41"/>
                    <a:pt x="0" y="107"/>
                  </a:cubicBezTo>
                  <a:cubicBezTo>
                    <a:pt x="0" y="141"/>
                    <a:pt x="16" y="169"/>
                    <a:pt x="45" y="187"/>
                  </a:cubicBezTo>
                  <a:lnTo>
                    <a:pt x="7" y="187"/>
                  </a:lnTo>
                  <a:lnTo>
                    <a:pt x="7" y="224"/>
                  </a:lnTo>
                  <a:lnTo>
                    <a:pt x="363" y="224"/>
                  </a:lnTo>
                  <a:close/>
                  <a:moveTo>
                    <a:pt x="38" y="114"/>
                  </a:moveTo>
                  <a:lnTo>
                    <a:pt x="38" y="114"/>
                  </a:lnTo>
                  <a:cubicBezTo>
                    <a:pt x="38" y="70"/>
                    <a:pt x="76" y="41"/>
                    <a:pt x="136" y="41"/>
                  </a:cubicBezTo>
                  <a:cubicBezTo>
                    <a:pt x="193" y="41"/>
                    <a:pt x="232" y="71"/>
                    <a:pt x="232" y="114"/>
                  </a:cubicBezTo>
                  <a:cubicBezTo>
                    <a:pt x="232" y="156"/>
                    <a:pt x="194" y="184"/>
                    <a:pt x="135" y="184"/>
                  </a:cubicBezTo>
                  <a:cubicBezTo>
                    <a:pt x="76" y="184"/>
                    <a:pt x="38" y="156"/>
                    <a:pt x="38" y="11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311"/>
            <p:cNvSpPr>
              <a:spLocks noEditPoints="1"/>
            </p:cNvSpPr>
            <p:nvPr/>
          </p:nvSpPr>
          <p:spPr bwMode="auto">
            <a:xfrm>
              <a:off x="2208" y="2124"/>
              <a:ext cx="62" cy="64"/>
            </a:xfrm>
            <a:custGeom>
              <a:avLst/>
              <a:gdLst>
                <a:gd name="T0" fmla="*/ 146 w 270"/>
                <a:gd name="T1" fmla="*/ 0 h 226"/>
                <a:gd name="T2" fmla="*/ 146 w 270"/>
                <a:gd name="T3" fmla="*/ 0 h 226"/>
                <a:gd name="T4" fmla="*/ 66 w 270"/>
                <a:gd name="T5" fmla="*/ 10 h 226"/>
                <a:gd name="T6" fmla="*/ 0 w 270"/>
                <a:gd name="T7" fmla="*/ 111 h 226"/>
                <a:gd name="T8" fmla="*/ 136 w 270"/>
                <a:gd name="T9" fmla="*/ 226 h 226"/>
                <a:gd name="T10" fmla="*/ 270 w 270"/>
                <a:gd name="T11" fmla="*/ 112 h 226"/>
                <a:gd name="T12" fmla="*/ 182 w 270"/>
                <a:gd name="T13" fmla="*/ 5 h 226"/>
                <a:gd name="T14" fmla="*/ 182 w 270"/>
                <a:gd name="T15" fmla="*/ 45 h 226"/>
                <a:gd name="T16" fmla="*/ 233 w 270"/>
                <a:gd name="T17" fmla="*/ 111 h 226"/>
                <a:gd name="T18" fmla="*/ 200 w 270"/>
                <a:gd name="T19" fmla="*/ 171 h 226"/>
                <a:gd name="T20" fmla="*/ 146 w 270"/>
                <a:gd name="T21" fmla="*/ 184 h 226"/>
                <a:gd name="T22" fmla="*/ 146 w 270"/>
                <a:gd name="T23" fmla="*/ 0 h 226"/>
                <a:gd name="T24" fmla="*/ 114 w 270"/>
                <a:gd name="T25" fmla="*/ 183 h 226"/>
                <a:gd name="T26" fmla="*/ 114 w 270"/>
                <a:gd name="T27" fmla="*/ 183 h 226"/>
                <a:gd name="T28" fmla="*/ 37 w 270"/>
                <a:gd name="T29" fmla="*/ 112 h 226"/>
                <a:gd name="T30" fmla="*/ 111 w 270"/>
                <a:gd name="T31" fmla="*/ 42 h 226"/>
                <a:gd name="T32" fmla="*/ 114 w 270"/>
                <a:gd name="T33" fmla="*/ 43 h 226"/>
                <a:gd name="T34" fmla="*/ 114 w 270"/>
                <a:gd name="T35" fmla="*/ 18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6">
                  <a:moveTo>
                    <a:pt x="146" y="0"/>
                  </a:moveTo>
                  <a:lnTo>
                    <a:pt x="146" y="0"/>
                  </a:lnTo>
                  <a:cubicBezTo>
                    <a:pt x="108" y="0"/>
                    <a:pt x="85" y="2"/>
                    <a:pt x="66" y="10"/>
                  </a:cubicBezTo>
                  <a:cubicBezTo>
                    <a:pt x="25" y="26"/>
                    <a:pt x="0" y="64"/>
                    <a:pt x="0" y="111"/>
                  </a:cubicBezTo>
                  <a:cubicBezTo>
                    <a:pt x="0" y="181"/>
                    <a:pt x="54" y="226"/>
                    <a:pt x="136" y="226"/>
                  </a:cubicBezTo>
                  <a:cubicBezTo>
                    <a:pt x="219" y="226"/>
                    <a:pt x="270" y="183"/>
                    <a:pt x="270" y="112"/>
                  </a:cubicBezTo>
                  <a:cubicBezTo>
                    <a:pt x="270" y="55"/>
                    <a:pt x="237" y="15"/>
                    <a:pt x="182" y="5"/>
                  </a:cubicBezTo>
                  <a:lnTo>
                    <a:pt x="182" y="45"/>
                  </a:lnTo>
                  <a:cubicBezTo>
                    <a:pt x="215" y="56"/>
                    <a:pt x="233" y="79"/>
                    <a:pt x="233" y="111"/>
                  </a:cubicBezTo>
                  <a:cubicBezTo>
                    <a:pt x="233" y="136"/>
                    <a:pt x="221" y="158"/>
                    <a:pt x="200" y="171"/>
                  </a:cubicBezTo>
                  <a:cubicBezTo>
                    <a:pt x="186" y="181"/>
                    <a:pt x="171" y="184"/>
                    <a:pt x="146" y="184"/>
                  </a:cubicBezTo>
                  <a:lnTo>
                    <a:pt x="146" y="0"/>
                  </a:lnTo>
                  <a:close/>
                  <a:moveTo>
                    <a:pt x="114" y="183"/>
                  </a:moveTo>
                  <a:lnTo>
                    <a:pt x="114" y="183"/>
                  </a:lnTo>
                  <a:cubicBezTo>
                    <a:pt x="67" y="180"/>
                    <a:pt x="37" y="152"/>
                    <a:pt x="37" y="112"/>
                  </a:cubicBezTo>
                  <a:cubicBezTo>
                    <a:pt x="37" y="72"/>
                    <a:pt x="70" y="42"/>
                    <a:pt x="111" y="42"/>
                  </a:cubicBezTo>
                  <a:cubicBezTo>
                    <a:pt x="112" y="42"/>
                    <a:pt x="113" y="42"/>
                    <a:pt x="114" y="43"/>
                  </a:cubicBezTo>
                  <a:lnTo>
                    <a:pt x="114" y="18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312"/>
            <p:cNvSpPr>
              <a:spLocks/>
            </p:cNvSpPr>
            <p:nvPr/>
          </p:nvSpPr>
          <p:spPr bwMode="auto">
            <a:xfrm>
              <a:off x="2208" y="2075"/>
              <a:ext cx="59" cy="34"/>
            </a:xfrm>
            <a:custGeom>
              <a:avLst/>
              <a:gdLst>
                <a:gd name="T0" fmla="*/ 7 w 258"/>
                <a:gd name="T1" fmla="*/ 120 h 120"/>
                <a:gd name="T2" fmla="*/ 7 w 258"/>
                <a:gd name="T3" fmla="*/ 120 h 120"/>
                <a:gd name="T4" fmla="*/ 258 w 258"/>
                <a:gd name="T5" fmla="*/ 120 h 120"/>
                <a:gd name="T6" fmla="*/ 258 w 258"/>
                <a:gd name="T7" fmla="*/ 80 h 120"/>
                <a:gd name="T8" fmla="*/ 128 w 258"/>
                <a:gd name="T9" fmla="*/ 80 h 120"/>
                <a:gd name="T10" fmla="*/ 55 w 258"/>
                <a:gd name="T11" fmla="*/ 52 h 120"/>
                <a:gd name="T12" fmla="*/ 42 w 258"/>
                <a:gd name="T13" fmla="*/ 0 h 120"/>
                <a:gd name="T14" fmla="*/ 2 w 258"/>
                <a:gd name="T15" fmla="*/ 0 h 120"/>
                <a:gd name="T16" fmla="*/ 0 w 258"/>
                <a:gd name="T17" fmla="*/ 15 h 120"/>
                <a:gd name="T18" fmla="*/ 53 w 258"/>
                <a:gd name="T19" fmla="*/ 83 h 120"/>
                <a:gd name="T20" fmla="*/ 7 w 258"/>
                <a:gd name="T21" fmla="*/ 83 h 120"/>
                <a:gd name="T22" fmla="*/ 7 w 258"/>
                <a:gd name="T23"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0">
                  <a:moveTo>
                    <a:pt x="7" y="120"/>
                  </a:moveTo>
                  <a:lnTo>
                    <a:pt x="7" y="120"/>
                  </a:lnTo>
                  <a:lnTo>
                    <a:pt x="258" y="120"/>
                  </a:lnTo>
                  <a:lnTo>
                    <a:pt x="258" y="80"/>
                  </a:lnTo>
                  <a:lnTo>
                    <a:pt x="128" y="80"/>
                  </a:lnTo>
                  <a:cubicBezTo>
                    <a:pt x="92" y="80"/>
                    <a:pt x="69" y="71"/>
                    <a:pt x="55" y="52"/>
                  </a:cubicBezTo>
                  <a:cubicBezTo>
                    <a:pt x="46" y="39"/>
                    <a:pt x="43" y="27"/>
                    <a:pt x="42" y="0"/>
                  </a:cubicBezTo>
                  <a:lnTo>
                    <a:pt x="2" y="0"/>
                  </a:lnTo>
                  <a:cubicBezTo>
                    <a:pt x="1" y="6"/>
                    <a:pt x="0" y="10"/>
                    <a:pt x="0" y="15"/>
                  </a:cubicBezTo>
                  <a:cubicBezTo>
                    <a:pt x="0" y="41"/>
                    <a:pt x="16" y="60"/>
                    <a:pt x="53" y="83"/>
                  </a:cubicBezTo>
                  <a:lnTo>
                    <a:pt x="7" y="83"/>
                  </a:lnTo>
                  <a:lnTo>
                    <a:pt x="7" y="1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313"/>
            <p:cNvSpPr>
              <a:spLocks noEditPoints="1"/>
            </p:cNvSpPr>
            <p:nvPr/>
          </p:nvSpPr>
          <p:spPr bwMode="auto">
            <a:xfrm>
              <a:off x="2187" y="2052"/>
              <a:ext cx="80" cy="12"/>
            </a:xfrm>
            <a:custGeom>
              <a:avLst/>
              <a:gdLst>
                <a:gd name="T0" fmla="*/ 98 w 349"/>
                <a:gd name="T1" fmla="*/ 0 h 40"/>
                <a:gd name="T2" fmla="*/ 98 w 349"/>
                <a:gd name="T3" fmla="*/ 0 h 40"/>
                <a:gd name="T4" fmla="*/ 98 w 349"/>
                <a:gd name="T5" fmla="*/ 39 h 40"/>
                <a:gd name="T6" fmla="*/ 349 w 349"/>
                <a:gd name="T7" fmla="*/ 39 h 40"/>
                <a:gd name="T8" fmla="*/ 349 w 349"/>
                <a:gd name="T9" fmla="*/ 0 h 40"/>
                <a:gd name="T10" fmla="*/ 98 w 349"/>
                <a:gd name="T11" fmla="*/ 0 h 40"/>
                <a:gd name="T12" fmla="*/ 0 w 349"/>
                <a:gd name="T13" fmla="*/ 0 h 40"/>
                <a:gd name="T14" fmla="*/ 0 w 349"/>
                <a:gd name="T15" fmla="*/ 0 h 40"/>
                <a:gd name="T16" fmla="*/ 0 w 349"/>
                <a:gd name="T17" fmla="*/ 40 h 40"/>
                <a:gd name="T18" fmla="*/ 51 w 349"/>
                <a:gd name="T19" fmla="*/ 40 h 40"/>
                <a:gd name="T20" fmla="*/ 51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39"/>
                  </a:lnTo>
                  <a:lnTo>
                    <a:pt x="349" y="39"/>
                  </a:lnTo>
                  <a:lnTo>
                    <a:pt x="349" y="0"/>
                  </a:lnTo>
                  <a:lnTo>
                    <a:pt x="98" y="0"/>
                  </a:lnTo>
                  <a:close/>
                  <a:moveTo>
                    <a:pt x="0" y="0"/>
                  </a:moveTo>
                  <a:lnTo>
                    <a:pt x="0" y="0"/>
                  </a:lnTo>
                  <a:lnTo>
                    <a:pt x="0" y="40"/>
                  </a:lnTo>
                  <a:lnTo>
                    <a:pt x="51" y="40"/>
                  </a:lnTo>
                  <a:lnTo>
                    <a:pt x="51"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314"/>
            <p:cNvSpPr>
              <a:spLocks/>
            </p:cNvSpPr>
            <p:nvPr/>
          </p:nvSpPr>
          <p:spPr bwMode="auto">
            <a:xfrm>
              <a:off x="2208" y="1939"/>
              <a:ext cx="59" cy="94"/>
            </a:xfrm>
            <a:custGeom>
              <a:avLst/>
              <a:gdLst>
                <a:gd name="T0" fmla="*/ 7 w 258"/>
                <a:gd name="T1" fmla="*/ 331 h 331"/>
                <a:gd name="T2" fmla="*/ 7 w 258"/>
                <a:gd name="T3" fmla="*/ 331 h 331"/>
                <a:gd name="T4" fmla="*/ 258 w 258"/>
                <a:gd name="T5" fmla="*/ 331 h 331"/>
                <a:gd name="T6" fmla="*/ 258 w 258"/>
                <a:gd name="T7" fmla="*/ 291 h 331"/>
                <a:gd name="T8" fmla="*/ 101 w 258"/>
                <a:gd name="T9" fmla="*/ 291 h 331"/>
                <a:gd name="T10" fmla="*/ 35 w 258"/>
                <a:gd name="T11" fmla="*/ 232 h 331"/>
                <a:gd name="T12" fmla="*/ 86 w 258"/>
                <a:gd name="T13" fmla="*/ 186 h 331"/>
                <a:gd name="T14" fmla="*/ 258 w 258"/>
                <a:gd name="T15" fmla="*/ 186 h 331"/>
                <a:gd name="T16" fmla="*/ 258 w 258"/>
                <a:gd name="T17" fmla="*/ 146 h 331"/>
                <a:gd name="T18" fmla="*/ 101 w 258"/>
                <a:gd name="T19" fmla="*/ 146 h 331"/>
                <a:gd name="T20" fmla="*/ 35 w 258"/>
                <a:gd name="T21" fmla="*/ 87 h 331"/>
                <a:gd name="T22" fmla="*/ 86 w 258"/>
                <a:gd name="T23" fmla="*/ 40 h 331"/>
                <a:gd name="T24" fmla="*/ 258 w 258"/>
                <a:gd name="T25" fmla="*/ 40 h 331"/>
                <a:gd name="T26" fmla="*/ 258 w 258"/>
                <a:gd name="T27" fmla="*/ 0 h 331"/>
                <a:gd name="T28" fmla="*/ 70 w 258"/>
                <a:gd name="T29" fmla="*/ 0 h 331"/>
                <a:gd name="T30" fmla="*/ 0 w 258"/>
                <a:gd name="T31" fmla="*/ 73 h 331"/>
                <a:gd name="T32" fmla="*/ 39 w 258"/>
                <a:gd name="T33" fmla="*/ 150 h 331"/>
                <a:gd name="T34" fmla="*/ 0 w 258"/>
                <a:gd name="T35" fmla="*/ 217 h 331"/>
                <a:gd name="T36" fmla="*/ 43 w 258"/>
                <a:gd name="T37" fmla="*/ 295 h 331"/>
                <a:gd name="T38" fmla="*/ 7 w 258"/>
                <a:gd name="T39" fmla="*/ 295 h 331"/>
                <a:gd name="T40" fmla="*/ 7 w 258"/>
                <a:gd name="T41"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331">
                  <a:moveTo>
                    <a:pt x="7" y="331"/>
                  </a:moveTo>
                  <a:lnTo>
                    <a:pt x="7" y="331"/>
                  </a:lnTo>
                  <a:lnTo>
                    <a:pt x="258" y="331"/>
                  </a:lnTo>
                  <a:lnTo>
                    <a:pt x="258" y="291"/>
                  </a:lnTo>
                  <a:lnTo>
                    <a:pt x="101" y="291"/>
                  </a:lnTo>
                  <a:cubicBezTo>
                    <a:pt x="64" y="291"/>
                    <a:pt x="35" y="265"/>
                    <a:pt x="35" y="232"/>
                  </a:cubicBezTo>
                  <a:cubicBezTo>
                    <a:pt x="35" y="203"/>
                    <a:pt x="53" y="186"/>
                    <a:pt x="86" y="186"/>
                  </a:cubicBezTo>
                  <a:lnTo>
                    <a:pt x="258" y="186"/>
                  </a:lnTo>
                  <a:lnTo>
                    <a:pt x="258" y="146"/>
                  </a:lnTo>
                  <a:lnTo>
                    <a:pt x="101" y="146"/>
                  </a:lnTo>
                  <a:cubicBezTo>
                    <a:pt x="64" y="146"/>
                    <a:pt x="35" y="119"/>
                    <a:pt x="35" y="87"/>
                  </a:cubicBezTo>
                  <a:cubicBezTo>
                    <a:pt x="35" y="57"/>
                    <a:pt x="54" y="40"/>
                    <a:pt x="86" y="40"/>
                  </a:cubicBezTo>
                  <a:lnTo>
                    <a:pt x="258" y="40"/>
                  </a:lnTo>
                  <a:lnTo>
                    <a:pt x="258" y="0"/>
                  </a:lnTo>
                  <a:lnTo>
                    <a:pt x="70" y="0"/>
                  </a:lnTo>
                  <a:cubicBezTo>
                    <a:pt x="25" y="0"/>
                    <a:pt x="0" y="26"/>
                    <a:pt x="0" y="73"/>
                  </a:cubicBezTo>
                  <a:cubicBezTo>
                    <a:pt x="0" y="106"/>
                    <a:pt x="10" y="126"/>
                    <a:pt x="39" y="150"/>
                  </a:cubicBezTo>
                  <a:cubicBezTo>
                    <a:pt x="12" y="165"/>
                    <a:pt x="0" y="185"/>
                    <a:pt x="0" y="217"/>
                  </a:cubicBezTo>
                  <a:cubicBezTo>
                    <a:pt x="0" y="251"/>
                    <a:pt x="13" y="273"/>
                    <a:pt x="43" y="295"/>
                  </a:cubicBezTo>
                  <a:lnTo>
                    <a:pt x="7" y="295"/>
                  </a:lnTo>
                  <a:lnTo>
                    <a:pt x="7" y="33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315"/>
            <p:cNvSpPr>
              <a:spLocks noEditPoints="1"/>
            </p:cNvSpPr>
            <p:nvPr/>
          </p:nvSpPr>
          <p:spPr bwMode="auto">
            <a:xfrm>
              <a:off x="2208" y="1859"/>
              <a:ext cx="62" cy="65"/>
            </a:xfrm>
            <a:custGeom>
              <a:avLst/>
              <a:gdLst>
                <a:gd name="T0" fmla="*/ 146 w 270"/>
                <a:gd name="T1" fmla="*/ 0 h 227"/>
                <a:gd name="T2" fmla="*/ 146 w 270"/>
                <a:gd name="T3" fmla="*/ 0 h 227"/>
                <a:gd name="T4" fmla="*/ 66 w 270"/>
                <a:gd name="T5" fmla="*/ 10 h 227"/>
                <a:gd name="T6" fmla="*/ 0 w 270"/>
                <a:gd name="T7" fmla="*/ 112 h 227"/>
                <a:gd name="T8" fmla="*/ 136 w 270"/>
                <a:gd name="T9" fmla="*/ 227 h 227"/>
                <a:gd name="T10" fmla="*/ 270 w 270"/>
                <a:gd name="T11" fmla="*/ 113 h 227"/>
                <a:gd name="T12" fmla="*/ 182 w 270"/>
                <a:gd name="T13" fmla="*/ 6 h 227"/>
                <a:gd name="T14" fmla="*/ 182 w 270"/>
                <a:gd name="T15" fmla="*/ 46 h 227"/>
                <a:gd name="T16" fmla="*/ 233 w 270"/>
                <a:gd name="T17" fmla="*/ 112 h 227"/>
                <a:gd name="T18" fmla="*/ 200 w 270"/>
                <a:gd name="T19" fmla="*/ 172 h 227"/>
                <a:gd name="T20" fmla="*/ 146 w 270"/>
                <a:gd name="T21" fmla="*/ 185 h 227"/>
                <a:gd name="T22" fmla="*/ 146 w 270"/>
                <a:gd name="T23" fmla="*/ 0 h 227"/>
                <a:gd name="T24" fmla="*/ 114 w 270"/>
                <a:gd name="T25" fmla="*/ 184 h 227"/>
                <a:gd name="T26" fmla="*/ 114 w 270"/>
                <a:gd name="T27" fmla="*/ 184 h 227"/>
                <a:gd name="T28" fmla="*/ 37 w 270"/>
                <a:gd name="T29" fmla="*/ 112 h 227"/>
                <a:gd name="T30" fmla="*/ 111 w 270"/>
                <a:gd name="T31" fmla="*/ 43 h 227"/>
                <a:gd name="T32" fmla="*/ 114 w 270"/>
                <a:gd name="T33" fmla="*/ 44 h 227"/>
                <a:gd name="T34" fmla="*/ 114 w 270"/>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7">
                  <a:moveTo>
                    <a:pt x="146" y="0"/>
                  </a:moveTo>
                  <a:lnTo>
                    <a:pt x="146" y="0"/>
                  </a:lnTo>
                  <a:cubicBezTo>
                    <a:pt x="108" y="0"/>
                    <a:pt x="85" y="3"/>
                    <a:pt x="66" y="10"/>
                  </a:cubicBezTo>
                  <a:cubicBezTo>
                    <a:pt x="25" y="27"/>
                    <a:pt x="0" y="65"/>
                    <a:pt x="0" y="112"/>
                  </a:cubicBezTo>
                  <a:cubicBezTo>
                    <a:pt x="0" y="182"/>
                    <a:pt x="54" y="227"/>
                    <a:pt x="136" y="227"/>
                  </a:cubicBezTo>
                  <a:cubicBezTo>
                    <a:pt x="219" y="227"/>
                    <a:pt x="270" y="183"/>
                    <a:pt x="270" y="113"/>
                  </a:cubicBezTo>
                  <a:cubicBezTo>
                    <a:pt x="270" y="55"/>
                    <a:pt x="237" y="16"/>
                    <a:pt x="182" y="6"/>
                  </a:cubicBezTo>
                  <a:lnTo>
                    <a:pt x="182" y="46"/>
                  </a:lnTo>
                  <a:cubicBezTo>
                    <a:pt x="215" y="57"/>
                    <a:pt x="233" y="79"/>
                    <a:pt x="233" y="112"/>
                  </a:cubicBezTo>
                  <a:cubicBezTo>
                    <a:pt x="233" y="137"/>
                    <a:pt x="221" y="158"/>
                    <a:pt x="200" y="172"/>
                  </a:cubicBezTo>
                  <a:cubicBezTo>
                    <a:pt x="186" y="181"/>
                    <a:pt x="171" y="185"/>
                    <a:pt x="146" y="185"/>
                  </a:cubicBezTo>
                  <a:lnTo>
                    <a:pt x="146" y="0"/>
                  </a:lnTo>
                  <a:close/>
                  <a:moveTo>
                    <a:pt x="114" y="184"/>
                  </a:moveTo>
                  <a:lnTo>
                    <a:pt x="114" y="184"/>
                  </a:lnTo>
                  <a:cubicBezTo>
                    <a:pt x="67" y="181"/>
                    <a:pt x="37" y="153"/>
                    <a:pt x="37" y="112"/>
                  </a:cubicBezTo>
                  <a:cubicBezTo>
                    <a:pt x="37" y="73"/>
                    <a:pt x="70" y="43"/>
                    <a:pt x="111" y="43"/>
                  </a:cubicBezTo>
                  <a:cubicBezTo>
                    <a:pt x="112" y="43"/>
                    <a:pt x="113" y="43"/>
                    <a:pt x="114" y="44"/>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316"/>
            <p:cNvSpPr>
              <a:spLocks/>
            </p:cNvSpPr>
            <p:nvPr/>
          </p:nvSpPr>
          <p:spPr bwMode="auto">
            <a:xfrm>
              <a:off x="2208" y="1787"/>
              <a:ext cx="59" cy="57"/>
            </a:xfrm>
            <a:custGeom>
              <a:avLst/>
              <a:gdLst>
                <a:gd name="T0" fmla="*/ 7 w 258"/>
                <a:gd name="T1" fmla="*/ 200 h 200"/>
                <a:gd name="T2" fmla="*/ 7 w 258"/>
                <a:gd name="T3" fmla="*/ 200 h 200"/>
                <a:gd name="T4" fmla="*/ 258 w 258"/>
                <a:gd name="T5" fmla="*/ 200 h 200"/>
                <a:gd name="T6" fmla="*/ 258 w 258"/>
                <a:gd name="T7" fmla="*/ 159 h 200"/>
                <a:gd name="T8" fmla="*/ 120 w 258"/>
                <a:gd name="T9" fmla="*/ 159 h 200"/>
                <a:gd name="T10" fmla="*/ 35 w 258"/>
                <a:gd name="T11" fmla="*/ 91 h 200"/>
                <a:gd name="T12" fmla="*/ 85 w 258"/>
                <a:gd name="T13" fmla="*/ 40 h 200"/>
                <a:gd name="T14" fmla="*/ 258 w 258"/>
                <a:gd name="T15" fmla="*/ 40 h 200"/>
                <a:gd name="T16" fmla="*/ 258 w 258"/>
                <a:gd name="T17" fmla="*/ 0 h 200"/>
                <a:gd name="T18" fmla="*/ 69 w 258"/>
                <a:gd name="T19" fmla="*/ 0 h 200"/>
                <a:gd name="T20" fmla="*/ 0 w 258"/>
                <a:gd name="T21" fmla="*/ 79 h 200"/>
                <a:gd name="T22" fmla="*/ 50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59"/>
                  </a:lnTo>
                  <a:lnTo>
                    <a:pt x="120" y="159"/>
                  </a:lnTo>
                  <a:cubicBezTo>
                    <a:pt x="69" y="159"/>
                    <a:pt x="35" y="133"/>
                    <a:pt x="35" y="91"/>
                  </a:cubicBezTo>
                  <a:cubicBezTo>
                    <a:pt x="35" y="60"/>
                    <a:pt x="54" y="40"/>
                    <a:pt x="85" y="40"/>
                  </a:cubicBezTo>
                  <a:lnTo>
                    <a:pt x="258" y="40"/>
                  </a:lnTo>
                  <a:lnTo>
                    <a:pt x="258" y="0"/>
                  </a:lnTo>
                  <a:lnTo>
                    <a:pt x="69" y="0"/>
                  </a:lnTo>
                  <a:cubicBezTo>
                    <a:pt x="27" y="0"/>
                    <a:pt x="0" y="31"/>
                    <a:pt x="0" y="79"/>
                  </a:cubicBezTo>
                  <a:cubicBezTo>
                    <a:pt x="0" y="117"/>
                    <a:pt x="15" y="141"/>
                    <a:pt x="50"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317"/>
            <p:cNvSpPr>
              <a:spLocks/>
            </p:cNvSpPr>
            <p:nvPr/>
          </p:nvSpPr>
          <p:spPr bwMode="auto">
            <a:xfrm>
              <a:off x="2194" y="1743"/>
              <a:ext cx="76" cy="33"/>
            </a:xfrm>
            <a:custGeom>
              <a:avLst/>
              <a:gdLst>
                <a:gd name="T0" fmla="*/ 68 w 331"/>
                <a:gd name="T1" fmla="*/ 0 h 115"/>
                <a:gd name="T2" fmla="*/ 68 w 331"/>
                <a:gd name="T3" fmla="*/ 0 h 115"/>
                <a:gd name="T4" fmla="*/ 68 w 331"/>
                <a:gd name="T5" fmla="*/ 41 h 115"/>
                <a:gd name="T6" fmla="*/ 0 w 331"/>
                <a:gd name="T7" fmla="*/ 41 h 115"/>
                <a:gd name="T8" fmla="*/ 0 w 331"/>
                <a:gd name="T9" fmla="*/ 81 h 115"/>
                <a:gd name="T10" fmla="*/ 68 w 331"/>
                <a:gd name="T11" fmla="*/ 81 h 115"/>
                <a:gd name="T12" fmla="*/ 68 w 331"/>
                <a:gd name="T13" fmla="*/ 115 h 115"/>
                <a:gd name="T14" fmla="*/ 101 w 331"/>
                <a:gd name="T15" fmla="*/ 115 h 115"/>
                <a:gd name="T16" fmla="*/ 101 w 331"/>
                <a:gd name="T17" fmla="*/ 81 h 115"/>
                <a:gd name="T18" fmla="*/ 291 w 331"/>
                <a:gd name="T19" fmla="*/ 81 h 115"/>
                <a:gd name="T20" fmla="*/ 331 w 331"/>
                <a:gd name="T21" fmla="*/ 32 h 115"/>
                <a:gd name="T22" fmla="*/ 327 w 331"/>
                <a:gd name="T23" fmla="*/ 0 h 115"/>
                <a:gd name="T24" fmla="*/ 294 w 331"/>
                <a:gd name="T25" fmla="*/ 0 h 115"/>
                <a:gd name="T26" fmla="*/ 296 w 331"/>
                <a:gd name="T27" fmla="*/ 19 h 115"/>
                <a:gd name="T28" fmla="*/ 273 w 331"/>
                <a:gd name="T29" fmla="*/ 41 h 115"/>
                <a:gd name="T30" fmla="*/ 101 w 331"/>
                <a:gd name="T31" fmla="*/ 41 h 115"/>
                <a:gd name="T32" fmla="*/ 101 w 331"/>
                <a:gd name="T33" fmla="*/ 0 h 115"/>
                <a:gd name="T34" fmla="*/ 68 w 331"/>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115">
                  <a:moveTo>
                    <a:pt x="68" y="0"/>
                  </a:moveTo>
                  <a:lnTo>
                    <a:pt x="68" y="0"/>
                  </a:lnTo>
                  <a:lnTo>
                    <a:pt x="68" y="41"/>
                  </a:lnTo>
                  <a:lnTo>
                    <a:pt x="0" y="41"/>
                  </a:lnTo>
                  <a:lnTo>
                    <a:pt x="0" y="81"/>
                  </a:lnTo>
                  <a:lnTo>
                    <a:pt x="68" y="81"/>
                  </a:lnTo>
                  <a:lnTo>
                    <a:pt x="68" y="115"/>
                  </a:lnTo>
                  <a:lnTo>
                    <a:pt x="101" y="115"/>
                  </a:lnTo>
                  <a:lnTo>
                    <a:pt x="101" y="81"/>
                  </a:lnTo>
                  <a:lnTo>
                    <a:pt x="291" y="81"/>
                  </a:lnTo>
                  <a:cubicBezTo>
                    <a:pt x="316" y="81"/>
                    <a:pt x="331" y="63"/>
                    <a:pt x="331" y="32"/>
                  </a:cubicBezTo>
                  <a:cubicBezTo>
                    <a:pt x="331" y="23"/>
                    <a:pt x="330" y="13"/>
                    <a:pt x="327" y="0"/>
                  </a:cubicBezTo>
                  <a:lnTo>
                    <a:pt x="294" y="0"/>
                  </a:lnTo>
                  <a:cubicBezTo>
                    <a:pt x="295" y="5"/>
                    <a:pt x="296" y="11"/>
                    <a:pt x="296" y="19"/>
                  </a:cubicBezTo>
                  <a:cubicBezTo>
                    <a:pt x="296" y="36"/>
                    <a:pt x="291" y="41"/>
                    <a:pt x="273" y="41"/>
                  </a:cubicBezTo>
                  <a:lnTo>
                    <a:pt x="101" y="41"/>
                  </a:lnTo>
                  <a:lnTo>
                    <a:pt x="101" y="0"/>
                  </a:lnTo>
                  <a:lnTo>
                    <a:pt x="6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318"/>
            <p:cNvSpPr>
              <a:spLocks/>
            </p:cNvSpPr>
            <p:nvPr/>
          </p:nvSpPr>
          <p:spPr bwMode="auto">
            <a:xfrm>
              <a:off x="2208" y="1678"/>
              <a:ext cx="62" cy="58"/>
            </a:xfrm>
            <a:custGeom>
              <a:avLst/>
              <a:gdLst>
                <a:gd name="T0" fmla="*/ 77 w 270"/>
                <a:gd name="T1" fmla="*/ 10 h 204"/>
                <a:gd name="T2" fmla="*/ 77 w 270"/>
                <a:gd name="T3" fmla="*/ 10 h 204"/>
                <a:gd name="T4" fmla="*/ 0 w 270"/>
                <a:gd name="T5" fmla="*/ 101 h 204"/>
                <a:gd name="T6" fmla="*/ 77 w 270"/>
                <a:gd name="T7" fmla="*/ 197 h 204"/>
                <a:gd name="T8" fmla="*/ 149 w 270"/>
                <a:gd name="T9" fmla="*/ 118 h 204"/>
                <a:gd name="T10" fmla="*/ 158 w 270"/>
                <a:gd name="T11" fmla="*/ 81 h 204"/>
                <a:gd name="T12" fmla="*/ 193 w 270"/>
                <a:gd name="T13" fmla="*/ 42 h 204"/>
                <a:gd name="T14" fmla="*/ 233 w 270"/>
                <a:gd name="T15" fmla="*/ 100 h 204"/>
                <a:gd name="T16" fmla="*/ 216 w 270"/>
                <a:gd name="T17" fmla="*/ 150 h 204"/>
                <a:gd name="T18" fmla="*/ 184 w 270"/>
                <a:gd name="T19" fmla="*/ 162 h 204"/>
                <a:gd name="T20" fmla="*/ 184 w 270"/>
                <a:gd name="T21" fmla="*/ 204 h 204"/>
                <a:gd name="T22" fmla="*/ 270 w 270"/>
                <a:gd name="T23" fmla="*/ 104 h 204"/>
                <a:gd name="T24" fmla="*/ 190 w 270"/>
                <a:gd name="T25" fmla="*/ 0 h 204"/>
                <a:gd name="T26" fmla="*/ 120 w 270"/>
                <a:gd name="T27" fmla="*/ 71 h 204"/>
                <a:gd name="T28" fmla="*/ 111 w 270"/>
                <a:gd name="T29" fmla="*/ 109 h 204"/>
                <a:gd name="T30" fmla="*/ 75 w 270"/>
                <a:gd name="T31" fmla="*/ 156 h 204"/>
                <a:gd name="T32" fmla="*/ 37 w 270"/>
                <a:gd name="T33" fmla="*/ 103 h 204"/>
                <a:gd name="T34" fmla="*/ 77 w 270"/>
                <a:gd name="T35" fmla="*/ 52 h 204"/>
                <a:gd name="T36" fmla="*/ 77 w 270"/>
                <a:gd name="T37" fmla="*/ 1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204">
                  <a:moveTo>
                    <a:pt x="77" y="10"/>
                  </a:moveTo>
                  <a:lnTo>
                    <a:pt x="77" y="10"/>
                  </a:lnTo>
                  <a:cubicBezTo>
                    <a:pt x="28" y="11"/>
                    <a:pt x="0" y="43"/>
                    <a:pt x="0" y="101"/>
                  </a:cubicBezTo>
                  <a:cubicBezTo>
                    <a:pt x="0" y="160"/>
                    <a:pt x="30" y="197"/>
                    <a:pt x="77" y="197"/>
                  </a:cubicBezTo>
                  <a:cubicBezTo>
                    <a:pt x="116" y="197"/>
                    <a:pt x="135" y="177"/>
                    <a:pt x="149" y="118"/>
                  </a:cubicBezTo>
                  <a:lnTo>
                    <a:pt x="158" y="81"/>
                  </a:lnTo>
                  <a:cubicBezTo>
                    <a:pt x="165" y="53"/>
                    <a:pt x="175" y="42"/>
                    <a:pt x="193" y="42"/>
                  </a:cubicBezTo>
                  <a:cubicBezTo>
                    <a:pt x="217" y="42"/>
                    <a:pt x="233" y="65"/>
                    <a:pt x="233" y="100"/>
                  </a:cubicBezTo>
                  <a:cubicBezTo>
                    <a:pt x="233" y="122"/>
                    <a:pt x="226" y="140"/>
                    <a:pt x="216" y="150"/>
                  </a:cubicBezTo>
                  <a:cubicBezTo>
                    <a:pt x="209" y="156"/>
                    <a:pt x="201" y="159"/>
                    <a:pt x="184" y="162"/>
                  </a:cubicBezTo>
                  <a:lnTo>
                    <a:pt x="184" y="204"/>
                  </a:lnTo>
                  <a:cubicBezTo>
                    <a:pt x="242" y="202"/>
                    <a:pt x="270" y="169"/>
                    <a:pt x="270" y="104"/>
                  </a:cubicBezTo>
                  <a:cubicBezTo>
                    <a:pt x="270" y="40"/>
                    <a:pt x="238" y="0"/>
                    <a:pt x="190" y="0"/>
                  </a:cubicBezTo>
                  <a:cubicBezTo>
                    <a:pt x="153" y="0"/>
                    <a:pt x="132" y="21"/>
                    <a:pt x="120" y="71"/>
                  </a:cubicBezTo>
                  <a:lnTo>
                    <a:pt x="111" y="109"/>
                  </a:lnTo>
                  <a:cubicBezTo>
                    <a:pt x="103" y="142"/>
                    <a:pt x="93" y="156"/>
                    <a:pt x="75" y="156"/>
                  </a:cubicBezTo>
                  <a:cubicBezTo>
                    <a:pt x="52" y="156"/>
                    <a:pt x="37" y="135"/>
                    <a:pt x="37" y="103"/>
                  </a:cubicBezTo>
                  <a:cubicBezTo>
                    <a:pt x="37" y="70"/>
                    <a:pt x="51" y="53"/>
                    <a:pt x="77" y="52"/>
                  </a:cubicBezTo>
                  <a:lnTo>
                    <a:pt x="77"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319"/>
            <p:cNvSpPr>
              <a:spLocks/>
            </p:cNvSpPr>
            <p:nvPr/>
          </p:nvSpPr>
          <p:spPr bwMode="auto">
            <a:xfrm>
              <a:off x="3120" y="3513"/>
              <a:ext cx="63" cy="99"/>
            </a:xfrm>
            <a:custGeom>
              <a:avLst/>
              <a:gdLst>
                <a:gd name="T0" fmla="*/ 159 w 274"/>
                <a:gd name="T1" fmla="*/ 40 h 350"/>
                <a:gd name="T2" fmla="*/ 159 w 274"/>
                <a:gd name="T3" fmla="*/ 40 h 350"/>
                <a:gd name="T4" fmla="*/ 274 w 274"/>
                <a:gd name="T5" fmla="*/ 40 h 350"/>
                <a:gd name="T6" fmla="*/ 274 w 274"/>
                <a:gd name="T7" fmla="*/ 0 h 350"/>
                <a:gd name="T8" fmla="*/ 0 w 274"/>
                <a:gd name="T9" fmla="*/ 0 h 350"/>
                <a:gd name="T10" fmla="*/ 0 w 274"/>
                <a:gd name="T11" fmla="*/ 40 h 350"/>
                <a:gd name="T12" fmla="*/ 115 w 274"/>
                <a:gd name="T13" fmla="*/ 40 h 350"/>
                <a:gd name="T14" fmla="*/ 115 w 274"/>
                <a:gd name="T15" fmla="*/ 350 h 350"/>
                <a:gd name="T16" fmla="*/ 159 w 274"/>
                <a:gd name="T17" fmla="*/ 350 h 350"/>
                <a:gd name="T18" fmla="*/ 159 w 274"/>
                <a:gd name="T19" fmla="*/ 4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 h="350">
                  <a:moveTo>
                    <a:pt x="159" y="40"/>
                  </a:moveTo>
                  <a:lnTo>
                    <a:pt x="159" y="40"/>
                  </a:lnTo>
                  <a:lnTo>
                    <a:pt x="274" y="40"/>
                  </a:lnTo>
                  <a:lnTo>
                    <a:pt x="274" y="0"/>
                  </a:lnTo>
                  <a:lnTo>
                    <a:pt x="0" y="0"/>
                  </a:lnTo>
                  <a:lnTo>
                    <a:pt x="0" y="40"/>
                  </a:lnTo>
                  <a:lnTo>
                    <a:pt x="115" y="40"/>
                  </a:lnTo>
                  <a:lnTo>
                    <a:pt x="115" y="350"/>
                  </a:lnTo>
                  <a:lnTo>
                    <a:pt x="159" y="350"/>
                  </a:lnTo>
                  <a:lnTo>
                    <a:pt x="159" y="4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320"/>
            <p:cNvSpPr>
              <a:spLocks noEditPoints="1"/>
            </p:cNvSpPr>
            <p:nvPr/>
          </p:nvSpPr>
          <p:spPr bwMode="auto">
            <a:xfrm>
              <a:off x="3189" y="3539"/>
              <a:ext cx="52" cy="76"/>
            </a:xfrm>
            <a:custGeom>
              <a:avLst/>
              <a:gdLst>
                <a:gd name="T0" fmla="*/ 113 w 227"/>
                <a:gd name="T1" fmla="*/ 0 h 270"/>
                <a:gd name="T2" fmla="*/ 113 w 227"/>
                <a:gd name="T3" fmla="*/ 0 h 270"/>
                <a:gd name="T4" fmla="*/ 0 w 227"/>
                <a:gd name="T5" fmla="*/ 135 h 270"/>
                <a:gd name="T6" fmla="*/ 114 w 227"/>
                <a:gd name="T7" fmla="*/ 270 h 270"/>
                <a:gd name="T8" fmla="*/ 227 w 227"/>
                <a:gd name="T9" fmla="*/ 137 h 270"/>
                <a:gd name="T10" fmla="*/ 113 w 227"/>
                <a:gd name="T11" fmla="*/ 0 h 270"/>
                <a:gd name="T12" fmla="*/ 114 w 227"/>
                <a:gd name="T13" fmla="*/ 37 h 270"/>
                <a:gd name="T14" fmla="*/ 114 w 227"/>
                <a:gd name="T15" fmla="*/ 37 h 270"/>
                <a:gd name="T16" fmla="*/ 185 w 227"/>
                <a:gd name="T17" fmla="*/ 136 h 270"/>
                <a:gd name="T18" fmla="*/ 114 w 227"/>
                <a:gd name="T19" fmla="*/ 233 h 270"/>
                <a:gd name="T20" fmla="*/ 42 w 227"/>
                <a:gd name="T21" fmla="*/ 135 h 270"/>
                <a:gd name="T22" fmla="*/ 114 w 227"/>
                <a:gd name="T23" fmla="*/ 3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270">
                  <a:moveTo>
                    <a:pt x="113" y="0"/>
                  </a:moveTo>
                  <a:lnTo>
                    <a:pt x="113" y="0"/>
                  </a:lnTo>
                  <a:cubicBezTo>
                    <a:pt x="43" y="0"/>
                    <a:pt x="0" y="51"/>
                    <a:pt x="0" y="135"/>
                  </a:cubicBezTo>
                  <a:cubicBezTo>
                    <a:pt x="0" y="219"/>
                    <a:pt x="42" y="270"/>
                    <a:pt x="114" y="270"/>
                  </a:cubicBezTo>
                  <a:cubicBezTo>
                    <a:pt x="184" y="270"/>
                    <a:pt x="227" y="219"/>
                    <a:pt x="227" y="137"/>
                  </a:cubicBezTo>
                  <a:cubicBezTo>
                    <a:pt x="227" y="50"/>
                    <a:pt x="185" y="0"/>
                    <a:pt x="113" y="0"/>
                  </a:cubicBezTo>
                  <a:close/>
                  <a:moveTo>
                    <a:pt x="114" y="37"/>
                  </a:moveTo>
                  <a:lnTo>
                    <a:pt x="114" y="37"/>
                  </a:lnTo>
                  <a:cubicBezTo>
                    <a:pt x="159" y="37"/>
                    <a:pt x="185" y="74"/>
                    <a:pt x="185" y="136"/>
                  </a:cubicBezTo>
                  <a:cubicBezTo>
                    <a:pt x="185" y="195"/>
                    <a:pt x="158" y="233"/>
                    <a:pt x="114" y="233"/>
                  </a:cubicBezTo>
                  <a:cubicBezTo>
                    <a:pt x="69" y="233"/>
                    <a:pt x="42" y="196"/>
                    <a:pt x="42" y="135"/>
                  </a:cubicBezTo>
                  <a:cubicBezTo>
                    <a:pt x="42" y="75"/>
                    <a:pt x="69" y="37"/>
                    <a:pt x="114"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321"/>
            <p:cNvSpPr>
              <a:spLocks/>
            </p:cNvSpPr>
            <p:nvPr/>
          </p:nvSpPr>
          <p:spPr bwMode="auto">
            <a:xfrm>
              <a:off x="3248" y="3521"/>
              <a:ext cx="26" cy="94"/>
            </a:xfrm>
            <a:custGeom>
              <a:avLst/>
              <a:gdLst>
                <a:gd name="T0" fmla="*/ 115 w 115"/>
                <a:gd name="T1" fmla="*/ 69 h 331"/>
                <a:gd name="T2" fmla="*/ 115 w 115"/>
                <a:gd name="T3" fmla="*/ 69 h 331"/>
                <a:gd name="T4" fmla="*/ 74 w 115"/>
                <a:gd name="T5" fmla="*/ 69 h 331"/>
                <a:gd name="T6" fmla="*/ 74 w 115"/>
                <a:gd name="T7" fmla="*/ 0 h 331"/>
                <a:gd name="T8" fmla="*/ 34 w 115"/>
                <a:gd name="T9" fmla="*/ 0 h 331"/>
                <a:gd name="T10" fmla="*/ 34 w 115"/>
                <a:gd name="T11" fmla="*/ 69 h 331"/>
                <a:gd name="T12" fmla="*/ 0 w 115"/>
                <a:gd name="T13" fmla="*/ 69 h 331"/>
                <a:gd name="T14" fmla="*/ 0 w 115"/>
                <a:gd name="T15" fmla="*/ 101 h 331"/>
                <a:gd name="T16" fmla="*/ 34 w 115"/>
                <a:gd name="T17" fmla="*/ 101 h 331"/>
                <a:gd name="T18" fmla="*/ 34 w 115"/>
                <a:gd name="T19" fmla="*/ 291 h 331"/>
                <a:gd name="T20" fmla="*/ 83 w 115"/>
                <a:gd name="T21" fmla="*/ 331 h 331"/>
                <a:gd name="T22" fmla="*/ 115 w 115"/>
                <a:gd name="T23" fmla="*/ 327 h 331"/>
                <a:gd name="T24" fmla="*/ 115 w 115"/>
                <a:gd name="T25" fmla="*/ 294 h 331"/>
                <a:gd name="T26" fmla="*/ 96 w 115"/>
                <a:gd name="T27" fmla="*/ 296 h 331"/>
                <a:gd name="T28" fmla="*/ 74 w 115"/>
                <a:gd name="T29" fmla="*/ 273 h 331"/>
                <a:gd name="T30" fmla="*/ 74 w 115"/>
                <a:gd name="T31" fmla="*/ 101 h 331"/>
                <a:gd name="T32" fmla="*/ 115 w 115"/>
                <a:gd name="T33" fmla="*/ 101 h 331"/>
                <a:gd name="T34" fmla="*/ 115 w 115"/>
                <a:gd name="T35" fmla="*/ 6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331">
                  <a:moveTo>
                    <a:pt x="115" y="69"/>
                  </a:moveTo>
                  <a:lnTo>
                    <a:pt x="115" y="69"/>
                  </a:lnTo>
                  <a:lnTo>
                    <a:pt x="74" y="69"/>
                  </a:lnTo>
                  <a:lnTo>
                    <a:pt x="74" y="0"/>
                  </a:lnTo>
                  <a:lnTo>
                    <a:pt x="34" y="0"/>
                  </a:lnTo>
                  <a:lnTo>
                    <a:pt x="34" y="69"/>
                  </a:lnTo>
                  <a:lnTo>
                    <a:pt x="0" y="69"/>
                  </a:lnTo>
                  <a:lnTo>
                    <a:pt x="0" y="101"/>
                  </a:lnTo>
                  <a:lnTo>
                    <a:pt x="34" y="101"/>
                  </a:lnTo>
                  <a:lnTo>
                    <a:pt x="34" y="291"/>
                  </a:lnTo>
                  <a:cubicBezTo>
                    <a:pt x="34" y="316"/>
                    <a:pt x="52" y="331"/>
                    <a:pt x="83" y="331"/>
                  </a:cubicBezTo>
                  <a:cubicBezTo>
                    <a:pt x="92" y="331"/>
                    <a:pt x="102" y="330"/>
                    <a:pt x="115" y="327"/>
                  </a:cubicBezTo>
                  <a:lnTo>
                    <a:pt x="115" y="294"/>
                  </a:lnTo>
                  <a:cubicBezTo>
                    <a:pt x="110" y="295"/>
                    <a:pt x="104" y="296"/>
                    <a:pt x="96" y="296"/>
                  </a:cubicBezTo>
                  <a:cubicBezTo>
                    <a:pt x="79" y="296"/>
                    <a:pt x="74" y="291"/>
                    <a:pt x="74" y="273"/>
                  </a:cubicBezTo>
                  <a:lnTo>
                    <a:pt x="74" y="101"/>
                  </a:lnTo>
                  <a:lnTo>
                    <a:pt x="115" y="101"/>
                  </a:lnTo>
                  <a:lnTo>
                    <a:pt x="115" y="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322"/>
            <p:cNvSpPr>
              <a:spLocks noEditPoints="1"/>
            </p:cNvSpPr>
            <p:nvPr/>
          </p:nvSpPr>
          <p:spPr bwMode="auto">
            <a:xfrm>
              <a:off x="3281" y="3539"/>
              <a:ext cx="54" cy="76"/>
            </a:xfrm>
            <a:custGeom>
              <a:avLst/>
              <a:gdLst>
                <a:gd name="T0" fmla="*/ 236 w 236"/>
                <a:gd name="T1" fmla="*/ 235 h 270"/>
                <a:gd name="T2" fmla="*/ 236 w 236"/>
                <a:gd name="T3" fmla="*/ 235 h 270"/>
                <a:gd name="T4" fmla="*/ 228 w 236"/>
                <a:gd name="T5" fmla="*/ 236 h 270"/>
                <a:gd name="T6" fmla="*/ 206 w 236"/>
                <a:gd name="T7" fmla="*/ 216 h 270"/>
                <a:gd name="T8" fmla="*/ 206 w 236"/>
                <a:gd name="T9" fmla="*/ 69 h 270"/>
                <a:gd name="T10" fmla="*/ 112 w 236"/>
                <a:gd name="T11" fmla="*/ 0 h 270"/>
                <a:gd name="T12" fmla="*/ 29 w 236"/>
                <a:gd name="T13" fmla="*/ 30 h 270"/>
                <a:gd name="T14" fmla="*/ 11 w 236"/>
                <a:gd name="T15" fmla="*/ 82 h 270"/>
                <a:gd name="T16" fmla="*/ 52 w 236"/>
                <a:gd name="T17" fmla="*/ 82 h 270"/>
                <a:gd name="T18" fmla="*/ 110 w 236"/>
                <a:gd name="T19" fmla="*/ 37 h 270"/>
                <a:gd name="T20" fmla="*/ 166 w 236"/>
                <a:gd name="T21" fmla="*/ 75 h 270"/>
                <a:gd name="T22" fmla="*/ 166 w 236"/>
                <a:gd name="T23" fmla="*/ 85 h 270"/>
                <a:gd name="T24" fmla="*/ 125 w 236"/>
                <a:gd name="T25" fmla="*/ 113 h 270"/>
                <a:gd name="T26" fmla="*/ 44 w 236"/>
                <a:gd name="T27" fmla="*/ 128 h 270"/>
                <a:gd name="T28" fmla="*/ 0 w 236"/>
                <a:gd name="T29" fmla="*/ 195 h 270"/>
                <a:gd name="T30" fmla="*/ 83 w 236"/>
                <a:gd name="T31" fmla="*/ 270 h 270"/>
                <a:gd name="T32" fmla="*/ 168 w 236"/>
                <a:gd name="T33" fmla="*/ 233 h 270"/>
                <a:gd name="T34" fmla="*/ 209 w 236"/>
                <a:gd name="T35" fmla="*/ 270 h 270"/>
                <a:gd name="T36" fmla="*/ 236 w 236"/>
                <a:gd name="T37" fmla="*/ 265 h 270"/>
                <a:gd name="T38" fmla="*/ 236 w 236"/>
                <a:gd name="T39" fmla="*/ 235 h 270"/>
                <a:gd name="T40" fmla="*/ 166 w 236"/>
                <a:gd name="T41" fmla="*/ 179 h 270"/>
                <a:gd name="T42" fmla="*/ 166 w 236"/>
                <a:gd name="T43" fmla="*/ 179 h 270"/>
                <a:gd name="T44" fmla="*/ 151 w 236"/>
                <a:gd name="T45" fmla="*/ 212 h 270"/>
                <a:gd name="T46" fmla="*/ 91 w 236"/>
                <a:gd name="T47" fmla="*/ 235 h 270"/>
                <a:gd name="T48" fmla="*/ 42 w 236"/>
                <a:gd name="T49" fmla="*/ 194 h 270"/>
                <a:gd name="T50" fmla="*/ 102 w 236"/>
                <a:gd name="T51" fmla="*/ 148 h 270"/>
                <a:gd name="T52" fmla="*/ 166 w 236"/>
                <a:gd name="T53" fmla="*/ 134 h 270"/>
                <a:gd name="T54" fmla="*/ 166 w 236"/>
                <a:gd name="T55" fmla="*/ 17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6" h="270">
                  <a:moveTo>
                    <a:pt x="236" y="235"/>
                  </a:moveTo>
                  <a:lnTo>
                    <a:pt x="236" y="235"/>
                  </a:lnTo>
                  <a:cubicBezTo>
                    <a:pt x="232" y="236"/>
                    <a:pt x="230" y="236"/>
                    <a:pt x="228" y="236"/>
                  </a:cubicBezTo>
                  <a:cubicBezTo>
                    <a:pt x="214" y="236"/>
                    <a:pt x="206" y="229"/>
                    <a:pt x="206" y="216"/>
                  </a:cubicBezTo>
                  <a:lnTo>
                    <a:pt x="206" y="69"/>
                  </a:lnTo>
                  <a:cubicBezTo>
                    <a:pt x="206" y="24"/>
                    <a:pt x="174" y="0"/>
                    <a:pt x="112" y="0"/>
                  </a:cubicBezTo>
                  <a:cubicBezTo>
                    <a:pt x="75" y="0"/>
                    <a:pt x="45" y="11"/>
                    <a:pt x="29" y="30"/>
                  </a:cubicBezTo>
                  <a:cubicBezTo>
                    <a:pt x="17" y="42"/>
                    <a:pt x="12" y="57"/>
                    <a:pt x="11" y="82"/>
                  </a:cubicBezTo>
                  <a:lnTo>
                    <a:pt x="52" y="82"/>
                  </a:lnTo>
                  <a:cubicBezTo>
                    <a:pt x="55" y="51"/>
                    <a:pt x="73" y="37"/>
                    <a:pt x="110" y="37"/>
                  </a:cubicBezTo>
                  <a:cubicBezTo>
                    <a:pt x="146" y="37"/>
                    <a:pt x="166" y="51"/>
                    <a:pt x="166" y="75"/>
                  </a:cubicBezTo>
                  <a:lnTo>
                    <a:pt x="166" y="85"/>
                  </a:lnTo>
                  <a:cubicBezTo>
                    <a:pt x="166" y="102"/>
                    <a:pt x="156" y="109"/>
                    <a:pt x="125" y="113"/>
                  </a:cubicBezTo>
                  <a:cubicBezTo>
                    <a:pt x="68" y="120"/>
                    <a:pt x="60" y="122"/>
                    <a:pt x="44" y="128"/>
                  </a:cubicBezTo>
                  <a:cubicBezTo>
                    <a:pt x="15" y="140"/>
                    <a:pt x="0" y="163"/>
                    <a:pt x="0" y="195"/>
                  </a:cubicBezTo>
                  <a:cubicBezTo>
                    <a:pt x="0" y="241"/>
                    <a:pt x="32" y="270"/>
                    <a:pt x="83" y="270"/>
                  </a:cubicBezTo>
                  <a:cubicBezTo>
                    <a:pt x="114" y="270"/>
                    <a:pt x="140" y="259"/>
                    <a:pt x="168" y="233"/>
                  </a:cubicBezTo>
                  <a:cubicBezTo>
                    <a:pt x="171" y="258"/>
                    <a:pt x="183" y="270"/>
                    <a:pt x="209" y="270"/>
                  </a:cubicBezTo>
                  <a:cubicBezTo>
                    <a:pt x="217" y="270"/>
                    <a:pt x="223" y="269"/>
                    <a:pt x="236" y="265"/>
                  </a:cubicBezTo>
                  <a:lnTo>
                    <a:pt x="236" y="235"/>
                  </a:lnTo>
                  <a:close/>
                  <a:moveTo>
                    <a:pt x="166" y="179"/>
                  </a:moveTo>
                  <a:lnTo>
                    <a:pt x="166" y="179"/>
                  </a:lnTo>
                  <a:cubicBezTo>
                    <a:pt x="166" y="193"/>
                    <a:pt x="163" y="201"/>
                    <a:pt x="151" y="212"/>
                  </a:cubicBezTo>
                  <a:cubicBezTo>
                    <a:pt x="134" y="227"/>
                    <a:pt x="115" y="235"/>
                    <a:pt x="91" y="235"/>
                  </a:cubicBezTo>
                  <a:cubicBezTo>
                    <a:pt x="60" y="235"/>
                    <a:pt x="42" y="220"/>
                    <a:pt x="42" y="194"/>
                  </a:cubicBezTo>
                  <a:cubicBezTo>
                    <a:pt x="42" y="168"/>
                    <a:pt x="60" y="155"/>
                    <a:pt x="102" y="148"/>
                  </a:cubicBezTo>
                  <a:cubicBezTo>
                    <a:pt x="144" y="143"/>
                    <a:pt x="153" y="141"/>
                    <a:pt x="166" y="134"/>
                  </a:cubicBezTo>
                  <a:lnTo>
                    <a:pt x="166" y="17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323"/>
            <p:cNvSpPr>
              <a:spLocks/>
            </p:cNvSpPr>
            <p:nvPr/>
          </p:nvSpPr>
          <p:spPr bwMode="auto">
            <a:xfrm>
              <a:off x="3345" y="3513"/>
              <a:ext cx="10" cy="99"/>
            </a:xfrm>
            <a:custGeom>
              <a:avLst/>
              <a:gdLst>
                <a:gd name="T0" fmla="*/ 40 w 40"/>
                <a:gd name="T1" fmla="*/ 0 h 350"/>
                <a:gd name="T2" fmla="*/ 40 w 40"/>
                <a:gd name="T3" fmla="*/ 0 h 350"/>
                <a:gd name="T4" fmla="*/ 0 w 40"/>
                <a:gd name="T5" fmla="*/ 0 h 350"/>
                <a:gd name="T6" fmla="*/ 0 w 40"/>
                <a:gd name="T7" fmla="*/ 350 h 350"/>
                <a:gd name="T8" fmla="*/ 40 w 40"/>
                <a:gd name="T9" fmla="*/ 350 h 350"/>
                <a:gd name="T10" fmla="*/ 40 w 40"/>
                <a:gd name="T11" fmla="*/ 0 h 350"/>
              </a:gdLst>
              <a:ahLst/>
              <a:cxnLst>
                <a:cxn ang="0">
                  <a:pos x="T0" y="T1"/>
                </a:cxn>
                <a:cxn ang="0">
                  <a:pos x="T2" y="T3"/>
                </a:cxn>
                <a:cxn ang="0">
                  <a:pos x="T4" y="T5"/>
                </a:cxn>
                <a:cxn ang="0">
                  <a:pos x="T6" y="T7"/>
                </a:cxn>
                <a:cxn ang="0">
                  <a:pos x="T8" y="T9"/>
                </a:cxn>
                <a:cxn ang="0">
                  <a:pos x="T10" y="T11"/>
                </a:cxn>
              </a:cxnLst>
              <a:rect l="0" t="0" r="r" b="b"/>
              <a:pathLst>
                <a:path w="40" h="350">
                  <a:moveTo>
                    <a:pt x="40" y="0"/>
                  </a:moveTo>
                  <a:lnTo>
                    <a:pt x="40" y="0"/>
                  </a:lnTo>
                  <a:lnTo>
                    <a:pt x="0" y="0"/>
                  </a:lnTo>
                  <a:lnTo>
                    <a:pt x="0" y="350"/>
                  </a:lnTo>
                  <a:lnTo>
                    <a:pt x="40" y="350"/>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324"/>
            <p:cNvSpPr>
              <a:spLocks/>
            </p:cNvSpPr>
            <p:nvPr/>
          </p:nvSpPr>
          <p:spPr bwMode="auto">
            <a:xfrm>
              <a:off x="3401" y="3539"/>
              <a:ext cx="45" cy="73"/>
            </a:xfrm>
            <a:custGeom>
              <a:avLst/>
              <a:gdLst>
                <a:gd name="T0" fmla="*/ 0 w 199"/>
                <a:gd name="T1" fmla="*/ 8 h 259"/>
                <a:gd name="T2" fmla="*/ 0 w 199"/>
                <a:gd name="T3" fmla="*/ 8 h 259"/>
                <a:gd name="T4" fmla="*/ 0 w 199"/>
                <a:gd name="T5" fmla="*/ 259 h 259"/>
                <a:gd name="T6" fmla="*/ 40 w 199"/>
                <a:gd name="T7" fmla="*/ 259 h 259"/>
                <a:gd name="T8" fmla="*/ 40 w 199"/>
                <a:gd name="T9" fmla="*/ 120 h 259"/>
                <a:gd name="T10" fmla="*/ 108 w 199"/>
                <a:gd name="T11" fmla="*/ 35 h 259"/>
                <a:gd name="T12" fmla="*/ 160 w 199"/>
                <a:gd name="T13" fmla="*/ 85 h 259"/>
                <a:gd name="T14" fmla="*/ 160 w 199"/>
                <a:gd name="T15" fmla="*/ 259 h 259"/>
                <a:gd name="T16" fmla="*/ 199 w 199"/>
                <a:gd name="T17" fmla="*/ 259 h 259"/>
                <a:gd name="T18" fmla="*/ 199 w 199"/>
                <a:gd name="T19" fmla="*/ 69 h 259"/>
                <a:gd name="T20" fmla="*/ 120 w 199"/>
                <a:gd name="T21" fmla="*/ 0 h 259"/>
                <a:gd name="T22" fmla="*/ 36 w 199"/>
                <a:gd name="T23" fmla="*/ 50 h 259"/>
                <a:gd name="T24" fmla="*/ 36 w 199"/>
                <a:gd name="T25" fmla="*/ 8 h 259"/>
                <a:gd name="T26" fmla="*/ 0 w 199"/>
                <a:gd name="T27"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259">
                  <a:moveTo>
                    <a:pt x="0" y="8"/>
                  </a:moveTo>
                  <a:lnTo>
                    <a:pt x="0" y="8"/>
                  </a:lnTo>
                  <a:lnTo>
                    <a:pt x="0" y="259"/>
                  </a:lnTo>
                  <a:lnTo>
                    <a:pt x="40" y="259"/>
                  </a:lnTo>
                  <a:lnTo>
                    <a:pt x="40" y="120"/>
                  </a:lnTo>
                  <a:cubicBezTo>
                    <a:pt x="40" y="69"/>
                    <a:pt x="67" y="35"/>
                    <a:pt x="108" y="35"/>
                  </a:cubicBezTo>
                  <a:cubicBezTo>
                    <a:pt x="139" y="35"/>
                    <a:pt x="160" y="54"/>
                    <a:pt x="160" y="85"/>
                  </a:cubicBezTo>
                  <a:lnTo>
                    <a:pt x="160" y="259"/>
                  </a:lnTo>
                  <a:lnTo>
                    <a:pt x="199" y="259"/>
                  </a:lnTo>
                  <a:lnTo>
                    <a:pt x="199" y="69"/>
                  </a:lnTo>
                  <a:cubicBezTo>
                    <a:pt x="199" y="27"/>
                    <a:pt x="168" y="0"/>
                    <a:pt x="120" y="0"/>
                  </a:cubicBezTo>
                  <a:cubicBezTo>
                    <a:pt x="82" y="0"/>
                    <a:pt x="58" y="15"/>
                    <a:pt x="36" y="50"/>
                  </a:cubicBezTo>
                  <a:lnTo>
                    <a:pt x="36"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325"/>
            <p:cNvSpPr>
              <a:spLocks noEditPoints="1"/>
            </p:cNvSpPr>
            <p:nvPr/>
          </p:nvSpPr>
          <p:spPr bwMode="auto">
            <a:xfrm>
              <a:off x="3458" y="3539"/>
              <a:ext cx="52" cy="76"/>
            </a:xfrm>
            <a:custGeom>
              <a:avLst/>
              <a:gdLst>
                <a:gd name="T0" fmla="*/ 227 w 227"/>
                <a:gd name="T1" fmla="*/ 146 h 270"/>
                <a:gd name="T2" fmla="*/ 227 w 227"/>
                <a:gd name="T3" fmla="*/ 146 h 270"/>
                <a:gd name="T4" fmla="*/ 217 w 227"/>
                <a:gd name="T5" fmla="*/ 66 h 270"/>
                <a:gd name="T6" fmla="*/ 115 w 227"/>
                <a:gd name="T7" fmla="*/ 0 h 270"/>
                <a:gd name="T8" fmla="*/ 0 w 227"/>
                <a:gd name="T9" fmla="*/ 136 h 270"/>
                <a:gd name="T10" fmla="*/ 114 w 227"/>
                <a:gd name="T11" fmla="*/ 270 h 270"/>
                <a:gd name="T12" fmla="*/ 221 w 227"/>
                <a:gd name="T13" fmla="*/ 182 h 270"/>
                <a:gd name="T14" fmla="*/ 181 w 227"/>
                <a:gd name="T15" fmla="*/ 182 h 270"/>
                <a:gd name="T16" fmla="*/ 116 w 227"/>
                <a:gd name="T17" fmla="*/ 233 h 270"/>
                <a:gd name="T18" fmla="*/ 55 w 227"/>
                <a:gd name="T19" fmla="*/ 200 h 270"/>
                <a:gd name="T20" fmla="*/ 42 w 227"/>
                <a:gd name="T21" fmla="*/ 146 h 270"/>
                <a:gd name="T22" fmla="*/ 227 w 227"/>
                <a:gd name="T23" fmla="*/ 146 h 270"/>
                <a:gd name="T24" fmla="*/ 43 w 227"/>
                <a:gd name="T25" fmla="*/ 114 h 270"/>
                <a:gd name="T26" fmla="*/ 43 w 227"/>
                <a:gd name="T27" fmla="*/ 114 h 270"/>
                <a:gd name="T28" fmla="*/ 115 w 227"/>
                <a:gd name="T29" fmla="*/ 37 h 270"/>
                <a:gd name="T30" fmla="*/ 184 w 227"/>
                <a:gd name="T31" fmla="*/ 111 h 270"/>
                <a:gd name="T32" fmla="*/ 184 w 227"/>
                <a:gd name="T33" fmla="*/ 114 h 270"/>
                <a:gd name="T34" fmla="*/ 43 w 227"/>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7" h="270">
                  <a:moveTo>
                    <a:pt x="227" y="146"/>
                  </a:moveTo>
                  <a:lnTo>
                    <a:pt x="227" y="146"/>
                  </a:lnTo>
                  <a:cubicBezTo>
                    <a:pt x="227" y="108"/>
                    <a:pt x="224" y="85"/>
                    <a:pt x="217" y="66"/>
                  </a:cubicBezTo>
                  <a:cubicBezTo>
                    <a:pt x="200" y="25"/>
                    <a:pt x="162" y="0"/>
                    <a:pt x="115" y="0"/>
                  </a:cubicBezTo>
                  <a:cubicBezTo>
                    <a:pt x="45" y="0"/>
                    <a:pt x="0" y="54"/>
                    <a:pt x="0" y="136"/>
                  </a:cubicBezTo>
                  <a:cubicBezTo>
                    <a:pt x="0" y="219"/>
                    <a:pt x="44" y="270"/>
                    <a:pt x="114" y="270"/>
                  </a:cubicBezTo>
                  <a:cubicBezTo>
                    <a:pt x="172" y="270"/>
                    <a:pt x="211" y="237"/>
                    <a:pt x="221" y="182"/>
                  </a:cubicBezTo>
                  <a:lnTo>
                    <a:pt x="181" y="182"/>
                  </a:lnTo>
                  <a:cubicBezTo>
                    <a:pt x="170" y="215"/>
                    <a:pt x="148" y="233"/>
                    <a:pt x="116" y="233"/>
                  </a:cubicBezTo>
                  <a:cubicBezTo>
                    <a:pt x="90" y="233"/>
                    <a:pt x="69" y="221"/>
                    <a:pt x="55" y="200"/>
                  </a:cubicBezTo>
                  <a:cubicBezTo>
                    <a:pt x="46" y="186"/>
                    <a:pt x="42" y="171"/>
                    <a:pt x="42" y="146"/>
                  </a:cubicBezTo>
                  <a:lnTo>
                    <a:pt x="227" y="146"/>
                  </a:lnTo>
                  <a:close/>
                  <a:moveTo>
                    <a:pt x="43" y="114"/>
                  </a:moveTo>
                  <a:lnTo>
                    <a:pt x="43" y="114"/>
                  </a:lnTo>
                  <a:cubicBezTo>
                    <a:pt x="46" y="67"/>
                    <a:pt x="74" y="37"/>
                    <a:pt x="115" y="37"/>
                  </a:cubicBezTo>
                  <a:cubicBezTo>
                    <a:pt x="154" y="37"/>
                    <a:pt x="184" y="70"/>
                    <a:pt x="184" y="111"/>
                  </a:cubicBezTo>
                  <a:cubicBezTo>
                    <a:pt x="184" y="112"/>
                    <a:pt x="184" y="113"/>
                    <a:pt x="184" y="114"/>
                  </a:cubicBezTo>
                  <a:lnTo>
                    <a:pt x="43"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326"/>
            <p:cNvSpPr>
              <a:spLocks/>
            </p:cNvSpPr>
            <p:nvPr/>
          </p:nvSpPr>
          <p:spPr bwMode="auto">
            <a:xfrm>
              <a:off x="3517" y="3521"/>
              <a:ext cx="26" cy="94"/>
            </a:xfrm>
            <a:custGeom>
              <a:avLst/>
              <a:gdLst>
                <a:gd name="T0" fmla="*/ 115 w 115"/>
                <a:gd name="T1" fmla="*/ 69 h 331"/>
                <a:gd name="T2" fmla="*/ 115 w 115"/>
                <a:gd name="T3" fmla="*/ 69 h 331"/>
                <a:gd name="T4" fmla="*/ 74 w 115"/>
                <a:gd name="T5" fmla="*/ 69 h 331"/>
                <a:gd name="T6" fmla="*/ 74 w 115"/>
                <a:gd name="T7" fmla="*/ 0 h 331"/>
                <a:gd name="T8" fmla="*/ 35 w 115"/>
                <a:gd name="T9" fmla="*/ 0 h 331"/>
                <a:gd name="T10" fmla="*/ 35 w 115"/>
                <a:gd name="T11" fmla="*/ 69 h 331"/>
                <a:gd name="T12" fmla="*/ 0 w 115"/>
                <a:gd name="T13" fmla="*/ 69 h 331"/>
                <a:gd name="T14" fmla="*/ 0 w 115"/>
                <a:gd name="T15" fmla="*/ 101 h 331"/>
                <a:gd name="T16" fmla="*/ 35 w 115"/>
                <a:gd name="T17" fmla="*/ 101 h 331"/>
                <a:gd name="T18" fmla="*/ 35 w 115"/>
                <a:gd name="T19" fmla="*/ 291 h 331"/>
                <a:gd name="T20" fmla="*/ 83 w 115"/>
                <a:gd name="T21" fmla="*/ 331 h 331"/>
                <a:gd name="T22" fmla="*/ 115 w 115"/>
                <a:gd name="T23" fmla="*/ 327 h 331"/>
                <a:gd name="T24" fmla="*/ 115 w 115"/>
                <a:gd name="T25" fmla="*/ 294 h 331"/>
                <a:gd name="T26" fmla="*/ 96 w 115"/>
                <a:gd name="T27" fmla="*/ 296 h 331"/>
                <a:gd name="T28" fmla="*/ 74 w 115"/>
                <a:gd name="T29" fmla="*/ 273 h 331"/>
                <a:gd name="T30" fmla="*/ 74 w 115"/>
                <a:gd name="T31" fmla="*/ 101 h 331"/>
                <a:gd name="T32" fmla="*/ 115 w 115"/>
                <a:gd name="T33" fmla="*/ 101 h 331"/>
                <a:gd name="T34" fmla="*/ 115 w 115"/>
                <a:gd name="T35" fmla="*/ 6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331">
                  <a:moveTo>
                    <a:pt x="115" y="69"/>
                  </a:moveTo>
                  <a:lnTo>
                    <a:pt x="115" y="69"/>
                  </a:lnTo>
                  <a:lnTo>
                    <a:pt x="74" y="69"/>
                  </a:lnTo>
                  <a:lnTo>
                    <a:pt x="74" y="0"/>
                  </a:lnTo>
                  <a:lnTo>
                    <a:pt x="35" y="0"/>
                  </a:lnTo>
                  <a:lnTo>
                    <a:pt x="35" y="69"/>
                  </a:lnTo>
                  <a:lnTo>
                    <a:pt x="0" y="69"/>
                  </a:lnTo>
                  <a:lnTo>
                    <a:pt x="0" y="101"/>
                  </a:lnTo>
                  <a:lnTo>
                    <a:pt x="35" y="101"/>
                  </a:lnTo>
                  <a:lnTo>
                    <a:pt x="35" y="291"/>
                  </a:lnTo>
                  <a:cubicBezTo>
                    <a:pt x="35" y="316"/>
                    <a:pt x="52" y="331"/>
                    <a:pt x="83" y="331"/>
                  </a:cubicBezTo>
                  <a:cubicBezTo>
                    <a:pt x="92" y="331"/>
                    <a:pt x="102" y="330"/>
                    <a:pt x="115" y="327"/>
                  </a:cubicBezTo>
                  <a:lnTo>
                    <a:pt x="115" y="294"/>
                  </a:lnTo>
                  <a:cubicBezTo>
                    <a:pt x="110" y="295"/>
                    <a:pt x="104" y="296"/>
                    <a:pt x="96" y="296"/>
                  </a:cubicBezTo>
                  <a:cubicBezTo>
                    <a:pt x="79" y="296"/>
                    <a:pt x="74" y="291"/>
                    <a:pt x="74" y="273"/>
                  </a:cubicBezTo>
                  <a:lnTo>
                    <a:pt x="74" y="101"/>
                  </a:lnTo>
                  <a:lnTo>
                    <a:pt x="115" y="101"/>
                  </a:lnTo>
                  <a:lnTo>
                    <a:pt x="115" y="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327"/>
            <p:cNvSpPr>
              <a:spLocks/>
            </p:cNvSpPr>
            <p:nvPr/>
          </p:nvSpPr>
          <p:spPr bwMode="auto">
            <a:xfrm>
              <a:off x="3546" y="3541"/>
              <a:ext cx="77" cy="71"/>
            </a:xfrm>
            <a:custGeom>
              <a:avLst/>
              <a:gdLst>
                <a:gd name="T0" fmla="*/ 263 w 336"/>
                <a:gd name="T1" fmla="*/ 251 h 251"/>
                <a:gd name="T2" fmla="*/ 263 w 336"/>
                <a:gd name="T3" fmla="*/ 251 h 251"/>
                <a:gd name="T4" fmla="*/ 336 w 336"/>
                <a:gd name="T5" fmla="*/ 0 h 251"/>
                <a:gd name="T6" fmla="*/ 291 w 336"/>
                <a:gd name="T7" fmla="*/ 0 h 251"/>
                <a:gd name="T8" fmla="*/ 242 w 336"/>
                <a:gd name="T9" fmla="*/ 195 h 251"/>
                <a:gd name="T10" fmla="*/ 192 w 336"/>
                <a:gd name="T11" fmla="*/ 0 h 251"/>
                <a:gd name="T12" fmla="*/ 143 w 336"/>
                <a:gd name="T13" fmla="*/ 0 h 251"/>
                <a:gd name="T14" fmla="*/ 95 w 336"/>
                <a:gd name="T15" fmla="*/ 195 h 251"/>
                <a:gd name="T16" fmla="*/ 44 w 336"/>
                <a:gd name="T17" fmla="*/ 0 h 251"/>
                <a:gd name="T18" fmla="*/ 0 w 336"/>
                <a:gd name="T19" fmla="*/ 0 h 251"/>
                <a:gd name="T20" fmla="*/ 73 w 336"/>
                <a:gd name="T21" fmla="*/ 251 h 251"/>
                <a:gd name="T22" fmla="*/ 118 w 336"/>
                <a:gd name="T23" fmla="*/ 251 h 251"/>
                <a:gd name="T24" fmla="*/ 166 w 336"/>
                <a:gd name="T25" fmla="*/ 54 h 251"/>
                <a:gd name="T26" fmla="*/ 217 w 336"/>
                <a:gd name="T27" fmla="*/ 251 h 251"/>
                <a:gd name="T28" fmla="*/ 263 w 336"/>
                <a:gd name="T29"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251">
                  <a:moveTo>
                    <a:pt x="263" y="251"/>
                  </a:moveTo>
                  <a:lnTo>
                    <a:pt x="263" y="251"/>
                  </a:lnTo>
                  <a:lnTo>
                    <a:pt x="336" y="0"/>
                  </a:lnTo>
                  <a:lnTo>
                    <a:pt x="291" y="0"/>
                  </a:lnTo>
                  <a:lnTo>
                    <a:pt x="242" y="195"/>
                  </a:lnTo>
                  <a:lnTo>
                    <a:pt x="192" y="0"/>
                  </a:lnTo>
                  <a:lnTo>
                    <a:pt x="143" y="0"/>
                  </a:lnTo>
                  <a:lnTo>
                    <a:pt x="95" y="195"/>
                  </a:lnTo>
                  <a:lnTo>
                    <a:pt x="44" y="0"/>
                  </a:lnTo>
                  <a:lnTo>
                    <a:pt x="0" y="0"/>
                  </a:lnTo>
                  <a:lnTo>
                    <a:pt x="73" y="251"/>
                  </a:lnTo>
                  <a:lnTo>
                    <a:pt x="118" y="251"/>
                  </a:lnTo>
                  <a:lnTo>
                    <a:pt x="166" y="54"/>
                  </a:lnTo>
                  <a:lnTo>
                    <a:pt x="217" y="251"/>
                  </a:lnTo>
                  <a:lnTo>
                    <a:pt x="263" y="2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328"/>
            <p:cNvSpPr>
              <a:spLocks noEditPoints="1"/>
            </p:cNvSpPr>
            <p:nvPr/>
          </p:nvSpPr>
          <p:spPr bwMode="auto">
            <a:xfrm>
              <a:off x="3629" y="3539"/>
              <a:ext cx="52" cy="76"/>
            </a:xfrm>
            <a:custGeom>
              <a:avLst/>
              <a:gdLst>
                <a:gd name="T0" fmla="*/ 113 w 227"/>
                <a:gd name="T1" fmla="*/ 0 h 270"/>
                <a:gd name="T2" fmla="*/ 113 w 227"/>
                <a:gd name="T3" fmla="*/ 0 h 270"/>
                <a:gd name="T4" fmla="*/ 0 w 227"/>
                <a:gd name="T5" fmla="*/ 135 h 270"/>
                <a:gd name="T6" fmla="*/ 114 w 227"/>
                <a:gd name="T7" fmla="*/ 270 h 270"/>
                <a:gd name="T8" fmla="*/ 227 w 227"/>
                <a:gd name="T9" fmla="*/ 137 h 270"/>
                <a:gd name="T10" fmla="*/ 113 w 227"/>
                <a:gd name="T11" fmla="*/ 0 h 270"/>
                <a:gd name="T12" fmla="*/ 114 w 227"/>
                <a:gd name="T13" fmla="*/ 37 h 270"/>
                <a:gd name="T14" fmla="*/ 114 w 227"/>
                <a:gd name="T15" fmla="*/ 37 h 270"/>
                <a:gd name="T16" fmla="*/ 185 w 227"/>
                <a:gd name="T17" fmla="*/ 136 h 270"/>
                <a:gd name="T18" fmla="*/ 114 w 227"/>
                <a:gd name="T19" fmla="*/ 233 h 270"/>
                <a:gd name="T20" fmla="*/ 42 w 227"/>
                <a:gd name="T21" fmla="*/ 135 h 270"/>
                <a:gd name="T22" fmla="*/ 114 w 227"/>
                <a:gd name="T23" fmla="*/ 3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270">
                  <a:moveTo>
                    <a:pt x="113" y="0"/>
                  </a:moveTo>
                  <a:lnTo>
                    <a:pt x="113" y="0"/>
                  </a:lnTo>
                  <a:cubicBezTo>
                    <a:pt x="43" y="0"/>
                    <a:pt x="0" y="51"/>
                    <a:pt x="0" y="135"/>
                  </a:cubicBezTo>
                  <a:cubicBezTo>
                    <a:pt x="0" y="219"/>
                    <a:pt x="42" y="270"/>
                    <a:pt x="114" y="270"/>
                  </a:cubicBezTo>
                  <a:cubicBezTo>
                    <a:pt x="184" y="270"/>
                    <a:pt x="227" y="219"/>
                    <a:pt x="227" y="137"/>
                  </a:cubicBezTo>
                  <a:cubicBezTo>
                    <a:pt x="227" y="50"/>
                    <a:pt x="185" y="0"/>
                    <a:pt x="113" y="0"/>
                  </a:cubicBezTo>
                  <a:close/>
                  <a:moveTo>
                    <a:pt x="114" y="37"/>
                  </a:moveTo>
                  <a:lnTo>
                    <a:pt x="114" y="37"/>
                  </a:lnTo>
                  <a:cubicBezTo>
                    <a:pt x="159" y="37"/>
                    <a:pt x="185" y="74"/>
                    <a:pt x="185" y="136"/>
                  </a:cubicBezTo>
                  <a:cubicBezTo>
                    <a:pt x="185" y="195"/>
                    <a:pt x="158" y="233"/>
                    <a:pt x="114" y="233"/>
                  </a:cubicBezTo>
                  <a:cubicBezTo>
                    <a:pt x="69" y="233"/>
                    <a:pt x="42" y="196"/>
                    <a:pt x="42" y="135"/>
                  </a:cubicBezTo>
                  <a:cubicBezTo>
                    <a:pt x="42" y="75"/>
                    <a:pt x="69" y="37"/>
                    <a:pt x="114"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329"/>
            <p:cNvSpPr>
              <a:spLocks/>
            </p:cNvSpPr>
            <p:nvPr/>
          </p:nvSpPr>
          <p:spPr bwMode="auto">
            <a:xfrm>
              <a:off x="3694" y="3539"/>
              <a:ext cx="27" cy="73"/>
            </a:xfrm>
            <a:custGeom>
              <a:avLst/>
              <a:gdLst>
                <a:gd name="T0" fmla="*/ 0 w 120"/>
                <a:gd name="T1" fmla="*/ 8 h 259"/>
                <a:gd name="T2" fmla="*/ 0 w 120"/>
                <a:gd name="T3" fmla="*/ 8 h 259"/>
                <a:gd name="T4" fmla="*/ 0 w 120"/>
                <a:gd name="T5" fmla="*/ 259 h 259"/>
                <a:gd name="T6" fmla="*/ 40 w 120"/>
                <a:gd name="T7" fmla="*/ 259 h 259"/>
                <a:gd name="T8" fmla="*/ 40 w 120"/>
                <a:gd name="T9" fmla="*/ 128 h 259"/>
                <a:gd name="T10" fmla="*/ 68 w 120"/>
                <a:gd name="T11" fmla="*/ 55 h 259"/>
                <a:gd name="T12" fmla="*/ 120 w 120"/>
                <a:gd name="T13" fmla="*/ 42 h 259"/>
                <a:gd name="T14" fmla="*/ 120 w 120"/>
                <a:gd name="T15" fmla="*/ 2 h 259"/>
                <a:gd name="T16" fmla="*/ 105 w 120"/>
                <a:gd name="T17" fmla="*/ 0 h 259"/>
                <a:gd name="T18" fmla="*/ 37 w 120"/>
                <a:gd name="T19" fmla="*/ 53 h 259"/>
                <a:gd name="T20" fmla="*/ 37 w 120"/>
                <a:gd name="T21" fmla="*/ 8 h 259"/>
                <a:gd name="T22" fmla="*/ 0 w 120"/>
                <a:gd name="T23"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259">
                  <a:moveTo>
                    <a:pt x="0" y="8"/>
                  </a:moveTo>
                  <a:lnTo>
                    <a:pt x="0" y="8"/>
                  </a:lnTo>
                  <a:lnTo>
                    <a:pt x="0" y="259"/>
                  </a:lnTo>
                  <a:lnTo>
                    <a:pt x="40" y="259"/>
                  </a:lnTo>
                  <a:lnTo>
                    <a:pt x="40" y="128"/>
                  </a:lnTo>
                  <a:cubicBezTo>
                    <a:pt x="40" y="92"/>
                    <a:pt x="49" y="69"/>
                    <a:pt x="68" y="55"/>
                  </a:cubicBezTo>
                  <a:cubicBezTo>
                    <a:pt x="81" y="46"/>
                    <a:pt x="93" y="43"/>
                    <a:pt x="120" y="42"/>
                  </a:cubicBezTo>
                  <a:lnTo>
                    <a:pt x="120" y="2"/>
                  </a:lnTo>
                  <a:cubicBezTo>
                    <a:pt x="114" y="1"/>
                    <a:pt x="110" y="0"/>
                    <a:pt x="105" y="0"/>
                  </a:cubicBezTo>
                  <a:cubicBezTo>
                    <a:pt x="79" y="0"/>
                    <a:pt x="60" y="16"/>
                    <a:pt x="37" y="53"/>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330"/>
            <p:cNvSpPr>
              <a:spLocks/>
            </p:cNvSpPr>
            <p:nvPr/>
          </p:nvSpPr>
          <p:spPr bwMode="auto">
            <a:xfrm>
              <a:off x="3729" y="3513"/>
              <a:ext cx="49" cy="99"/>
            </a:xfrm>
            <a:custGeom>
              <a:avLst/>
              <a:gdLst>
                <a:gd name="T0" fmla="*/ 40 w 213"/>
                <a:gd name="T1" fmla="*/ 0 h 350"/>
                <a:gd name="T2" fmla="*/ 40 w 213"/>
                <a:gd name="T3" fmla="*/ 0 h 350"/>
                <a:gd name="T4" fmla="*/ 0 w 213"/>
                <a:gd name="T5" fmla="*/ 0 h 350"/>
                <a:gd name="T6" fmla="*/ 0 w 213"/>
                <a:gd name="T7" fmla="*/ 350 h 350"/>
                <a:gd name="T8" fmla="*/ 40 w 213"/>
                <a:gd name="T9" fmla="*/ 350 h 350"/>
                <a:gd name="T10" fmla="*/ 40 w 213"/>
                <a:gd name="T11" fmla="*/ 252 h 350"/>
                <a:gd name="T12" fmla="*/ 79 w 213"/>
                <a:gd name="T13" fmla="*/ 213 h 350"/>
                <a:gd name="T14" fmla="*/ 164 w 213"/>
                <a:gd name="T15" fmla="*/ 350 h 350"/>
                <a:gd name="T16" fmla="*/ 213 w 213"/>
                <a:gd name="T17" fmla="*/ 350 h 350"/>
                <a:gd name="T18" fmla="*/ 110 w 213"/>
                <a:gd name="T19" fmla="*/ 185 h 350"/>
                <a:gd name="T20" fmla="*/ 198 w 213"/>
                <a:gd name="T21" fmla="*/ 99 h 350"/>
                <a:gd name="T22" fmla="*/ 146 w 213"/>
                <a:gd name="T23" fmla="*/ 99 h 350"/>
                <a:gd name="T24" fmla="*/ 40 w 213"/>
                <a:gd name="T25" fmla="*/ 205 h 350"/>
                <a:gd name="T26" fmla="*/ 40 w 213"/>
                <a:gd name="T27"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350">
                  <a:moveTo>
                    <a:pt x="40" y="0"/>
                  </a:moveTo>
                  <a:lnTo>
                    <a:pt x="40" y="0"/>
                  </a:lnTo>
                  <a:lnTo>
                    <a:pt x="0" y="0"/>
                  </a:lnTo>
                  <a:lnTo>
                    <a:pt x="0" y="350"/>
                  </a:lnTo>
                  <a:lnTo>
                    <a:pt x="40" y="350"/>
                  </a:lnTo>
                  <a:lnTo>
                    <a:pt x="40" y="252"/>
                  </a:lnTo>
                  <a:lnTo>
                    <a:pt x="79" y="213"/>
                  </a:lnTo>
                  <a:lnTo>
                    <a:pt x="164" y="350"/>
                  </a:lnTo>
                  <a:lnTo>
                    <a:pt x="213" y="350"/>
                  </a:lnTo>
                  <a:lnTo>
                    <a:pt x="110" y="185"/>
                  </a:lnTo>
                  <a:lnTo>
                    <a:pt x="198" y="99"/>
                  </a:lnTo>
                  <a:lnTo>
                    <a:pt x="146" y="99"/>
                  </a:lnTo>
                  <a:lnTo>
                    <a:pt x="40" y="205"/>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331"/>
            <p:cNvSpPr>
              <a:spLocks/>
            </p:cNvSpPr>
            <p:nvPr/>
          </p:nvSpPr>
          <p:spPr bwMode="auto">
            <a:xfrm>
              <a:off x="3810" y="3521"/>
              <a:ext cx="26" cy="94"/>
            </a:xfrm>
            <a:custGeom>
              <a:avLst/>
              <a:gdLst>
                <a:gd name="T0" fmla="*/ 115 w 115"/>
                <a:gd name="T1" fmla="*/ 69 h 331"/>
                <a:gd name="T2" fmla="*/ 115 w 115"/>
                <a:gd name="T3" fmla="*/ 69 h 331"/>
                <a:gd name="T4" fmla="*/ 73 w 115"/>
                <a:gd name="T5" fmla="*/ 69 h 331"/>
                <a:gd name="T6" fmla="*/ 73 w 115"/>
                <a:gd name="T7" fmla="*/ 0 h 331"/>
                <a:gd name="T8" fmla="*/ 34 w 115"/>
                <a:gd name="T9" fmla="*/ 0 h 331"/>
                <a:gd name="T10" fmla="*/ 34 w 115"/>
                <a:gd name="T11" fmla="*/ 69 h 331"/>
                <a:gd name="T12" fmla="*/ 0 w 115"/>
                <a:gd name="T13" fmla="*/ 69 h 331"/>
                <a:gd name="T14" fmla="*/ 0 w 115"/>
                <a:gd name="T15" fmla="*/ 101 h 331"/>
                <a:gd name="T16" fmla="*/ 34 w 115"/>
                <a:gd name="T17" fmla="*/ 101 h 331"/>
                <a:gd name="T18" fmla="*/ 34 w 115"/>
                <a:gd name="T19" fmla="*/ 291 h 331"/>
                <a:gd name="T20" fmla="*/ 82 w 115"/>
                <a:gd name="T21" fmla="*/ 331 h 331"/>
                <a:gd name="T22" fmla="*/ 115 w 115"/>
                <a:gd name="T23" fmla="*/ 327 h 331"/>
                <a:gd name="T24" fmla="*/ 115 w 115"/>
                <a:gd name="T25" fmla="*/ 294 h 331"/>
                <a:gd name="T26" fmla="*/ 95 w 115"/>
                <a:gd name="T27" fmla="*/ 296 h 331"/>
                <a:gd name="T28" fmla="*/ 73 w 115"/>
                <a:gd name="T29" fmla="*/ 273 h 331"/>
                <a:gd name="T30" fmla="*/ 73 w 115"/>
                <a:gd name="T31" fmla="*/ 101 h 331"/>
                <a:gd name="T32" fmla="*/ 115 w 115"/>
                <a:gd name="T33" fmla="*/ 101 h 331"/>
                <a:gd name="T34" fmla="*/ 115 w 115"/>
                <a:gd name="T35" fmla="*/ 6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331">
                  <a:moveTo>
                    <a:pt x="115" y="69"/>
                  </a:moveTo>
                  <a:lnTo>
                    <a:pt x="115" y="69"/>
                  </a:lnTo>
                  <a:lnTo>
                    <a:pt x="73" y="69"/>
                  </a:lnTo>
                  <a:lnTo>
                    <a:pt x="73" y="0"/>
                  </a:lnTo>
                  <a:lnTo>
                    <a:pt x="34" y="0"/>
                  </a:lnTo>
                  <a:lnTo>
                    <a:pt x="34" y="69"/>
                  </a:lnTo>
                  <a:lnTo>
                    <a:pt x="0" y="69"/>
                  </a:lnTo>
                  <a:lnTo>
                    <a:pt x="0" y="101"/>
                  </a:lnTo>
                  <a:lnTo>
                    <a:pt x="34" y="101"/>
                  </a:lnTo>
                  <a:lnTo>
                    <a:pt x="34" y="291"/>
                  </a:lnTo>
                  <a:cubicBezTo>
                    <a:pt x="34" y="316"/>
                    <a:pt x="51" y="331"/>
                    <a:pt x="82" y="331"/>
                  </a:cubicBezTo>
                  <a:cubicBezTo>
                    <a:pt x="92" y="331"/>
                    <a:pt x="101" y="330"/>
                    <a:pt x="115" y="327"/>
                  </a:cubicBezTo>
                  <a:lnTo>
                    <a:pt x="115" y="294"/>
                  </a:lnTo>
                  <a:cubicBezTo>
                    <a:pt x="109" y="295"/>
                    <a:pt x="103" y="296"/>
                    <a:pt x="95" y="296"/>
                  </a:cubicBezTo>
                  <a:cubicBezTo>
                    <a:pt x="78" y="296"/>
                    <a:pt x="73" y="291"/>
                    <a:pt x="73" y="273"/>
                  </a:cubicBezTo>
                  <a:lnTo>
                    <a:pt x="73" y="101"/>
                  </a:lnTo>
                  <a:lnTo>
                    <a:pt x="115" y="101"/>
                  </a:lnTo>
                  <a:lnTo>
                    <a:pt x="115" y="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332"/>
            <p:cNvSpPr>
              <a:spLocks/>
            </p:cNvSpPr>
            <p:nvPr/>
          </p:nvSpPr>
          <p:spPr bwMode="auto">
            <a:xfrm>
              <a:off x="3846" y="3513"/>
              <a:ext cx="46" cy="99"/>
            </a:xfrm>
            <a:custGeom>
              <a:avLst/>
              <a:gdLst>
                <a:gd name="T0" fmla="*/ 0 w 199"/>
                <a:gd name="T1" fmla="*/ 0 h 350"/>
                <a:gd name="T2" fmla="*/ 0 w 199"/>
                <a:gd name="T3" fmla="*/ 0 h 350"/>
                <a:gd name="T4" fmla="*/ 0 w 199"/>
                <a:gd name="T5" fmla="*/ 350 h 350"/>
                <a:gd name="T6" fmla="*/ 40 w 199"/>
                <a:gd name="T7" fmla="*/ 350 h 350"/>
                <a:gd name="T8" fmla="*/ 40 w 199"/>
                <a:gd name="T9" fmla="*/ 211 h 350"/>
                <a:gd name="T10" fmla="*/ 108 w 199"/>
                <a:gd name="T11" fmla="*/ 126 h 350"/>
                <a:gd name="T12" fmla="*/ 143 w 199"/>
                <a:gd name="T13" fmla="*/ 138 h 350"/>
                <a:gd name="T14" fmla="*/ 159 w 199"/>
                <a:gd name="T15" fmla="*/ 176 h 350"/>
                <a:gd name="T16" fmla="*/ 159 w 199"/>
                <a:gd name="T17" fmla="*/ 350 h 350"/>
                <a:gd name="T18" fmla="*/ 199 w 199"/>
                <a:gd name="T19" fmla="*/ 350 h 350"/>
                <a:gd name="T20" fmla="*/ 199 w 199"/>
                <a:gd name="T21" fmla="*/ 160 h 350"/>
                <a:gd name="T22" fmla="*/ 120 w 199"/>
                <a:gd name="T23" fmla="*/ 91 h 350"/>
                <a:gd name="T24" fmla="*/ 40 w 199"/>
                <a:gd name="T25" fmla="*/ 133 h 350"/>
                <a:gd name="T26" fmla="*/ 40 w 199"/>
                <a:gd name="T27" fmla="*/ 0 h 350"/>
                <a:gd name="T28" fmla="*/ 0 w 199"/>
                <a:gd name="T29"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350">
                  <a:moveTo>
                    <a:pt x="0" y="0"/>
                  </a:moveTo>
                  <a:lnTo>
                    <a:pt x="0" y="0"/>
                  </a:lnTo>
                  <a:lnTo>
                    <a:pt x="0" y="350"/>
                  </a:lnTo>
                  <a:lnTo>
                    <a:pt x="40" y="350"/>
                  </a:lnTo>
                  <a:lnTo>
                    <a:pt x="40" y="211"/>
                  </a:lnTo>
                  <a:cubicBezTo>
                    <a:pt x="40" y="160"/>
                    <a:pt x="67" y="126"/>
                    <a:pt x="108" y="126"/>
                  </a:cubicBezTo>
                  <a:cubicBezTo>
                    <a:pt x="121" y="126"/>
                    <a:pt x="134" y="131"/>
                    <a:pt x="143" y="138"/>
                  </a:cubicBezTo>
                  <a:cubicBezTo>
                    <a:pt x="155" y="146"/>
                    <a:pt x="159" y="158"/>
                    <a:pt x="159" y="176"/>
                  </a:cubicBezTo>
                  <a:lnTo>
                    <a:pt x="159" y="350"/>
                  </a:lnTo>
                  <a:lnTo>
                    <a:pt x="199" y="350"/>
                  </a:lnTo>
                  <a:lnTo>
                    <a:pt x="199" y="160"/>
                  </a:lnTo>
                  <a:cubicBezTo>
                    <a:pt x="199" y="118"/>
                    <a:pt x="169" y="91"/>
                    <a:pt x="120" y="91"/>
                  </a:cubicBezTo>
                  <a:cubicBezTo>
                    <a:pt x="85" y="91"/>
                    <a:pt x="63" y="102"/>
                    <a:pt x="40" y="133"/>
                  </a:cubicBezTo>
                  <a:lnTo>
                    <a:pt x="4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333"/>
            <p:cNvSpPr>
              <a:spLocks/>
            </p:cNvSpPr>
            <p:nvPr/>
          </p:nvSpPr>
          <p:spPr bwMode="auto">
            <a:xfrm>
              <a:off x="3907" y="3539"/>
              <a:ext cx="28" cy="73"/>
            </a:xfrm>
            <a:custGeom>
              <a:avLst/>
              <a:gdLst>
                <a:gd name="T0" fmla="*/ 0 w 121"/>
                <a:gd name="T1" fmla="*/ 8 h 259"/>
                <a:gd name="T2" fmla="*/ 0 w 121"/>
                <a:gd name="T3" fmla="*/ 8 h 259"/>
                <a:gd name="T4" fmla="*/ 0 w 121"/>
                <a:gd name="T5" fmla="*/ 259 h 259"/>
                <a:gd name="T6" fmla="*/ 41 w 121"/>
                <a:gd name="T7" fmla="*/ 259 h 259"/>
                <a:gd name="T8" fmla="*/ 41 w 121"/>
                <a:gd name="T9" fmla="*/ 128 h 259"/>
                <a:gd name="T10" fmla="*/ 69 w 121"/>
                <a:gd name="T11" fmla="*/ 55 h 259"/>
                <a:gd name="T12" fmla="*/ 121 w 121"/>
                <a:gd name="T13" fmla="*/ 42 h 259"/>
                <a:gd name="T14" fmla="*/ 121 w 121"/>
                <a:gd name="T15" fmla="*/ 2 h 259"/>
                <a:gd name="T16" fmla="*/ 106 w 121"/>
                <a:gd name="T17" fmla="*/ 0 h 259"/>
                <a:gd name="T18" fmla="*/ 37 w 121"/>
                <a:gd name="T19" fmla="*/ 53 h 259"/>
                <a:gd name="T20" fmla="*/ 37 w 121"/>
                <a:gd name="T21" fmla="*/ 8 h 259"/>
                <a:gd name="T22" fmla="*/ 0 w 121"/>
                <a:gd name="T23"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259">
                  <a:moveTo>
                    <a:pt x="0" y="8"/>
                  </a:moveTo>
                  <a:lnTo>
                    <a:pt x="0" y="8"/>
                  </a:lnTo>
                  <a:lnTo>
                    <a:pt x="0" y="259"/>
                  </a:lnTo>
                  <a:lnTo>
                    <a:pt x="41" y="259"/>
                  </a:lnTo>
                  <a:lnTo>
                    <a:pt x="41" y="128"/>
                  </a:lnTo>
                  <a:cubicBezTo>
                    <a:pt x="41" y="92"/>
                    <a:pt x="50" y="69"/>
                    <a:pt x="69" y="55"/>
                  </a:cubicBezTo>
                  <a:cubicBezTo>
                    <a:pt x="81" y="46"/>
                    <a:pt x="93" y="43"/>
                    <a:pt x="121" y="42"/>
                  </a:cubicBezTo>
                  <a:lnTo>
                    <a:pt x="121" y="2"/>
                  </a:lnTo>
                  <a:cubicBezTo>
                    <a:pt x="114" y="1"/>
                    <a:pt x="111" y="0"/>
                    <a:pt x="106" y="0"/>
                  </a:cubicBezTo>
                  <a:cubicBezTo>
                    <a:pt x="80" y="0"/>
                    <a:pt x="60" y="16"/>
                    <a:pt x="37" y="53"/>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334"/>
            <p:cNvSpPr>
              <a:spLocks noEditPoints="1"/>
            </p:cNvSpPr>
            <p:nvPr/>
          </p:nvSpPr>
          <p:spPr bwMode="auto">
            <a:xfrm>
              <a:off x="3940" y="3539"/>
              <a:ext cx="52" cy="76"/>
            </a:xfrm>
            <a:custGeom>
              <a:avLst/>
              <a:gdLst>
                <a:gd name="T0" fmla="*/ 113 w 227"/>
                <a:gd name="T1" fmla="*/ 0 h 270"/>
                <a:gd name="T2" fmla="*/ 113 w 227"/>
                <a:gd name="T3" fmla="*/ 0 h 270"/>
                <a:gd name="T4" fmla="*/ 0 w 227"/>
                <a:gd name="T5" fmla="*/ 135 h 270"/>
                <a:gd name="T6" fmla="*/ 114 w 227"/>
                <a:gd name="T7" fmla="*/ 270 h 270"/>
                <a:gd name="T8" fmla="*/ 227 w 227"/>
                <a:gd name="T9" fmla="*/ 137 h 270"/>
                <a:gd name="T10" fmla="*/ 113 w 227"/>
                <a:gd name="T11" fmla="*/ 0 h 270"/>
                <a:gd name="T12" fmla="*/ 114 w 227"/>
                <a:gd name="T13" fmla="*/ 37 h 270"/>
                <a:gd name="T14" fmla="*/ 114 w 227"/>
                <a:gd name="T15" fmla="*/ 37 h 270"/>
                <a:gd name="T16" fmla="*/ 186 w 227"/>
                <a:gd name="T17" fmla="*/ 136 h 270"/>
                <a:gd name="T18" fmla="*/ 114 w 227"/>
                <a:gd name="T19" fmla="*/ 233 h 270"/>
                <a:gd name="T20" fmla="*/ 42 w 227"/>
                <a:gd name="T21" fmla="*/ 135 h 270"/>
                <a:gd name="T22" fmla="*/ 114 w 227"/>
                <a:gd name="T23" fmla="*/ 3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270">
                  <a:moveTo>
                    <a:pt x="113" y="0"/>
                  </a:moveTo>
                  <a:lnTo>
                    <a:pt x="113" y="0"/>
                  </a:lnTo>
                  <a:cubicBezTo>
                    <a:pt x="43" y="0"/>
                    <a:pt x="0" y="51"/>
                    <a:pt x="0" y="135"/>
                  </a:cubicBezTo>
                  <a:cubicBezTo>
                    <a:pt x="0" y="219"/>
                    <a:pt x="43" y="270"/>
                    <a:pt x="114" y="270"/>
                  </a:cubicBezTo>
                  <a:cubicBezTo>
                    <a:pt x="184" y="270"/>
                    <a:pt x="227" y="219"/>
                    <a:pt x="227" y="137"/>
                  </a:cubicBezTo>
                  <a:cubicBezTo>
                    <a:pt x="227" y="50"/>
                    <a:pt x="186" y="0"/>
                    <a:pt x="113" y="0"/>
                  </a:cubicBezTo>
                  <a:close/>
                  <a:moveTo>
                    <a:pt x="114" y="37"/>
                  </a:moveTo>
                  <a:lnTo>
                    <a:pt x="114" y="37"/>
                  </a:lnTo>
                  <a:cubicBezTo>
                    <a:pt x="159" y="37"/>
                    <a:pt x="186" y="74"/>
                    <a:pt x="186" y="136"/>
                  </a:cubicBezTo>
                  <a:cubicBezTo>
                    <a:pt x="186" y="195"/>
                    <a:pt x="158" y="233"/>
                    <a:pt x="114" y="233"/>
                  </a:cubicBezTo>
                  <a:cubicBezTo>
                    <a:pt x="69" y="233"/>
                    <a:pt x="42" y="196"/>
                    <a:pt x="42" y="135"/>
                  </a:cubicBezTo>
                  <a:cubicBezTo>
                    <a:pt x="42" y="75"/>
                    <a:pt x="69" y="37"/>
                    <a:pt x="114"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335"/>
            <p:cNvSpPr>
              <a:spLocks/>
            </p:cNvSpPr>
            <p:nvPr/>
          </p:nvSpPr>
          <p:spPr bwMode="auto">
            <a:xfrm>
              <a:off x="4005" y="3541"/>
              <a:ext cx="45" cy="74"/>
            </a:xfrm>
            <a:custGeom>
              <a:avLst/>
              <a:gdLst>
                <a:gd name="T0" fmla="*/ 200 w 200"/>
                <a:gd name="T1" fmla="*/ 251 h 262"/>
                <a:gd name="T2" fmla="*/ 200 w 200"/>
                <a:gd name="T3" fmla="*/ 251 h 262"/>
                <a:gd name="T4" fmla="*/ 200 w 200"/>
                <a:gd name="T5" fmla="*/ 0 h 262"/>
                <a:gd name="T6" fmla="*/ 160 w 200"/>
                <a:gd name="T7" fmla="*/ 0 h 262"/>
                <a:gd name="T8" fmla="*/ 160 w 200"/>
                <a:gd name="T9" fmla="*/ 142 h 262"/>
                <a:gd name="T10" fmla="*/ 92 w 200"/>
                <a:gd name="T11" fmla="*/ 227 h 262"/>
                <a:gd name="T12" fmla="*/ 40 w 200"/>
                <a:gd name="T13" fmla="*/ 177 h 262"/>
                <a:gd name="T14" fmla="*/ 40 w 200"/>
                <a:gd name="T15" fmla="*/ 0 h 262"/>
                <a:gd name="T16" fmla="*/ 0 w 200"/>
                <a:gd name="T17" fmla="*/ 0 h 262"/>
                <a:gd name="T18" fmla="*/ 0 w 200"/>
                <a:gd name="T19" fmla="*/ 193 h 262"/>
                <a:gd name="T20" fmla="*/ 80 w 200"/>
                <a:gd name="T21" fmla="*/ 262 h 262"/>
                <a:gd name="T22" fmla="*/ 164 w 200"/>
                <a:gd name="T23" fmla="*/ 216 h 262"/>
                <a:gd name="T24" fmla="*/ 164 w 200"/>
                <a:gd name="T25" fmla="*/ 251 h 262"/>
                <a:gd name="T26" fmla="*/ 200 w 200"/>
                <a:gd name="T27" fmla="*/ 25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62">
                  <a:moveTo>
                    <a:pt x="200" y="251"/>
                  </a:moveTo>
                  <a:lnTo>
                    <a:pt x="200" y="251"/>
                  </a:lnTo>
                  <a:lnTo>
                    <a:pt x="200" y="0"/>
                  </a:lnTo>
                  <a:lnTo>
                    <a:pt x="160" y="0"/>
                  </a:lnTo>
                  <a:lnTo>
                    <a:pt x="160" y="142"/>
                  </a:lnTo>
                  <a:cubicBezTo>
                    <a:pt x="160" y="193"/>
                    <a:pt x="133" y="227"/>
                    <a:pt x="92" y="227"/>
                  </a:cubicBezTo>
                  <a:cubicBezTo>
                    <a:pt x="60" y="227"/>
                    <a:pt x="40" y="207"/>
                    <a:pt x="40" y="177"/>
                  </a:cubicBezTo>
                  <a:lnTo>
                    <a:pt x="40" y="0"/>
                  </a:lnTo>
                  <a:lnTo>
                    <a:pt x="0" y="0"/>
                  </a:lnTo>
                  <a:lnTo>
                    <a:pt x="0" y="193"/>
                  </a:lnTo>
                  <a:cubicBezTo>
                    <a:pt x="0" y="235"/>
                    <a:pt x="31" y="262"/>
                    <a:pt x="80" y="262"/>
                  </a:cubicBezTo>
                  <a:cubicBezTo>
                    <a:pt x="117" y="262"/>
                    <a:pt x="140" y="249"/>
                    <a:pt x="164" y="216"/>
                  </a:cubicBezTo>
                  <a:lnTo>
                    <a:pt x="164" y="251"/>
                  </a:lnTo>
                  <a:lnTo>
                    <a:pt x="200" y="2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336"/>
            <p:cNvSpPr>
              <a:spLocks noEditPoints="1"/>
            </p:cNvSpPr>
            <p:nvPr/>
          </p:nvSpPr>
          <p:spPr bwMode="auto">
            <a:xfrm>
              <a:off x="4062" y="3539"/>
              <a:ext cx="50" cy="103"/>
            </a:xfrm>
            <a:custGeom>
              <a:avLst/>
              <a:gdLst>
                <a:gd name="T0" fmla="*/ 183 w 220"/>
                <a:gd name="T1" fmla="*/ 8 h 363"/>
                <a:gd name="T2" fmla="*/ 183 w 220"/>
                <a:gd name="T3" fmla="*/ 8 h 363"/>
                <a:gd name="T4" fmla="*/ 183 w 220"/>
                <a:gd name="T5" fmla="*/ 44 h 363"/>
                <a:gd name="T6" fmla="*/ 107 w 220"/>
                <a:gd name="T7" fmla="*/ 0 h 363"/>
                <a:gd name="T8" fmla="*/ 0 w 220"/>
                <a:gd name="T9" fmla="*/ 137 h 363"/>
                <a:gd name="T10" fmla="*/ 31 w 220"/>
                <a:gd name="T11" fmla="*/ 236 h 363"/>
                <a:gd name="T12" fmla="*/ 103 w 220"/>
                <a:gd name="T13" fmla="*/ 270 h 363"/>
                <a:gd name="T14" fmla="*/ 179 w 220"/>
                <a:gd name="T15" fmla="*/ 224 h 363"/>
                <a:gd name="T16" fmla="*/ 179 w 220"/>
                <a:gd name="T17" fmla="*/ 237 h 363"/>
                <a:gd name="T18" fmla="*/ 165 w 220"/>
                <a:gd name="T19" fmla="*/ 306 h 363"/>
                <a:gd name="T20" fmla="*/ 109 w 220"/>
                <a:gd name="T21" fmla="*/ 329 h 363"/>
                <a:gd name="T22" fmla="*/ 64 w 220"/>
                <a:gd name="T23" fmla="*/ 316 h 363"/>
                <a:gd name="T24" fmla="*/ 49 w 220"/>
                <a:gd name="T25" fmla="*/ 287 h 363"/>
                <a:gd name="T26" fmla="*/ 8 w 220"/>
                <a:gd name="T27" fmla="*/ 287 h 363"/>
                <a:gd name="T28" fmla="*/ 108 w 220"/>
                <a:gd name="T29" fmla="*/ 363 h 363"/>
                <a:gd name="T30" fmla="*/ 194 w 220"/>
                <a:gd name="T31" fmla="*/ 331 h 363"/>
                <a:gd name="T32" fmla="*/ 220 w 220"/>
                <a:gd name="T33" fmla="*/ 217 h 363"/>
                <a:gd name="T34" fmla="*/ 220 w 220"/>
                <a:gd name="T35" fmla="*/ 8 h 363"/>
                <a:gd name="T36" fmla="*/ 183 w 220"/>
                <a:gd name="T37" fmla="*/ 8 h 363"/>
                <a:gd name="T38" fmla="*/ 111 w 220"/>
                <a:gd name="T39" fmla="*/ 37 h 363"/>
                <a:gd name="T40" fmla="*/ 111 w 220"/>
                <a:gd name="T41" fmla="*/ 37 h 363"/>
                <a:gd name="T42" fmla="*/ 179 w 220"/>
                <a:gd name="T43" fmla="*/ 136 h 363"/>
                <a:gd name="T44" fmla="*/ 111 w 220"/>
                <a:gd name="T45" fmla="*/ 233 h 363"/>
                <a:gd name="T46" fmla="*/ 41 w 220"/>
                <a:gd name="T47" fmla="*/ 135 h 363"/>
                <a:gd name="T48" fmla="*/ 111 w 220"/>
                <a:gd name="T49" fmla="*/ 37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0" h="363">
                  <a:moveTo>
                    <a:pt x="183" y="8"/>
                  </a:moveTo>
                  <a:lnTo>
                    <a:pt x="183" y="8"/>
                  </a:lnTo>
                  <a:lnTo>
                    <a:pt x="183" y="44"/>
                  </a:lnTo>
                  <a:cubicBezTo>
                    <a:pt x="163" y="14"/>
                    <a:pt x="139" y="0"/>
                    <a:pt x="107" y="0"/>
                  </a:cubicBezTo>
                  <a:cubicBezTo>
                    <a:pt x="43" y="0"/>
                    <a:pt x="0" y="56"/>
                    <a:pt x="0" y="137"/>
                  </a:cubicBezTo>
                  <a:cubicBezTo>
                    <a:pt x="0" y="179"/>
                    <a:pt x="11" y="212"/>
                    <a:pt x="31" y="236"/>
                  </a:cubicBezTo>
                  <a:cubicBezTo>
                    <a:pt x="50" y="257"/>
                    <a:pt x="77" y="270"/>
                    <a:pt x="103" y="270"/>
                  </a:cubicBezTo>
                  <a:cubicBezTo>
                    <a:pt x="135" y="270"/>
                    <a:pt x="157" y="256"/>
                    <a:pt x="179" y="224"/>
                  </a:cubicBezTo>
                  <a:lnTo>
                    <a:pt x="179" y="237"/>
                  </a:lnTo>
                  <a:cubicBezTo>
                    <a:pt x="179" y="271"/>
                    <a:pt x="175" y="292"/>
                    <a:pt x="165" y="306"/>
                  </a:cubicBezTo>
                  <a:cubicBezTo>
                    <a:pt x="154" y="321"/>
                    <a:pt x="134" y="329"/>
                    <a:pt x="109" y="329"/>
                  </a:cubicBezTo>
                  <a:cubicBezTo>
                    <a:pt x="91" y="329"/>
                    <a:pt x="75" y="325"/>
                    <a:pt x="64" y="316"/>
                  </a:cubicBezTo>
                  <a:cubicBezTo>
                    <a:pt x="55" y="309"/>
                    <a:pt x="51" y="302"/>
                    <a:pt x="49" y="287"/>
                  </a:cubicBezTo>
                  <a:lnTo>
                    <a:pt x="8" y="287"/>
                  </a:lnTo>
                  <a:cubicBezTo>
                    <a:pt x="12" y="335"/>
                    <a:pt x="49" y="363"/>
                    <a:pt x="108" y="363"/>
                  </a:cubicBezTo>
                  <a:cubicBezTo>
                    <a:pt x="145" y="363"/>
                    <a:pt x="177" y="351"/>
                    <a:pt x="194" y="331"/>
                  </a:cubicBezTo>
                  <a:cubicBezTo>
                    <a:pt x="213" y="308"/>
                    <a:pt x="220" y="276"/>
                    <a:pt x="220" y="217"/>
                  </a:cubicBezTo>
                  <a:lnTo>
                    <a:pt x="220" y="8"/>
                  </a:lnTo>
                  <a:lnTo>
                    <a:pt x="183" y="8"/>
                  </a:lnTo>
                  <a:close/>
                  <a:moveTo>
                    <a:pt x="111" y="37"/>
                  </a:moveTo>
                  <a:lnTo>
                    <a:pt x="111" y="37"/>
                  </a:lnTo>
                  <a:cubicBezTo>
                    <a:pt x="154" y="37"/>
                    <a:pt x="179" y="74"/>
                    <a:pt x="179" y="136"/>
                  </a:cubicBezTo>
                  <a:cubicBezTo>
                    <a:pt x="179" y="196"/>
                    <a:pt x="154" y="233"/>
                    <a:pt x="111" y="233"/>
                  </a:cubicBezTo>
                  <a:cubicBezTo>
                    <a:pt x="68" y="233"/>
                    <a:pt x="41" y="196"/>
                    <a:pt x="41" y="135"/>
                  </a:cubicBezTo>
                  <a:cubicBezTo>
                    <a:pt x="41" y="75"/>
                    <a:pt x="68"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337"/>
            <p:cNvSpPr>
              <a:spLocks/>
            </p:cNvSpPr>
            <p:nvPr/>
          </p:nvSpPr>
          <p:spPr bwMode="auto">
            <a:xfrm>
              <a:off x="4127" y="3513"/>
              <a:ext cx="46" cy="99"/>
            </a:xfrm>
            <a:custGeom>
              <a:avLst/>
              <a:gdLst>
                <a:gd name="T0" fmla="*/ 0 w 200"/>
                <a:gd name="T1" fmla="*/ 0 h 350"/>
                <a:gd name="T2" fmla="*/ 0 w 200"/>
                <a:gd name="T3" fmla="*/ 0 h 350"/>
                <a:gd name="T4" fmla="*/ 0 w 200"/>
                <a:gd name="T5" fmla="*/ 350 h 350"/>
                <a:gd name="T6" fmla="*/ 40 w 200"/>
                <a:gd name="T7" fmla="*/ 350 h 350"/>
                <a:gd name="T8" fmla="*/ 40 w 200"/>
                <a:gd name="T9" fmla="*/ 211 h 350"/>
                <a:gd name="T10" fmla="*/ 108 w 200"/>
                <a:gd name="T11" fmla="*/ 126 h 350"/>
                <a:gd name="T12" fmla="*/ 144 w 200"/>
                <a:gd name="T13" fmla="*/ 138 h 350"/>
                <a:gd name="T14" fmla="*/ 160 w 200"/>
                <a:gd name="T15" fmla="*/ 176 h 350"/>
                <a:gd name="T16" fmla="*/ 160 w 200"/>
                <a:gd name="T17" fmla="*/ 350 h 350"/>
                <a:gd name="T18" fmla="*/ 200 w 200"/>
                <a:gd name="T19" fmla="*/ 350 h 350"/>
                <a:gd name="T20" fmla="*/ 200 w 200"/>
                <a:gd name="T21" fmla="*/ 160 h 350"/>
                <a:gd name="T22" fmla="*/ 121 w 200"/>
                <a:gd name="T23" fmla="*/ 91 h 350"/>
                <a:gd name="T24" fmla="*/ 40 w 200"/>
                <a:gd name="T25" fmla="*/ 133 h 350"/>
                <a:gd name="T26" fmla="*/ 40 w 200"/>
                <a:gd name="T27" fmla="*/ 0 h 350"/>
                <a:gd name="T28" fmla="*/ 0 w 200"/>
                <a:gd name="T29"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 h="350">
                  <a:moveTo>
                    <a:pt x="0" y="0"/>
                  </a:moveTo>
                  <a:lnTo>
                    <a:pt x="0" y="0"/>
                  </a:lnTo>
                  <a:lnTo>
                    <a:pt x="0" y="350"/>
                  </a:lnTo>
                  <a:lnTo>
                    <a:pt x="40" y="350"/>
                  </a:lnTo>
                  <a:lnTo>
                    <a:pt x="40" y="211"/>
                  </a:lnTo>
                  <a:cubicBezTo>
                    <a:pt x="40" y="160"/>
                    <a:pt x="67" y="126"/>
                    <a:pt x="108" y="126"/>
                  </a:cubicBezTo>
                  <a:cubicBezTo>
                    <a:pt x="121" y="126"/>
                    <a:pt x="134" y="131"/>
                    <a:pt x="144" y="138"/>
                  </a:cubicBezTo>
                  <a:cubicBezTo>
                    <a:pt x="155" y="146"/>
                    <a:pt x="160" y="158"/>
                    <a:pt x="160" y="176"/>
                  </a:cubicBezTo>
                  <a:lnTo>
                    <a:pt x="160" y="350"/>
                  </a:lnTo>
                  <a:lnTo>
                    <a:pt x="200" y="350"/>
                  </a:lnTo>
                  <a:lnTo>
                    <a:pt x="200" y="160"/>
                  </a:lnTo>
                  <a:cubicBezTo>
                    <a:pt x="200" y="118"/>
                    <a:pt x="169" y="91"/>
                    <a:pt x="121" y="91"/>
                  </a:cubicBezTo>
                  <a:cubicBezTo>
                    <a:pt x="85" y="91"/>
                    <a:pt x="64" y="102"/>
                    <a:pt x="40" y="133"/>
                  </a:cubicBezTo>
                  <a:lnTo>
                    <a:pt x="4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338"/>
            <p:cNvSpPr>
              <a:spLocks noEditPoints="1"/>
            </p:cNvSpPr>
            <p:nvPr/>
          </p:nvSpPr>
          <p:spPr bwMode="auto">
            <a:xfrm>
              <a:off x="4187" y="3539"/>
              <a:ext cx="51" cy="103"/>
            </a:xfrm>
            <a:custGeom>
              <a:avLst/>
              <a:gdLst>
                <a:gd name="T0" fmla="*/ 0 w 225"/>
                <a:gd name="T1" fmla="*/ 363 h 363"/>
                <a:gd name="T2" fmla="*/ 0 w 225"/>
                <a:gd name="T3" fmla="*/ 363 h 363"/>
                <a:gd name="T4" fmla="*/ 41 w 225"/>
                <a:gd name="T5" fmla="*/ 363 h 363"/>
                <a:gd name="T6" fmla="*/ 41 w 225"/>
                <a:gd name="T7" fmla="*/ 232 h 363"/>
                <a:gd name="T8" fmla="*/ 118 w 225"/>
                <a:gd name="T9" fmla="*/ 270 h 363"/>
                <a:gd name="T10" fmla="*/ 225 w 225"/>
                <a:gd name="T11" fmla="*/ 137 h 363"/>
                <a:gd name="T12" fmla="*/ 117 w 225"/>
                <a:gd name="T13" fmla="*/ 0 h 363"/>
                <a:gd name="T14" fmla="*/ 37 w 225"/>
                <a:gd name="T15" fmla="*/ 45 h 363"/>
                <a:gd name="T16" fmla="*/ 37 w 225"/>
                <a:gd name="T17" fmla="*/ 8 h 363"/>
                <a:gd name="T18" fmla="*/ 0 w 225"/>
                <a:gd name="T19" fmla="*/ 8 h 363"/>
                <a:gd name="T20" fmla="*/ 0 w 225"/>
                <a:gd name="T21" fmla="*/ 363 h 363"/>
                <a:gd name="T22" fmla="*/ 111 w 225"/>
                <a:gd name="T23" fmla="*/ 38 h 363"/>
                <a:gd name="T24" fmla="*/ 111 w 225"/>
                <a:gd name="T25" fmla="*/ 38 h 363"/>
                <a:gd name="T26" fmla="*/ 183 w 225"/>
                <a:gd name="T27" fmla="*/ 136 h 363"/>
                <a:gd name="T28" fmla="*/ 111 w 225"/>
                <a:gd name="T29" fmla="*/ 232 h 363"/>
                <a:gd name="T30" fmla="*/ 41 w 225"/>
                <a:gd name="T31" fmla="*/ 135 h 363"/>
                <a:gd name="T32" fmla="*/ 111 w 225"/>
                <a:gd name="T33" fmla="*/ 3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363">
                  <a:moveTo>
                    <a:pt x="0" y="363"/>
                  </a:moveTo>
                  <a:lnTo>
                    <a:pt x="0" y="363"/>
                  </a:lnTo>
                  <a:lnTo>
                    <a:pt x="41" y="363"/>
                  </a:lnTo>
                  <a:lnTo>
                    <a:pt x="41" y="232"/>
                  </a:lnTo>
                  <a:cubicBezTo>
                    <a:pt x="62" y="258"/>
                    <a:pt x="85" y="270"/>
                    <a:pt x="118" y="270"/>
                  </a:cubicBezTo>
                  <a:cubicBezTo>
                    <a:pt x="183" y="270"/>
                    <a:pt x="225" y="217"/>
                    <a:pt x="225" y="137"/>
                  </a:cubicBezTo>
                  <a:cubicBezTo>
                    <a:pt x="225" y="53"/>
                    <a:pt x="184" y="0"/>
                    <a:pt x="117" y="0"/>
                  </a:cubicBezTo>
                  <a:cubicBezTo>
                    <a:pt x="83" y="0"/>
                    <a:pt x="56" y="16"/>
                    <a:pt x="37" y="45"/>
                  </a:cubicBezTo>
                  <a:lnTo>
                    <a:pt x="37" y="8"/>
                  </a:lnTo>
                  <a:lnTo>
                    <a:pt x="0" y="8"/>
                  </a:lnTo>
                  <a:lnTo>
                    <a:pt x="0" y="363"/>
                  </a:lnTo>
                  <a:close/>
                  <a:moveTo>
                    <a:pt x="111" y="38"/>
                  </a:moveTo>
                  <a:lnTo>
                    <a:pt x="111" y="38"/>
                  </a:lnTo>
                  <a:cubicBezTo>
                    <a:pt x="155" y="38"/>
                    <a:pt x="183" y="76"/>
                    <a:pt x="183" y="136"/>
                  </a:cubicBezTo>
                  <a:cubicBezTo>
                    <a:pt x="183" y="193"/>
                    <a:pt x="154" y="232"/>
                    <a:pt x="111" y="232"/>
                  </a:cubicBezTo>
                  <a:cubicBezTo>
                    <a:pt x="69" y="232"/>
                    <a:pt x="41" y="194"/>
                    <a:pt x="41" y="135"/>
                  </a:cubicBezTo>
                  <a:cubicBezTo>
                    <a:pt x="41" y="76"/>
                    <a:pt x="69"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339"/>
            <p:cNvSpPr>
              <a:spLocks/>
            </p:cNvSpPr>
            <p:nvPr/>
          </p:nvSpPr>
          <p:spPr bwMode="auto">
            <a:xfrm>
              <a:off x="4249" y="3541"/>
              <a:ext cx="46" cy="74"/>
            </a:xfrm>
            <a:custGeom>
              <a:avLst/>
              <a:gdLst>
                <a:gd name="T0" fmla="*/ 199 w 199"/>
                <a:gd name="T1" fmla="*/ 251 h 262"/>
                <a:gd name="T2" fmla="*/ 199 w 199"/>
                <a:gd name="T3" fmla="*/ 251 h 262"/>
                <a:gd name="T4" fmla="*/ 199 w 199"/>
                <a:gd name="T5" fmla="*/ 0 h 262"/>
                <a:gd name="T6" fmla="*/ 160 w 199"/>
                <a:gd name="T7" fmla="*/ 0 h 262"/>
                <a:gd name="T8" fmla="*/ 160 w 199"/>
                <a:gd name="T9" fmla="*/ 142 h 262"/>
                <a:gd name="T10" fmla="*/ 91 w 199"/>
                <a:gd name="T11" fmla="*/ 227 h 262"/>
                <a:gd name="T12" fmla="*/ 39 w 199"/>
                <a:gd name="T13" fmla="*/ 177 h 262"/>
                <a:gd name="T14" fmla="*/ 39 w 199"/>
                <a:gd name="T15" fmla="*/ 0 h 262"/>
                <a:gd name="T16" fmla="*/ 0 w 199"/>
                <a:gd name="T17" fmla="*/ 0 h 262"/>
                <a:gd name="T18" fmla="*/ 0 w 199"/>
                <a:gd name="T19" fmla="*/ 193 h 262"/>
                <a:gd name="T20" fmla="*/ 80 w 199"/>
                <a:gd name="T21" fmla="*/ 262 h 262"/>
                <a:gd name="T22" fmla="*/ 163 w 199"/>
                <a:gd name="T23" fmla="*/ 216 h 262"/>
                <a:gd name="T24" fmla="*/ 163 w 199"/>
                <a:gd name="T25" fmla="*/ 251 h 262"/>
                <a:gd name="T26" fmla="*/ 199 w 199"/>
                <a:gd name="T27" fmla="*/ 25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262">
                  <a:moveTo>
                    <a:pt x="199" y="251"/>
                  </a:moveTo>
                  <a:lnTo>
                    <a:pt x="199" y="251"/>
                  </a:lnTo>
                  <a:lnTo>
                    <a:pt x="199" y="0"/>
                  </a:lnTo>
                  <a:lnTo>
                    <a:pt x="160" y="0"/>
                  </a:lnTo>
                  <a:lnTo>
                    <a:pt x="160" y="142"/>
                  </a:lnTo>
                  <a:cubicBezTo>
                    <a:pt x="160" y="193"/>
                    <a:pt x="133" y="227"/>
                    <a:pt x="91" y="227"/>
                  </a:cubicBezTo>
                  <a:cubicBezTo>
                    <a:pt x="60" y="227"/>
                    <a:pt x="39" y="207"/>
                    <a:pt x="39" y="177"/>
                  </a:cubicBezTo>
                  <a:lnTo>
                    <a:pt x="39" y="0"/>
                  </a:lnTo>
                  <a:lnTo>
                    <a:pt x="0" y="0"/>
                  </a:lnTo>
                  <a:lnTo>
                    <a:pt x="0" y="193"/>
                  </a:lnTo>
                  <a:cubicBezTo>
                    <a:pt x="0" y="235"/>
                    <a:pt x="31" y="262"/>
                    <a:pt x="80" y="262"/>
                  </a:cubicBezTo>
                  <a:cubicBezTo>
                    <a:pt x="117" y="262"/>
                    <a:pt x="140" y="249"/>
                    <a:pt x="163" y="216"/>
                  </a:cubicBezTo>
                  <a:lnTo>
                    <a:pt x="163" y="251"/>
                  </a:lnTo>
                  <a:lnTo>
                    <a:pt x="199" y="2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340"/>
            <p:cNvSpPr>
              <a:spLocks/>
            </p:cNvSpPr>
            <p:nvPr/>
          </p:nvSpPr>
          <p:spPr bwMode="auto">
            <a:xfrm>
              <a:off x="4305" y="3521"/>
              <a:ext cx="26" cy="94"/>
            </a:xfrm>
            <a:custGeom>
              <a:avLst/>
              <a:gdLst>
                <a:gd name="T0" fmla="*/ 115 w 115"/>
                <a:gd name="T1" fmla="*/ 69 h 331"/>
                <a:gd name="T2" fmla="*/ 115 w 115"/>
                <a:gd name="T3" fmla="*/ 69 h 331"/>
                <a:gd name="T4" fmla="*/ 74 w 115"/>
                <a:gd name="T5" fmla="*/ 69 h 331"/>
                <a:gd name="T6" fmla="*/ 74 w 115"/>
                <a:gd name="T7" fmla="*/ 0 h 331"/>
                <a:gd name="T8" fmla="*/ 34 w 115"/>
                <a:gd name="T9" fmla="*/ 0 h 331"/>
                <a:gd name="T10" fmla="*/ 34 w 115"/>
                <a:gd name="T11" fmla="*/ 69 h 331"/>
                <a:gd name="T12" fmla="*/ 0 w 115"/>
                <a:gd name="T13" fmla="*/ 69 h 331"/>
                <a:gd name="T14" fmla="*/ 0 w 115"/>
                <a:gd name="T15" fmla="*/ 101 h 331"/>
                <a:gd name="T16" fmla="*/ 34 w 115"/>
                <a:gd name="T17" fmla="*/ 101 h 331"/>
                <a:gd name="T18" fmla="*/ 34 w 115"/>
                <a:gd name="T19" fmla="*/ 291 h 331"/>
                <a:gd name="T20" fmla="*/ 82 w 115"/>
                <a:gd name="T21" fmla="*/ 331 h 331"/>
                <a:gd name="T22" fmla="*/ 115 w 115"/>
                <a:gd name="T23" fmla="*/ 327 h 331"/>
                <a:gd name="T24" fmla="*/ 115 w 115"/>
                <a:gd name="T25" fmla="*/ 294 h 331"/>
                <a:gd name="T26" fmla="*/ 96 w 115"/>
                <a:gd name="T27" fmla="*/ 296 h 331"/>
                <a:gd name="T28" fmla="*/ 74 w 115"/>
                <a:gd name="T29" fmla="*/ 273 h 331"/>
                <a:gd name="T30" fmla="*/ 74 w 115"/>
                <a:gd name="T31" fmla="*/ 101 h 331"/>
                <a:gd name="T32" fmla="*/ 115 w 115"/>
                <a:gd name="T33" fmla="*/ 101 h 331"/>
                <a:gd name="T34" fmla="*/ 115 w 115"/>
                <a:gd name="T35" fmla="*/ 6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331">
                  <a:moveTo>
                    <a:pt x="115" y="69"/>
                  </a:moveTo>
                  <a:lnTo>
                    <a:pt x="115" y="69"/>
                  </a:lnTo>
                  <a:lnTo>
                    <a:pt x="74" y="69"/>
                  </a:lnTo>
                  <a:lnTo>
                    <a:pt x="74" y="0"/>
                  </a:lnTo>
                  <a:lnTo>
                    <a:pt x="34" y="0"/>
                  </a:lnTo>
                  <a:lnTo>
                    <a:pt x="34" y="69"/>
                  </a:lnTo>
                  <a:lnTo>
                    <a:pt x="0" y="69"/>
                  </a:lnTo>
                  <a:lnTo>
                    <a:pt x="0" y="101"/>
                  </a:lnTo>
                  <a:lnTo>
                    <a:pt x="34" y="101"/>
                  </a:lnTo>
                  <a:lnTo>
                    <a:pt x="34" y="291"/>
                  </a:lnTo>
                  <a:cubicBezTo>
                    <a:pt x="34" y="316"/>
                    <a:pt x="51" y="331"/>
                    <a:pt x="82" y="331"/>
                  </a:cubicBezTo>
                  <a:cubicBezTo>
                    <a:pt x="92" y="331"/>
                    <a:pt x="102" y="330"/>
                    <a:pt x="115" y="327"/>
                  </a:cubicBezTo>
                  <a:lnTo>
                    <a:pt x="115" y="294"/>
                  </a:lnTo>
                  <a:cubicBezTo>
                    <a:pt x="110" y="295"/>
                    <a:pt x="104" y="296"/>
                    <a:pt x="96" y="296"/>
                  </a:cubicBezTo>
                  <a:cubicBezTo>
                    <a:pt x="79" y="296"/>
                    <a:pt x="74" y="291"/>
                    <a:pt x="74" y="273"/>
                  </a:cubicBezTo>
                  <a:lnTo>
                    <a:pt x="74" y="101"/>
                  </a:lnTo>
                  <a:lnTo>
                    <a:pt x="115" y="101"/>
                  </a:lnTo>
                  <a:lnTo>
                    <a:pt x="115" y="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341"/>
            <p:cNvSpPr>
              <a:spLocks/>
            </p:cNvSpPr>
            <p:nvPr/>
          </p:nvSpPr>
          <p:spPr bwMode="auto">
            <a:xfrm>
              <a:off x="4372" y="3513"/>
              <a:ext cx="24" cy="128"/>
            </a:xfrm>
            <a:custGeom>
              <a:avLst/>
              <a:gdLst>
                <a:gd name="T0" fmla="*/ 78 w 105"/>
                <a:gd name="T1" fmla="*/ 0 h 451"/>
                <a:gd name="T2" fmla="*/ 78 w 105"/>
                <a:gd name="T3" fmla="*/ 0 h 451"/>
                <a:gd name="T4" fmla="*/ 0 w 105"/>
                <a:gd name="T5" fmla="*/ 225 h 451"/>
                <a:gd name="T6" fmla="*/ 78 w 105"/>
                <a:gd name="T7" fmla="*/ 451 h 451"/>
                <a:gd name="T8" fmla="*/ 105 w 105"/>
                <a:gd name="T9" fmla="*/ 451 h 451"/>
                <a:gd name="T10" fmla="*/ 39 w 105"/>
                <a:gd name="T11" fmla="*/ 225 h 451"/>
                <a:gd name="T12" fmla="*/ 105 w 105"/>
                <a:gd name="T13" fmla="*/ 0 h 451"/>
                <a:gd name="T14" fmla="*/ 78 w 105"/>
                <a:gd name="T15" fmla="*/ 0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451">
                  <a:moveTo>
                    <a:pt x="78" y="0"/>
                  </a:moveTo>
                  <a:lnTo>
                    <a:pt x="78" y="0"/>
                  </a:lnTo>
                  <a:cubicBezTo>
                    <a:pt x="30" y="63"/>
                    <a:pt x="0" y="150"/>
                    <a:pt x="0" y="225"/>
                  </a:cubicBezTo>
                  <a:cubicBezTo>
                    <a:pt x="0" y="301"/>
                    <a:pt x="30" y="388"/>
                    <a:pt x="78" y="451"/>
                  </a:cubicBezTo>
                  <a:lnTo>
                    <a:pt x="105" y="451"/>
                  </a:lnTo>
                  <a:cubicBezTo>
                    <a:pt x="63" y="383"/>
                    <a:pt x="39" y="302"/>
                    <a:pt x="39" y="225"/>
                  </a:cubicBezTo>
                  <a:cubicBezTo>
                    <a:pt x="39" y="149"/>
                    <a:pt x="63" y="68"/>
                    <a:pt x="105" y="0"/>
                  </a:cubicBezTo>
                  <a:lnTo>
                    <a:pt x="7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342"/>
            <p:cNvSpPr>
              <a:spLocks/>
            </p:cNvSpPr>
            <p:nvPr/>
          </p:nvSpPr>
          <p:spPr bwMode="auto">
            <a:xfrm>
              <a:off x="4409" y="3513"/>
              <a:ext cx="75" cy="99"/>
            </a:xfrm>
            <a:custGeom>
              <a:avLst/>
              <a:gdLst>
                <a:gd name="T0" fmla="*/ 188 w 329"/>
                <a:gd name="T1" fmla="*/ 350 h 350"/>
                <a:gd name="T2" fmla="*/ 188 w 329"/>
                <a:gd name="T3" fmla="*/ 350 h 350"/>
                <a:gd name="T4" fmla="*/ 286 w 329"/>
                <a:gd name="T5" fmla="*/ 57 h 350"/>
                <a:gd name="T6" fmla="*/ 286 w 329"/>
                <a:gd name="T7" fmla="*/ 350 h 350"/>
                <a:gd name="T8" fmla="*/ 329 w 329"/>
                <a:gd name="T9" fmla="*/ 350 h 350"/>
                <a:gd name="T10" fmla="*/ 329 w 329"/>
                <a:gd name="T11" fmla="*/ 0 h 350"/>
                <a:gd name="T12" fmla="*/ 267 w 329"/>
                <a:gd name="T13" fmla="*/ 0 h 350"/>
                <a:gd name="T14" fmla="*/ 165 w 329"/>
                <a:gd name="T15" fmla="*/ 304 h 350"/>
                <a:gd name="T16" fmla="*/ 62 w 329"/>
                <a:gd name="T17" fmla="*/ 0 h 350"/>
                <a:gd name="T18" fmla="*/ 0 w 329"/>
                <a:gd name="T19" fmla="*/ 0 h 350"/>
                <a:gd name="T20" fmla="*/ 0 w 329"/>
                <a:gd name="T21" fmla="*/ 350 h 350"/>
                <a:gd name="T22" fmla="*/ 42 w 329"/>
                <a:gd name="T23" fmla="*/ 350 h 350"/>
                <a:gd name="T24" fmla="*/ 42 w 329"/>
                <a:gd name="T25" fmla="*/ 57 h 350"/>
                <a:gd name="T26" fmla="*/ 141 w 329"/>
                <a:gd name="T27" fmla="*/ 350 h 350"/>
                <a:gd name="T28" fmla="*/ 188 w 329"/>
                <a:gd name="T2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9" h="350">
                  <a:moveTo>
                    <a:pt x="188" y="350"/>
                  </a:moveTo>
                  <a:lnTo>
                    <a:pt x="188" y="350"/>
                  </a:lnTo>
                  <a:lnTo>
                    <a:pt x="286" y="57"/>
                  </a:lnTo>
                  <a:lnTo>
                    <a:pt x="286" y="350"/>
                  </a:lnTo>
                  <a:lnTo>
                    <a:pt x="329" y="350"/>
                  </a:lnTo>
                  <a:lnTo>
                    <a:pt x="329" y="0"/>
                  </a:lnTo>
                  <a:lnTo>
                    <a:pt x="267" y="0"/>
                  </a:lnTo>
                  <a:lnTo>
                    <a:pt x="165" y="304"/>
                  </a:lnTo>
                  <a:lnTo>
                    <a:pt x="62" y="0"/>
                  </a:lnTo>
                  <a:lnTo>
                    <a:pt x="0" y="0"/>
                  </a:lnTo>
                  <a:lnTo>
                    <a:pt x="0" y="350"/>
                  </a:lnTo>
                  <a:lnTo>
                    <a:pt x="42" y="350"/>
                  </a:lnTo>
                  <a:lnTo>
                    <a:pt x="42" y="57"/>
                  </a:lnTo>
                  <a:lnTo>
                    <a:pt x="141" y="350"/>
                  </a:lnTo>
                  <a:lnTo>
                    <a:pt x="188" y="35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343"/>
            <p:cNvSpPr>
              <a:spLocks noEditPoints="1"/>
            </p:cNvSpPr>
            <p:nvPr/>
          </p:nvSpPr>
          <p:spPr bwMode="auto">
            <a:xfrm>
              <a:off x="4498" y="3513"/>
              <a:ext cx="51" cy="102"/>
            </a:xfrm>
            <a:custGeom>
              <a:avLst/>
              <a:gdLst>
                <a:gd name="T0" fmla="*/ 0 w 224"/>
                <a:gd name="T1" fmla="*/ 0 h 361"/>
                <a:gd name="T2" fmla="*/ 0 w 224"/>
                <a:gd name="T3" fmla="*/ 0 h 361"/>
                <a:gd name="T4" fmla="*/ 0 w 224"/>
                <a:gd name="T5" fmla="*/ 350 h 361"/>
                <a:gd name="T6" fmla="*/ 36 w 224"/>
                <a:gd name="T7" fmla="*/ 350 h 361"/>
                <a:gd name="T8" fmla="*/ 36 w 224"/>
                <a:gd name="T9" fmla="*/ 317 h 361"/>
                <a:gd name="T10" fmla="*/ 115 w 224"/>
                <a:gd name="T11" fmla="*/ 361 h 361"/>
                <a:gd name="T12" fmla="*/ 224 w 224"/>
                <a:gd name="T13" fmla="*/ 223 h 361"/>
                <a:gd name="T14" fmla="*/ 117 w 224"/>
                <a:gd name="T15" fmla="*/ 91 h 361"/>
                <a:gd name="T16" fmla="*/ 40 w 224"/>
                <a:gd name="T17" fmla="*/ 133 h 361"/>
                <a:gd name="T18" fmla="*/ 40 w 224"/>
                <a:gd name="T19" fmla="*/ 0 h 361"/>
                <a:gd name="T20" fmla="*/ 0 w 224"/>
                <a:gd name="T21" fmla="*/ 0 h 361"/>
                <a:gd name="T22" fmla="*/ 110 w 224"/>
                <a:gd name="T23" fmla="*/ 129 h 361"/>
                <a:gd name="T24" fmla="*/ 110 w 224"/>
                <a:gd name="T25" fmla="*/ 129 h 361"/>
                <a:gd name="T26" fmla="*/ 183 w 224"/>
                <a:gd name="T27" fmla="*/ 227 h 361"/>
                <a:gd name="T28" fmla="*/ 110 w 224"/>
                <a:gd name="T29" fmla="*/ 323 h 361"/>
                <a:gd name="T30" fmla="*/ 40 w 224"/>
                <a:gd name="T31" fmla="*/ 226 h 361"/>
                <a:gd name="T32" fmla="*/ 110 w 224"/>
                <a:gd name="T33" fmla="*/ 129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 h="361">
                  <a:moveTo>
                    <a:pt x="0" y="0"/>
                  </a:moveTo>
                  <a:lnTo>
                    <a:pt x="0" y="0"/>
                  </a:lnTo>
                  <a:lnTo>
                    <a:pt x="0" y="350"/>
                  </a:lnTo>
                  <a:lnTo>
                    <a:pt x="36" y="350"/>
                  </a:lnTo>
                  <a:lnTo>
                    <a:pt x="36" y="317"/>
                  </a:lnTo>
                  <a:cubicBezTo>
                    <a:pt x="55" y="347"/>
                    <a:pt x="80" y="361"/>
                    <a:pt x="115" y="361"/>
                  </a:cubicBezTo>
                  <a:cubicBezTo>
                    <a:pt x="181" y="361"/>
                    <a:pt x="224" y="306"/>
                    <a:pt x="224" y="223"/>
                  </a:cubicBezTo>
                  <a:cubicBezTo>
                    <a:pt x="224" y="142"/>
                    <a:pt x="183" y="91"/>
                    <a:pt x="117" y="91"/>
                  </a:cubicBezTo>
                  <a:cubicBezTo>
                    <a:pt x="83" y="91"/>
                    <a:pt x="58" y="104"/>
                    <a:pt x="40" y="133"/>
                  </a:cubicBezTo>
                  <a:lnTo>
                    <a:pt x="40" y="0"/>
                  </a:lnTo>
                  <a:lnTo>
                    <a:pt x="0" y="0"/>
                  </a:lnTo>
                  <a:close/>
                  <a:moveTo>
                    <a:pt x="110" y="129"/>
                  </a:moveTo>
                  <a:lnTo>
                    <a:pt x="110" y="129"/>
                  </a:lnTo>
                  <a:cubicBezTo>
                    <a:pt x="154" y="129"/>
                    <a:pt x="183" y="167"/>
                    <a:pt x="183" y="227"/>
                  </a:cubicBezTo>
                  <a:cubicBezTo>
                    <a:pt x="183" y="284"/>
                    <a:pt x="153" y="323"/>
                    <a:pt x="110" y="323"/>
                  </a:cubicBezTo>
                  <a:cubicBezTo>
                    <a:pt x="67" y="323"/>
                    <a:pt x="40" y="285"/>
                    <a:pt x="40" y="226"/>
                  </a:cubicBezTo>
                  <a:cubicBezTo>
                    <a:pt x="40" y="167"/>
                    <a:pt x="67" y="129"/>
                    <a:pt x="110" y="12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344"/>
            <p:cNvSpPr>
              <a:spLocks noEditPoints="1"/>
            </p:cNvSpPr>
            <p:nvPr/>
          </p:nvSpPr>
          <p:spPr bwMode="auto">
            <a:xfrm>
              <a:off x="4559" y="3539"/>
              <a:ext cx="52" cy="103"/>
            </a:xfrm>
            <a:custGeom>
              <a:avLst/>
              <a:gdLst>
                <a:gd name="T0" fmla="*/ 0 w 224"/>
                <a:gd name="T1" fmla="*/ 363 h 363"/>
                <a:gd name="T2" fmla="*/ 0 w 224"/>
                <a:gd name="T3" fmla="*/ 363 h 363"/>
                <a:gd name="T4" fmla="*/ 40 w 224"/>
                <a:gd name="T5" fmla="*/ 363 h 363"/>
                <a:gd name="T6" fmla="*/ 40 w 224"/>
                <a:gd name="T7" fmla="*/ 232 h 363"/>
                <a:gd name="T8" fmla="*/ 117 w 224"/>
                <a:gd name="T9" fmla="*/ 270 h 363"/>
                <a:gd name="T10" fmla="*/ 224 w 224"/>
                <a:gd name="T11" fmla="*/ 137 h 363"/>
                <a:gd name="T12" fmla="*/ 117 w 224"/>
                <a:gd name="T13" fmla="*/ 0 h 363"/>
                <a:gd name="T14" fmla="*/ 37 w 224"/>
                <a:gd name="T15" fmla="*/ 45 h 363"/>
                <a:gd name="T16" fmla="*/ 37 w 224"/>
                <a:gd name="T17" fmla="*/ 8 h 363"/>
                <a:gd name="T18" fmla="*/ 0 w 224"/>
                <a:gd name="T19" fmla="*/ 8 h 363"/>
                <a:gd name="T20" fmla="*/ 0 w 224"/>
                <a:gd name="T21" fmla="*/ 363 h 363"/>
                <a:gd name="T22" fmla="*/ 110 w 224"/>
                <a:gd name="T23" fmla="*/ 38 h 363"/>
                <a:gd name="T24" fmla="*/ 110 w 224"/>
                <a:gd name="T25" fmla="*/ 38 h 363"/>
                <a:gd name="T26" fmla="*/ 183 w 224"/>
                <a:gd name="T27" fmla="*/ 136 h 363"/>
                <a:gd name="T28" fmla="*/ 110 w 224"/>
                <a:gd name="T29" fmla="*/ 232 h 363"/>
                <a:gd name="T30" fmla="*/ 40 w 224"/>
                <a:gd name="T31" fmla="*/ 135 h 363"/>
                <a:gd name="T32" fmla="*/ 110 w 224"/>
                <a:gd name="T33" fmla="*/ 3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 h="363">
                  <a:moveTo>
                    <a:pt x="0" y="363"/>
                  </a:moveTo>
                  <a:lnTo>
                    <a:pt x="0" y="363"/>
                  </a:lnTo>
                  <a:lnTo>
                    <a:pt x="40" y="363"/>
                  </a:lnTo>
                  <a:lnTo>
                    <a:pt x="40" y="232"/>
                  </a:lnTo>
                  <a:cubicBezTo>
                    <a:pt x="61" y="258"/>
                    <a:pt x="84" y="270"/>
                    <a:pt x="117" y="270"/>
                  </a:cubicBezTo>
                  <a:cubicBezTo>
                    <a:pt x="182" y="270"/>
                    <a:pt x="224" y="217"/>
                    <a:pt x="224" y="137"/>
                  </a:cubicBezTo>
                  <a:cubicBezTo>
                    <a:pt x="224" y="53"/>
                    <a:pt x="183" y="0"/>
                    <a:pt x="117" y="0"/>
                  </a:cubicBezTo>
                  <a:cubicBezTo>
                    <a:pt x="83" y="0"/>
                    <a:pt x="55" y="16"/>
                    <a:pt x="37" y="45"/>
                  </a:cubicBezTo>
                  <a:lnTo>
                    <a:pt x="37" y="8"/>
                  </a:lnTo>
                  <a:lnTo>
                    <a:pt x="0" y="8"/>
                  </a:lnTo>
                  <a:lnTo>
                    <a:pt x="0" y="363"/>
                  </a:lnTo>
                  <a:close/>
                  <a:moveTo>
                    <a:pt x="110" y="38"/>
                  </a:moveTo>
                  <a:lnTo>
                    <a:pt x="110" y="38"/>
                  </a:lnTo>
                  <a:cubicBezTo>
                    <a:pt x="154" y="38"/>
                    <a:pt x="183" y="76"/>
                    <a:pt x="183" y="136"/>
                  </a:cubicBezTo>
                  <a:cubicBezTo>
                    <a:pt x="183" y="193"/>
                    <a:pt x="153" y="232"/>
                    <a:pt x="110" y="232"/>
                  </a:cubicBezTo>
                  <a:cubicBezTo>
                    <a:pt x="68" y="232"/>
                    <a:pt x="40" y="194"/>
                    <a:pt x="40" y="135"/>
                  </a:cubicBezTo>
                  <a:cubicBezTo>
                    <a:pt x="40" y="76"/>
                    <a:pt x="68" y="38"/>
                    <a:pt x="110"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345"/>
            <p:cNvSpPr>
              <a:spLocks/>
            </p:cNvSpPr>
            <p:nvPr/>
          </p:nvSpPr>
          <p:spPr bwMode="auto">
            <a:xfrm>
              <a:off x="4618" y="3539"/>
              <a:ext cx="47" cy="76"/>
            </a:xfrm>
            <a:custGeom>
              <a:avLst/>
              <a:gdLst>
                <a:gd name="T0" fmla="*/ 194 w 204"/>
                <a:gd name="T1" fmla="*/ 77 h 270"/>
                <a:gd name="T2" fmla="*/ 194 w 204"/>
                <a:gd name="T3" fmla="*/ 77 h 270"/>
                <a:gd name="T4" fmla="*/ 103 w 204"/>
                <a:gd name="T5" fmla="*/ 0 h 270"/>
                <a:gd name="T6" fmla="*/ 6 w 204"/>
                <a:gd name="T7" fmla="*/ 77 h 270"/>
                <a:gd name="T8" fmla="*/ 86 w 204"/>
                <a:gd name="T9" fmla="*/ 149 h 270"/>
                <a:gd name="T10" fmla="*/ 123 w 204"/>
                <a:gd name="T11" fmla="*/ 158 h 270"/>
                <a:gd name="T12" fmla="*/ 162 w 204"/>
                <a:gd name="T13" fmla="*/ 193 h 270"/>
                <a:gd name="T14" fmla="*/ 103 w 204"/>
                <a:gd name="T15" fmla="*/ 233 h 270"/>
                <a:gd name="T16" fmla="*/ 54 w 204"/>
                <a:gd name="T17" fmla="*/ 216 h 270"/>
                <a:gd name="T18" fmla="*/ 42 w 204"/>
                <a:gd name="T19" fmla="*/ 184 h 270"/>
                <a:gd name="T20" fmla="*/ 0 w 204"/>
                <a:gd name="T21" fmla="*/ 184 h 270"/>
                <a:gd name="T22" fmla="*/ 100 w 204"/>
                <a:gd name="T23" fmla="*/ 270 h 270"/>
                <a:gd name="T24" fmla="*/ 204 w 204"/>
                <a:gd name="T25" fmla="*/ 190 h 270"/>
                <a:gd name="T26" fmla="*/ 133 w 204"/>
                <a:gd name="T27" fmla="*/ 120 h 270"/>
                <a:gd name="T28" fmla="*/ 94 w 204"/>
                <a:gd name="T29" fmla="*/ 111 h 270"/>
                <a:gd name="T30" fmla="*/ 48 w 204"/>
                <a:gd name="T31" fmla="*/ 75 h 270"/>
                <a:gd name="T32" fmla="*/ 101 w 204"/>
                <a:gd name="T33" fmla="*/ 37 h 270"/>
                <a:gd name="T34" fmla="*/ 151 w 204"/>
                <a:gd name="T35" fmla="*/ 77 h 270"/>
                <a:gd name="T36" fmla="*/ 194 w 204"/>
                <a:gd name="T37" fmla="*/ 7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 h="270">
                  <a:moveTo>
                    <a:pt x="194" y="77"/>
                  </a:moveTo>
                  <a:lnTo>
                    <a:pt x="194" y="77"/>
                  </a:lnTo>
                  <a:cubicBezTo>
                    <a:pt x="193" y="28"/>
                    <a:pt x="160" y="0"/>
                    <a:pt x="103" y="0"/>
                  </a:cubicBezTo>
                  <a:cubicBezTo>
                    <a:pt x="44" y="0"/>
                    <a:pt x="6" y="31"/>
                    <a:pt x="6" y="77"/>
                  </a:cubicBezTo>
                  <a:cubicBezTo>
                    <a:pt x="6" y="116"/>
                    <a:pt x="26" y="135"/>
                    <a:pt x="86" y="149"/>
                  </a:cubicBezTo>
                  <a:lnTo>
                    <a:pt x="123" y="158"/>
                  </a:lnTo>
                  <a:cubicBezTo>
                    <a:pt x="151" y="165"/>
                    <a:pt x="162" y="175"/>
                    <a:pt x="162" y="193"/>
                  </a:cubicBezTo>
                  <a:cubicBezTo>
                    <a:pt x="162" y="217"/>
                    <a:pt x="138" y="233"/>
                    <a:pt x="103" y="233"/>
                  </a:cubicBezTo>
                  <a:cubicBezTo>
                    <a:pt x="82" y="233"/>
                    <a:pt x="64" y="226"/>
                    <a:pt x="54" y="216"/>
                  </a:cubicBezTo>
                  <a:cubicBezTo>
                    <a:pt x="47" y="209"/>
                    <a:pt x="45" y="202"/>
                    <a:pt x="42" y="184"/>
                  </a:cubicBezTo>
                  <a:lnTo>
                    <a:pt x="0" y="184"/>
                  </a:lnTo>
                  <a:cubicBezTo>
                    <a:pt x="2" y="242"/>
                    <a:pt x="34" y="270"/>
                    <a:pt x="100" y="270"/>
                  </a:cubicBezTo>
                  <a:cubicBezTo>
                    <a:pt x="163" y="270"/>
                    <a:pt x="204" y="238"/>
                    <a:pt x="204" y="190"/>
                  </a:cubicBezTo>
                  <a:cubicBezTo>
                    <a:pt x="204" y="153"/>
                    <a:pt x="182" y="132"/>
                    <a:pt x="133" y="120"/>
                  </a:cubicBezTo>
                  <a:lnTo>
                    <a:pt x="94" y="111"/>
                  </a:lnTo>
                  <a:cubicBezTo>
                    <a:pt x="62" y="103"/>
                    <a:pt x="48" y="93"/>
                    <a:pt x="48" y="75"/>
                  </a:cubicBezTo>
                  <a:cubicBezTo>
                    <a:pt x="48" y="52"/>
                    <a:pt x="68" y="37"/>
                    <a:pt x="101" y="37"/>
                  </a:cubicBezTo>
                  <a:cubicBezTo>
                    <a:pt x="133" y="37"/>
                    <a:pt x="150" y="51"/>
                    <a:pt x="151" y="77"/>
                  </a:cubicBezTo>
                  <a:lnTo>
                    <a:pt x="194" y="7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346"/>
            <p:cNvSpPr>
              <a:spLocks/>
            </p:cNvSpPr>
            <p:nvPr/>
          </p:nvSpPr>
          <p:spPr bwMode="auto">
            <a:xfrm>
              <a:off x="4674" y="3513"/>
              <a:ext cx="23" cy="128"/>
            </a:xfrm>
            <a:custGeom>
              <a:avLst/>
              <a:gdLst>
                <a:gd name="T0" fmla="*/ 26 w 104"/>
                <a:gd name="T1" fmla="*/ 451 h 451"/>
                <a:gd name="T2" fmla="*/ 26 w 104"/>
                <a:gd name="T3" fmla="*/ 451 h 451"/>
                <a:gd name="T4" fmla="*/ 104 w 104"/>
                <a:gd name="T5" fmla="*/ 226 h 451"/>
                <a:gd name="T6" fmla="*/ 26 w 104"/>
                <a:gd name="T7" fmla="*/ 0 h 451"/>
                <a:gd name="T8" fmla="*/ 0 w 104"/>
                <a:gd name="T9" fmla="*/ 0 h 451"/>
                <a:gd name="T10" fmla="*/ 66 w 104"/>
                <a:gd name="T11" fmla="*/ 226 h 451"/>
                <a:gd name="T12" fmla="*/ 0 w 104"/>
                <a:gd name="T13" fmla="*/ 451 h 451"/>
                <a:gd name="T14" fmla="*/ 26 w 104"/>
                <a:gd name="T15" fmla="*/ 451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51">
                  <a:moveTo>
                    <a:pt x="26" y="451"/>
                  </a:moveTo>
                  <a:lnTo>
                    <a:pt x="26" y="451"/>
                  </a:lnTo>
                  <a:cubicBezTo>
                    <a:pt x="74" y="388"/>
                    <a:pt x="104" y="301"/>
                    <a:pt x="104" y="226"/>
                  </a:cubicBezTo>
                  <a:cubicBezTo>
                    <a:pt x="104" y="150"/>
                    <a:pt x="74" y="63"/>
                    <a:pt x="26" y="0"/>
                  </a:cubicBezTo>
                  <a:lnTo>
                    <a:pt x="0" y="0"/>
                  </a:lnTo>
                  <a:cubicBezTo>
                    <a:pt x="42" y="69"/>
                    <a:pt x="66" y="149"/>
                    <a:pt x="66" y="226"/>
                  </a:cubicBezTo>
                  <a:cubicBezTo>
                    <a:pt x="66" y="302"/>
                    <a:pt x="42" y="383"/>
                    <a:pt x="0" y="451"/>
                  </a:cubicBezTo>
                  <a:lnTo>
                    <a:pt x="26" y="4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347"/>
            <p:cNvSpPr>
              <a:spLocks noEditPoints="1"/>
            </p:cNvSpPr>
            <p:nvPr/>
          </p:nvSpPr>
          <p:spPr bwMode="auto">
            <a:xfrm>
              <a:off x="4330" y="2948"/>
              <a:ext cx="52" cy="99"/>
            </a:xfrm>
            <a:custGeom>
              <a:avLst/>
              <a:gdLst>
                <a:gd name="T0" fmla="*/ 170 w 228"/>
                <a:gd name="T1" fmla="*/ 161 h 351"/>
                <a:gd name="T2" fmla="*/ 170 w 228"/>
                <a:gd name="T3" fmla="*/ 161 h 351"/>
                <a:gd name="T4" fmla="*/ 216 w 228"/>
                <a:gd name="T5" fmla="*/ 90 h 351"/>
                <a:gd name="T6" fmla="*/ 114 w 228"/>
                <a:gd name="T7" fmla="*/ 0 h 351"/>
                <a:gd name="T8" fmla="*/ 12 w 228"/>
                <a:gd name="T9" fmla="*/ 90 h 351"/>
                <a:gd name="T10" fmla="*/ 58 w 228"/>
                <a:gd name="T11" fmla="*/ 161 h 351"/>
                <a:gd name="T12" fmla="*/ 0 w 228"/>
                <a:gd name="T13" fmla="*/ 245 h 351"/>
                <a:gd name="T14" fmla="*/ 114 w 228"/>
                <a:gd name="T15" fmla="*/ 351 h 351"/>
                <a:gd name="T16" fmla="*/ 228 w 228"/>
                <a:gd name="T17" fmla="*/ 246 h 351"/>
                <a:gd name="T18" fmla="*/ 170 w 228"/>
                <a:gd name="T19" fmla="*/ 161 h 351"/>
                <a:gd name="T20" fmla="*/ 114 w 228"/>
                <a:gd name="T21" fmla="*/ 37 h 351"/>
                <a:gd name="T22" fmla="*/ 114 w 228"/>
                <a:gd name="T23" fmla="*/ 37 h 351"/>
                <a:gd name="T24" fmla="*/ 173 w 228"/>
                <a:gd name="T25" fmla="*/ 91 h 351"/>
                <a:gd name="T26" fmla="*/ 114 w 228"/>
                <a:gd name="T27" fmla="*/ 144 h 351"/>
                <a:gd name="T28" fmla="*/ 55 w 228"/>
                <a:gd name="T29" fmla="*/ 91 h 351"/>
                <a:gd name="T30" fmla="*/ 114 w 228"/>
                <a:gd name="T31" fmla="*/ 37 h 351"/>
                <a:gd name="T32" fmla="*/ 114 w 228"/>
                <a:gd name="T33" fmla="*/ 180 h 351"/>
                <a:gd name="T34" fmla="*/ 114 w 228"/>
                <a:gd name="T35" fmla="*/ 180 h 351"/>
                <a:gd name="T36" fmla="*/ 185 w 228"/>
                <a:gd name="T37" fmla="*/ 246 h 351"/>
                <a:gd name="T38" fmla="*/ 113 w 228"/>
                <a:gd name="T39" fmla="*/ 313 h 351"/>
                <a:gd name="T40" fmla="*/ 44 w 228"/>
                <a:gd name="T41" fmla="*/ 246 h 351"/>
                <a:gd name="T42" fmla="*/ 114 w 228"/>
                <a:gd name="T43" fmla="*/ 18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351">
                  <a:moveTo>
                    <a:pt x="170" y="161"/>
                  </a:moveTo>
                  <a:lnTo>
                    <a:pt x="170" y="161"/>
                  </a:lnTo>
                  <a:cubicBezTo>
                    <a:pt x="205" y="140"/>
                    <a:pt x="216" y="123"/>
                    <a:pt x="216" y="90"/>
                  </a:cubicBezTo>
                  <a:cubicBezTo>
                    <a:pt x="216" y="37"/>
                    <a:pt x="175" y="0"/>
                    <a:pt x="114" y="0"/>
                  </a:cubicBezTo>
                  <a:cubicBezTo>
                    <a:pt x="55" y="0"/>
                    <a:pt x="12" y="37"/>
                    <a:pt x="12" y="90"/>
                  </a:cubicBezTo>
                  <a:cubicBezTo>
                    <a:pt x="12" y="122"/>
                    <a:pt x="24" y="139"/>
                    <a:pt x="58" y="161"/>
                  </a:cubicBezTo>
                  <a:cubicBezTo>
                    <a:pt x="20" y="180"/>
                    <a:pt x="0" y="208"/>
                    <a:pt x="0" y="245"/>
                  </a:cubicBezTo>
                  <a:cubicBezTo>
                    <a:pt x="0" y="307"/>
                    <a:pt x="47" y="351"/>
                    <a:pt x="114" y="351"/>
                  </a:cubicBezTo>
                  <a:cubicBezTo>
                    <a:pt x="181" y="351"/>
                    <a:pt x="228" y="307"/>
                    <a:pt x="228" y="246"/>
                  </a:cubicBezTo>
                  <a:cubicBezTo>
                    <a:pt x="228" y="208"/>
                    <a:pt x="209" y="180"/>
                    <a:pt x="170" y="161"/>
                  </a:cubicBezTo>
                  <a:close/>
                  <a:moveTo>
                    <a:pt x="114" y="37"/>
                  </a:moveTo>
                  <a:lnTo>
                    <a:pt x="114" y="37"/>
                  </a:lnTo>
                  <a:cubicBezTo>
                    <a:pt x="150" y="37"/>
                    <a:pt x="173" y="58"/>
                    <a:pt x="173" y="91"/>
                  </a:cubicBezTo>
                  <a:cubicBezTo>
                    <a:pt x="173" y="123"/>
                    <a:pt x="150" y="144"/>
                    <a:pt x="114" y="144"/>
                  </a:cubicBezTo>
                  <a:cubicBezTo>
                    <a:pt x="79" y="144"/>
                    <a:pt x="55" y="123"/>
                    <a:pt x="55" y="91"/>
                  </a:cubicBezTo>
                  <a:cubicBezTo>
                    <a:pt x="55" y="58"/>
                    <a:pt x="79" y="37"/>
                    <a:pt x="114" y="37"/>
                  </a:cubicBezTo>
                  <a:close/>
                  <a:moveTo>
                    <a:pt x="114" y="180"/>
                  </a:moveTo>
                  <a:lnTo>
                    <a:pt x="114" y="180"/>
                  </a:lnTo>
                  <a:cubicBezTo>
                    <a:pt x="157" y="180"/>
                    <a:pt x="185" y="206"/>
                    <a:pt x="185" y="246"/>
                  </a:cubicBezTo>
                  <a:cubicBezTo>
                    <a:pt x="185" y="286"/>
                    <a:pt x="157" y="313"/>
                    <a:pt x="113" y="313"/>
                  </a:cubicBezTo>
                  <a:cubicBezTo>
                    <a:pt x="72" y="313"/>
                    <a:pt x="44" y="286"/>
                    <a:pt x="44" y="246"/>
                  </a:cubicBezTo>
                  <a:cubicBezTo>
                    <a:pt x="44" y="206"/>
                    <a:pt x="72" y="180"/>
                    <a:pt x="114" y="18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348"/>
            <p:cNvSpPr>
              <a:spLocks noEditPoints="1"/>
            </p:cNvSpPr>
            <p:nvPr/>
          </p:nvSpPr>
          <p:spPr bwMode="auto">
            <a:xfrm>
              <a:off x="4392" y="2948"/>
              <a:ext cx="51" cy="99"/>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349"/>
            <p:cNvSpPr>
              <a:spLocks/>
            </p:cNvSpPr>
            <p:nvPr/>
          </p:nvSpPr>
          <p:spPr bwMode="auto">
            <a:xfrm>
              <a:off x="4452" y="2948"/>
              <a:ext cx="52" cy="96"/>
            </a:xfrm>
            <a:custGeom>
              <a:avLst/>
              <a:gdLst>
                <a:gd name="T0" fmla="*/ 226 w 228"/>
                <a:gd name="T1" fmla="*/ 298 h 340"/>
                <a:gd name="T2" fmla="*/ 226 w 228"/>
                <a:gd name="T3" fmla="*/ 298 h 340"/>
                <a:gd name="T4" fmla="*/ 47 w 228"/>
                <a:gd name="T5" fmla="*/ 298 h 340"/>
                <a:gd name="T6" fmla="*/ 108 w 228"/>
                <a:gd name="T7" fmla="*/ 228 h 340"/>
                <a:gd name="T8" fmla="*/ 156 w 228"/>
                <a:gd name="T9" fmla="*/ 202 h 340"/>
                <a:gd name="T10" fmla="*/ 228 w 228"/>
                <a:gd name="T11" fmla="*/ 100 h 340"/>
                <a:gd name="T12" fmla="*/ 197 w 228"/>
                <a:gd name="T13" fmla="*/ 27 h 340"/>
                <a:gd name="T14" fmla="*/ 119 w 228"/>
                <a:gd name="T15" fmla="*/ 0 h 340"/>
                <a:gd name="T16" fmla="*/ 26 w 228"/>
                <a:gd name="T17" fmla="*/ 44 h 340"/>
                <a:gd name="T18" fmla="*/ 7 w 228"/>
                <a:gd name="T19" fmla="*/ 118 h 340"/>
                <a:gd name="T20" fmla="*/ 50 w 228"/>
                <a:gd name="T21" fmla="*/ 118 h 340"/>
                <a:gd name="T22" fmla="*/ 60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1" y="270"/>
                    <a:pt x="67" y="252"/>
                    <a:pt x="108" y="228"/>
                  </a:cubicBezTo>
                  <a:lnTo>
                    <a:pt x="156" y="202"/>
                  </a:lnTo>
                  <a:cubicBezTo>
                    <a:pt x="204" y="176"/>
                    <a:pt x="228" y="141"/>
                    <a:pt x="228" y="100"/>
                  </a:cubicBezTo>
                  <a:cubicBezTo>
                    <a:pt x="228" y="71"/>
                    <a:pt x="217" y="45"/>
                    <a:pt x="197" y="27"/>
                  </a:cubicBezTo>
                  <a:cubicBezTo>
                    <a:pt x="176" y="9"/>
                    <a:pt x="152" y="0"/>
                    <a:pt x="119" y="0"/>
                  </a:cubicBezTo>
                  <a:cubicBezTo>
                    <a:pt x="76" y="0"/>
                    <a:pt x="44" y="15"/>
                    <a:pt x="26" y="44"/>
                  </a:cubicBezTo>
                  <a:cubicBezTo>
                    <a:pt x="14" y="62"/>
                    <a:pt x="8" y="83"/>
                    <a:pt x="7" y="118"/>
                  </a:cubicBezTo>
                  <a:lnTo>
                    <a:pt x="50" y="118"/>
                  </a:lnTo>
                  <a:cubicBezTo>
                    <a:pt x="51" y="95"/>
                    <a:pt x="54" y="81"/>
                    <a:pt x="60" y="70"/>
                  </a:cubicBezTo>
                  <a:cubicBezTo>
                    <a:pt x="71" y="49"/>
                    <a:pt x="93" y="37"/>
                    <a:pt x="118" y="37"/>
                  </a:cubicBezTo>
                  <a:cubicBezTo>
                    <a:pt x="156" y="37"/>
                    <a:pt x="185" y="64"/>
                    <a:pt x="185" y="100"/>
                  </a:cubicBezTo>
                  <a:cubicBezTo>
                    <a:pt x="185" y="127"/>
                    <a:pt x="169" y="150"/>
                    <a:pt x="139" y="168"/>
                  </a:cubicBezTo>
                  <a:lnTo>
                    <a:pt x="95" y="192"/>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350"/>
            <p:cNvSpPr>
              <a:spLocks/>
            </p:cNvSpPr>
            <p:nvPr/>
          </p:nvSpPr>
          <p:spPr bwMode="auto">
            <a:xfrm>
              <a:off x="4519" y="3030"/>
              <a:ext cx="11" cy="14"/>
            </a:xfrm>
            <a:custGeom>
              <a:avLst/>
              <a:gdLst>
                <a:gd name="T0" fmla="*/ 50 w 50"/>
                <a:gd name="T1" fmla="*/ 0 h 50"/>
                <a:gd name="T2" fmla="*/ 50 w 50"/>
                <a:gd name="T3" fmla="*/ 0 h 50"/>
                <a:gd name="T4" fmla="*/ 0 w 50"/>
                <a:gd name="T5" fmla="*/ 0 h 50"/>
                <a:gd name="T6" fmla="*/ 0 w 50"/>
                <a:gd name="T7" fmla="*/ 50 h 50"/>
                <a:gd name="T8" fmla="*/ 50 w 50"/>
                <a:gd name="T9" fmla="*/ 50 h 50"/>
                <a:gd name="T10" fmla="*/ 5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50" y="0"/>
                  </a:moveTo>
                  <a:lnTo>
                    <a:pt x="50" y="0"/>
                  </a:lnTo>
                  <a:lnTo>
                    <a:pt x="0" y="0"/>
                  </a:lnTo>
                  <a:lnTo>
                    <a:pt x="0" y="50"/>
                  </a:lnTo>
                  <a:lnTo>
                    <a:pt x="50" y="50"/>
                  </a:lnTo>
                  <a:lnTo>
                    <a:pt x="5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351"/>
            <p:cNvSpPr>
              <a:spLocks/>
            </p:cNvSpPr>
            <p:nvPr/>
          </p:nvSpPr>
          <p:spPr bwMode="auto">
            <a:xfrm>
              <a:off x="4551" y="2948"/>
              <a:ext cx="27" cy="96"/>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352"/>
            <p:cNvSpPr>
              <a:spLocks/>
            </p:cNvSpPr>
            <p:nvPr/>
          </p:nvSpPr>
          <p:spPr bwMode="auto">
            <a:xfrm>
              <a:off x="4612" y="2948"/>
              <a:ext cx="27" cy="96"/>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353"/>
            <p:cNvSpPr>
              <a:spLocks noEditPoints="1"/>
            </p:cNvSpPr>
            <p:nvPr/>
          </p:nvSpPr>
          <p:spPr bwMode="auto">
            <a:xfrm>
              <a:off x="2891" y="1546"/>
              <a:ext cx="2120" cy="1681"/>
            </a:xfrm>
            <a:custGeom>
              <a:avLst/>
              <a:gdLst>
                <a:gd name="T0" fmla="*/ 8171 w 9260"/>
                <a:gd name="T1" fmla="*/ 5125 h 5929"/>
                <a:gd name="T2" fmla="*/ 8318 w 9260"/>
                <a:gd name="T3" fmla="*/ 5125 h 5929"/>
                <a:gd name="T4" fmla="*/ 8544 w 9260"/>
                <a:gd name="T5" fmla="*/ 5125 h 5929"/>
                <a:gd name="T6" fmla="*/ 8718 w 9260"/>
                <a:gd name="T7" fmla="*/ 5125 h 5929"/>
                <a:gd name="T8" fmla="*/ 8864 w 9260"/>
                <a:gd name="T9" fmla="*/ 5125 h 5929"/>
                <a:gd name="T10" fmla="*/ 9024 w 9260"/>
                <a:gd name="T11" fmla="*/ 5125 h 5929"/>
                <a:gd name="T12" fmla="*/ 9198 w 9260"/>
                <a:gd name="T13" fmla="*/ 5125 h 5929"/>
                <a:gd name="T14" fmla="*/ 0 w 9260"/>
                <a:gd name="T15" fmla="*/ 5822 h 5929"/>
                <a:gd name="T16" fmla="*/ 0 w 9260"/>
                <a:gd name="T17" fmla="*/ 5662 h 5929"/>
                <a:gd name="T18" fmla="*/ 34 w 9260"/>
                <a:gd name="T19" fmla="*/ 5522 h 5929"/>
                <a:gd name="T20" fmla="*/ 104 w 9260"/>
                <a:gd name="T21" fmla="*/ 5364 h 5929"/>
                <a:gd name="T22" fmla="*/ 164 w 9260"/>
                <a:gd name="T23" fmla="*/ 5230 h 5929"/>
                <a:gd name="T24" fmla="*/ 256 w 9260"/>
                <a:gd name="T25" fmla="*/ 5023 h 5929"/>
                <a:gd name="T26" fmla="*/ 333 w 9260"/>
                <a:gd name="T27" fmla="*/ 4902 h 5929"/>
                <a:gd name="T28" fmla="*/ 463 w 9260"/>
                <a:gd name="T29" fmla="*/ 4787 h 5929"/>
                <a:gd name="T30" fmla="*/ 573 w 9260"/>
                <a:gd name="T31" fmla="*/ 4690 h 5929"/>
                <a:gd name="T32" fmla="*/ 682 w 9260"/>
                <a:gd name="T33" fmla="*/ 4576 h 5929"/>
                <a:gd name="T34" fmla="*/ 751 w 9260"/>
                <a:gd name="T35" fmla="*/ 4417 h 5929"/>
                <a:gd name="T36" fmla="*/ 809 w 9260"/>
                <a:gd name="T37" fmla="*/ 4282 h 5929"/>
                <a:gd name="T38" fmla="*/ 879 w 9260"/>
                <a:gd name="T39" fmla="*/ 4153 h 5929"/>
                <a:gd name="T40" fmla="*/ 988 w 9260"/>
                <a:gd name="T41" fmla="*/ 3955 h 5929"/>
                <a:gd name="T42" fmla="*/ 1116 w 9260"/>
                <a:gd name="T43" fmla="*/ 3839 h 5929"/>
                <a:gd name="T44" fmla="*/ 1227 w 9260"/>
                <a:gd name="T45" fmla="*/ 3742 h 5929"/>
                <a:gd name="T46" fmla="*/ 1348 w 9260"/>
                <a:gd name="T47" fmla="*/ 3638 h 5929"/>
                <a:gd name="T48" fmla="*/ 1462 w 9260"/>
                <a:gd name="T49" fmla="*/ 3546 h 5929"/>
                <a:gd name="T50" fmla="*/ 1599 w 9260"/>
                <a:gd name="T51" fmla="*/ 3439 h 5929"/>
                <a:gd name="T52" fmla="*/ 1714 w 9260"/>
                <a:gd name="T53" fmla="*/ 3349 h 5929"/>
                <a:gd name="T54" fmla="*/ 1819 w 9260"/>
                <a:gd name="T55" fmla="*/ 3165 h 5929"/>
                <a:gd name="T56" fmla="*/ 1849 w 9260"/>
                <a:gd name="T57" fmla="*/ 2994 h 5929"/>
                <a:gd name="T58" fmla="*/ 1944 w 9260"/>
                <a:gd name="T59" fmla="*/ 2895 h 5929"/>
                <a:gd name="T60" fmla="*/ 2067 w 9260"/>
                <a:gd name="T61" fmla="*/ 2815 h 5929"/>
                <a:gd name="T62" fmla="*/ 2201 w 9260"/>
                <a:gd name="T63" fmla="*/ 2728 h 5929"/>
                <a:gd name="T64" fmla="*/ 2346 w 9260"/>
                <a:gd name="T65" fmla="*/ 2634 h 5929"/>
                <a:gd name="T66" fmla="*/ 2458 w 9260"/>
                <a:gd name="T67" fmla="*/ 2539 h 5929"/>
                <a:gd name="T68" fmla="*/ 2569 w 9260"/>
                <a:gd name="T69" fmla="*/ 2442 h 5929"/>
                <a:gd name="T70" fmla="*/ 2739 w 9260"/>
                <a:gd name="T71" fmla="*/ 2293 h 5929"/>
                <a:gd name="T72" fmla="*/ 2809 w 9260"/>
                <a:gd name="T73" fmla="*/ 2135 h 5929"/>
                <a:gd name="T74" fmla="*/ 2868 w 9260"/>
                <a:gd name="T75" fmla="*/ 2000 h 5929"/>
                <a:gd name="T76" fmla="*/ 2951 w 9260"/>
                <a:gd name="T77" fmla="*/ 1881 h 5929"/>
                <a:gd name="T78" fmla="*/ 3052 w 9260"/>
                <a:gd name="T79" fmla="*/ 1757 h 5929"/>
                <a:gd name="T80" fmla="*/ 3162 w 9260"/>
                <a:gd name="T81" fmla="*/ 1622 h 5929"/>
                <a:gd name="T82" fmla="*/ 3243 w 9260"/>
                <a:gd name="T83" fmla="*/ 1500 h 5929"/>
                <a:gd name="T84" fmla="*/ 3369 w 9260"/>
                <a:gd name="T85" fmla="*/ 1312 h 5929"/>
                <a:gd name="T86" fmla="*/ 3529 w 9260"/>
                <a:gd name="T87" fmla="*/ 1252 h 5929"/>
                <a:gd name="T88" fmla="*/ 3669 w 9260"/>
                <a:gd name="T89" fmla="*/ 1209 h 5929"/>
                <a:gd name="T90" fmla="*/ 3822 w 9260"/>
                <a:gd name="T91" fmla="*/ 1162 h 5929"/>
                <a:gd name="T92" fmla="*/ 3987 w 9260"/>
                <a:gd name="T93" fmla="*/ 1111 h 5929"/>
                <a:gd name="T94" fmla="*/ 4127 w 9260"/>
                <a:gd name="T95" fmla="*/ 1067 h 5929"/>
                <a:gd name="T96" fmla="*/ 4344 w 9260"/>
                <a:gd name="T97" fmla="*/ 1000 h 5929"/>
                <a:gd name="T98" fmla="*/ 4473 w 9260"/>
                <a:gd name="T99" fmla="*/ 939 h 5929"/>
                <a:gd name="T100" fmla="*/ 4589 w 9260"/>
                <a:gd name="T101" fmla="*/ 811 h 5929"/>
                <a:gd name="T102" fmla="*/ 4688 w 9260"/>
                <a:gd name="T103" fmla="*/ 703 h 5929"/>
                <a:gd name="T104" fmla="*/ 4757 w 9260"/>
                <a:gd name="T105" fmla="*/ 579 h 5929"/>
                <a:gd name="T106" fmla="*/ 4782 w 9260"/>
                <a:gd name="T107" fmla="*/ 421 h 5929"/>
                <a:gd name="T108" fmla="*/ 4819 w 9260"/>
                <a:gd name="T109" fmla="*/ 253 h 5929"/>
                <a:gd name="T110" fmla="*/ 4866 w 9260"/>
                <a:gd name="T111" fmla="*/ 114 h 5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60" h="5929">
                  <a:moveTo>
                    <a:pt x="8024" y="5125"/>
                  </a:moveTo>
                  <a:lnTo>
                    <a:pt x="8024" y="5125"/>
                  </a:lnTo>
                  <a:lnTo>
                    <a:pt x="8104" y="5125"/>
                  </a:lnTo>
                  <a:moveTo>
                    <a:pt x="8131" y="5125"/>
                  </a:moveTo>
                  <a:lnTo>
                    <a:pt x="8131" y="5125"/>
                  </a:lnTo>
                  <a:lnTo>
                    <a:pt x="8144" y="5125"/>
                  </a:lnTo>
                  <a:moveTo>
                    <a:pt x="8171" y="5125"/>
                  </a:moveTo>
                  <a:lnTo>
                    <a:pt x="8171" y="5125"/>
                  </a:lnTo>
                  <a:lnTo>
                    <a:pt x="8251" y="5125"/>
                  </a:lnTo>
                  <a:moveTo>
                    <a:pt x="8278" y="5125"/>
                  </a:moveTo>
                  <a:lnTo>
                    <a:pt x="8278" y="5125"/>
                  </a:lnTo>
                  <a:lnTo>
                    <a:pt x="8291" y="5125"/>
                  </a:lnTo>
                  <a:moveTo>
                    <a:pt x="8318" y="5125"/>
                  </a:moveTo>
                  <a:lnTo>
                    <a:pt x="8318" y="5125"/>
                  </a:lnTo>
                  <a:lnTo>
                    <a:pt x="8398" y="5125"/>
                  </a:lnTo>
                  <a:moveTo>
                    <a:pt x="8424" y="5125"/>
                  </a:moveTo>
                  <a:lnTo>
                    <a:pt x="8424" y="5125"/>
                  </a:lnTo>
                  <a:lnTo>
                    <a:pt x="8438" y="5125"/>
                  </a:lnTo>
                  <a:moveTo>
                    <a:pt x="8464" y="5125"/>
                  </a:moveTo>
                  <a:lnTo>
                    <a:pt x="8464" y="5125"/>
                  </a:lnTo>
                  <a:lnTo>
                    <a:pt x="8544" y="5125"/>
                  </a:lnTo>
                  <a:moveTo>
                    <a:pt x="8571" y="5125"/>
                  </a:moveTo>
                  <a:lnTo>
                    <a:pt x="8571" y="5125"/>
                  </a:lnTo>
                  <a:lnTo>
                    <a:pt x="8584" y="5125"/>
                  </a:lnTo>
                  <a:moveTo>
                    <a:pt x="8611" y="5125"/>
                  </a:moveTo>
                  <a:lnTo>
                    <a:pt x="8611" y="5125"/>
                  </a:lnTo>
                  <a:lnTo>
                    <a:pt x="8691" y="5125"/>
                  </a:lnTo>
                  <a:moveTo>
                    <a:pt x="8718" y="5125"/>
                  </a:moveTo>
                  <a:lnTo>
                    <a:pt x="8718" y="5125"/>
                  </a:lnTo>
                  <a:lnTo>
                    <a:pt x="8731" y="5125"/>
                  </a:lnTo>
                  <a:moveTo>
                    <a:pt x="8758" y="5125"/>
                  </a:moveTo>
                  <a:lnTo>
                    <a:pt x="8758" y="5125"/>
                  </a:lnTo>
                  <a:lnTo>
                    <a:pt x="8838" y="5125"/>
                  </a:lnTo>
                  <a:moveTo>
                    <a:pt x="8864" y="5125"/>
                  </a:moveTo>
                  <a:lnTo>
                    <a:pt x="8864" y="5125"/>
                  </a:lnTo>
                  <a:lnTo>
                    <a:pt x="8878" y="5125"/>
                  </a:lnTo>
                  <a:moveTo>
                    <a:pt x="8904" y="5125"/>
                  </a:moveTo>
                  <a:lnTo>
                    <a:pt x="8904" y="5125"/>
                  </a:lnTo>
                  <a:lnTo>
                    <a:pt x="8984" y="5125"/>
                  </a:lnTo>
                  <a:moveTo>
                    <a:pt x="9011" y="5125"/>
                  </a:moveTo>
                  <a:lnTo>
                    <a:pt x="9011" y="5125"/>
                  </a:lnTo>
                  <a:lnTo>
                    <a:pt x="9024" y="5125"/>
                  </a:lnTo>
                  <a:moveTo>
                    <a:pt x="9051" y="5125"/>
                  </a:moveTo>
                  <a:lnTo>
                    <a:pt x="9051" y="5125"/>
                  </a:lnTo>
                  <a:lnTo>
                    <a:pt x="9131" y="5125"/>
                  </a:lnTo>
                  <a:moveTo>
                    <a:pt x="9158" y="5125"/>
                  </a:moveTo>
                  <a:lnTo>
                    <a:pt x="9158" y="5125"/>
                  </a:lnTo>
                  <a:lnTo>
                    <a:pt x="9171" y="5125"/>
                  </a:lnTo>
                  <a:moveTo>
                    <a:pt x="9198" y="5125"/>
                  </a:moveTo>
                  <a:lnTo>
                    <a:pt x="9198" y="5125"/>
                  </a:lnTo>
                  <a:lnTo>
                    <a:pt x="9260" y="5125"/>
                  </a:lnTo>
                  <a:moveTo>
                    <a:pt x="0" y="5929"/>
                  </a:moveTo>
                  <a:lnTo>
                    <a:pt x="0" y="5929"/>
                  </a:lnTo>
                  <a:lnTo>
                    <a:pt x="0" y="5849"/>
                  </a:lnTo>
                  <a:moveTo>
                    <a:pt x="0" y="5822"/>
                  </a:moveTo>
                  <a:lnTo>
                    <a:pt x="0" y="5822"/>
                  </a:lnTo>
                  <a:lnTo>
                    <a:pt x="0" y="5809"/>
                  </a:lnTo>
                  <a:moveTo>
                    <a:pt x="0" y="5782"/>
                  </a:moveTo>
                  <a:lnTo>
                    <a:pt x="0" y="5782"/>
                  </a:lnTo>
                  <a:lnTo>
                    <a:pt x="0" y="5702"/>
                  </a:lnTo>
                  <a:moveTo>
                    <a:pt x="0" y="5675"/>
                  </a:moveTo>
                  <a:lnTo>
                    <a:pt x="0" y="5675"/>
                  </a:lnTo>
                  <a:lnTo>
                    <a:pt x="0" y="5662"/>
                  </a:lnTo>
                  <a:moveTo>
                    <a:pt x="0" y="5635"/>
                  </a:moveTo>
                  <a:lnTo>
                    <a:pt x="0" y="5635"/>
                  </a:lnTo>
                  <a:lnTo>
                    <a:pt x="0" y="5598"/>
                  </a:lnTo>
                  <a:lnTo>
                    <a:pt x="18" y="5559"/>
                  </a:lnTo>
                  <a:moveTo>
                    <a:pt x="29" y="5534"/>
                  </a:moveTo>
                  <a:lnTo>
                    <a:pt x="29" y="5534"/>
                  </a:lnTo>
                  <a:lnTo>
                    <a:pt x="34" y="5522"/>
                  </a:lnTo>
                  <a:moveTo>
                    <a:pt x="45" y="5498"/>
                  </a:moveTo>
                  <a:lnTo>
                    <a:pt x="45" y="5498"/>
                  </a:lnTo>
                  <a:lnTo>
                    <a:pt x="77" y="5425"/>
                  </a:lnTo>
                  <a:moveTo>
                    <a:pt x="88" y="5400"/>
                  </a:moveTo>
                  <a:lnTo>
                    <a:pt x="88" y="5400"/>
                  </a:lnTo>
                  <a:lnTo>
                    <a:pt x="93" y="5388"/>
                  </a:lnTo>
                  <a:moveTo>
                    <a:pt x="104" y="5364"/>
                  </a:moveTo>
                  <a:lnTo>
                    <a:pt x="104" y="5364"/>
                  </a:lnTo>
                  <a:lnTo>
                    <a:pt x="137" y="5291"/>
                  </a:lnTo>
                  <a:moveTo>
                    <a:pt x="148" y="5266"/>
                  </a:moveTo>
                  <a:lnTo>
                    <a:pt x="148" y="5266"/>
                  </a:lnTo>
                  <a:lnTo>
                    <a:pt x="153" y="5254"/>
                  </a:lnTo>
                  <a:moveTo>
                    <a:pt x="164" y="5230"/>
                  </a:moveTo>
                  <a:lnTo>
                    <a:pt x="164" y="5230"/>
                  </a:lnTo>
                  <a:lnTo>
                    <a:pt x="196" y="5157"/>
                  </a:lnTo>
                  <a:moveTo>
                    <a:pt x="207" y="5132"/>
                  </a:moveTo>
                  <a:lnTo>
                    <a:pt x="207" y="5132"/>
                  </a:lnTo>
                  <a:lnTo>
                    <a:pt x="212" y="5120"/>
                  </a:lnTo>
                  <a:moveTo>
                    <a:pt x="223" y="5096"/>
                  </a:moveTo>
                  <a:lnTo>
                    <a:pt x="223" y="5096"/>
                  </a:lnTo>
                  <a:lnTo>
                    <a:pt x="256" y="5023"/>
                  </a:lnTo>
                  <a:moveTo>
                    <a:pt x="266" y="4998"/>
                  </a:moveTo>
                  <a:lnTo>
                    <a:pt x="266" y="4998"/>
                  </a:lnTo>
                  <a:lnTo>
                    <a:pt x="272" y="4986"/>
                  </a:lnTo>
                  <a:moveTo>
                    <a:pt x="283" y="4962"/>
                  </a:moveTo>
                  <a:lnTo>
                    <a:pt x="283" y="4962"/>
                  </a:lnTo>
                  <a:lnTo>
                    <a:pt x="294" y="4937"/>
                  </a:lnTo>
                  <a:lnTo>
                    <a:pt x="333" y="4902"/>
                  </a:lnTo>
                  <a:moveTo>
                    <a:pt x="353" y="4884"/>
                  </a:moveTo>
                  <a:lnTo>
                    <a:pt x="353" y="4884"/>
                  </a:lnTo>
                  <a:lnTo>
                    <a:pt x="363" y="4875"/>
                  </a:lnTo>
                  <a:moveTo>
                    <a:pt x="383" y="4858"/>
                  </a:moveTo>
                  <a:lnTo>
                    <a:pt x="383" y="4858"/>
                  </a:lnTo>
                  <a:lnTo>
                    <a:pt x="443" y="4805"/>
                  </a:lnTo>
                  <a:moveTo>
                    <a:pt x="463" y="4787"/>
                  </a:moveTo>
                  <a:lnTo>
                    <a:pt x="463" y="4787"/>
                  </a:lnTo>
                  <a:lnTo>
                    <a:pt x="473" y="4778"/>
                  </a:lnTo>
                  <a:moveTo>
                    <a:pt x="493" y="4761"/>
                  </a:moveTo>
                  <a:lnTo>
                    <a:pt x="493" y="4761"/>
                  </a:lnTo>
                  <a:lnTo>
                    <a:pt x="553" y="4708"/>
                  </a:lnTo>
                  <a:moveTo>
                    <a:pt x="573" y="4690"/>
                  </a:moveTo>
                  <a:lnTo>
                    <a:pt x="573" y="4690"/>
                  </a:lnTo>
                  <a:lnTo>
                    <a:pt x="583" y="4681"/>
                  </a:lnTo>
                  <a:moveTo>
                    <a:pt x="603" y="4664"/>
                  </a:moveTo>
                  <a:lnTo>
                    <a:pt x="603" y="4664"/>
                  </a:lnTo>
                  <a:lnTo>
                    <a:pt x="663" y="4611"/>
                  </a:lnTo>
                  <a:moveTo>
                    <a:pt x="676" y="4588"/>
                  </a:moveTo>
                  <a:lnTo>
                    <a:pt x="676" y="4588"/>
                  </a:lnTo>
                  <a:lnTo>
                    <a:pt x="682" y="4576"/>
                  </a:lnTo>
                  <a:moveTo>
                    <a:pt x="692" y="4551"/>
                  </a:moveTo>
                  <a:lnTo>
                    <a:pt x="692" y="4551"/>
                  </a:lnTo>
                  <a:lnTo>
                    <a:pt x="724" y="4478"/>
                  </a:lnTo>
                  <a:moveTo>
                    <a:pt x="735" y="4454"/>
                  </a:moveTo>
                  <a:lnTo>
                    <a:pt x="735" y="4454"/>
                  </a:lnTo>
                  <a:lnTo>
                    <a:pt x="740" y="4441"/>
                  </a:lnTo>
                  <a:moveTo>
                    <a:pt x="751" y="4417"/>
                  </a:moveTo>
                  <a:lnTo>
                    <a:pt x="751" y="4417"/>
                  </a:lnTo>
                  <a:lnTo>
                    <a:pt x="783" y="4343"/>
                  </a:lnTo>
                  <a:moveTo>
                    <a:pt x="793" y="4319"/>
                  </a:moveTo>
                  <a:lnTo>
                    <a:pt x="793" y="4319"/>
                  </a:lnTo>
                  <a:lnTo>
                    <a:pt x="799" y="4307"/>
                  </a:lnTo>
                  <a:moveTo>
                    <a:pt x="809" y="4282"/>
                  </a:moveTo>
                  <a:lnTo>
                    <a:pt x="809" y="4282"/>
                  </a:lnTo>
                  <a:lnTo>
                    <a:pt x="812" y="4275"/>
                  </a:lnTo>
                  <a:lnTo>
                    <a:pt x="847" y="4212"/>
                  </a:lnTo>
                  <a:moveTo>
                    <a:pt x="860" y="4189"/>
                  </a:moveTo>
                  <a:lnTo>
                    <a:pt x="860" y="4189"/>
                  </a:lnTo>
                  <a:lnTo>
                    <a:pt x="866" y="4177"/>
                  </a:lnTo>
                  <a:moveTo>
                    <a:pt x="879" y="4153"/>
                  </a:moveTo>
                  <a:lnTo>
                    <a:pt x="879" y="4153"/>
                  </a:lnTo>
                  <a:lnTo>
                    <a:pt x="918" y="4083"/>
                  </a:lnTo>
                  <a:moveTo>
                    <a:pt x="931" y="4060"/>
                  </a:moveTo>
                  <a:lnTo>
                    <a:pt x="931" y="4060"/>
                  </a:lnTo>
                  <a:lnTo>
                    <a:pt x="937" y="4048"/>
                  </a:lnTo>
                  <a:moveTo>
                    <a:pt x="950" y="4025"/>
                  </a:moveTo>
                  <a:lnTo>
                    <a:pt x="950" y="4025"/>
                  </a:lnTo>
                  <a:lnTo>
                    <a:pt x="988" y="3955"/>
                  </a:lnTo>
                  <a:moveTo>
                    <a:pt x="1005" y="3935"/>
                  </a:moveTo>
                  <a:lnTo>
                    <a:pt x="1005" y="3935"/>
                  </a:lnTo>
                  <a:lnTo>
                    <a:pt x="1015" y="3926"/>
                  </a:lnTo>
                  <a:moveTo>
                    <a:pt x="1035" y="3908"/>
                  </a:moveTo>
                  <a:lnTo>
                    <a:pt x="1035" y="3908"/>
                  </a:lnTo>
                  <a:lnTo>
                    <a:pt x="1096" y="3856"/>
                  </a:lnTo>
                  <a:moveTo>
                    <a:pt x="1116" y="3839"/>
                  </a:moveTo>
                  <a:lnTo>
                    <a:pt x="1116" y="3839"/>
                  </a:lnTo>
                  <a:lnTo>
                    <a:pt x="1126" y="3830"/>
                  </a:lnTo>
                  <a:moveTo>
                    <a:pt x="1146" y="3812"/>
                  </a:moveTo>
                  <a:lnTo>
                    <a:pt x="1146" y="3812"/>
                  </a:lnTo>
                  <a:lnTo>
                    <a:pt x="1207" y="3760"/>
                  </a:lnTo>
                  <a:moveTo>
                    <a:pt x="1227" y="3742"/>
                  </a:moveTo>
                  <a:lnTo>
                    <a:pt x="1227" y="3742"/>
                  </a:lnTo>
                  <a:lnTo>
                    <a:pt x="1237" y="3734"/>
                  </a:lnTo>
                  <a:moveTo>
                    <a:pt x="1257" y="3716"/>
                  </a:moveTo>
                  <a:lnTo>
                    <a:pt x="1257" y="3716"/>
                  </a:lnTo>
                  <a:lnTo>
                    <a:pt x="1317" y="3664"/>
                  </a:lnTo>
                  <a:moveTo>
                    <a:pt x="1338" y="3646"/>
                  </a:moveTo>
                  <a:lnTo>
                    <a:pt x="1338" y="3646"/>
                  </a:lnTo>
                  <a:lnTo>
                    <a:pt x="1348" y="3638"/>
                  </a:lnTo>
                  <a:moveTo>
                    <a:pt x="1368" y="3620"/>
                  </a:moveTo>
                  <a:lnTo>
                    <a:pt x="1368" y="3620"/>
                  </a:lnTo>
                  <a:lnTo>
                    <a:pt x="1375" y="3614"/>
                  </a:lnTo>
                  <a:lnTo>
                    <a:pt x="1431" y="3571"/>
                  </a:lnTo>
                  <a:moveTo>
                    <a:pt x="1452" y="3554"/>
                  </a:moveTo>
                  <a:lnTo>
                    <a:pt x="1452" y="3554"/>
                  </a:lnTo>
                  <a:lnTo>
                    <a:pt x="1462" y="3546"/>
                  </a:lnTo>
                  <a:moveTo>
                    <a:pt x="1483" y="3529"/>
                  </a:moveTo>
                  <a:lnTo>
                    <a:pt x="1483" y="3529"/>
                  </a:lnTo>
                  <a:lnTo>
                    <a:pt x="1546" y="3480"/>
                  </a:lnTo>
                  <a:moveTo>
                    <a:pt x="1567" y="3464"/>
                  </a:moveTo>
                  <a:lnTo>
                    <a:pt x="1567" y="3464"/>
                  </a:lnTo>
                  <a:lnTo>
                    <a:pt x="1578" y="3455"/>
                  </a:lnTo>
                  <a:moveTo>
                    <a:pt x="1599" y="3439"/>
                  </a:moveTo>
                  <a:lnTo>
                    <a:pt x="1599" y="3439"/>
                  </a:lnTo>
                  <a:lnTo>
                    <a:pt x="1662" y="3390"/>
                  </a:lnTo>
                  <a:moveTo>
                    <a:pt x="1683" y="3373"/>
                  </a:moveTo>
                  <a:lnTo>
                    <a:pt x="1683" y="3373"/>
                  </a:lnTo>
                  <a:lnTo>
                    <a:pt x="1693" y="3365"/>
                  </a:lnTo>
                  <a:moveTo>
                    <a:pt x="1714" y="3349"/>
                  </a:moveTo>
                  <a:lnTo>
                    <a:pt x="1714" y="3349"/>
                  </a:lnTo>
                  <a:lnTo>
                    <a:pt x="1777" y="3299"/>
                  </a:lnTo>
                  <a:moveTo>
                    <a:pt x="1798" y="3283"/>
                  </a:moveTo>
                  <a:lnTo>
                    <a:pt x="1798" y="3283"/>
                  </a:lnTo>
                  <a:lnTo>
                    <a:pt x="1800" y="3270"/>
                  </a:lnTo>
                  <a:moveTo>
                    <a:pt x="1805" y="3243"/>
                  </a:moveTo>
                  <a:lnTo>
                    <a:pt x="1805" y="3243"/>
                  </a:lnTo>
                  <a:lnTo>
                    <a:pt x="1819" y="3165"/>
                  </a:lnTo>
                  <a:moveTo>
                    <a:pt x="1824" y="3138"/>
                  </a:moveTo>
                  <a:lnTo>
                    <a:pt x="1824" y="3138"/>
                  </a:lnTo>
                  <a:lnTo>
                    <a:pt x="1826" y="3125"/>
                  </a:lnTo>
                  <a:moveTo>
                    <a:pt x="1830" y="3099"/>
                  </a:moveTo>
                  <a:lnTo>
                    <a:pt x="1830" y="3099"/>
                  </a:lnTo>
                  <a:lnTo>
                    <a:pt x="1844" y="3020"/>
                  </a:lnTo>
                  <a:moveTo>
                    <a:pt x="1849" y="2994"/>
                  </a:moveTo>
                  <a:lnTo>
                    <a:pt x="1849" y="2994"/>
                  </a:lnTo>
                  <a:lnTo>
                    <a:pt x="1851" y="2981"/>
                  </a:lnTo>
                  <a:moveTo>
                    <a:pt x="1856" y="2955"/>
                  </a:moveTo>
                  <a:lnTo>
                    <a:pt x="1856" y="2955"/>
                  </a:lnTo>
                  <a:lnTo>
                    <a:pt x="1856" y="2953"/>
                  </a:lnTo>
                  <a:lnTo>
                    <a:pt x="1922" y="2910"/>
                  </a:lnTo>
                  <a:moveTo>
                    <a:pt x="1944" y="2895"/>
                  </a:moveTo>
                  <a:lnTo>
                    <a:pt x="1944" y="2895"/>
                  </a:lnTo>
                  <a:lnTo>
                    <a:pt x="1955" y="2888"/>
                  </a:lnTo>
                  <a:moveTo>
                    <a:pt x="1978" y="2874"/>
                  </a:moveTo>
                  <a:lnTo>
                    <a:pt x="1978" y="2874"/>
                  </a:lnTo>
                  <a:lnTo>
                    <a:pt x="2045" y="2830"/>
                  </a:lnTo>
                  <a:moveTo>
                    <a:pt x="2067" y="2815"/>
                  </a:moveTo>
                  <a:lnTo>
                    <a:pt x="2067" y="2815"/>
                  </a:lnTo>
                  <a:lnTo>
                    <a:pt x="2078" y="2808"/>
                  </a:lnTo>
                  <a:moveTo>
                    <a:pt x="2101" y="2794"/>
                  </a:moveTo>
                  <a:lnTo>
                    <a:pt x="2101" y="2794"/>
                  </a:lnTo>
                  <a:lnTo>
                    <a:pt x="2168" y="2750"/>
                  </a:lnTo>
                  <a:moveTo>
                    <a:pt x="2190" y="2735"/>
                  </a:moveTo>
                  <a:lnTo>
                    <a:pt x="2190" y="2735"/>
                  </a:lnTo>
                  <a:lnTo>
                    <a:pt x="2201" y="2728"/>
                  </a:lnTo>
                  <a:moveTo>
                    <a:pt x="2223" y="2714"/>
                  </a:moveTo>
                  <a:lnTo>
                    <a:pt x="2223" y="2714"/>
                  </a:lnTo>
                  <a:lnTo>
                    <a:pt x="2290" y="2670"/>
                  </a:lnTo>
                  <a:moveTo>
                    <a:pt x="2313" y="2655"/>
                  </a:moveTo>
                  <a:lnTo>
                    <a:pt x="2313" y="2655"/>
                  </a:lnTo>
                  <a:lnTo>
                    <a:pt x="2324" y="2648"/>
                  </a:lnTo>
                  <a:moveTo>
                    <a:pt x="2346" y="2634"/>
                  </a:moveTo>
                  <a:lnTo>
                    <a:pt x="2346" y="2634"/>
                  </a:lnTo>
                  <a:lnTo>
                    <a:pt x="2364" y="2622"/>
                  </a:lnTo>
                  <a:lnTo>
                    <a:pt x="2408" y="2583"/>
                  </a:lnTo>
                  <a:moveTo>
                    <a:pt x="2428" y="2566"/>
                  </a:moveTo>
                  <a:lnTo>
                    <a:pt x="2428" y="2566"/>
                  </a:lnTo>
                  <a:lnTo>
                    <a:pt x="2438" y="2557"/>
                  </a:lnTo>
                  <a:moveTo>
                    <a:pt x="2458" y="2539"/>
                  </a:moveTo>
                  <a:lnTo>
                    <a:pt x="2458" y="2539"/>
                  </a:lnTo>
                  <a:lnTo>
                    <a:pt x="2518" y="2486"/>
                  </a:lnTo>
                  <a:moveTo>
                    <a:pt x="2538" y="2469"/>
                  </a:moveTo>
                  <a:lnTo>
                    <a:pt x="2538" y="2469"/>
                  </a:lnTo>
                  <a:lnTo>
                    <a:pt x="2548" y="2460"/>
                  </a:lnTo>
                  <a:moveTo>
                    <a:pt x="2569" y="2442"/>
                  </a:moveTo>
                  <a:lnTo>
                    <a:pt x="2569" y="2442"/>
                  </a:lnTo>
                  <a:lnTo>
                    <a:pt x="2629" y="2390"/>
                  </a:lnTo>
                  <a:moveTo>
                    <a:pt x="2649" y="2372"/>
                  </a:moveTo>
                  <a:lnTo>
                    <a:pt x="2649" y="2372"/>
                  </a:lnTo>
                  <a:lnTo>
                    <a:pt x="2659" y="2363"/>
                  </a:lnTo>
                  <a:moveTo>
                    <a:pt x="2679" y="2346"/>
                  </a:moveTo>
                  <a:lnTo>
                    <a:pt x="2679" y="2346"/>
                  </a:lnTo>
                  <a:lnTo>
                    <a:pt x="2739" y="2293"/>
                  </a:lnTo>
                  <a:moveTo>
                    <a:pt x="2750" y="2269"/>
                  </a:moveTo>
                  <a:lnTo>
                    <a:pt x="2750" y="2269"/>
                  </a:lnTo>
                  <a:lnTo>
                    <a:pt x="2756" y="2257"/>
                  </a:lnTo>
                  <a:moveTo>
                    <a:pt x="2766" y="2232"/>
                  </a:moveTo>
                  <a:lnTo>
                    <a:pt x="2766" y="2232"/>
                  </a:lnTo>
                  <a:lnTo>
                    <a:pt x="2799" y="2159"/>
                  </a:lnTo>
                  <a:moveTo>
                    <a:pt x="2809" y="2135"/>
                  </a:moveTo>
                  <a:lnTo>
                    <a:pt x="2809" y="2135"/>
                  </a:lnTo>
                  <a:lnTo>
                    <a:pt x="2815" y="2122"/>
                  </a:lnTo>
                  <a:moveTo>
                    <a:pt x="2825" y="2098"/>
                  </a:moveTo>
                  <a:lnTo>
                    <a:pt x="2825" y="2098"/>
                  </a:lnTo>
                  <a:lnTo>
                    <a:pt x="2858" y="2025"/>
                  </a:lnTo>
                  <a:moveTo>
                    <a:pt x="2868" y="2000"/>
                  </a:moveTo>
                  <a:lnTo>
                    <a:pt x="2868" y="2000"/>
                  </a:lnTo>
                  <a:lnTo>
                    <a:pt x="2874" y="1988"/>
                  </a:lnTo>
                  <a:moveTo>
                    <a:pt x="2884" y="1964"/>
                  </a:moveTo>
                  <a:lnTo>
                    <a:pt x="2884" y="1964"/>
                  </a:lnTo>
                  <a:lnTo>
                    <a:pt x="2886" y="1961"/>
                  </a:lnTo>
                  <a:lnTo>
                    <a:pt x="2934" y="1901"/>
                  </a:lnTo>
                  <a:moveTo>
                    <a:pt x="2951" y="1881"/>
                  </a:moveTo>
                  <a:lnTo>
                    <a:pt x="2951" y="1881"/>
                  </a:lnTo>
                  <a:lnTo>
                    <a:pt x="2960" y="1870"/>
                  </a:lnTo>
                  <a:moveTo>
                    <a:pt x="2976" y="1850"/>
                  </a:moveTo>
                  <a:lnTo>
                    <a:pt x="2976" y="1850"/>
                  </a:lnTo>
                  <a:lnTo>
                    <a:pt x="3027" y="1788"/>
                  </a:lnTo>
                  <a:moveTo>
                    <a:pt x="3044" y="1767"/>
                  </a:moveTo>
                  <a:lnTo>
                    <a:pt x="3044" y="1767"/>
                  </a:lnTo>
                  <a:lnTo>
                    <a:pt x="3052" y="1757"/>
                  </a:lnTo>
                  <a:moveTo>
                    <a:pt x="3069" y="1736"/>
                  </a:moveTo>
                  <a:lnTo>
                    <a:pt x="3069" y="1736"/>
                  </a:lnTo>
                  <a:lnTo>
                    <a:pt x="3120" y="1674"/>
                  </a:lnTo>
                  <a:moveTo>
                    <a:pt x="3137" y="1654"/>
                  </a:moveTo>
                  <a:lnTo>
                    <a:pt x="3137" y="1654"/>
                  </a:lnTo>
                  <a:lnTo>
                    <a:pt x="3145" y="1643"/>
                  </a:lnTo>
                  <a:moveTo>
                    <a:pt x="3162" y="1622"/>
                  </a:moveTo>
                  <a:lnTo>
                    <a:pt x="3162" y="1622"/>
                  </a:lnTo>
                  <a:lnTo>
                    <a:pt x="3206" y="1556"/>
                  </a:lnTo>
                  <a:moveTo>
                    <a:pt x="3221" y="1534"/>
                  </a:moveTo>
                  <a:lnTo>
                    <a:pt x="3221" y="1534"/>
                  </a:lnTo>
                  <a:lnTo>
                    <a:pt x="3228" y="1523"/>
                  </a:lnTo>
                  <a:moveTo>
                    <a:pt x="3243" y="1500"/>
                  </a:moveTo>
                  <a:lnTo>
                    <a:pt x="3243" y="1500"/>
                  </a:lnTo>
                  <a:lnTo>
                    <a:pt x="3288" y="1434"/>
                  </a:lnTo>
                  <a:moveTo>
                    <a:pt x="3302" y="1412"/>
                  </a:moveTo>
                  <a:lnTo>
                    <a:pt x="3302" y="1412"/>
                  </a:lnTo>
                  <a:lnTo>
                    <a:pt x="3310" y="1401"/>
                  </a:lnTo>
                  <a:moveTo>
                    <a:pt x="3325" y="1378"/>
                  </a:moveTo>
                  <a:lnTo>
                    <a:pt x="3325" y="1378"/>
                  </a:lnTo>
                  <a:lnTo>
                    <a:pt x="3369" y="1312"/>
                  </a:lnTo>
                  <a:moveTo>
                    <a:pt x="3389" y="1296"/>
                  </a:moveTo>
                  <a:lnTo>
                    <a:pt x="3389" y="1296"/>
                  </a:lnTo>
                  <a:lnTo>
                    <a:pt x="3401" y="1292"/>
                  </a:lnTo>
                  <a:moveTo>
                    <a:pt x="3427" y="1284"/>
                  </a:moveTo>
                  <a:lnTo>
                    <a:pt x="3427" y="1284"/>
                  </a:lnTo>
                  <a:lnTo>
                    <a:pt x="3503" y="1260"/>
                  </a:lnTo>
                  <a:moveTo>
                    <a:pt x="3529" y="1252"/>
                  </a:moveTo>
                  <a:lnTo>
                    <a:pt x="3529" y="1252"/>
                  </a:lnTo>
                  <a:lnTo>
                    <a:pt x="3541" y="1249"/>
                  </a:lnTo>
                  <a:moveTo>
                    <a:pt x="3567" y="1241"/>
                  </a:moveTo>
                  <a:lnTo>
                    <a:pt x="3567" y="1241"/>
                  </a:lnTo>
                  <a:lnTo>
                    <a:pt x="3643" y="1217"/>
                  </a:lnTo>
                  <a:moveTo>
                    <a:pt x="3669" y="1209"/>
                  </a:moveTo>
                  <a:lnTo>
                    <a:pt x="3669" y="1209"/>
                  </a:lnTo>
                  <a:lnTo>
                    <a:pt x="3681" y="1205"/>
                  </a:lnTo>
                  <a:moveTo>
                    <a:pt x="3707" y="1197"/>
                  </a:moveTo>
                  <a:lnTo>
                    <a:pt x="3707" y="1197"/>
                  </a:lnTo>
                  <a:lnTo>
                    <a:pt x="3783" y="1174"/>
                  </a:lnTo>
                  <a:moveTo>
                    <a:pt x="3809" y="1166"/>
                  </a:moveTo>
                  <a:lnTo>
                    <a:pt x="3809" y="1166"/>
                  </a:lnTo>
                  <a:lnTo>
                    <a:pt x="3822" y="1162"/>
                  </a:lnTo>
                  <a:moveTo>
                    <a:pt x="3847" y="1154"/>
                  </a:moveTo>
                  <a:lnTo>
                    <a:pt x="3847" y="1154"/>
                  </a:lnTo>
                  <a:lnTo>
                    <a:pt x="3923" y="1130"/>
                  </a:lnTo>
                  <a:moveTo>
                    <a:pt x="3949" y="1122"/>
                  </a:moveTo>
                  <a:lnTo>
                    <a:pt x="3949" y="1122"/>
                  </a:lnTo>
                  <a:lnTo>
                    <a:pt x="3962" y="1118"/>
                  </a:lnTo>
                  <a:moveTo>
                    <a:pt x="3987" y="1111"/>
                  </a:moveTo>
                  <a:lnTo>
                    <a:pt x="3987" y="1111"/>
                  </a:lnTo>
                  <a:lnTo>
                    <a:pt x="4064" y="1087"/>
                  </a:lnTo>
                  <a:moveTo>
                    <a:pt x="4089" y="1079"/>
                  </a:moveTo>
                  <a:lnTo>
                    <a:pt x="4089" y="1079"/>
                  </a:lnTo>
                  <a:lnTo>
                    <a:pt x="4102" y="1075"/>
                  </a:lnTo>
                  <a:moveTo>
                    <a:pt x="4127" y="1067"/>
                  </a:moveTo>
                  <a:lnTo>
                    <a:pt x="4127" y="1067"/>
                  </a:lnTo>
                  <a:lnTo>
                    <a:pt x="4204" y="1043"/>
                  </a:lnTo>
                  <a:moveTo>
                    <a:pt x="4229" y="1036"/>
                  </a:moveTo>
                  <a:lnTo>
                    <a:pt x="4229" y="1036"/>
                  </a:lnTo>
                  <a:lnTo>
                    <a:pt x="4242" y="1032"/>
                  </a:lnTo>
                  <a:moveTo>
                    <a:pt x="4267" y="1024"/>
                  </a:moveTo>
                  <a:lnTo>
                    <a:pt x="4267" y="1024"/>
                  </a:lnTo>
                  <a:lnTo>
                    <a:pt x="4344" y="1000"/>
                  </a:lnTo>
                  <a:moveTo>
                    <a:pt x="4369" y="992"/>
                  </a:moveTo>
                  <a:lnTo>
                    <a:pt x="4369" y="992"/>
                  </a:lnTo>
                  <a:lnTo>
                    <a:pt x="4382" y="988"/>
                  </a:lnTo>
                  <a:moveTo>
                    <a:pt x="4407" y="980"/>
                  </a:moveTo>
                  <a:lnTo>
                    <a:pt x="4407" y="980"/>
                  </a:lnTo>
                  <a:lnTo>
                    <a:pt x="4446" y="969"/>
                  </a:lnTo>
                  <a:lnTo>
                    <a:pt x="4473" y="939"/>
                  </a:lnTo>
                  <a:moveTo>
                    <a:pt x="4491" y="919"/>
                  </a:moveTo>
                  <a:lnTo>
                    <a:pt x="4491" y="919"/>
                  </a:lnTo>
                  <a:lnTo>
                    <a:pt x="4500" y="909"/>
                  </a:lnTo>
                  <a:moveTo>
                    <a:pt x="4518" y="890"/>
                  </a:moveTo>
                  <a:lnTo>
                    <a:pt x="4518" y="890"/>
                  </a:lnTo>
                  <a:lnTo>
                    <a:pt x="4571" y="831"/>
                  </a:lnTo>
                  <a:moveTo>
                    <a:pt x="4589" y="811"/>
                  </a:moveTo>
                  <a:lnTo>
                    <a:pt x="4589" y="811"/>
                  </a:lnTo>
                  <a:lnTo>
                    <a:pt x="4598" y="801"/>
                  </a:lnTo>
                  <a:moveTo>
                    <a:pt x="4616" y="781"/>
                  </a:moveTo>
                  <a:lnTo>
                    <a:pt x="4616" y="781"/>
                  </a:lnTo>
                  <a:lnTo>
                    <a:pt x="4670" y="722"/>
                  </a:lnTo>
                  <a:moveTo>
                    <a:pt x="4688" y="703"/>
                  </a:moveTo>
                  <a:lnTo>
                    <a:pt x="4688" y="703"/>
                  </a:lnTo>
                  <a:lnTo>
                    <a:pt x="4697" y="693"/>
                  </a:lnTo>
                  <a:moveTo>
                    <a:pt x="4715" y="673"/>
                  </a:moveTo>
                  <a:lnTo>
                    <a:pt x="4715" y="673"/>
                  </a:lnTo>
                  <a:lnTo>
                    <a:pt x="4747" y="638"/>
                  </a:lnTo>
                  <a:lnTo>
                    <a:pt x="4752" y="606"/>
                  </a:lnTo>
                  <a:moveTo>
                    <a:pt x="4757" y="579"/>
                  </a:moveTo>
                  <a:lnTo>
                    <a:pt x="4757" y="579"/>
                  </a:lnTo>
                  <a:lnTo>
                    <a:pt x="4759" y="566"/>
                  </a:lnTo>
                  <a:moveTo>
                    <a:pt x="4763" y="540"/>
                  </a:moveTo>
                  <a:lnTo>
                    <a:pt x="4763" y="540"/>
                  </a:lnTo>
                  <a:lnTo>
                    <a:pt x="4776" y="461"/>
                  </a:lnTo>
                  <a:moveTo>
                    <a:pt x="4780" y="435"/>
                  </a:moveTo>
                  <a:lnTo>
                    <a:pt x="4780" y="435"/>
                  </a:lnTo>
                  <a:lnTo>
                    <a:pt x="4782" y="421"/>
                  </a:lnTo>
                  <a:moveTo>
                    <a:pt x="4786" y="395"/>
                  </a:moveTo>
                  <a:lnTo>
                    <a:pt x="4786" y="395"/>
                  </a:lnTo>
                  <a:lnTo>
                    <a:pt x="4799" y="316"/>
                  </a:lnTo>
                  <a:moveTo>
                    <a:pt x="4806" y="291"/>
                  </a:moveTo>
                  <a:lnTo>
                    <a:pt x="4806" y="291"/>
                  </a:lnTo>
                  <a:lnTo>
                    <a:pt x="4810" y="278"/>
                  </a:lnTo>
                  <a:moveTo>
                    <a:pt x="4819" y="253"/>
                  </a:moveTo>
                  <a:lnTo>
                    <a:pt x="4819" y="253"/>
                  </a:lnTo>
                  <a:lnTo>
                    <a:pt x="4845" y="177"/>
                  </a:lnTo>
                  <a:moveTo>
                    <a:pt x="4853" y="152"/>
                  </a:moveTo>
                  <a:lnTo>
                    <a:pt x="4853" y="152"/>
                  </a:lnTo>
                  <a:lnTo>
                    <a:pt x="4857" y="139"/>
                  </a:lnTo>
                  <a:moveTo>
                    <a:pt x="4866" y="114"/>
                  </a:moveTo>
                  <a:lnTo>
                    <a:pt x="4866" y="114"/>
                  </a:lnTo>
                  <a:lnTo>
                    <a:pt x="4892" y="38"/>
                  </a:lnTo>
                  <a:moveTo>
                    <a:pt x="4900" y="13"/>
                  </a:moveTo>
                  <a:lnTo>
                    <a:pt x="4900" y="13"/>
                  </a:lnTo>
                  <a:lnTo>
                    <a:pt x="4905" y="0"/>
                  </a:lnTo>
                </a:path>
              </a:pathLst>
            </a:custGeom>
            <a:noFill/>
            <a:ln w="23813" cap="flat">
              <a:solidFill>
                <a:srgbClr val="FF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 name="Freeform 354"/>
            <p:cNvSpPr>
              <a:spLocks noEditPoints="1"/>
            </p:cNvSpPr>
            <p:nvPr/>
          </p:nvSpPr>
          <p:spPr bwMode="auto">
            <a:xfrm>
              <a:off x="4251" y="3079"/>
              <a:ext cx="77" cy="104"/>
            </a:xfrm>
            <a:custGeom>
              <a:avLst/>
              <a:gdLst>
                <a:gd name="T0" fmla="*/ 168 w 337"/>
                <a:gd name="T1" fmla="*/ 0 h 366"/>
                <a:gd name="T2" fmla="*/ 168 w 337"/>
                <a:gd name="T3" fmla="*/ 0 h 366"/>
                <a:gd name="T4" fmla="*/ 0 w 337"/>
                <a:gd name="T5" fmla="*/ 183 h 366"/>
                <a:gd name="T6" fmla="*/ 168 w 337"/>
                <a:gd name="T7" fmla="*/ 366 h 366"/>
                <a:gd name="T8" fmla="*/ 277 w 337"/>
                <a:gd name="T9" fmla="*/ 329 h 366"/>
                <a:gd name="T10" fmla="*/ 337 w 337"/>
                <a:gd name="T11" fmla="*/ 185 h 366"/>
                <a:gd name="T12" fmla="*/ 168 w 337"/>
                <a:gd name="T13" fmla="*/ 0 h 366"/>
                <a:gd name="T14" fmla="*/ 168 w 337"/>
                <a:gd name="T15" fmla="*/ 39 h 366"/>
                <a:gd name="T16" fmla="*/ 168 w 337"/>
                <a:gd name="T17" fmla="*/ 39 h 366"/>
                <a:gd name="T18" fmla="*/ 292 w 337"/>
                <a:gd name="T19" fmla="*/ 184 h 366"/>
                <a:gd name="T20" fmla="*/ 168 w 337"/>
                <a:gd name="T21" fmla="*/ 326 h 366"/>
                <a:gd name="T22" fmla="*/ 44 w 337"/>
                <a:gd name="T23" fmla="*/ 183 h 366"/>
                <a:gd name="T24" fmla="*/ 168 w 337"/>
                <a:gd name="T25" fmla="*/ 3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 h="366">
                  <a:moveTo>
                    <a:pt x="168" y="0"/>
                  </a:moveTo>
                  <a:lnTo>
                    <a:pt x="168" y="0"/>
                  </a:lnTo>
                  <a:cubicBezTo>
                    <a:pt x="68" y="0"/>
                    <a:pt x="0" y="73"/>
                    <a:pt x="0" y="183"/>
                  </a:cubicBezTo>
                  <a:cubicBezTo>
                    <a:pt x="0" y="292"/>
                    <a:pt x="68" y="366"/>
                    <a:pt x="168" y="366"/>
                  </a:cubicBezTo>
                  <a:cubicBezTo>
                    <a:pt x="211" y="366"/>
                    <a:pt x="248" y="353"/>
                    <a:pt x="277" y="329"/>
                  </a:cubicBezTo>
                  <a:cubicBezTo>
                    <a:pt x="315" y="297"/>
                    <a:pt x="337" y="242"/>
                    <a:pt x="337" y="185"/>
                  </a:cubicBezTo>
                  <a:cubicBezTo>
                    <a:pt x="337" y="73"/>
                    <a:pt x="270" y="0"/>
                    <a:pt x="168" y="0"/>
                  </a:cubicBezTo>
                  <a:close/>
                  <a:moveTo>
                    <a:pt x="168" y="39"/>
                  </a:moveTo>
                  <a:lnTo>
                    <a:pt x="168" y="39"/>
                  </a:lnTo>
                  <a:cubicBezTo>
                    <a:pt x="244" y="39"/>
                    <a:pt x="292" y="96"/>
                    <a:pt x="292" y="184"/>
                  </a:cubicBezTo>
                  <a:cubicBezTo>
                    <a:pt x="292" y="269"/>
                    <a:pt x="242" y="326"/>
                    <a:pt x="168" y="326"/>
                  </a:cubicBezTo>
                  <a:cubicBezTo>
                    <a:pt x="94" y="326"/>
                    <a:pt x="44" y="269"/>
                    <a:pt x="44" y="183"/>
                  </a:cubicBezTo>
                  <a:cubicBezTo>
                    <a:pt x="44" y="96"/>
                    <a:pt x="94" y="39"/>
                    <a:pt x="168" y="3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355"/>
            <p:cNvSpPr>
              <a:spLocks noEditPoints="1"/>
            </p:cNvSpPr>
            <p:nvPr/>
          </p:nvSpPr>
          <p:spPr bwMode="auto">
            <a:xfrm>
              <a:off x="4338" y="3107"/>
              <a:ext cx="52" cy="103"/>
            </a:xfrm>
            <a:custGeom>
              <a:avLst/>
              <a:gdLst>
                <a:gd name="T0" fmla="*/ 0 w 225"/>
                <a:gd name="T1" fmla="*/ 363 h 363"/>
                <a:gd name="T2" fmla="*/ 0 w 225"/>
                <a:gd name="T3" fmla="*/ 363 h 363"/>
                <a:gd name="T4" fmla="*/ 40 w 225"/>
                <a:gd name="T5" fmla="*/ 363 h 363"/>
                <a:gd name="T6" fmla="*/ 40 w 225"/>
                <a:gd name="T7" fmla="*/ 232 h 363"/>
                <a:gd name="T8" fmla="*/ 117 w 225"/>
                <a:gd name="T9" fmla="*/ 270 h 363"/>
                <a:gd name="T10" fmla="*/ 225 w 225"/>
                <a:gd name="T11" fmla="*/ 137 h 363"/>
                <a:gd name="T12" fmla="*/ 117 w 225"/>
                <a:gd name="T13" fmla="*/ 0 h 363"/>
                <a:gd name="T14" fmla="*/ 37 w 225"/>
                <a:gd name="T15" fmla="*/ 45 h 363"/>
                <a:gd name="T16" fmla="*/ 37 w 225"/>
                <a:gd name="T17" fmla="*/ 8 h 363"/>
                <a:gd name="T18" fmla="*/ 0 w 225"/>
                <a:gd name="T19" fmla="*/ 8 h 363"/>
                <a:gd name="T20" fmla="*/ 0 w 225"/>
                <a:gd name="T21" fmla="*/ 363 h 363"/>
                <a:gd name="T22" fmla="*/ 110 w 225"/>
                <a:gd name="T23" fmla="*/ 38 h 363"/>
                <a:gd name="T24" fmla="*/ 110 w 225"/>
                <a:gd name="T25" fmla="*/ 38 h 363"/>
                <a:gd name="T26" fmla="*/ 183 w 225"/>
                <a:gd name="T27" fmla="*/ 136 h 363"/>
                <a:gd name="T28" fmla="*/ 110 w 225"/>
                <a:gd name="T29" fmla="*/ 232 h 363"/>
                <a:gd name="T30" fmla="*/ 40 w 225"/>
                <a:gd name="T31" fmla="*/ 135 h 363"/>
                <a:gd name="T32" fmla="*/ 110 w 225"/>
                <a:gd name="T33" fmla="*/ 3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363">
                  <a:moveTo>
                    <a:pt x="0" y="363"/>
                  </a:moveTo>
                  <a:lnTo>
                    <a:pt x="0" y="363"/>
                  </a:lnTo>
                  <a:lnTo>
                    <a:pt x="40" y="363"/>
                  </a:lnTo>
                  <a:lnTo>
                    <a:pt x="40" y="232"/>
                  </a:lnTo>
                  <a:cubicBezTo>
                    <a:pt x="61" y="258"/>
                    <a:pt x="85" y="270"/>
                    <a:pt x="117" y="270"/>
                  </a:cubicBezTo>
                  <a:cubicBezTo>
                    <a:pt x="182" y="270"/>
                    <a:pt x="225" y="217"/>
                    <a:pt x="225" y="137"/>
                  </a:cubicBezTo>
                  <a:cubicBezTo>
                    <a:pt x="225" y="53"/>
                    <a:pt x="183" y="0"/>
                    <a:pt x="117" y="0"/>
                  </a:cubicBezTo>
                  <a:cubicBezTo>
                    <a:pt x="83" y="0"/>
                    <a:pt x="55" y="16"/>
                    <a:pt x="37" y="45"/>
                  </a:cubicBezTo>
                  <a:lnTo>
                    <a:pt x="37" y="8"/>
                  </a:lnTo>
                  <a:lnTo>
                    <a:pt x="0" y="8"/>
                  </a:lnTo>
                  <a:lnTo>
                    <a:pt x="0" y="363"/>
                  </a:lnTo>
                  <a:close/>
                  <a:moveTo>
                    <a:pt x="110" y="38"/>
                  </a:moveTo>
                  <a:lnTo>
                    <a:pt x="110" y="38"/>
                  </a:lnTo>
                  <a:cubicBezTo>
                    <a:pt x="154" y="38"/>
                    <a:pt x="183" y="76"/>
                    <a:pt x="183" y="136"/>
                  </a:cubicBezTo>
                  <a:cubicBezTo>
                    <a:pt x="183" y="193"/>
                    <a:pt x="154" y="232"/>
                    <a:pt x="110" y="232"/>
                  </a:cubicBezTo>
                  <a:cubicBezTo>
                    <a:pt x="68" y="232"/>
                    <a:pt x="40" y="194"/>
                    <a:pt x="40" y="135"/>
                  </a:cubicBezTo>
                  <a:cubicBezTo>
                    <a:pt x="40" y="76"/>
                    <a:pt x="68" y="38"/>
                    <a:pt x="110"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356"/>
            <p:cNvSpPr>
              <a:spLocks noEditPoints="1"/>
            </p:cNvSpPr>
            <p:nvPr/>
          </p:nvSpPr>
          <p:spPr bwMode="auto">
            <a:xfrm>
              <a:off x="4398" y="3107"/>
              <a:ext cx="52" cy="76"/>
            </a:xfrm>
            <a:custGeom>
              <a:avLst/>
              <a:gdLst>
                <a:gd name="T0" fmla="*/ 227 w 227"/>
                <a:gd name="T1" fmla="*/ 146 h 270"/>
                <a:gd name="T2" fmla="*/ 227 w 227"/>
                <a:gd name="T3" fmla="*/ 146 h 270"/>
                <a:gd name="T4" fmla="*/ 217 w 227"/>
                <a:gd name="T5" fmla="*/ 66 h 270"/>
                <a:gd name="T6" fmla="*/ 115 w 227"/>
                <a:gd name="T7" fmla="*/ 0 h 270"/>
                <a:gd name="T8" fmla="*/ 0 w 227"/>
                <a:gd name="T9" fmla="*/ 136 h 270"/>
                <a:gd name="T10" fmla="*/ 114 w 227"/>
                <a:gd name="T11" fmla="*/ 270 h 270"/>
                <a:gd name="T12" fmla="*/ 221 w 227"/>
                <a:gd name="T13" fmla="*/ 182 h 270"/>
                <a:gd name="T14" fmla="*/ 181 w 227"/>
                <a:gd name="T15" fmla="*/ 182 h 270"/>
                <a:gd name="T16" fmla="*/ 116 w 227"/>
                <a:gd name="T17" fmla="*/ 233 h 270"/>
                <a:gd name="T18" fmla="*/ 55 w 227"/>
                <a:gd name="T19" fmla="*/ 200 h 270"/>
                <a:gd name="T20" fmla="*/ 42 w 227"/>
                <a:gd name="T21" fmla="*/ 146 h 270"/>
                <a:gd name="T22" fmla="*/ 227 w 227"/>
                <a:gd name="T23" fmla="*/ 146 h 270"/>
                <a:gd name="T24" fmla="*/ 43 w 227"/>
                <a:gd name="T25" fmla="*/ 114 h 270"/>
                <a:gd name="T26" fmla="*/ 43 w 227"/>
                <a:gd name="T27" fmla="*/ 114 h 270"/>
                <a:gd name="T28" fmla="*/ 115 w 227"/>
                <a:gd name="T29" fmla="*/ 37 h 270"/>
                <a:gd name="T30" fmla="*/ 184 w 227"/>
                <a:gd name="T31" fmla="*/ 111 h 270"/>
                <a:gd name="T32" fmla="*/ 184 w 227"/>
                <a:gd name="T33" fmla="*/ 114 h 270"/>
                <a:gd name="T34" fmla="*/ 43 w 227"/>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7" h="270">
                  <a:moveTo>
                    <a:pt x="227" y="146"/>
                  </a:moveTo>
                  <a:lnTo>
                    <a:pt x="227" y="146"/>
                  </a:lnTo>
                  <a:cubicBezTo>
                    <a:pt x="227" y="108"/>
                    <a:pt x="224" y="85"/>
                    <a:pt x="217" y="66"/>
                  </a:cubicBezTo>
                  <a:cubicBezTo>
                    <a:pt x="200" y="25"/>
                    <a:pt x="162" y="0"/>
                    <a:pt x="115" y="0"/>
                  </a:cubicBezTo>
                  <a:cubicBezTo>
                    <a:pt x="45" y="0"/>
                    <a:pt x="0" y="54"/>
                    <a:pt x="0" y="136"/>
                  </a:cubicBezTo>
                  <a:cubicBezTo>
                    <a:pt x="0" y="219"/>
                    <a:pt x="44" y="270"/>
                    <a:pt x="114" y="270"/>
                  </a:cubicBezTo>
                  <a:cubicBezTo>
                    <a:pt x="172" y="270"/>
                    <a:pt x="211" y="237"/>
                    <a:pt x="221" y="182"/>
                  </a:cubicBezTo>
                  <a:lnTo>
                    <a:pt x="181" y="182"/>
                  </a:lnTo>
                  <a:cubicBezTo>
                    <a:pt x="170" y="215"/>
                    <a:pt x="148" y="233"/>
                    <a:pt x="116" y="233"/>
                  </a:cubicBezTo>
                  <a:cubicBezTo>
                    <a:pt x="90" y="233"/>
                    <a:pt x="69" y="221"/>
                    <a:pt x="55" y="200"/>
                  </a:cubicBezTo>
                  <a:cubicBezTo>
                    <a:pt x="46" y="186"/>
                    <a:pt x="42" y="171"/>
                    <a:pt x="42" y="146"/>
                  </a:cubicBezTo>
                  <a:lnTo>
                    <a:pt x="227" y="146"/>
                  </a:lnTo>
                  <a:close/>
                  <a:moveTo>
                    <a:pt x="43" y="114"/>
                  </a:moveTo>
                  <a:lnTo>
                    <a:pt x="43" y="114"/>
                  </a:lnTo>
                  <a:cubicBezTo>
                    <a:pt x="46" y="67"/>
                    <a:pt x="74" y="37"/>
                    <a:pt x="115" y="37"/>
                  </a:cubicBezTo>
                  <a:cubicBezTo>
                    <a:pt x="154" y="37"/>
                    <a:pt x="184" y="70"/>
                    <a:pt x="184" y="111"/>
                  </a:cubicBezTo>
                  <a:cubicBezTo>
                    <a:pt x="184" y="112"/>
                    <a:pt x="184" y="113"/>
                    <a:pt x="184" y="114"/>
                  </a:cubicBezTo>
                  <a:lnTo>
                    <a:pt x="43"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357"/>
            <p:cNvSpPr>
              <a:spLocks/>
            </p:cNvSpPr>
            <p:nvPr/>
          </p:nvSpPr>
          <p:spPr bwMode="auto">
            <a:xfrm>
              <a:off x="4462" y="3107"/>
              <a:ext cx="46" cy="73"/>
            </a:xfrm>
            <a:custGeom>
              <a:avLst/>
              <a:gdLst>
                <a:gd name="T0" fmla="*/ 0 w 200"/>
                <a:gd name="T1" fmla="*/ 8 h 259"/>
                <a:gd name="T2" fmla="*/ 0 w 200"/>
                <a:gd name="T3" fmla="*/ 8 h 259"/>
                <a:gd name="T4" fmla="*/ 0 w 200"/>
                <a:gd name="T5" fmla="*/ 259 h 259"/>
                <a:gd name="T6" fmla="*/ 41 w 200"/>
                <a:gd name="T7" fmla="*/ 259 h 259"/>
                <a:gd name="T8" fmla="*/ 41 w 200"/>
                <a:gd name="T9" fmla="*/ 120 h 259"/>
                <a:gd name="T10" fmla="*/ 109 w 200"/>
                <a:gd name="T11" fmla="*/ 35 h 259"/>
                <a:gd name="T12" fmla="*/ 160 w 200"/>
                <a:gd name="T13" fmla="*/ 85 h 259"/>
                <a:gd name="T14" fmla="*/ 160 w 200"/>
                <a:gd name="T15" fmla="*/ 259 h 259"/>
                <a:gd name="T16" fmla="*/ 200 w 200"/>
                <a:gd name="T17" fmla="*/ 259 h 259"/>
                <a:gd name="T18" fmla="*/ 200 w 200"/>
                <a:gd name="T19" fmla="*/ 69 h 259"/>
                <a:gd name="T20" fmla="*/ 121 w 200"/>
                <a:gd name="T21" fmla="*/ 0 h 259"/>
                <a:gd name="T22" fmla="*/ 37 w 200"/>
                <a:gd name="T23" fmla="*/ 50 h 259"/>
                <a:gd name="T24" fmla="*/ 37 w 200"/>
                <a:gd name="T25" fmla="*/ 8 h 259"/>
                <a:gd name="T26" fmla="*/ 0 w 200"/>
                <a:gd name="T27"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59">
                  <a:moveTo>
                    <a:pt x="0" y="8"/>
                  </a:moveTo>
                  <a:lnTo>
                    <a:pt x="0" y="8"/>
                  </a:lnTo>
                  <a:lnTo>
                    <a:pt x="0" y="259"/>
                  </a:lnTo>
                  <a:lnTo>
                    <a:pt x="41" y="259"/>
                  </a:lnTo>
                  <a:lnTo>
                    <a:pt x="41" y="120"/>
                  </a:lnTo>
                  <a:cubicBezTo>
                    <a:pt x="41" y="69"/>
                    <a:pt x="67" y="35"/>
                    <a:pt x="109" y="35"/>
                  </a:cubicBezTo>
                  <a:cubicBezTo>
                    <a:pt x="140" y="35"/>
                    <a:pt x="160" y="54"/>
                    <a:pt x="160" y="85"/>
                  </a:cubicBezTo>
                  <a:lnTo>
                    <a:pt x="160" y="259"/>
                  </a:lnTo>
                  <a:lnTo>
                    <a:pt x="200" y="259"/>
                  </a:lnTo>
                  <a:lnTo>
                    <a:pt x="200" y="69"/>
                  </a:lnTo>
                  <a:cubicBezTo>
                    <a:pt x="200" y="27"/>
                    <a:pt x="169" y="0"/>
                    <a:pt x="121" y="0"/>
                  </a:cubicBezTo>
                  <a:cubicBezTo>
                    <a:pt x="83" y="0"/>
                    <a:pt x="59" y="15"/>
                    <a:pt x="37" y="50"/>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358"/>
            <p:cNvSpPr>
              <a:spLocks noEditPoints="1"/>
            </p:cNvSpPr>
            <p:nvPr/>
          </p:nvSpPr>
          <p:spPr bwMode="auto">
            <a:xfrm>
              <a:off x="4526" y="3081"/>
              <a:ext cx="64" cy="99"/>
            </a:xfrm>
            <a:custGeom>
              <a:avLst/>
              <a:gdLst>
                <a:gd name="T0" fmla="*/ 45 w 281"/>
                <a:gd name="T1" fmla="*/ 199 h 350"/>
                <a:gd name="T2" fmla="*/ 45 w 281"/>
                <a:gd name="T3" fmla="*/ 199 h 350"/>
                <a:gd name="T4" fmla="*/ 160 w 281"/>
                <a:gd name="T5" fmla="*/ 199 h 350"/>
                <a:gd name="T6" fmla="*/ 217 w 281"/>
                <a:gd name="T7" fmla="*/ 261 h 350"/>
                <a:gd name="T8" fmla="*/ 217 w 281"/>
                <a:gd name="T9" fmla="*/ 293 h 350"/>
                <a:gd name="T10" fmla="*/ 227 w 281"/>
                <a:gd name="T11" fmla="*/ 350 h 350"/>
                <a:gd name="T12" fmla="*/ 281 w 281"/>
                <a:gd name="T13" fmla="*/ 350 h 350"/>
                <a:gd name="T14" fmla="*/ 281 w 281"/>
                <a:gd name="T15" fmla="*/ 338 h 350"/>
                <a:gd name="T16" fmla="*/ 260 w 281"/>
                <a:gd name="T17" fmla="*/ 268 h 350"/>
                <a:gd name="T18" fmla="*/ 212 w 281"/>
                <a:gd name="T19" fmla="*/ 177 h 350"/>
                <a:gd name="T20" fmla="*/ 268 w 281"/>
                <a:gd name="T21" fmla="*/ 94 h 350"/>
                <a:gd name="T22" fmla="*/ 161 w 281"/>
                <a:gd name="T23" fmla="*/ 0 h 350"/>
                <a:gd name="T24" fmla="*/ 0 w 281"/>
                <a:gd name="T25" fmla="*/ 0 h 350"/>
                <a:gd name="T26" fmla="*/ 0 w 281"/>
                <a:gd name="T27" fmla="*/ 350 h 350"/>
                <a:gd name="T28" fmla="*/ 45 w 281"/>
                <a:gd name="T29" fmla="*/ 350 h 350"/>
                <a:gd name="T30" fmla="*/ 45 w 281"/>
                <a:gd name="T31" fmla="*/ 199 h 350"/>
                <a:gd name="T32" fmla="*/ 45 w 281"/>
                <a:gd name="T33" fmla="*/ 160 h 350"/>
                <a:gd name="T34" fmla="*/ 45 w 281"/>
                <a:gd name="T35" fmla="*/ 160 h 350"/>
                <a:gd name="T36" fmla="*/ 45 w 281"/>
                <a:gd name="T37" fmla="*/ 40 h 350"/>
                <a:gd name="T38" fmla="*/ 153 w 281"/>
                <a:gd name="T39" fmla="*/ 40 h 350"/>
                <a:gd name="T40" fmla="*/ 203 w 281"/>
                <a:gd name="T41" fmla="*/ 53 h 350"/>
                <a:gd name="T42" fmla="*/ 221 w 281"/>
                <a:gd name="T43" fmla="*/ 100 h 350"/>
                <a:gd name="T44" fmla="*/ 153 w 281"/>
                <a:gd name="T45" fmla="*/ 160 h 350"/>
                <a:gd name="T46" fmla="*/ 45 w 281"/>
                <a:gd name="T47" fmla="*/ 16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350">
                  <a:moveTo>
                    <a:pt x="45" y="199"/>
                  </a:moveTo>
                  <a:lnTo>
                    <a:pt x="45" y="199"/>
                  </a:lnTo>
                  <a:lnTo>
                    <a:pt x="160" y="199"/>
                  </a:lnTo>
                  <a:cubicBezTo>
                    <a:pt x="199" y="199"/>
                    <a:pt x="217" y="218"/>
                    <a:pt x="217" y="261"/>
                  </a:cubicBezTo>
                  <a:lnTo>
                    <a:pt x="217" y="293"/>
                  </a:lnTo>
                  <a:cubicBezTo>
                    <a:pt x="217" y="314"/>
                    <a:pt x="221" y="335"/>
                    <a:pt x="227" y="350"/>
                  </a:cubicBezTo>
                  <a:lnTo>
                    <a:pt x="281" y="350"/>
                  </a:lnTo>
                  <a:lnTo>
                    <a:pt x="281" y="338"/>
                  </a:lnTo>
                  <a:cubicBezTo>
                    <a:pt x="264" y="327"/>
                    <a:pt x="261" y="315"/>
                    <a:pt x="260" y="268"/>
                  </a:cubicBezTo>
                  <a:cubicBezTo>
                    <a:pt x="259" y="211"/>
                    <a:pt x="250" y="193"/>
                    <a:pt x="212" y="177"/>
                  </a:cubicBezTo>
                  <a:cubicBezTo>
                    <a:pt x="252" y="158"/>
                    <a:pt x="268" y="133"/>
                    <a:pt x="268" y="94"/>
                  </a:cubicBezTo>
                  <a:cubicBezTo>
                    <a:pt x="268" y="33"/>
                    <a:pt x="230" y="0"/>
                    <a:pt x="161" y="0"/>
                  </a:cubicBezTo>
                  <a:lnTo>
                    <a:pt x="0" y="0"/>
                  </a:lnTo>
                  <a:lnTo>
                    <a:pt x="0" y="350"/>
                  </a:lnTo>
                  <a:lnTo>
                    <a:pt x="45" y="350"/>
                  </a:lnTo>
                  <a:lnTo>
                    <a:pt x="45" y="199"/>
                  </a:lnTo>
                  <a:close/>
                  <a:moveTo>
                    <a:pt x="45" y="160"/>
                  </a:moveTo>
                  <a:lnTo>
                    <a:pt x="45" y="160"/>
                  </a:lnTo>
                  <a:lnTo>
                    <a:pt x="45" y="40"/>
                  </a:lnTo>
                  <a:lnTo>
                    <a:pt x="153" y="40"/>
                  </a:lnTo>
                  <a:cubicBezTo>
                    <a:pt x="177" y="40"/>
                    <a:pt x="192" y="43"/>
                    <a:pt x="203" y="53"/>
                  </a:cubicBezTo>
                  <a:cubicBezTo>
                    <a:pt x="215" y="63"/>
                    <a:pt x="221" y="79"/>
                    <a:pt x="221" y="100"/>
                  </a:cubicBezTo>
                  <a:cubicBezTo>
                    <a:pt x="221" y="141"/>
                    <a:pt x="200" y="160"/>
                    <a:pt x="153" y="160"/>
                  </a:cubicBezTo>
                  <a:lnTo>
                    <a:pt x="45" y="16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359"/>
            <p:cNvSpPr>
              <a:spLocks/>
            </p:cNvSpPr>
            <p:nvPr/>
          </p:nvSpPr>
          <p:spPr bwMode="auto">
            <a:xfrm>
              <a:off x="4605" y="3081"/>
              <a:ext cx="53" cy="99"/>
            </a:xfrm>
            <a:custGeom>
              <a:avLst/>
              <a:gdLst>
                <a:gd name="T0" fmla="*/ 45 w 235"/>
                <a:gd name="T1" fmla="*/ 190 h 350"/>
                <a:gd name="T2" fmla="*/ 45 w 235"/>
                <a:gd name="T3" fmla="*/ 190 h 350"/>
                <a:gd name="T4" fmla="*/ 212 w 235"/>
                <a:gd name="T5" fmla="*/ 190 h 350"/>
                <a:gd name="T6" fmla="*/ 212 w 235"/>
                <a:gd name="T7" fmla="*/ 151 h 350"/>
                <a:gd name="T8" fmla="*/ 45 w 235"/>
                <a:gd name="T9" fmla="*/ 151 h 350"/>
                <a:gd name="T10" fmla="*/ 45 w 235"/>
                <a:gd name="T11" fmla="*/ 40 h 350"/>
                <a:gd name="T12" fmla="*/ 235 w 235"/>
                <a:gd name="T13" fmla="*/ 40 h 350"/>
                <a:gd name="T14" fmla="*/ 235 w 235"/>
                <a:gd name="T15" fmla="*/ 0 h 350"/>
                <a:gd name="T16" fmla="*/ 0 w 235"/>
                <a:gd name="T17" fmla="*/ 0 h 350"/>
                <a:gd name="T18" fmla="*/ 0 w 235"/>
                <a:gd name="T19" fmla="*/ 350 h 350"/>
                <a:gd name="T20" fmla="*/ 45 w 235"/>
                <a:gd name="T21" fmla="*/ 350 h 350"/>
                <a:gd name="T22" fmla="*/ 45 w 235"/>
                <a:gd name="T23" fmla="*/ 19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350">
                  <a:moveTo>
                    <a:pt x="45" y="190"/>
                  </a:moveTo>
                  <a:lnTo>
                    <a:pt x="45" y="190"/>
                  </a:lnTo>
                  <a:lnTo>
                    <a:pt x="212" y="190"/>
                  </a:lnTo>
                  <a:lnTo>
                    <a:pt x="212" y="151"/>
                  </a:lnTo>
                  <a:lnTo>
                    <a:pt x="45" y="151"/>
                  </a:lnTo>
                  <a:lnTo>
                    <a:pt x="45" y="40"/>
                  </a:lnTo>
                  <a:lnTo>
                    <a:pt x="235" y="40"/>
                  </a:lnTo>
                  <a:lnTo>
                    <a:pt x="235" y="0"/>
                  </a:lnTo>
                  <a:lnTo>
                    <a:pt x="0" y="0"/>
                  </a:lnTo>
                  <a:lnTo>
                    <a:pt x="0" y="350"/>
                  </a:lnTo>
                  <a:lnTo>
                    <a:pt x="45" y="350"/>
                  </a:lnTo>
                  <a:lnTo>
                    <a:pt x="45" y="19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360"/>
            <p:cNvSpPr>
              <a:spLocks noEditPoints="1"/>
            </p:cNvSpPr>
            <p:nvPr/>
          </p:nvSpPr>
          <p:spPr bwMode="auto">
            <a:xfrm>
              <a:off x="3038" y="1539"/>
              <a:ext cx="1973" cy="1688"/>
            </a:xfrm>
            <a:custGeom>
              <a:avLst/>
              <a:gdLst>
                <a:gd name="T0" fmla="*/ 7381 w 8617"/>
                <a:gd name="T1" fmla="*/ 5628 h 5952"/>
                <a:gd name="T2" fmla="*/ 7381 w 8617"/>
                <a:gd name="T3" fmla="*/ 5628 h 5952"/>
                <a:gd name="T4" fmla="*/ 8617 w 8617"/>
                <a:gd name="T5" fmla="*/ 5628 h 5952"/>
                <a:gd name="T6" fmla="*/ 0 w 8617"/>
                <a:gd name="T7" fmla="*/ 5952 h 5952"/>
                <a:gd name="T8" fmla="*/ 0 w 8617"/>
                <a:gd name="T9" fmla="*/ 5952 h 5952"/>
                <a:gd name="T10" fmla="*/ 0 w 8617"/>
                <a:gd name="T11" fmla="*/ 5621 h 5952"/>
                <a:gd name="T12" fmla="*/ 63 w 8617"/>
                <a:gd name="T13" fmla="*/ 5290 h 5952"/>
                <a:gd name="T14" fmla="*/ 191 w 8617"/>
                <a:gd name="T15" fmla="*/ 4960 h 5952"/>
                <a:gd name="T16" fmla="*/ 813 w 8617"/>
                <a:gd name="T17" fmla="*/ 4629 h 5952"/>
                <a:gd name="T18" fmla="*/ 1013 w 8617"/>
                <a:gd name="T19" fmla="*/ 4298 h 5952"/>
                <a:gd name="T20" fmla="*/ 1401 w 8617"/>
                <a:gd name="T21" fmla="*/ 3968 h 5952"/>
                <a:gd name="T22" fmla="*/ 2491 w 8617"/>
                <a:gd name="T23" fmla="*/ 3637 h 5952"/>
                <a:gd name="T24" fmla="*/ 2527 w 8617"/>
                <a:gd name="T25" fmla="*/ 3306 h 5952"/>
                <a:gd name="T26" fmla="*/ 2993 w 8617"/>
                <a:gd name="T27" fmla="*/ 2976 h 5952"/>
                <a:gd name="T28" fmla="*/ 3656 w 8617"/>
                <a:gd name="T29" fmla="*/ 2645 h 5952"/>
                <a:gd name="T30" fmla="*/ 4391 w 8617"/>
                <a:gd name="T31" fmla="*/ 2314 h 5952"/>
                <a:gd name="T32" fmla="*/ 4928 w 8617"/>
                <a:gd name="T33" fmla="*/ 1984 h 5952"/>
                <a:gd name="T34" fmla="*/ 5896 w 8617"/>
                <a:gd name="T35" fmla="*/ 1653 h 5952"/>
                <a:gd name="T36" fmla="*/ 5968 w 8617"/>
                <a:gd name="T37" fmla="*/ 1322 h 5952"/>
                <a:gd name="T38" fmla="*/ 7616 w 8617"/>
                <a:gd name="T39" fmla="*/ 992 h 5952"/>
                <a:gd name="T40" fmla="*/ 7939 w 8617"/>
                <a:gd name="T41" fmla="*/ 661 h 5952"/>
                <a:gd name="T42" fmla="*/ 8189 w 8617"/>
                <a:gd name="T43" fmla="*/ 330 h 5952"/>
                <a:gd name="T44" fmla="*/ 8601 w 8617"/>
                <a:gd name="T45" fmla="*/ 0 h 5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17" h="5952">
                  <a:moveTo>
                    <a:pt x="7381" y="5628"/>
                  </a:moveTo>
                  <a:lnTo>
                    <a:pt x="7381" y="5628"/>
                  </a:lnTo>
                  <a:lnTo>
                    <a:pt x="8617" y="5628"/>
                  </a:lnTo>
                  <a:moveTo>
                    <a:pt x="0" y="5952"/>
                  </a:moveTo>
                  <a:lnTo>
                    <a:pt x="0" y="5952"/>
                  </a:lnTo>
                  <a:lnTo>
                    <a:pt x="0" y="5621"/>
                  </a:lnTo>
                  <a:lnTo>
                    <a:pt x="63" y="5290"/>
                  </a:lnTo>
                  <a:lnTo>
                    <a:pt x="191" y="4960"/>
                  </a:lnTo>
                  <a:lnTo>
                    <a:pt x="813" y="4629"/>
                  </a:lnTo>
                  <a:lnTo>
                    <a:pt x="1013" y="4298"/>
                  </a:lnTo>
                  <a:lnTo>
                    <a:pt x="1401" y="3968"/>
                  </a:lnTo>
                  <a:lnTo>
                    <a:pt x="2491" y="3637"/>
                  </a:lnTo>
                  <a:lnTo>
                    <a:pt x="2527" y="3306"/>
                  </a:lnTo>
                  <a:lnTo>
                    <a:pt x="2993" y="2976"/>
                  </a:lnTo>
                  <a:lnTo>
                    <a:pt x="3656" y="2645"/>
                  </a:lnTo>
                  <a:lnTo>
                    <a:pt x="4391" y="2314"/>
                  </a:lnTo>
                  <a:lnTo>
                    <a:pt x="4928" y="1984"/>
                  </a:lnTo>
                  <a:lnTo>
                    <a:pt x="5896" y="1653"/>
                  </a:lnTo>
                  <a:lnTo>
                    <a:pt x="5968" y="1322"/>
                  </a:lnTo>
                  <a:lnTo>
                    <a:pt x="7616" y="992"/>
                  </a:lnTo>
                  <a:lnTo>
                    <a:pt x="7939" y="661"/>
                  </a:lnTo>
                  <a:lnTo>
                    <a:pt x="8189" y="330"/>
                  </a:lnTo>
                  <a:lnTo>
                    <a:pt x="8601" y="0"/>
                  </a:lnTo>
                </a:path>
              </a:pathLst>
            </a:custGeom>
            <a:noFill/>
            <a:ln w="23813" cap="flat">
              <a:solidFill>
                <a:srgbClr val="0000C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 name="Freeform 361"/>
            <p:cNvSpPr>
              <a:spLocks noEditPoints="1"/>
            </p:cNvSpPr>
            <p:nvPr/>
          </p:nvSpPr>
          <p:spPr bwMode="auto">
            <a:xfrm>
              <a:off x="2681" y="1539"/>
              <a:ext cx="2462" cy="1688"/>
            </a:xfrm>
            <a:custGeom>
              <a:avLst/>
              <a:gdLst>
                <a:gd name="T0" fmla="*/ 0 w 10752"/>
                <a:gd name="T1" fmla="*/ 0 h 5952"/>
                <a:gd name="T2" fmla="*/ 0 w 10752"/>
                <a:gd name="T3" fmla="*/ 0 h 5952"/>
                <a:gd name="T4" fmla="*/ 0 w 10752"/>
                <a:gd name="T5" fmla="*/ 5952 h 5952"/>
                <a:gd name="T6" fmla="*/ 10752 w 10752"/>
                <a:gd name="T7" fmla="*/ 5952 h 5952"/>
                <a:gd name="T8" fmla="*/ 0 w 10752"/>
                <a:gd name="T9" fmla="*/ 0 h 5952"/>
                <a:gd name="T10" fmla="*/ 0 w 10752"/>
                <a:gd name="T11" fmla="*/ 0 h 5952"/>
              </a:gdLst>
              <a:ahLst/>
              <a:cxnLst>
                <a:cxn ang="0">
                  <a:pos x="T0" y="T1"/>
                </a:cxn>
                <a:cxn ang="0">
                  <a:pos x="T2" y="T3"/>
                </a:cxn>
                <a:cxn ang="0">
                  <a:pos x="T4" y="T5"/>
                </a:cxn>
                <a:cxn ang="0">
                  <a:pos x="T6" y="T7"/>
                </a:cxn>
                <a:cxn ang="0">
                  <a:pos x="T8" y="T9"/>
                </a:cxn>
                <a:cxn ang="0">
                  <a:pos x="T10" y="T11"/>
                </a:cxn>
              </a:cxnLst>
              <a:rect l="0" t="0" r="r" b="b"/>
              <a:pathLst>
                <a:path w="10752" h="5952">
                  <a:moveTo>
                    <a:pt x="0" y="0"/>
                  </a:moveTo>
                  <a:lnTo>
                    <a:pt x="0" y="0"/>
                  </a:lnTo>
                  <a:lnTo>
                    <a:pt x="0" y="5952"/>
                  </a:lnTo>
                  <a:lnTo>
                    <a:pt x="10752" y="5952"/>
                  </a:lnTo>
                  <a:moveTo>
                    <a:pt x="0" y="0"/>
                  </a:moveTo>
                  <a:lnTo>
                    <a:pt x="0" y="0"/>
                  </a:lnTo>
                  <a:close/>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4"/>
          <p:cNvGrpSpPr>
            <a:grpSpLocks noChangeAspect="1"/>
          </p:cNvGrpSpPr>
          <p:nvPr/>
        </p:nvGrpSpPr>
        <p:grpSpPr bwMode="auto">
          <a:xfrm>
            <a:off x="366713" y="1398588"/>
            <a:ext cx="2609850" cy="1738312"/>
            <a:chOff x="231" y="881"/>
            <a:chExt cx="1644" cy="1095"/>
          </a:xfrm>
        </p:grpSpPr>
        <p:sp>
          <p:nvSpPr>
            <p:cNvPr id="6" name="AutoShape 3"/>
            <p:cNvSpPr>
              <a:spLocks noChangeAspect="1" noChangeArrowheads="1" noTextEdit="1"/>
            </p:cNvSpPr>
            <p:nvPr/>
          </p:nvSpPr>
          <p:spPr bwMode="auto">
            <a:xfrm>
              <a:off x="231" y="881"/>
              <a:ext cx="1644" cy="1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205"/>
            <p:cNvGrpSpPr>
              <a:grpSpLocks/>
            </p:cNvGrpSpPr>
            <p:nvPr/>
          </p:nvGrpSpPr>
          <p:grpSpPr bwMode="auto">
            <a:xfrm>
              <a:off x="253" y="932"/>
              <a:ext cx="1560" cy="1034"/>
              <a:chOff x="253" y="932"/>
              <a:chExt cx="1560" cy="1034"/>
            </a:xfrm>
          </p:grpSpPr>
          <p:sp>
            <p:nvSpPr>
              <p:cNvPr id="63" name="Freeform 5"/>
              <p:cNvSpPr>
                <a:spLocks/>
              </p:cNvSpPr>
              <p:nvPr/>
            </p:nvSpPr>
            <p:spPr bwMode="auto">
              <a:xfrm>
                <a:off x="467" y="1767"/>
                <a:ext cx="9"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6"/>
              <p:cNvSpPr>
                <a:spLocks noEditPoints="1"/>
              </p:cNvSpPr>
              <p:nvPr/>
            </p:nvSpPr>
            <p:spPr bwMode="auto">
              <a:xfrm>
                <a:off x="406" y="1742"/>
                <a:ext cx="25" cy="48"/>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7"/>
              <p:cNvSpPr>
                <a:spLocks/>
              </p:cNvSpPr>
              <p:nvPr/>
            </p:nvSpPr>
            <p:spPr bwMode="auto">
              <a:xfrm>
                <a:off x="467" y="1632"/>
                <a:ext cx="9"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8"/>
              <p:cNvSpPr>
                <a:spLocks/>
              </p:cNvSpPr>
              <p:nvPr/>
            </p:nvSpPr>
            <p:spPr bwMode="auto">
              <a:xfrm>
                <a:off x="405" y="1607"/>
                <a:ext cx="26" cy="48"/>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9"/>
              <p:cNvSpPr>
                <a:spLocks/>
              </p:cNvSpPr>
              <p:nvPr/>
            </p:nvSpPr>
            <p:spPr bwMode="auto">
              <a:xfrm>
                <a:off x="467" y="1497"/>
                <a:ext cx="9"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10"/>
              <p:cNvSpPr>
                <a:spLocks/>
              </p:cNvSpPr>
              <p:nvPr/>
            </p:nvSpPr>
            <p:spPr bwMode="auto">
              <a:xfrm>
                <a:off x="379" y="1472"/>
                <a:ext cx="13" cy="47"/>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11"/>
              <p:cNvSpPr>
                <a:spLocks noEditPoints="1"/>
              </p:cNvSpPr>
              <p:nvPr/>
            </p:nvSpPr>
            <p:spPr bwMode="auto">
              <a:xfrm>
                <a:off x="406" y="1472"/>
                <a:ext cx="25" cy="48"/>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2"/>
              <p:cNvSpPr>
                <a:spLocks/>
              </p:cNvSpPr>
              <p:nvPr/>
            </p:nvSpPr>
            <p:spPr bwMode="auto">
              <a:xfrm>
                <a:off x="467" y="1362"/>
                <a:ext cx="9"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13"/>
              <p:cNvSpPr>
                <a:spLocks/>
              </p:cNvSpPr>
              <p:nvPr/>
            </p:nvSpPr>
            <p:spPr bwMode="auto">
              <a:xfrm>
                <a:off x="379" y="1337"/>
                <a:ext cx="13" cy="47"/>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4"/>
              <p:cNvSpPr>
                <a:spLocks/>
              </p:cNvSpPr>
              <p:nvPr/>
            </p:nvSpPr>
            <p:spPr bwMode="auto">
              <a:xfrm>
                <a:off x="405" y="1337"/>
                <a:ext cx="26" cy="48"/>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5"/>
              <p:cNvSpPr>
                <a:spLocks/>
              </p:cNvSpPr>
              <p:nvPr/>
            </p:nvSpPr>
            <p:spPr bwMode="auto">
              <a:xfrm>
                <a:off x="467" y="1227"/>
                <a:ext cx="9"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16"/>
              <p:cNvSpPr>
                <a:spLocks/>
              </p:cNvSpPr>
              <p:nvPr/>
            </p:nvSpPr>
            <p:spPr bwMode="auto">
              <a:xfrm>
                <a:off x="375" y="1202"/>
                <a:ext cx="26" cy="47"/>
              </a:xfrm>
              <a:custGeom>
                <a:avLst/>
                <a:gdLst>
                  <a:gd name="T0" fmla="*/ 226 w 229"/>
                  <a:gd name="T1" fmla="*/ 298 h 340"/>
                  <a:gd name="T2" fmla="*/ 226 w 229"/>
                  <a:gd name="T3" fmla="*/ 298 h 340"/>
                  <a:gd name="T4" fmla="*/ 47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8 w 229"/>
                  <a:gd name="T25" fmla="*/ 37 h 340"/>
                  <a:gd name="T26" fmla="*/ 185 w 229"/>
                  <a:gd name="T27" fmla="*/ 101 h 340"/>
                  <a:gd name="T28" fmla="*/ 139 w 229"/>
                  <a:gd name="T29" fmla="*/ 168 h 340"/>
                  <a:gd name="T30" fmla="*/ 95 w 229"/>
                  <a:gd name="T31" fmla="*/ 193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7" y="298"/>
                    </a:lnTo>
                    <a:cubicBezTo>
                      <a:pt x="52" y="270"/>
                      <a:pt x="67" y="253"/>
                      <a:pt x="109" y="228"/>
                    </a:cubicBezTo>
                    <a:lnTo>
                      <a:pt x="157" y="202"/>
                    </a:lnTo>
                    <a:cubicBezTo>
                      <a:pt x="204" y="176"/>
                      <a:pt x="229" y="142"/>
                      <a:pt x="229" y="100"/>
                    </a:cubicBezTo>
                    <a:cubicBezTo>
                      <a:pt x="229" y="72"/>
                      <a:pt x="217" y="45"/>
                      <a:pt x="197" y="27"/>
                    </a:cubicBezTo>
                    <a:cubicBezTo>
                      <a:pt x="177" y="9"/>
                      <a:pt x="152" y="0"/>
                      <a:pt x="120" y="0"/>
                    </a:cubicBezTo>
                    <a:cubicBezTo>
                      <a:pt x="77" y="0"/>
                      <a:pt x="45" y="16"/>
                      <a:pt x="26" y="44"/>
                    </a:cubicBezTo>
                    <a:cubicBezTo>
                      <a:pt x="14" y="62"/>
                      <a:pt x="9" y="84"/>
                      <a:pt x="8" y="118"/>
                    </a:cubicBezTo>
                    <a:lnTo>
                      <a:pt x="50" y="118"/>
                    </a:lnTo>
                    <a:cubicBezTo>
                      <a:pt x="51" y="95"/>
                      <a:pt x="54" y="81"/>
                      <a:pt x="60" y="70"/>
                    </a:cubicBezTo>
                    <a:cubicBezTo>
                      <a:pt x="71" y="50"/>
                      <a:pt x="93" y="37"/>
                      <a:pt x="118" y="37"/>
                    </a:cubicBezTo>
                    <a:cubicBezTo>
                      <a:pt x="157" y="37"/>
                      <a:pt x="185" y="64"/>
                      <a:pt x="185" y="101"/>
                    </a:cubicBezTo>
                    <a:cubicBezTo>
                      <a:pt x="185" y="128"/>
                      <a:pt x="170" y="151"/>
                      <a:pt x="139" y="168"/>
                    </a:cubicBezTo>
                    <a:lnTo>
                      <a:pt x="95" y="193"/>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7"/>
              <p:cNvSpPr>
                <a:spLocks noEditPoints="1"/>
              </p:cNvSpPr>
              <p:nvPr/>
            </p:nvSpPr>
            <p:spPr bwMode="auto">
              <a:xfrm>
                <a:off x="406" y="1202"/>
                <a:ext cx="25" cy="48"/>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8"/>
                    </a:cubicBezTo>
                    <a:cubicBezTo>
                      <a:pt x="11" y="67"/>
                      <a:pt x="0" y="113"/>
                      <a:pt x="0" y="176"/>
                    </a:cubicBezTo>
                    <a:cubicBezTo>
                      <a:pt x="0" y="290"/>
                      <a:pt x="39" y="351"/>
                      <a:pt x="111" y="351"/>
                    </a:cubicBezTo>
                    <a:cubicBezTo>
                      <a:pt x="183" y="351"/>
                      <a:pt x="222" y="290"/>
                      <a:pt x="222" y="178"/>
                    </a:cubicBezTo>
                    <a:cubicBezTo>
                      <a:pt x="222" y="112"/>
                      <a:pt x="212" y="68"/>
                      <a:pt x="189" y="38"/>
                    </a:cubicBezTo>
                    <a:cubicBezTo>
                      <a:pt x="172"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8"/>
              <p:cNvSpPr>
                <a:spLocks/>
              </p:cNvSpPr>
              <p:nvPr/>
            </p:nvSpPr>
            <p:spPr bwMode="auto">
              <a:xfrm>
                <a:off x="467" y="1092"/>
                <a:ext cx="9"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9"/>
              <p:cNvSpPr>
                <a:spLocks/>
              </p:cNvSpPr>
              <p:nvPr/>
            </p:nvSpPr>
            <p:spPr bwMode="auto">
              <a:xfrm>
                <a:off x="375" y="1067"/>
                <a:ext cx="26" cy="47"/>
              </a:xfrm>
              <a:custGeom>
                <a:avLst/>
                <a:gdLst>
                  <a:gd name="T0" fmla="*/ 226 w 229"/>
                  <a:gd name="T1" fmla="*/ 298 h 340"/>
                  <a:gd name="T2" fmla="*/ 226 w 229"/>
                  <a:gd name="T3" fmla="*/ 298 h 340"/>
                  <a:gd name="T4" fmla="*/ 47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8 w 229"/>
                  <a:gd name="T25" fmla="*/ 37 h 340"/>
                  <a:gd name="T26" fmla="*/ 185 w 229"/>
                  <a:gd name="T27" fmla="*/ 101 h 340"/>
                  <a:gd name="T28" fmla="*/ 139 w 229"/>
                  <a:gd name="T29" fmla="*/ 168 h 340"/>
                  <a:gd name="T30" fmla="*/ 95 w 229"/>
                  <a:gd name="T31" fmla="*/ 193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7" y="298"/>
                    </a:lnTo>
                    <a:cubicBezTo>
                      <a:pt x="52" y="270"/>
                      <a:pt x="67" y="253"/>
                      <a:pt x="109" y="228"/>
                    </a:cubicBezTo>
                    <a:lnTo>
                      <a:pt x="157" y="202"/>
                    </a:lnTo>
                    <a:cubicBezTo>
                      <a:pt x="204" y="176"/>
                      <a:pt x="229" y="142"/>
                      <a:pt x="229" y="100"/>
                    </a:cubicBezTo>
                    <a:cubicBezTo>
                      <a:pt x="229" y="72"/>
                      <a:pt x="217" y="45"/>
                      <a:pt x="197" y="27"/>
                    </a:cubicBezTo>
                    <a:cubicBezTo>
                      <a:pt x="177" y="9"/>
                      <a:pt x="152" y="0"/>
                      <a:pt x="120" y="0"/>
                    </a:cubicBezTo>
                    <a:cubicBezTo>
                      <a:pt x="77" y="0"/>
                      <a:pt x="45" y="16"/>
                      <a:pt x="26" y="44"/>
                    </a:cubicBezTo>
                    <a:cubicBezTo>
                      <a:pt x="14" y="62"/>
                      <a:pt x="9" y="84"/>
                      <a:pt x="8" y="118"/>
                    </a:cubicBezTo>
                    <a:lnTo>
                      <a:pt x="50" y="118"/>
                    </a:lnTo>
                    <a:cubicBezTo>
                      <a:pt x="51" y="95"/>
                      <a:pt x="54" y="81"/>
                      <a:pt x="60" y="70"/>
                    </a:cubicBezTo>
                    <a:cubicBezTo>
                      <a:pt x="71" y="50"/>
                      <a:pt x="93" y="37"/>
                      <a:pt x="118" y="37"/>
                    </a:cubicBezTo>
                    <a:cubicBezTo>
                      <a:pt x="157" y="37"/>
                      <a:pt x="185" y="64"/>
                      <a:pt x="185" y="101"/>
                    </a:cubicBezTo>
                    <a:cubicBezTo>
                      <a:pt x="185" y="128"/>
                      <a:pt x="170" y="151"/>
                      <a:pt x="139" y="168"/>
                    </a:cubicBezTo>
                    <a:lnTo>
                      <a:pt x="95" y="193"/>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20"/>
              <p:cNvSpPr>
                <a:spLocks/>
              </p:cNvSpPr>
              <p:nvPr/>
            </p:nvSpPr>
            <p:spPr bwMode="auto">
              <a:xfrm>
                <a:off x="405" y="1067"/>
                <a:ext cx="26" cy="48"/>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4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7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2"/>
                      <a:pt x="86" y="154"/>
                      <a:pt x="112" y="154"/>
                    </a:cubicBezTo>
                    <a:cubicBezTo>
                      <a:pt x="158" y="154"/>
                      <a:pt x="186" y="185"/>
                      <a:pt x="186" y="235"/>
                    </a:cubicBezTo>
                    <a:cubicBezTo>
                      <a:pt x="186" y="284"/>
                      <a:pt x="158" y="313"/>
                      <a:pt x="112" y="313"/>
                    </a:cubicBezTo>
                    <a:cubicBezTo>
                      <a:pt x="75" y="313"/>
                      <a:pt x="53" y="295"/>
                      <a:pt x="43" y="256"/>
                    </a:cubicBezTo>
                    <a:lnTo>
                      <a:pt x="0" y="256"/>
                    </a:lnTo>
                    <a:cubicBezTo>
                      <a:pt x="6" y="284"/>
                      <a:pt x="11" y="298"/>
                      <a:pt x="21" y="310"/>
                    </a:cubicBezTo>
                    <a:cubicBezTo>
                      <a:pt x="40" y="336"/>
                      <a:pt x="75" y="351"/>
                      <a:pt x="113" y="351"/>
                    </a:cubicBezTo>
                    <a:cubicBezTo>
                      <a:pt x="181" y="351"/>
                      <a:pt x="229" y="301"/>
                      <a:pt x="229" y="229"/>
                    </a:cubicBezTo>
                    <a:cubicBezTo>
                      <a:pt x="229" y="162"/>
                      <a:pt x="185" y="116"/>
                      <a:pt x="120" y="116"/>
                    </a:cubicBezTo>
                    <a:cubicBezTo>
                      <a:pt x="96" y="116"/>
                      <a:pt x="77" y="122"/>
                      <a:pt x="57" y="137"/>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21"/>
              <p:cNvSpPr>
                <a:spLocks/>
              </p:cNvSpPr>
              <p:nvPr/>
            </p:nvSpPr>
            <p:spPr bwMode="auto">
              <a:xfrm>
                <a:off x="467" y="957"/>
                <a:ext cx="9"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22"/>
              <p:cNvSpPr>
                <a:spLocks/>
              </p:cNvSpPr>
              <p:nvPr/>
            </p:nvSpPr>
            <p:spPr bwMode="auto">
              <a:xfrm>
                <a:off x="375" y="932"/>
                <a:ext cx="26" cy="48"/>
              </a:xfrm>
              <a:custGeom>
                <a:avLst/>
                <a:gdLst>
                  <a:gd name="T0" fmla="*/ 91 w 227"/>
                  <a:gd name="T1" fmla="*/ 184 h 351"/>
                  <a:gd name="T2" fmla="*/ 91 w 227"/>
                  <a:gd name="T3" fmla="*/ 184 h 351"/>
                  <a:gd name="T4" fmla="*/ 96 w 227"/>
                  <a:gd name="T5" fmla="*/ 184 h 351"/>
                  <a:gd name="T6" fmla="*/ 114 w 227"/>
                  <a:gd name="T7" fmla="*/ 184 h 351"/>
                  <a:gd name="T8" fmla="*/ 184 w 227"/>
                  <a:gd name="T9" fmla="*/ 245 h 351"/>
                  <a:gd name="T10" fmla="*/ 114 w 227"/>
                  <a:gd name="T11" fmla="*/ 313 h 351"/>
                  <a:gd name="T12" fmla="*/ 42 w 227"/>
                  <a:gd name="T13" fmla="*/ 241 h 351"/>
                  <a:gd name="T14" fmla="*/ 0 w 227"/>
                  <a:gd name="T15" fmla="*/ 241 h 351"/>
                  <a:gd name="T16" fmla="*/ 15 w 227"/>
                  <a:gd name="T17" fmla="*/ 302 h 351"/>
                  <a:gd name="T18" fmla="*/ 112 w 227"/>
                  <a:gd name="T19" fmla="*/ 351 h 351"/>
                  <a:gd name="T20" fmla="*/ 227 w 227"/>
                  <a:gd name="T21" fmla="*/ 245 h 351"/>
                  <a:gd name="T22" fmla="*/ 170 w 227"/>
                  <a:gd name="T23" fmla="*/ 164 h 351"/>
                  <a:gd name="T24" fmla="*/ 217 w 227"/>
                  <a:gd name="T25" fmla="*/ 94 h 351"/>
                  <a:gd name="T26" fmla="*/ 114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7 w 227"/>
                  <a:gd name="T39" fmla="*/ 141 h 351"/>
                  <a:gd name="T40" fmla="*/ 91 w 227"/>
                  <a:gd name="T41" fmla="*/ 148 h 351"/>
                  <a:gd name="T42" fmla="*/ 91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1" y="184"/>
                    </a:moveTo>
                    <a:lnTo>
                      <a:pt x="91" y="184"/>
                    </a:lnTo>
                    <a:lnTo>
                      <a:pt x="96" y="184"/>
                    </a:lnTo>
                    <a:lnTo>
                      <a:pt x="114" y="184"/>
                    </a:lnTo>
                    <a:cubicBezTo>
                      <a:pt x="160" y="184"/>
                      <a:pt x="184" y="205"/>
                      <a:pt x="184" y="245"/>
                    </a:cubicBezTo>
                    <a:cubicBezTo>
                      <a:pt x="184" y="288"/>
                      <a:pt x="158" y="313"/>
                      <a:pt x="114" y="313"/>
                    </a:cubicBezTo>
                    <a:cubicBezTo>
                      <a:pt x="68" y="313"/>
                      <a:pt x="45" y="290"/>
                      <a:pt x="42" y="241"/>
                    </a:cubicBezTo>
                    <a:lnTo>
                      <a:pt x="0" y="241"/>
                    </a:lnTo>
                    <a:cubicBezTo>
                      <a:pt x="2" y="268"/>
                      <a:pt x="7" y="286"/>
                      <a:pt x="15" y="302"/>
                    </a:cubicBezTo>
                    <a:cubicBezTo>
                      <a:pt x="32" y="334"/>
                      <a:pt x="66" y="351"/>
                      <a:pt x="112" y="351"/>
                    </a:cubicBezTo>
                    <a:cubicBezTo>
                      <a:pt x="182" y="351"/>
                      <a:pt x="227" y="309"/>
                      <a:pt x="227" y="245"/>
                    </a:cubicBezTo>
                    <a:cubicBezTo>
                      <a:pt x="227" y="202"/>
                      <a:pt x="210" y="178"/>
                      <a:pt x="170" y="164"/>
                    </a:cubicBezTo>
                    <a:cubicBezTo>
                      <a:pt x="201" y="152"/>
                      <a:pt x="217" y="128"/>
                      <a:pt x="217" y="94"/>
                    </a:cubicBezTo>
                    <a:cubicBezTo>
                      <a:pt x="217" y="35"/>
                      <a:pt x="178" y="0"/>
                      <a:pt x="114" y="0"/>
                    </a:cubicBezTo>
                    <a:cubicBezTo>
                      <a:pt x="45" y="0"/>
                      <a:pt x="9" y="38"/>
                      <a:pt x="7" y="110"/>
                    </a:cubicBezTo>
                    <a:lnTo>
                      <a:pt x="49" y="110"/>
                    </a:lnTo>
                    <a:cubicBezTo>
                      <a:pt x="50" y="89"/>
                      <a:pt x="52" y="78"/>
                      <a:pt x="57" y="67"/>
                    </a:cubicBezTo>
                    <a:cubicBezTo>
                      <a:pt x="67" y="49"/>
                      <a:pt x="88" y="37"/>
                      <a:pt x="114" y="37"/>
                    </a:cubicBezTo>
                    <a:cubicBezTo>
                      <a:pt x="151" y="37"/>
                      <a:pt x="174" y="59"/>
                      <a:pt x="174" y="95"/>
                    </a:cubicBezTo>
                    <a:cubicBezTo>
                      <a:pt x="174" y="119"/>
                      <a:pt x="165" y="133"/>
                      <a:pt x="147" y="141"/>
                    </a:cubicBezTo>
                    <a:cubicBezTo>
                      <a:pt x="135" y="146"/>
                      <a:pt x="120" y="148"/>
                      <a:pt x="91" y="148"/>
                    </a:cubicBezTo>
                    <a:lnTo>
                      <a:pt x="91"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23"/>
              <p:cNvSpPr>
                <a:spLocks noEditPoints="1"/>
              </p:cNvSpPr>
              <p:nvPr/>
            </p:nvSpPr>
            <p:spPr bwMode="auto">
              <a:xfrm>
                <a:off x="406" y="932"/>
                <a:ext cx="25" cy="48"/>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8"/>
                    </a:cubicBezTo>
                    <a:cubicBezTo>
                      <a:pt x="11" y="67"/>
                      <a:pt x="0" y="113"/>
                      <a:pt x="0" y="176"/>
                    </a:cubicBezTo>
                    <a:cubicBezTo>
                      <a:pt x="0" y="290"/>
                      <a:pt x="39" y="351"/>
                      <a:pt x="111" y="351"/>
                    </a:cubicBezTo>
                    <a:cubicBezTo>
                      <a:pt x="183" y="351"/>
                      <a:pt x="222" y="290"/>
                      <a:pt x="222" y="178"/>
                    </a:cubicBezTo>
                    <a:cubicBezTo>
                      <a:pt x="222" y="112"/>
                      <a:pt x="212" y="68"/>
                      <a:pt x="189" y="38"/>
                    </a:cubicBezTo>
                    <a:cubicBezTo>
                      <a:pt x="172"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24"/>
              <p:cNvSpPr>
                <a:spLocks/>
              </p:cNvSpPr>
              <p:nvPr/>
            </p:nvSpPr>
            <p:spPr bwMode="auto">
              <a:xfrm>
                <a:off x="467" y="1755"/>
                <a:ext cx="0" cy="12"/>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25"/>
              <p:cNvSpPr>
                <a:spLocks noEditPoints="1"/>
              </p:cNvSpPr>
              <p:nvPr/>
            </p:nvSpPr>
            <p:spPr bwMode="auto">
              <a:xfrm>
                <a:off x="461" y="1808"/>
                <a:ext cx="26" cy="48"/>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26"/>
              <p:cNvSpPr>
                <a:spLocks/>
              </p:cNvSpPr>
              <p:nvPr/>
            </p:nvSpPr>
            <p:spPr bwMode="auto">
              <a:xfrm>
                <a:off x="685" y="1755"/>
                <a:ext cx="0" cy="12"/>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27"/>
              <p:cNvSpPr>
                <a:spLocks/>
              </p:cNvSpPr>
              <p:nvPr/>
            </p:nvSpPr>
            <p:spPr bwMode="auto">
              <a:xfrm>
                <a:off x="680" y="1808"/>
                <a:ext cx="26" cy="48"/>
              </a:xfrm>
              <a:custGeom>
                <a:avLst/>
                <a:gdLst>
                  <a:gd name="T0" fmla="*/ 211 w 229"/>
                  <a:gd name="T1" fmla="*/ 0 h 351"/>
                  <a:gd name="T2" fmla="*/ 211 w 229"/>
                  <a:gd name="T3" fmla="*/ 0 h 351"/>
                  <a:gd name="T4" fmla="*/ 35 w 229"/>
                  <a:gd name="T5" fmla="*/ 0 h 351"/>
                  <a:gd name="T6" fmla="*/ 10 w 229"/>
                  <a:gd name="T7" fmla="*/ 185 h 351"/>
                  <a:gd name="T8" fmla="*/ 49 w 229"/>
                  <a:gd name="T9" fmla="*/ 185 h 351"/>
                  <a:gd name="T10" fmla="*/ 111 w 229"/>
                  <a:gd name="T11" fmla="*/ 153 h 351"/>
                  <a:gd name="T12" fmla="*/ 185 w 229"/>
                  <a:gd name="T13" fmla="*/ 235 h 351"/>
                  <a:gd name="T14" fmla="*/ 111 w 229"/>
                  <a:gd name="T15" fmla="*/ 313 h 351"/>
                  <a:gd name="T16" fmla="*/ 42 w 229"/>
                  <a:gd name="T17" fmla="*/ 256 h 351"/>
                  <a:gd name="T18" fmla="*/ 0 w 229"/>
                  <a:gd name="T19" fmla="*/ 256 h 351"/>
                  <a:gd name="T20" fmla="*/ 20 w 229"/>
                  <a:gd name="T21" fmla="*/ 310 h 351"/>
                  <a:gd name="T22" fmla="*/ 112 w 229"/>
                  <a:gd name="T23" fmla="*/ 351 h 351"/>
                  <a:gd name="T24" fmla="*/ 229 w 229"/>
                  <a:gd name="T25" fmla="*/ 229 h 351"/>
                  <a:gd name="T26" fmla="*/ 119 w 229"/>
                  <a:gd name="T27" fmla="*/ 116 h 351"/>
                  <a:gd name="T28" fmla="*/ 56 w 229"/>
                  <a:gd name="T29" fmla="*/ 136 h 351"/>
                  <a:gd name="T30" fmla="*/ 69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5" y="0"/>
                    </a:lnTo>
                    <a:lnTo>
                      <a:pt x="10" y="185"/>
                    </a:lnTo>
                    <a:lnTo>
                      <a:pt x="49" y="185"/>
                    </a:lnTo>
                    <a:cubicBezTo>
                      <a:pt x="69" y="161"/>
                      <a:pt x="85" y="153"/>
                      <a:pt x="111" y="153"/>
                    </a:cubicBezTo>
                    <a:cubicBezTo>
                      <a:pt x="157" y="153"/>
                      <a:pt x="185" y="184"/>
                      <a:pt x="185" y="235"/>
                    </a:cubicBezTo>
                    <a:cubicBezTo>
                      <a:pt x="185" y="283"/>
                      <a:pt x="157" y="313"/>
                      <a:pt x="111" y="313"/>
                    </a:cubicBezTo>
                    <a:cubicBezTo>
                      <a:pt x="74" y="313"/>
                      <a:pt x="52" y="294"/>
                      <a:pt x="42" y="256"/>
                    </a:cubicBezTo>
                    <a:lnTo>
                      <a:pt x="0" y="256"/>
                    </a:lnTo>
                    <a:cubicBezTo>
                      <a:pt x="5" y="284"/>
                      <a:pt x="10" y="297"/>
                      <a:pt x="20" y="310"/>
                    </a:cubicBezTo>
                    <a:cubicBezTo>
                      <a:pt x="39" y="336"/>
                      <a:pt x="74" y="351"/>
                      <a:pt x="112" y="351"/>
                    </a:cubicBezTo>
                    <a:cubicBezTo>
                      <a:pt x="181" y="351"/>
                      <a:pt x="229" y="301"/>
                      <a:pt x="229" y="229"/>
                    </a:cubicBezTo>
                    <a:cubicBezTo>
                      <a:pt x="229" y="162"/>
                      <a:pt x="184" y="116"/>
                      <a:pt x="119" y="116"/>
                    </a:cubicBezTo>
                    <a:cubicBezTo>
                      <a:pt x="95" y="116"/>
                      <a:pt x="76" y="122"/>
                      <a:pt x="56" y="136"/>
                    </a:cubicBezTo>
                    <a:lnTo>
                      <a:pt x="69"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28"/>
              <p:cNvSpPr>
                <a:spLocks/>
              </p:cNvSpPr>
              <p:nvPr/>
            </p:nvSpPr>
            <p:spPr bwMode="auto">
              <a:xfrm>
                <a:off x="904" y="1755"/>
                <a:ext cx="0" cy="12"/>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29"/>
              <p:cNvSpPr>
                <a:spLocks/>
              </p:cNvSpPr>
              <p:nvPr/>
            </p:nvSpPr>
            <p:spPr bwMode="auto">
              <a:xfrm>
                <a:off x="886" y="1808"/>
                <a:ext cx="14" cy="46"/>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30"/>
              <p:cNvSpPr>
                <a:spLocks noEditPoints="1"/>
              </p:cNvSpPr>
              <p:nvPr/>
            </p:nvSpPr>
            <p:spPr bwMode="auto">
              <a:xfrm>
                <a:off x="913" y="1808"/>
                <a:ext cx="26" cy="48"/>
              </a:xfrm>
              <a:custGeom>
                <a:avLst/>
                <a:gdLst>
                  <a:gd name="T0" fmla="*/ 112 w 223"/>
                  <a:gd name="T1" fmla="*/ 0 h 351"/>
                  <a:gd name="T2" fmla="*/ 112 w 223"/>
                  <a:gd name="T3" fmla="*/ 0 h 351"/>
                  <a:gd name="T4" fmla="*/ 34 w 223"/>
                  <a:gd name="T5" fmla="*/ 37 h 351"/>
                  <a:gd name="T6" fmla="*/ 0 w 223"/>
                  <a:gd name="T7" fmla="*/ 175 h 351"/>
                  <a:gd name="T8" fmla="*/ 112 w 223"/>
                  <a:gd name="T9" fmla="*/ 351 h 351"/>
                  <a:gd name="T10" fmla="*/ 223 w 223"/>
                  <a:gd name="T11" fmla="*/ 178 h 351"/>
                  <a:gd name="T12" fmla="*/ 190 w 223"/>
                  <a:gd name="T13" fmla="*/ 37 h 351"/>
                  <a:gd name="T14" fmla="*/ 112 w 223"/>
                  <a:gd name="T15" fmla="*/ 0 h 351"/>
                  <a:gd name="T16" fmla="*/ 112 w 223"/>
                  <a:gd name="T17" fmla="*/ 37 h 351"/>
                  <a:gd name="T18" fmla="*/ 112 w 223"/>
                  <a:gd name="T19" fmla="*/ 37 h 351"/>
                  <a:gd name="T20" fmla="*/ 180 w 223"/>
                  <a:gd name="T21" fmla="*/ 174 h 351"/>
                  <a:gd name="T22" fmla="*/ 111 w 223"/>
                  <a:gd name="T23" fmla="*/ 316 h 351"/>
                  <a:gd name="T24" fmla="*/ 44 w 223"/>
                  <a:gd name="T25" fmla="*/ 176 h 351"/>
                  <a:gd name="T26" fmla="*/ 112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2" y="0"/>
                    </a:moveTo>
                    <a:lnTo>
                      <a:pt x="112" y="0"/>
                    </a:lnTo>
                    <a:cubicBezTo>
                      <a:pt x="80" y="0"/>
                      <a:pt x="51" y="14"/>
                      <a:pt x="34" y="37"/>
                    </a:cubicBezTo>
                    <a:cubicBezTo>
                      <a:pt x="11" y="67"/>
                      <a:pt x="0" y="112"/>
                      <a:pt x="0" y="175"/>
                    </a:cubicBezTo>
                    <a:cubicBezTo>
                      <a:pt x="0" y="290"/>
                      <a:pt x="39" y="351"/>
                      <a:pt x="112" y="351"/>
                    </a:cubicBezTo>
                    <a:cubicBezTo>
                      <a:pt x="183" y="351"/>
                      <a:pt x="223" y="290"/>
                      <a:pt x="223" y="178"/>
                    </a:cubicBezTo>
                    <a:cubicBezTo>
                      <a:pt x="223" y="112"/>
                      <a:pt x="212" y="68"/>
                      <a:pt x="190" y="37"/>
                    </a:cubicBezTo>
                    <a:cubicBezTo>
                      <a:pt x="172" y="13"/>
                      <a:pt x="144" y="0"/>
                      <a:pt x="112" y="0"/>
                    </a:cubicBezTo>
                    <a:close/>
                    <a:moveTo>
                      <a:pt x="112" y="37"/>
                    </a:moveTo>
                    <a:lnTo>
                      <a:pt x="112" y="37"/>
                    </a:lnTo>
                    <a:cubicBezTo>
                      <a:pt x="157" y="37"/>
                      <a:pt x="180" y="83"/>
                      <a:pt x="180" y="174"/>
                    </a:cubicBezTo>
                    <a:cubicBezTo>
                      <a:pt x="180" y="271"/>
                      <a:pt x="158" y="316"/>
                      <a:pt x="111" y="316"/>
                    </a:cubicBezTo>
                    <a:cubicBezTo>
                      <a:pt x="66" y="316"/>
                      <a:pt x="44" y="269"/>
                      <a:pt x="44" y="176"/>
                    </a:cubicBezTo>
                    <a:cubicBezTo>
                      <a:pt x="44" y="83"/>
                      <a:pt x="66" y="37"/>
                      <a:pt x="112"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31"/>
              <p:cNvSpPr>
                <a:spLocks/>
              </p:cNvSpPr>
              <p:nvPr/>
            </p:nvSpPr>
            <p:spPr bwMode="auto">
              <a:xfrm>
                <a:off x="1122" y="1755"/>
                <a:ext cx="0" cy="12"/>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32"/>
              <p:cNvSpPr>
                <a:spLocks/>
              </p:cNvSpPr>
              <p:nvPr/>
            </p:nvSpPr>
            <p:spPr bwMode="auto">
              <a:xfrm>
                <a:off x="1105" y="1808"/>
                <a:ext cx="13" cy="46"/>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33"/>
              <p:cNvSpPr>
                <a:spLocks/>
              </p:cNvSpPr>
              <p:nvPr/>
            </p:nvSpPr>
            <p:spPr bwMode="auto">
              <a:xfrm>
                <a:off x="1132" y="1808"/>
                <a:ext cx="26" cy="48"/>
              </a:xfrm>
              <a:custGeom>
                <a:avLst/>
                <a:gdLst>
                  <a:gd name="T0" fmla="*/ 211 w 229"/>
                  <a:gd name="T1" fmla="*/ 0 h 351"/>
                  <a:gd name="T2" fmla="*/ 211 w 229"/>
                  <a:gd name="T3" fmla="*/ 0 h 351"/>
                  <a:gd name="T4" fmla="*/ 36 w 229"/>
                  <a:gd name="T5" fmla="*/ 0 h 351"/>
                  <a:gd name="T6" fmla="*/ 10 w 229"/>
                  <a:gd name="T7" fmla="*/ 185 h 351"/>
                  <a:gd name="T8" fmla="*/ 49 w 229"/>
                  <a:gd name="T9" fmla="*/ 185 h 351"/>
                  <a:gd name="T10" fmla="*/ 111 w 229"/>
                  <a:gd name="T11" fmla="*/ 153 h 351"/>
                  <a:gd name="T12" fmla="*/ 185 w 229"/>
                  <a:gd name="T13" fmla="*/ 235 h 351"/>
                  <a:gd name="T14" fmla="*/ 111 w 229"/>
                  <a:gd name="T15" fmla="*/ 313 h 351"/>
                  <a:gd name="T16" fmla="*/ 42 w 229"/>
                  <a:gd name="T17" fmla="*/ 256 h 351"/>
                  <a:gd name="T18" fmla="*/ 0 w 229"/>
                  <a:gd name="T19" fmla="*/ 256 h 351"/>
                  <a:gd name="T20" fmla="*/ 20 w 229"/>
                  <a:gd name="T21" fmla="*/ 310 h 351"/>
                  <a:gd name="T22" fmla="*/ 112 w 229"/>
                  <a:gd name="T23" fmla="*/ 351 h 351"/>
                  <a:gd name="T24" fmla="*/ 229 w 229"/>
                  <a:gd name="T25" fmla="*/ 229 h 351"/>
                  <a:gd name="T26" fmla="*/ 119 w 229"/>
                  <a:gd name="T27" fmla="*/ 116 h 351"/>
                  <a:gd name="T28" fmla="*/ 56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0" y="185"/>
                    </a:lnTo>
                    <a:lnTo>
                      <a:pt x="49" y="185"/>
                    </a:lnTo>
                    <a:cubicBezTo>
                      <a:pt x="69" y="161"/>
                      <a:pt x="85" y="153"/>
                      <a:pt x="111" y="153"/>
                    </a:cubicBezTo>
                    <a:cubicBezTo>
                      <a:pt x="157" y="153"/>
                      <a:pt x="185" y="184"/>
                      <a:pt x="185" y="235"/>
                    </a:cubicBezTo>
                    <a:cubicBezTo>
                      <a:pt x="185" y="283"/>
                      <a:pt x="157" y="313"/>
                      <a:pt x="111" y="313"/>
                    </a:cubicBezTo>
                    <a:cubicBezTo>
                      <a:pt x="74" y="313"/>
                      <a:pt x="52" y="294"/>
                      <a:pt x="42" y="256"/>
                    </a:cubicBezTo>
                    <a:lnTo>
                      <a:pt x="0" y="256"/>
                    </a:lnTo>
                    <a:cubicBezTo>
                      <a:pt x="5" y="284"/>
                      <a:pt x="10" y="297"/>
                      <a:pt x="20" y="310"/>
                    </a:cubicBezTo>
                    <a:cubicBezTo>
                      <a:pt x="39" y="336"/>
                      <a:pt x="74" y="351"/>
                      <a:pt x="112" y="351"/>
                    </a:cubicBezTo>
                    <a:cubicBezTo>
                      <a:pt x="181" y="351"/>
                      <a:pt x="229" y="301"/>
                      <a:pt x="229" y="229"/>
                    </a:cubicBezTo>
                    <a:cubicBezTo>
                      <a:pt x="229" y="162"/>
                      <a:pt x="184" y="116"/>
                      <a:pt x="119" y="116"/>
                    </a:cubicBezTo>
                    <a:cubicBezTo>
                      <a:pt x="95" y="116"/>
                      <a:pt x="76" y="122"/>
                      <a:pt x="56"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34"/>
              <p:cNvSpPr>
                <a:spLocks/>
              </p:cNvSpPr>
              <p:nvPr/>
            </p:nvSpPr>
            <p:spPr bwMode="auto">
              <a:xfrm>
                <a:off x="1340" y="1755"/>
                <a:ext cx="0" cy="12"/>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35"/>
              <p:cNvSpPr>
                <a:spLocks/>
              </p:cNvSpPr>
              <p:nvPr/>
            </p:nvSpPr>
            <p:spPr bwMode="auto">
              <a:xfrm>
                <a:off x="1319" y="1808"/>
                <a:ext cx="27" cy="46"/>
              </a:xfrm>
              <a:custGeom>
                <a:avLst/>
                <a:gdLst>
                  <a:gd name="T0" fmla="*/ 226 w 229"/>
                  <a:gd name="T1" fmla="*/ 298 h 340"/>
                  <a:gd name="T2" fmla="*/ 226 w 229"/>
                  <a:gd name="T3" fmla="*/ 298 h 340"/>
                  <a:gd name="T4" fmla="*/ 48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9 w 229"/>
                  <a:gd name="T25" fmla="*/ 37 h 340"/>
                  <a:gd name="T26" fmla="*/ 186 w 229"/>
                  <a:gd name="T27" fmla="*/ 100 h 340"/>
                  <a:gd name="T28" fmla="*/ 140 w 229"/>
                  <a:gd name="T29" fmla="*/ 168 h 340"/>
                  <a:gd name="T30" fmla="*/ 96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8"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2" y="95"/>
                      <a:pt x="54" y="81"/>
                      <a:pt x="60" y="70"/>
                    </a:cubicBezTo>
                    <a:cubicBezTo>
                      <a:pt x="71" y="49"/>
                      <a:pt x="93" y="37"/>
                      <a:pt x="119" y="37"/>
                    </a:cubicBezTo>
                    <a:cubicBezTo>
                      <a:pt x="157" y="37"/>
                      <a:pt x="186" y="64"/>
                      <a:pt x="186" y="100"/>
                    </a:cubicBezTo>
                    <a:cubicBezTo>
                      <a:pt x="186" y="127"/>
                      <a:pt x="170" y="150"/>
                      <a:pt x="140" y="168"/>
                    </a:cubicBezTo>
                    <a:lnTo>
                      <a:pt x="96" y="192"/>
                    </a:lnTo>
                    <a:cubicBezTo>
                      <a:pt x="25"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36"/>
              <p:cNvSpPr>
                <a:spLocks noEditPoints="1"/>
              </p:cNvSpPr>
              <p:nvPr/>
            </p:nvSpPr>
            <p:spPr bwMode="auto">
              <a:xfrm>
                <a:off x="1350" y="1808"/>
                <a:ext cx="26" cy="48"/>
              </a:xfrm>
              <a:custGeom>
                <a:avLst/>
                <a:gdLst>
                  <a:gd name="T0" fmla="*/ 112 w 223"/>
                  <a:gd name="T1" fmla="*/ 0 h 351"/>
                  <a:gd name="T2" fmla="*/ 112 w 223"/>
                  <a:gd name="T3" fmla="*/ 0 h 351"/>
                  <a:gd name="T4" fmla="*/ 34 w 223"/>
                  <a:gd name="T5" fmla="*/ 37 h 351"/>
                  <a:gd name="T6" fmla="*/ 0 w 223"/>
                  <a:gd name="T7" fmla="*/ 175 h 351"/>
                  <a:gd name="T8" fmla="*/ 112 w 223"/>
                  <a:gd name="T9" fmla="*/ 351 h 351"/>
                  <a:gd name="T10" fmla="*/ 223 w 223"/>
                  <a:gd name="T11" fmla="*/ 178 h 351"/>
                  <a:gd name="T12" fmla="*/ 190 w 223"/>
                  <a:gd name="T13" fmla="*/ 37 h 351"/>
                  <a:gd name="T14" fmla="*/ 112 w 223"/>
                  <a:gd name="T15" fmla="*/ 0 h 351"/>
                  <a:gd name="T16" fmla="*/ 112 w 223"/>
                  <a:gd name="T17" fmla="*/ 37 h 351"/>
                  <a:gd name="T18" fmla="*/ 112 w 223"/>
                  <a:gd name="T19" fmla="*/ 37 h 351"/>
                  <a:gd name="T20" fmla="*/ 180 w 223"/>
                  <a:gd name="T21" fmla="*/ 174 h 351"/>
                  <a:gd name="T22" fmla="*/ 111 w 223"/>
                  <a:gd name="T23" fmla="*/ 316 h 351"/>
                  <a:gd name="T24" fmla="*/ 44 w 223"/>
                  <a:gd name="T25" fmla="*/ 176 h 351"/>
                  <a:gd name="T26" fmla="*/ 112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2" y="0"/>
                    </a:moveTo>
                    <a:lnTo>
                      <a:pt x="112" y="0"/>
                    </a:lnTo>
                    <a:cubicBezTo>
                      <a:pt x="80" y="0"/>
                      <a:pt x="51" y="14"/>
                      <a:pt x="34" y="37"/>
                    </a:cubicBezTo>
                    <a:cubicBezTo>
                      <a:pt x="11" y="67"/>
                      <a:pt x="0" y="112"/>
                      <a:pt x="0" y="175"/>
                    </a:cubicBezTo>
                    <a:cubicBezTo>
                      <a:pt x="0" y="290"/>
                      <a:pt x="39" y="351"/>
                      <a:pt x="112" y="351"/>
                    </a:cubicBezTo>
                    <a:cubicBezTo>
                      <a:pt x="183" y="351"/>
                      <a:pt x="223" y="290"/>
                      <a:pt x="223" y="178"/>
                    </a:cubicBezTo>
                    <a:cubicBezTo>
                      <a:pt x="223" y="112"/>
                      <a:pt x="212" y="68"/>
                      <a:pt x="190" y="37"/>
                    </a:cubicBezTo>
                    <a:cubicBezTo>
                      <a:pt x="172" y="13"/>
                      <a:pt x="144" y="0"/>
                      <a:pt x="112" y="0"/>
                    </a:cubicBezTo>
                    <a:close/>
                    <a:moveTo>
                      <a:pt x="112" y="37"/>
                    </a:moveTo>
                    <a:lnTo>
                      <a:pt x="112" y="37"/>
                    </a:lnTo>
                    <a:cubicBezTo>
                      <a:pt x="157" y="37"/>
                      <a:pt x="180" y="83"/>
                      <a:pt x="180" y="174"/>
                    </a:cubicBezTo>
                    <a:cubicBezTo>
                      <a:pt x="180" y="271"/>
                      <a:pt x="158" y="316"/>
                      <a:pt x="111" y="316"/>
                    </a:cubicBezTo>
                    <a:cubicBezTo>
                      <a:pt x="66" y="316"/>
                      <a:pt x="44" y="269"/>
                      <a:pt x="44" y="176"/>
                    </a:cubicBezTo>
                    <a:cubicBezTo>
                      <a:pt x="44" y="83"/>
                      <a:pt x="66" y="37"/>
                      <a:pt x="112"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37"/>
              <p:cNvSpPr>
                <a:spLocks/>
              </p:cNvSpPr>
              <p:nvPr/>
            </p:nvSpPr>
            <p:spPr bwMode="auto">
              <a:xfrm>
                <a:off x="1559" y="1755"/>
                <a:ext cx="0" cy="12"/>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38"/>
              <p:cNvSpPr>
                <a:spLocks/>
              </p:cNvSpPr>
              <p:nvPr/>
            </p:nvSpPr>
            <p:spPr bwMode="auto">
              <a:xfrm>
                <a:off x="1538" y="1808"/>
                <a:ext cx="26" cy="46"/>
              </a:xfrm>
              <a:custGeom>
                <a:avLst/>
                <a:gdLst>
                  <a:gd name="T0" fmla="*/ 226 w 228"/>
                  <a:gd name="T1" fmla="*/ 298 h 340"/>
                  <a:gd name="T2" fmla="*/ 226 w 228"/>
                  <a:gd name="T3" fmla="*/ 298 h 340"/>
                  <a:gd name="T4" fmla="*/ 47 w 228"/>
                  <a:gd name="T5" fmla="*/ 298 h 340"/>
                  <a:gd name="T6" fmla="*/ 109 w 228"/>
                  <a:gd name="T7" fmla="*/ 228 h 340"/>
                  <a:gd name="T8" fmla="*/ 157 w 228"/>
                  <a:gd name="T9" fmla="*/ 202 h 340"/>
                  <a:gd name="T10" fmla="*/ 228 w 228"/>
                  <a:gd name="T11" fmla="*/ 100 h 340"/>
                  <a:gd name="T12" fmla="*/ 197 w 228"/>
                  <a:gd name="T13" fmla="*/ 27 h 340"/>
                  <a:gd name="T14" fmla="*/ 120 w 228"/>
                  <a:gd name="T15" fmla="*/ 0 h 340"/>
                  <a:gd name="T16" fmla="*/ 26 w 228"/>
                  <a:gd name="T17" fmla="*/ 44 h 340"/>
                  <a:gd name="T18" fmla="*/ 8 w 228"/>
                  <a:gd name="T19" fmla="*/ 118 h 340"/>
                  <a:gd name="T20" fmla="*/ 50 w 228"/>
                  <a:gd name="T21" fmla="*/ 118 h 340"/>
                  <a:gd name="T22" fmla="*/ 60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2" y="270"/>
                      <a:pt x="67" y="252"/>
                      <a:pt x="109" y="228"/>
                    </a:cubicBezTo>
                    <a:lnTo>
                      <a:pt x="157" y="202"/>
                    </a:lnTo>
                    <a:cubicBezTo>
                      <a:pt x="204" y="176"/>
                      <a:pt x="228" y="141"/>
                      <a:pt x="228" y="100"/>
                    </a:cubicBezTo>
                    <a:cubicBezTo>
                      <a:pt x="228" y="71"/>
                      <a:pt x="217" y="45"/>
                      <a:pt x="197" y="27"/>
                    </a:cubicBezTo>
                    <a:cubicBezTo>
                      <a:pt x="177" y="9"/>
                      <a:pt x="152" y="0"/>
                      <a:pt x="120" y="0"/>
                    </a:cubicBezTo>
                    <a:cubicBezTo>
                      <a:pt x="77" y="0"/>
                      <a:pt x="45" y="15"/>
                      <a:pt x="26" y="44"/>
                    </a:cubicBezTo>
                    <a:cubicBezTo>
                      <a:pt x="14" y="62"/>
                      <a:pt x="9" y="83"/>
                      <a:pt x="8" y="118"/>
                    </a:cubicBezTo>
                    <a:lnTo>
                      <a:pt x="50" y="118"/>
                    </a:lnTo>
                    <a:cubicBezTo>
                      <a:pt x="51" y="95"/>
                      <a:pt x="54" y="81"/>
                      <a:pt x="60" y="70"/>
                    </a:cubicBezTo>
                    <a:cubicBezTo>
                      <a:pt x="71" y="49"/>
                      <a:pt x="93" y="37"/>
                      <a:pt x="118" y="37"/>
                    </a:cubicBezTo>
                    <a:cubicBezTo>
                      <a:pt x="157" y="37"/>
                      <a:pt x="185" y="64"/>
                      <a:pt x="185" y="100"/>
                    </a:cubicBezTo>
                    <a:cubicBezTo>
                      <a:pt x="185" y="127"/>
                      <a:pt x="170" y="150"/>
                      <a:pt x="139" y="168"/>
                    </a:cubicBezTo>
                    <a:lnTo>
                      <a:pt x="95" y="192"/>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39"/>
              <p:cNvSpPr>
                <a:spLocks/>
              </p:cNvSpPr>
              <p:nvPr/>
            </p:nvSpPr>
            <p:spPr bwMode="auto">
              <a:xfrm>
                <a:off x="1568" y="1808"/>
                <a:ext cx="26" cy="48"/>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2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7" y="153"/>
                      <a:pt x="186" y="184"/>
                      <a:pt x="186" y="235"/>
                    </a:cubicBezTo>
                    <a:cubicBezTo>
                      <a:pt x="186" y="283"/>
                      <a:pt x="158" y="313"/>
                      <a:pt x="112" y="313"/>
                    </a:cubicBezTo>
                    <a:cubicBezTo>
                      <a:pt x="75" y="313"/>
                      <a:pt x="53" y="294"/>
                      <a:pt x="42"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6"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40"/>
              <p:cNvSpPr>
                <a:spLocks/>
              </p:cNvSpPr>
              <p:nvPr/>
            </p:nvSpPr>
            <p:spPr bwMode="auto">
              <a:xfrm>
                <a:off x="1777" y="1755"/>
                <a:ext cx="0" cy="12"/>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41"/>
              <p:cNvSpPr>
                <a:spLocks/>
              </p:cNvSpPr>
              <p:nvPr/>
            </p:nvSpPr>
            <p:spPr bwMode="auto">
              <a:xfrm>
                <a:off x="1756" y="1808"/>
                <a:ext cx="26" cy="48"/>
              </a:xfrm>
              <a:custGeom>
                <a:avLst/>
                <a:gdLst>
                  <a:gd name="T0" fmla="*/ 91 w 227"/>
                  <a:gd name="T1" fmla="*/ 184 h 351"/>
                  <a:gd name="T2" fmla="*/ 91 w 227"/>
                  <a:gd name="T3" fmla="*/ 184 h 351"/>
                  <a:gd name="T4" fmla="*/ 96 w 227"/>
                  <a:gd name="T5" fmla="*/ 184 h 351"/>
                  <a:gd name="T6" fmla="*/ 114 w 227"/>
                  <a:gd name="T7" fmla="*/ 183 h 351"/>
                  <a:gd name="T8" fmla="*/ 184 w 227"/>
                  <a:gd name="T9" fmla="*/ 245 h 351"/>
                  <a:gd name="T10" fmla="*/ 114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70 w 227"/>
                  <a:gd name="T23" fmla="*/ 164 h 351"/>
                  <a:gd name="T24" fmla="*/ 217 w 227"/>
                  <a:gd name="T25" fmla="*/ 93 h 351"/>
                  <a:gd name="T26" fmla="*/ 114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7 w 227"/>
                  <a:gd name="T39" fmla="*/ 141 h 351"/>
                  <a:gd name="T40" fmla="*/ 91 w 227"/>
                  <a:gd name="T41" fmla="*/ 148 h 351"/>
                  <a:gd name="T42" fmla="*/ 91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1" y="184"/>
                    </a:moveTo>
                    <a:lnTo>
                      <a:pt x="91" y="184"/>
                    </a:lnTo>
                    <a:lnTo>
                      <a:pt x="96" y="184"/>
                    </a:lnTo>
                    <a:lnTo>
                      <a:pt x="114" y="183"/>
                    </a:lnTo>
                    <a:cubicBezTo>
                      <a:pt x="160" y="183"/>
                      <a:pt x="184" y="204"/>
                      <a:pt x="184" y="245"/>
                    </a:cubicBezTo>
                    <a:cubicBezTo>
                      <a:pt x="184" y="288"/>
                      <a:pt x="158" y="313"/>
                      <a:pt x="114" y="313"/>
                    </a:cubicBezTo>
                    <a:cubicBezTo>
                      <a:pt x="68" y="313"/>
                      <a:pt x="45" y="290"/>
                      <a:pt x="42" y="241"/>
                    </a:cubicBezTo>
                    <a:lnTo>
                      <a:pt x="0" y="241"/>
                    </a:lnTo>
                    <a:cubicBezTo>
                      <a:pt x="2" y="268"/>
                      <a:pt x="7" y="286"/>
                      <a:pt x="15" y="301"/>
                    </a:cubicBezTo>
                    <a:cubicBezTo>
                      <a:pt x="32" y="334"/>
                      <a:pt x="66" y="351"/>
                      <a:pt x="112" y="351"/>
                    </a:cubicBezTo>
                    <a:cubicBezTo>
                      <a:pt x="182" y="351"/>
                      <a:pt x="227" y="309"/>
                      <a:pt x="227" y="245"/>
                    </a:cubicBezTo>
                    <a:cubicBezTo>
                      <a:pt x="227" y="202"/>
                      <a:pt x="210" y="178"/>
                      <a:pt x="170" y="164"/>
                    </a:cubicBezTo>
                    <a:cubicBezTo>
                      <a:pt x="201" y="151"/>
                      <a:pt x="217" y="127"/>
                      <a:pt x="217" y="93"/>
                    </a:cubicBezTo>
                    <a:cubicBezTo>
                      <a:pt x="217" y="35"/>
                      <a:pt x="178" y="0"/>
                      <a:pt x="114" y="0"/>
                    </a:cubicBezTo>
                    <a:cubicBezTo>
                      <a:pt x="45" y="0"/>
                      <a:pt x="9" y="37"/>
                      <a:pt x="7" y="110"/>
                    </a:cubicBezTo>
                    <a:lnTo>
                      <a:pt x="49" y="110"/>
                    </a:lnTo>
                    <a:cubicBezTo>
                      <a:pt x="50" y="89"/>
                      <a:pt x="52" y="77"/>
                      <a:pt x="57" y="67"/>
                    </a:cubicBezTo>
                    <a:cubicBezTo>
                      <a:pt x="67" y="48"/>
                      <a:pt x="88" y="37"/>
                      <a:pt x="114" y="37"/>
                    </a:cubicBezTo>
                    <a:cubicBezTo>
                      <a:pt x="151" y="37"/>
                      <a:pt x="174" y="59"/>
                      <a:pt x="174" y="95"/>
                    </a:cubicBezTo>
                    <a:cubicBezTo>
                      <a:pt x="174" y="119"/>
                      <a:pt x="165" y="133"/>
                      <a:pt x="147" y="141"/>
                    </a:cubicBezTo>
                    <a:cubicBezTo>
                      <a:pt x="135" y="146"/>
                      <a:pt x="120" y="147"/>
                      <a:pt x="91" y="148"/>
                    </a:cubicBezTo>
                    <a:lnTo>
                      <a:pt x="91"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42"/>
              <p:cNvSpPr>
                <a:spLocks noEditPoints="1"/>
              </p:cNvSpPr>
              <p:nvPr/>
            </p:nvSpPr>
            <p:spPr bwMode="auto">
              <a:xfrm>
                <a:off x="1787" y="1808"/>
                <a:ext cx="26" cy="48"/>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43"/>
              <p:cNvSpPr>
                <a:spLocks noEditPoints="1"/>
              </p:cNvSpPr>
              <p:nvPr/>
            </p:nvSpPr>
            <p:spPr bwMode="auto">
              <a:xfrm>
                <a:off x="467" y="957"/>
                <a:ext cx="1310" cy="810"/>
              </a:xfrm>
              <a:custGeom>
                <a:avLst/>
                <a:gdLst>
                  <a:gd name="T0" fmla="*/ 0 w 11470"/>
                  <a:gd name="T1" fmla="*/ 0 h 5951"/>
                  <a:gd name="T2" fmla="*/ 0 w 11470"/>
                  <a:gd name="T3" fmla="*/ 0 h 5951"/>
                  <a:gd name="T4" fmla="*/ 0 w 11470"/>
                  <a:gd name="T5" fmla="*/ 5951 h 5951"/>
                  <a:gd name="T6" fmla="*/ 11470 w 11470"/>
                  <a:gd name="T7" fmla="*/ 5951 h 5951"/>
                  <a:gd name="T8" fmla="*/ 0 w 11470"/>
                  <a:gd name="T9" fmla="*/ 0 h 5951"/>
                  <a:gd name="T10" fmla="*/ 0 w 11470"/>
                  <a:gd name="T11" fmla="*/ 0 h 5951"/>
                </a:gdLst>
                <a:ahLst/>
                <a:cxnLst>
                  <a:cxn ang="0">
                    <a:pos x="T0" y="T1"/>
                  </a:cxn>
                  <a:cxn ang="0">
                    <a:pos x="T2" y="T3"/>
                  </a:cxn>
                  <a:cxn ang="0">
                    <a:pos x="T4" y="T5"/>
                  </a:cxn>
                  <a:cxn ang="0">
                    <a:pos x="T6" y="T7"/>
                  </a:cxn>
                  <a:cxn ang="0">
                    <a:pos x="T8" y="T9"/>
                  </a:cxn>
                  <a:cxn ang="0">
                    <a:pos x="T10" y="T11"/>
                  </a:cxn>
                </a:cxnLst>
                <a:rect l="0" t="0" r="r" b="b"/>
                <a:pathLst>
                  <a:path w="11470" h="5951">
                    <a:moveTo>
                      <a:pt x="0" y="0"/>
                    </a:moveTo>
                    <a:lnTo>
                      <a:pt x="0" y="0"/>
                    </a:lnTo>
                    <a:lnTo>
                      <a:pt x="0" y="5951"/>
                    </a:lnTo>
                    <a:lnTo>
                      <a:pt x="11470" y="5951"/>
                    </a:lnTo>
                    <a:moveTo>
                      <a:pt x="0" y="0"/>
                    </a:moveTo>
                    <a:lnTo>
                      <a:pt x="0" y="0"/>
                    </a:lnTo>
                    <a:close/>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44"/>
              <p:cNvSpPr>
                <a:spLocks/>
              </p:cNvSpPr>
              <p:nvPr/>
            </p:nvSpPr>
            <p:spPr bwMode="auto">
              <a:xfrm>
                <a:off x="253" y="1660"/>
                <a:ext cx="40" cy="6"/>
              </a:xfrm>
              <a:custGeom>
                <a:avLst/>
                <a:gdLst>
                  <a:gd name="T0" fmla="*/ 0 w 349"/>
                  <a:gd name="T1" fmla="*/ 0 h 45"/>
                  <a:gd name="T2" fmla="*/ 0 w 349"/>
                  <a:gd name="T3" fmla="*/ 0 h 45"/>
                  <a:gd name="T4" fmla="*/ 0 w 349"/>
                  <a:gd name="T5" fmla="*/ 45 h 45"/>
                  <a:gd name="T6" fmla="*/ 349 w 349"/>
                  <a:gd name="T7" fmla="*/ 45 h 45"/>
                  <a:gd name="T8" fmla="*/ 349 w 349"/>
                  <a:gd name="T9" fmla="*/ 0 h 45"/>
                  <a:gd name="T10" fmla="*/ 0 w 349"/>
                  <a:gd name="T11" fmla="*/ 0 h 45"/>
                </a:gdLst>
                <a:ahLst/>
                <a:cxnLst>
                  <a:cxn ang="0">
                    <a:pos x="T0" y="T1"/>
                  </a:cxn>
                  <a:cxn ang="0">
                    <a:pos x="T2" y="T3"/>
                  </a:cxn>
                  <a:cxn ang="0">
                    <a:pos x="T4" y="T5"/>
                  </a:cxn>
                  <a:cxn ang="0">
                    <a:pos x="T6" y="T7"/>
                  </a:cxn>
                  <a:cxn ang="0">
                    <a:pos x="T8" y="T9"/>
                  </a:cxn>
                  <a:cxn ang="0">
                    <a:pos x="T10" y="T11"/>
                  </a:cxn>
                </a:cxnLst>
                <a:rect l="0" t="0" r="r" b="b"/>
                <a:pathLst>
                  <a:path w="349" h="45">
                    <a:moveTo>
                      <a:pt x="0" y="0"/>
                    </a:moveTo>
                    <a:lnTo>
                      <a:pt x="0" y="0"/>
                    </a:lnTo>
                    <a:lnTo>
                      <a:pt x="0" y="45"/>
                    </a:lnTo>
                    <a:lnTo>
                      <a:pt x="349" y="45"/>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45"/>
              <p:cNvSpPr>
                <a:spLocks/>
              </p:cNvSpPr>
              <p:nvPr/>
            </p:nvSpPr>
            <p:spPr bwMode="auto">
              <a:xfrm>
                <a:off x="253" y="1612"/>
                <a:ext cx="40" cy="37"/>
              </a:xfrm>
              <a:custGeom>
                <a:avLst/>
                <a:gdLst>
                  <a:gd name="T0" fmla="*/ 0 w 349"/>
                  <a:gd name="T1" fmla="*/ 0 h 273"/>
                  <a:gd name="T2" fmla="*/ 0 w 349"/>
                  <a:gd name="T3" fmla="*/ 0 h 273"/>
                  <a:gd name="T4" fmla="*/ 0 w 349"/>
                  <a:gd name="T5" fmla="*/ 43 h 273"/>
                  <a:gd name="T6" fmla="*/ 286 w 349"/>
                  <a:gd name="T7" fmla="*/ 43 h 273"/>
                  <a:gd name="T8" fmla="*/ 0 w 349"/>
                  <a:gd name="T9" fmla="*/ 225 h 273"/>
                  <a:gd name="T10" fmla="*/ 0 w 349"/>
                  <a:gd name="T11" fmla="*/ 273 h 273"/>
                  <a:gd name="T12" fmla="*/ 349 w 349"/>
                  <a:gd name="T13" fmla="*/ 273 h 273"/>
                  <a:gd name="T14" fmla="*/ 349 w 349"/>
                  <a:gd name="T15" fmla="*/ 231 h 273"/>
                  <a:gd name="T16" fmla="*/ 66 w 349"/>
                  <a:gd name="T17" fmla="*/ 231 h 273"/>
                  <a:gd name="T18" fmla="*/ 349 w 349"/>
                  <a:gd name="T19" fmla="*/ 51 h 273"/>
                  <a:gd name="T20" fmla="*/ 349 w 349"/>
                  <a:gd name="T21" fmla="*/ 0 h 273"/>
                  <a:gd name="T22" fmla="*/ 0 w 349"/>
                  <a:gd name="T2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273">
                    <a:moveTo>
                      <a:pt x="0" y="0"/>
                    </a:moveTo>
                    <a:lnTo>
                      <a:pt x="0" y="0"/>
                    </a:lnTo>
                    <a:lnTo>
                      <a:pt x="0" y="43"/>
                    </a:lnTo>
                    <a:lnTo>
                      <a:pt x="286" y="43"/>
                    </a:lnTo>
                    <a:lnTo>
                      <a:pt x="0" y="225"/>
                    </a:lnTo>
                    <a:lnTo>
                      <a:pt x="0" y="273"/>
                    </a:lnTo>
                    <a:lnTo>
                      <a:pt x="349" y="273"/>
                    </a:lnTo>
                    <a:lnTo>
                      <a:pt x="349" y="231"/>
                    </a:lnTo>
                    <a:lnTo>
                      <a:pt x="66" y="231"/>
                    </a:lnTo>
                    <a:lnTo>
                      <a:pt x="349" y="51"/>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46"/>
              <p:cNvSpPr>
                <a:spLocks noEditPoints="1"/>
              </p:cNvSpPr>
              <p:nvPr/>
            </p:nvSpPr>
            <p:spPr bwMode="auto">
              <a:xfrm>
                <a:off x="253" y="1563"/>
                <a:ext cx="40" cy="38"/>
              </a:xfrm>
              <a:custGeom>
                <a:avLst/>
                <a:gdLst>
                  <a:gd name="T0" fmla="*/ 199 w 349"/>
                  <a:gd name="T1" fmla="*/ 236 h 281"/>
                  <a:gd name="T2" fmla="*/ 199 w 349"/>
                  <a:gd name="T3" fmla="*/ 236 h 281"/>
                  <a:gd name="T4" fmla="*/ 199 w 349"/>
                  <a:gd name="T5" fmla="*/ 121 h 281"/>
                  <a:gd name="T6" fmla="*/ 261 w 349"/>
                  <a:gd name="T7" fmla="*/ 64 h 281"/>
                  <a:gd name="T8" fmla="*/ 292 w 349"/>
                  <a:gd name="T9" fmla="*/ 64 h 281"/>
                  <a:gd name="T10" fmla="*/ 349 w 349"/>
                  <a:gd name="T11" fmla="*/ 54 h 281"/>
                  <a:gd name="T12" fmla="*/ 349 w 349"/>
                  <a:gd name="T13" fmla="*/ 0 h 281"/>
                  <a:gd name="T14" fmla="*/ 338 w 349"/>
                  <a:gd name="T15" fmla="*/ 0 h 281"/>
                  <a:gd name="T16" fmla="*/ 268 w 349"/>
                  <a:gd name="T17" fmla="*/ 21 h 281"/>
                  <a:gd name="T18" fmla="*/ 177 w 349"/>
                  <a:gd name="T19" fmla="*/ 69 h 281"/>
                  <a:gd name="T20" fmla="*/ 94 w 349"/>
                  <a:gd name="T21" fmla="*/ 13 h 281"/>
                  <a:gd name="T22" fmla="*/ 0 w 349"/>
                  <a:gd name="T23" fmla="*/ 120 h 281"/>
                  <a:gd name="T24" fmla="*/ 0 w 349"/>
                  <a:gd name="T25" fmla="*/ 281 h 281"/>
                  <a:gd name="T26" fmla="*/ 349 w 349"/>
                  <a:gd name="T27" fmla="*/ 281 h 281"/>
                  <a:gd name="T28" fmla="*/ 349 w 349"/>
                  <a:gd name="T29" fmla="*/ 236 h 281"/>
                  <a:gd name="T30" fmla="*/ 199 w 349"/>
                  <a:gd name="T31" fmla="*/ 236 h 281"/>
                  <a:gd name="T32" fmla="*/ 160 w 349"/>
                  <a:gd name="T33" fmla="*/ 236 h 281"/>
                  <a:gd name="T34" fmla="*/ 160 w 349"/>
                  <a:gd name="T35" fmla="*/ 236 h 281"/>
                  <a:gd name="T36" fmla="*/ 40 w 349"/>
                  <a:gd name="T37" fmla="*/ 236 h 281"/>
                  <a:gd name="T38" fmla="*/ 40 w 349"/>
                  <a:gd name="T39" fmla="*/ 128 h 281"/>
                  <a:gd name="T40" fmla="*/ 53 w 349"/>
                  <a:gd name="T41" fmla="*/ 78 h 281"/>
                  <a:gd name="T42" fmla="*/ 100 w 349"/>
                  <a:gd name="T43" fmla="*/ 60 h 281"/>
                  <a:gd name="T44" fmla="*/ 160 w 349"/>
                  <a:gd name="T45" fmla="*/ 128 h 281"/>
                  <a:gd name="T46" fmla="*/ 160 w 349"/>
                  <a:gd name="T47" fmla="*/ 23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81">
                    <a:moveTo>
                      <a:pt x="199" y="236"/>
                    </a:moveTo>
                    <a:lnTo>
                      <a:pt x="199" y="236"/>
                    </a:lnTo>
                    <a:lnTo>
                      <a:pt x="199" y="121"/>
                    </a:lnTo>
                    <a:cubicBezTo>
                      <a:pt x="199" y="81"/>
                      <a:pt x="218" y="64"/>
                      <a:pt x="261" y="64"/>
                    </a:cubicBezTo>
                    <a:lnTo>
                      <a:pt x="292" y="64"/>
                    </a:lnTo>
                    <a:cubicBezTo>
                      <a:pt x="314" y="64"/>
                      <a:pt x="335" y="60"/>
                      <a:pt x="349" y="54"/>
                    </a:cubicBezTo>
                    <a:lnTo>
                      <a:pt x="349" y="0"/>
                    </a:lnTo>
                    <a:lnTo>
                      <a:pt x="338" y="0"/>
                    </a:lnTo>
                    <a:cubicBezTo>
                      <a:pt x="327" y="17"/>
                      <a:pt x="315" y="20"/>
                      <a:pt x="268" y="21"/>
                    </a:cubicBezTo>
                    <a:cubicBezTo>
                      <a:pt x="211" y="22"/>
                      <a:pt x="193" y="31"/>
                      <a:pt x="177" y="69"/>
                    </a:cubicBezTo>
                    <a:cubicBezTo>
                      <a:pt x="158" y="29"/>
                      <a:pt x="133" y="13"/>
                      <a:pt x="94" y="13"/>
                    </a:cubicBezTo>
                    <a:cubicBezTo>
                      <a:pt x="33" y="13"/>
                      <a:pt x="0" y="51"/>
                      <a:pt x="0" y="120"/>
                    </a:cubicBezTo>
                    <a:lnTo>
                      <a:pt x="0" y="281"/>
                    </a:lnTo>
                    <a:lnTo>
                      <a:pt x="349" y="281"/>
                    </a:lnTo>
                    <a:lnTo>
                      <a:pt x="349" y="236"/>
                    </a:lnTo>
                    <a:lnTo>
                      <a:pt x="199" y="236"/>
                    </a:lnTo>
                    <a:close/>
                    <a:moveTo>
                      <a:pt x="160" y="236"/>
                    </a:moveTo>
                    <a:lnTo>
                      <a:pt x="160" y="236"/>
                    </a:lnTo>
                    <a:lnTo>
                      <a:pt x="40" y="236"/>
                    </a:lnTo>
                    <a:lnTo>
                      <a:pt x="40" y="128"/>
                    </a:lnTo>
                    <a:cubicBezTo>
                      <a:pt x="40" y="104"/>
                      <a:pt x="43" y="89"/>
                      <a:pt x="53" y="78"/>
                    </a:cubicBezTo>
                    <a:cubicBezTo>
                      <a:pt x="63" y="66"/>
                      <a:pt x="79" y="60"/>
                      <a:pt x="100" y="60"/>
                    </a:cubicBezTo>
                    <a:cubicBezTo>
                      <a:pt x="141" y="60"/>
                      <a:pt x="160" y="81"/>
                      <a:pt x="160" y="128"/>
                    </a:cubicBezTo>
                    <a:lnTo>
                      <a:pt x="160" y="23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47"/>
              <p:cNvSpPr>
                <a:spLocks noEditPoints="1"/>
              </p:cNvSpPr>
              <p:nvPr/>
            </p:nvSpPr>
            <p:spPr bwMode="auto">
              <a:xfrm>
                <a:off x="264" y="1507"/>
                <a:ext cx="30" cy="32"/>
              </a:xfrm>
              <a:custGeom>
                <a:avLst/>
                <a:gdLst>
                  <a:gd name="T0" fmla="*/ 235 w 270"/>
                  <a:gd name="T1" fmla="*/ 0 h 236"/>
                  <a:gd name="T2" fmla="*/ 235 w 270"/>
                  <a:gd name="T3" fmla="*/ 0 h 236"/>
                  <a:gd name="T4" fmla="*/ 236 w 270"/>
                  <a:gd name="T5" fmla="*/ 9 h 236"/>
                  <a:gd name="T6" fmla="*/ 216 w 270"/>
                  <a:gd name="T7" fmla="*/ 30 h 236"/>
                  <a:gd name="T8" fmla="*/ 69 w 270"/>
                  <a:gd name="T9" fmla="*/ 30 h 236"/>
                  <a:gd name="T10" fmla="*/ 0 w 270"/>
                  <a:gd name="T11" fmla="*/ 125 h 236"/>
                  <a:gd name="T12" fmla="*/ 30 w 270"/>
                  <a:gd name="T13" fmla="*/ 208 h 236"/>
                  <a:gd name="T14" fmla="*/ 82 w 270"/>
                  <a:gd name="T15" fmla="*/ 225 h 236"/>
                  <a:gd name="T16" fmla="*/ 82 w 270"/>
                  <a:gd name="T17" fmla="*/ 185 h 236"/>
                  <a:gd name="T18" fmla="*/ 37 w 270"/>
                  <a:gd name="T19" fmla="*/ 126 h 236"/>
                  <a:gd name="T20" fmla="*/ 75 w 270"/>
                  <a:gd name="T21" fmla="*/ 70 h 236"/>
                  <a:gd name="T22" fmla="*/ 85 w 270"/>
                  <a:gd name="T23" fmla="*/ 70 h 236"/>
                  <a:gd name="T24" fmla="*/ 113 w 270"/>
                  <a:gd name="T25" fmla="*/ 112 h 236"/>
                  <a:gd name="T26" fmla="*/ 128 w 270"/>
                  <a:gd name="T27" fmla="*/ 192 h 236"/>
                  <a:gd name="T28" fmla="*/ 195 w 270"/>
                  <a:gd name="T29" fmla="*/ 236 h 236"/>
                  <a:gd name="T30" fmla="*/ 270 w 270"/>
                  <a:gd name="T31" fmla="*/ 154 h 236"/>
                  <a:gd name="T32" fmla="*/ 233 w 270"/>
                  <a:gd name="T33" fmla="*/ 69 h 236"/>
                  <a:gd name="T34" fmla="*/ 270 w 270"/>
                  <a:gd name="T35" fmla="*/ 27 h 236"/>
                  <a:gd name="T36" fmla="*/ 265 w 270"/>
                  <a:gd name="T37" fmla="*/ 0 h 236"/>
                  <a:gd name="T38" fmla="*/ 235 w 270"/>
                  <a:gd name="T39" fmla="*/ 0 h 236"/>
                  <a:gd name="T40" fmla="*/ 179 w 270"/>
                  <a:gd name="T41" fmla="*/ 70 h 236"/>
                  <a:gd name="T42" fmla="*/ 179 w 270"/>
                  <a:gd name="T43" fmla="*/ 70 h 236"/>
                  <a:gd name="T44" fmla="*/ 212 w 270"/>
                  <a:gd name="T45" fmla="*/ 86 h 236"/>
                  <a:gd name="T46" fmla="*/ 235 w 270"/>
                  <a:gd name="T47" fmla="*/ 145 h 236"/>
                  <a:gd name="T48" fmla="*/ 194 w 270"/>
                  <a:gd name="T49" fmla="*/ 194 h 236"/>
                  <a:gd name="T50" fmla="*/ 148 w 270"/>
                  <a:gd name="T51" fmla="*/ 134 h 236"/>
                  <a:gd name="T52" fmla="*/ 134 w 270"/>
                  <a:gd name="T53" fmla="*/ 70 h 236"/>
                  <a:gd name="T54" fmla="*/ 179 w 270"/>
                  <a:gd name="T55" fmla="*/ 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236">
                    <a:moveTo>
                      <a:pt x="235" y="0"/>
                    </a:moveTo>
                    <a:lnTo>
                      <a:pt x="235" y="0"/>
                    </a:lnTo>
                    <a:cubicBezTo>
                      <a:pt x="236" y="4"/>
                      <a:pt x="236" y="6"/>
                      <a:pt x="236" y="9"/>
                    </a:cubicBezTo>
                    <a:cubicBezTo>
                      <a:pt x="236" y="23"/>
                      <a:pt x="229" y="30"/>
                      <a:pt x="216" y="30"/>
                    </a:cubicBezTo>
                    <a:lnTo>
                      <a:pt x="69" y="30"/>
                    </a:lnTo>
                    <a:cubicBezTo>
                      <a:pt x="24" y="30"/>
                      <a:pt x="0" y="63"/>
                      <a:pt x="0" y="125"/>
                    </a:cubicBezTo>
                    <a:cubicBezTo>
                      <a:pt x="0" y="161"/>
                      <a:pt x="11" y="191"/>
                      <a:pt x="30" y="208"/>
                    </a:cubicBezTo>
                    <a:cubicBezTo>
                      <a:pt x="42" y="219"/>
                      <a:pt x="57" y="224"/>
                      <a:pt x="82" y="225"/>
                    </a:cubicBezTo>
                    <a:lnTo>
                      <a:pt x="82" y="185"/>
                    </a:lnTo>
                    <a:cubicBezTo>
                      <a:pt x="51" y="182"/>
                      <a:pt x="37" y="163"/>
                      <a:pt x="37" y="126"/>
                    </a:cubicBezTo>
                    <a:cubicBezTo>
                      <a:pt x="37" y="90"/>
                      <a:pt x="51" y="70"/>
                      <a:pt x="75" y="70"/>
                    </a:cubicBezTo>
                    <a:lnTo>
                      <a:pt x="85" y="70"/>
                    </a:lnTo>
                    <a:cubicBezTo>
                      <a:pt x="102" y="70"/>
                      <a:pt x="109" y="80"/>
                      <a:pt x="113" y="112"/>
                    </a:cubicBezTo>
                    <a:cubicBezTo>
                      <a:pt x="120" y="168"/>
                      <a:pt x="122" y="177"/>
                      <a:pt x="128" y="192"/>
                    </a:cubicBezTo>
                    <a:cubicBezTo>
                      <a:pt x="140" y="221"/>
                      <a:pt x="163" y="236"/>
                      <a:pt x="195" y="236"/>
                    </a:cubicBezTo>
                    <a:cubicBezTo>
                      <a:pt x="241" y="236"/>
                      <a:pt x="270" y="205"/>
                      <a:pt x="270" y="154"/>
                    </a:cubicBezTo>
                    <a:cubicBezTo>
                      <a:pt x="270" y="122"/>
                      <a:pt x="258" y="97"/>
                      <a:pt x="233" y="69"/>
                    </a:cubicBezTo>
                    <a:cubicBezTo>
                      <a:pt x="258" y="66"/>
                      <a:pt x="270" y="53"/>
                      <a:pt x="270" y="27"/>
                    </a:cubicBezTo>
                    <a:cubicBezTo>
                      <a:pt x="270" y="19"/>
                      <a:pt x="269" y="13"/>
                      <a:pt x="265" y="0"/>
                    </a:cubicBezTo>
                    <a:lnTo>
                      <a:pt x="235" y="0"/>
                    </a:lnTo>
                    <a:close/>
                    <a:moveTo>
                      <a:pt x="179" y="70"/>
                    </a:moveTo>
                    <a:lnTo>
                      <a:pt x="179" y="70"/>
                    </a:lnTo>
                    <a:cubicBezTo>
                      <a:pt x="193" y="70"/>
                      <a:pt x="201" y="74"/>
                      <a:pt x="212" y="86"/>
                    </a:cubicBezTo>
                    <a:cubicBezTo>
                      <a:pt x="227" y="102"/>
                      <a:pt x="235" y="122"/>
                      <a:pt x="235" y="145"/>
                    </a:cubicBezTo>
                    <a:cubicBezTo>
                      <a:pt x="235" y="176"/>
                      <a:pt x="220" y="194"/>
                      <a:pt x="194" y="194"/>
                    </a:cubicBezTo>
                    <a:cubicBezTo>
                      <a:pt x="168" y="194"/>
                      <a:pt x="155" y="177"/>
                      <a:pt x="148" y="134"/>
                    </a:cubicBezTo>
                    <a:cubicBezTo>
                      <a:pt x="143" y="92"/>
                      <a:pt x="141" y="83"/>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48"/>
              <p:cNvSpPr>
                <a:spLocks/>
              </p:cNvSpPr>
              <p:nvPr/>
            </p:nvSpPr>
            <p:spPr bwMode="auto">
              <a:xfrm>
                <a:off x="253" y="1488"/>
                <a:ext cx="40" cy="16"/>
              </a:xfrm>
              <a:custGeom>
                <a:avLst/>
                <a:gdLst>
                  <a:gd name="T0" fmla="*/ 99 w 350"/>
                  <a:gd name="T1" fmla="*/ 0 h 115"/>
                  <a:gd name="T2" fmla="*/ 99 w 350"/>
                  <a:gd name="T3" fmla="*/ 0 h 115"/>
                  <a:gd name="T4" fmla="*/ 99 w 350"/>
                  <a:gd name="T5" fmla="*/ 42 h 115"/>
                  <a:gd name="T6" fmla="*/ 60 w 350"/>
                  <a:gd name="T7" fmla="*/ 42 h 115"/>
                  <a:gd name="T8" fmla="*/ 35 w 350"/>
                  <a:gd name="T9" fmla="*/ 14 h 115"/>
                  <a:gd name="T10" fmla="*/ 35 w 350"/>
                  <a:gd name="T11" fmla="*/ 0 h 115"/>
                  <a:gd name="T12" fmla="*/ 2 w 350"/>
                  <a:gd name="T13" fmla="*/ 0 h 115"/>
                  <a:gd name="T14" fmla="*/ 0 w 350"/>
                  <a:gd name="T15" fmla="*/ 22 h 115"/>
                  <a:gd name="T16" fmla="*/ 57 w 350"/>
                  <a:gd name="T17" fmla="*/ 81 h 115"/>
                  <a:gd name="T18" fmla="*/ 99 w 350"/>
                  <a:gd name="T19" fmla="*/ 81 h 115"/>
                  <a:gd name="T20" fmla="*/ 99 w 350"/>
                  <a:gd name="T21" fmla="*/ 115 h 115"/>
                  <a:gd name="T22" fmla="*/ 132 w 350"/>
                  <a:gd name="T23" fmla="*/ 115 h 115"/>
                  <a:gd name="T24" fmla="*/ 132 w 350"/>
                  <a:gd name="T25" fmla="*/ 81 h 115"/>
                  <a:gd name="T26" fmla="*/ 350 w 350"/>
                  <a:gd name="T27" fmla="*/ 81 h 115"/>
                  <a:gd name="T28" fmla="*/ 350 w 350"/>
                  <a:gd name="T29" fmla="*/ 42 h 115"/>
                  <a:gd name="T30" fmla="*/ 132 w 350"/>
                  <a:gd name="T31" fmla="*/ 42 h 115"/>
                  <a:gd name="T32" fmla="*/ 132 w 350"/>
                  <a:gd name="T33" fmla="*/ 0 h 115"/>
                  <a:gd name="T34" fmla="*/ 99 w 350"/>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 h="115">
                    <a:moveTo>
                      <a:pt x="99" y="0"/>
                    </a:moveTo>
                    <a:lnTo>
                      <a:pt x="99" y="0"/>
                    </a:lnTo>
                    <a:lnTo>
                      <a:pt x="99" y="42"/>
                    </a:lnTo>
                    <a:lnTo>
                      <a:pt x="60" y="42"/>
                    </a:lnTo>
                    <a:cubicBezTo>
                      <a:pt x="43" y="42"/>
                      <a:pt x="35" y="32"/>
                      <a:pt x="35" y="14"/>
                    </a:cubicBezTo>
                    <a:cubicBezTo>
                      <a:pt x="35" y="10"/>
                      <a:pt x="35" y="9"/>
                      <a:pt x="35" y="0"/>
                    </a:cubicBezTo>
                    <a:lnTo>
                      <a:pt x="2" y="0"/>
                    </a:lnTo>
                    <a:cubicBezTo>
                      <a:pt x="0" y="9"/>
                      <a:pt x="0" y="14"/>
                      <a:pt x="0" y="22"/>
                    </a:cubicBezTo>
                    <a:cubicBezTo>
                      <a:pt x="0" y="59"/>
                      <a:pt x="21" y="81"/>
                      <a:pt x="57" y="81"/>
                    </a:cubicBezTo>
                    <a:lnTo>
                      <a:pt x="99" y="81"/>
                    </a:lnTo>
                    <a:lnTo>
                      <a:pt x="99" y="115"/>
                    </a:lnTo>
                    <a:lnTo>
                      <a:pt x="132" y="115"/>
                    </a:lnTo>
                    <a:lnTo>
                      <a:pt x="132" y="81"/>
                    </a:lnTo>
                    <a:lnTo>
                      <a:pt x="350" y="81"/>
                    </a:lnTo>
                    <a:lnTo>
                      <a:pt x="350" y="42"/>
                    </a:lnTo>
                    <a:lnTo>
                      <a:pt x="132" y="42"/>
                    </a:lnTo>
                    <a:lnTo>
                      <a:pt x="132" y="0"/>
                    </a:lnTo>
                    <a:lnTo>
                      <a:pt x="9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49"/>
              <p:cNvSpPr>
                <a:spLocks/>
              </p:cNvSpPr>
              <p:nvPr/>
            </p:nvSpPr>
            <p:spPr bwMode="auto">
              <a:xfrm>
                <a:off x="257" y="1471"/>
                <a:ext cx="37" cy="15"/>
              </a:xfrm>
              <a:custGeom>
                <a:avLst/>
                <a:gdLst>
                  <a:gd name="T0" fmla="*/ 68 w 331"/>
                  <a:gd name="T1" fmla="*/ 0 h 115"/>
                  <a:gd name="T2" fmla="*/ 68 w 331"/>
                  <a:gd name="T3" fmla="*/ 0 h 115"/>
                  <a:gd name="T4" fmla="*/ 68 w 331"/>
                  <a:gd name="T5" fmla="*/ 41 h 115"/>
                  <a:gd name="T6" fmla="*/ 0 w 331"/>
                  <a:gd name="T7" fmla="*/ 41 h 115"/>
                  <a:gd name="T8" fmla="*/ 0 w 331"/>
                  <a:gd name="T9" fmla="*/ 81 h 115"/>
                  <a:gd name="T10" fmla="*/ 68 w 331"/>
                  <a:gd name="T11" fmla="*/ 81 h 115"/>
                  <a:gd name="T12" fmla="*/ 68 w 331"/>
                  <a:gd name="T13" fmla="*/ 115 h 115"/>
                  <a:gd name="T14" fmla="*/ 101 w 331"/>
                  <a:gd name="T15" fmla="*/ 115 h 115"/>
                  <a:gd name="T16" fmla="*/ 101 w 331"/>
                  <a:gd name="T17" fmla="*/ 81 h 115"/>
                  <a:gd name="T18" fmla="*/ 291 w 331"/>
                  <a:gd name="T19" fmla="*/ 81 h 115"/>
                  <a:gd name="T20" fmla="*/ 331 w 331"/>
                  <a:gd name="T21" fmla="*/ 33 h 115"/>
                  <a:gd name="T22" fmla="*/ 327 w 331"/>
                  <a:gd name="T23" fmla="*/ 0 h 115"/>
                  <a:gd name="T24" fmla="*/ 294 w 331"/>
                  <a:gd name="T25" fmla="*/ 0 h 115"/>
                  <a:gd name="T26" fmla="*/ 296 w 331"/>
                  <a:gd name="T27" fmla="*/ 19 h 115"/>
                  <a:gd name="T28" fmla="*/ 273 w 331"/>
                  <a:gd name="T29" fmla="*/ 41 h 115"/>
                  <a:gd name="T30" fmla="*/ 101 w 331"/>
                  <a:gd name="T31" fmla="*/ 41 h 115"/>
                  <a:gd name="T32" fmla="*/ 101 w 331"/>
                  <a:gd name="T33" fmla="*/ 0 h 115"/>
                  <a:gd name="T34" fmla="*/ 68 w 331"/>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115">
                    <a:moveTo>
                      <a:pt x="68" y="0"/>
                    </a:moveTo>
                    <a:lnTo>
                      <a:pt x="68" y="0"/>
                    </a:lnTo>
                    <a:lnTo>
                      <a:pt x="68" y="41"/>
                    </a:lnTo>
                    <a:lnTo>
                      <a:pt x="0" y="41"/>
                    </a:lnTo>
                    <a:lnTo>
                      <a:pt x="0" y="81"/>
                    </a:lnTo>
                    <a:lnTo>
                      <a:pt x="68" y="81"/>
                    </a:lnTo>
                    <a:lnTo>
                      <a:pt x="68" y="115"/>
                    </a:lnTo>
                    <a:lnTo>
                      <a:pt x="101" y="115"/>
                    </a:lnTo>
                    <a:lnTo>
                      <a:pt x="101" y="81"/>
                    </a:lnTo>
                    <a:lnTo>
                      <a:pt x="291" y="81"/>
                    </a:lnTo>
                    <a:cubicBezTo>
                      <a:pt x="316" y="81"/>
                      <a:pt x="331" y="64"/>
                      <a:pt x="331" y="33"/>
                    </a:cubicBezTo>
                    <a:cubicBezTo>
                      <a:pt x="331" y="23"/>
                      <a:pt x="330" y="14"/>
                      <a:pt x="327" y="0"/>
                    </a:cubicBezTo>
                    <a:lnTo>
                      <a:pt x="294" y="0"/>
                    </a:lnTo>
                    <a:cubicBezTo>
                      <a:pt x="295" y="6"/>
                      <a:pt x="296" y="12"/>
                      <a:pt x="296" y="19"/>
                    </a:cubicBezTo>
                    <a:cubicBezTo>
                      <a:pt x="296" y="37"/>
                      <a:pt x="291" y="41"/>
                      <a:pt x="273" y="41"/>
                    </a:cubicBezTo>
                    <a:lnTo>
                      <a:pt x="101" y="41"/>
                    </a:lnTo>
                    <a:lnTo>
                      <a:pt x="101" y="0"/>
                    </a:lnTo>
                    <a:lnTo>
                      <a:pt x="6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50"/>
              <p:cNvSpPr>
                <a:spLocks noEditPoints="1"/>
              </p:cNvSpPr>
              <p:nvPr/>
            </p:nvSpPr>
            <p:spPr bwMode="auto">
              <a:xfrm>
                <a:off x="264" y="1436"/>
                <a:ext cx="30" cy="30"/>
              </a:xfrm>
              <a:custGeom>
                <a:avLst/>
                <a:gdLst>
                  <a:gd name="T0" fmla="*/ 146 w 270"/>
                  <a:gd name="T1" fmla="*/ 0 h 226"/>
                  <a:gd name="T2" fmla="*/ 146 w 270"/>
                  <a:gd name="T3" fmla="*/ 0 h 226"/>
                  <a:gd name="T4" fmla="*/ 66 w 270"/>
                  <a:gd name="T5" fmla="*/ 10 h 226"/>
                  <a:gd name="T6" fmla="*/ 0 w 270"/>
                  <a:gd name="T7" fmla="*/ 111 h 226"/>
                  <a:gd name="T8" fmla="*/ 136 w 270"/>
                  <a:gd name="T9" fmla="*/ 226 h 226"/>
                  <a:gd name="T10" fmla="*/ 270 w 270"/>
                  <a:gd name="T11" fmla="*/ 112 h 226"/>
                  <a:gd name="T12" fmla="*/ 182 w 270"/>
                  <a:gd name="T13" fmla="*/ 5 h 226"/>
                  <a:gd name="T14" fmla="*/ 182 w 270"/>
                  <a:gd name="T15" fmla="*/ 45 h 226"/>
                  <a:gd name="T16" fmla="*/ 233 w 270"/>
                  <a:gd name="T17" fmla="*/ 111 h 226"/>
                  <a:gd name="T18" fmla="*/ 200 w 270"/>
                  <a:gd name="T19" fmla="*/ 171 h 226"/>
                  <a:gd name="T20" fmla="*/ 146 w 270"/>
                  <a:gd name="T21" fmla="*/ 185 h 226"/>
                  <a:gd name="T22" fmla="*/ 146 w 270"/>
                  <a:gd name="T23" fmla="*/ 0 h 226"/>
                  <a:gd name="T24" fmla="*/ 114 w 270"/>
                  <a:gd name="T25" fmla="*/ 184 h 226"/>
                  <a:gd name="T26" fmla="*/ 114 w 270"/>
                  <a:gd name="T27" fmla="*/ 184 h 226"/>
                  <a:gd name="T28" fmla="*/ 37 w 270"/>
                  <a:gd name="T29" fmla="*/ 112 h 226"/>
                  <a:gd name="T30" fmla="*/ 111 w 270"/>
                  <a:gd name="T31" fmla="*/ 42 h 226"/>
                  <a:gd name="T32" fmla="*/ 114 w 270"/>
                  <a:gd name="T33" fmla="*/ 43 h 226"/>
                  <a:gd name="T34" fmla="*/ 114 w 270"/>
                  <a:gd name="T35" fmla="*/ 1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6">
                    <a:moveTo>
                      <a:pt x="146" y="0"/>
                    </a:moveTo>
                    <a:lnTo>
                      <a:pt x="146" y="0"/>
                    </a:lnTo>
                    <a:cubicBezTo>
                      <a:pt x="108" y="0"/>
                      <a:pt x="85" y="3"/>
                      <a:pt x="66" y="10"/>
                    </a:cubicBezTo>
                    <a:cubicBezTo>
                      <a:pt x="25" y="26"/>
                      <a:pt x="0" y="64"/>
                      <a:pt x="0" y="111"/>
                    </a:cubicBezTo>
                    <a:cubicBezTo>
                      <a:pt x="0" y="181"/>
                      <a:pt x="54" y="226"/>
                      <a:pt x="136" y="226"/>
                    </a:cubicBezTo>
                    <a:cubicBezTo>
                      <a:pt x="219" y="226"/>
                      <a:pt x="270" y="183"/>
                      <a:pt x="270" y="112"/>
                    </a:cubicBezTo>
                    <a:cubicBezTo>
                      <a:pt x="270" y="55"/>
                      <a:pt x="237" y="15"/>
                      <a:pt x="182" y="5"/>
                    </a:cubicBezTo>
                    <a:lnTo>
                      <a:pt x="182" y="45"/>
                    </a:lnTo>
                    <a:cubicBezTo>
                      <a:pt x="215" y="56"/>
                      <a:pt x="233" y="79"/>
                      <a:pt x="233" y="111"/>
                    </a:cubicBezTo>
                    <a:cubicBezTo>
                      <a:pt x="233" y="136"/>
                      <a:pt x="221" y="158"/>
                      <a:pt x="200" y="171"/>
                    </a:cubicBezTo>
                    <a:cubicBezTo>
                      <a:pt x="186" y="181"/>
                      <a:pt x="171" y="184"/>
                      <a:pt x="146" y="185"/>
                    </a:cubicBezTo>
                    <a:lnTo>
                      <a:pt x="146" y="0"/>
                    </a:lnTo>
                    <a:close/>
                    <a:moveTo>
                      <a:pt x="114" y="184"/>
                    </a:moveTo>
                    <a:lnTo>
                      <a:pt x="114" y="184"/>
                    </a:lnTo>
                    <a:cubicBezTo>
                      <a:pt x="67" y="180"/>
                      <a:pt x="37" y="152"/>
                      <a:pt x="37" y="112"/>
                    </a:cubicBezTo>
                    <a:cubicBezTo>
                      <a:pt x="37" y="73"/>
                      <a:pt x="70" y="42"/>
                      <a:pt x="111" y="42"/>
                    </a:cubicBezTo>
                    <a:cubicBezTo>
                      <a:pt x="112" y="42"/>
                      <a:pt x="113" y="42"/>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51"/>
              <p:cNvSpPr>
                <a:spLocks/>
              </p:cNvSpPr>
              <p:nvPr/>
            </p:nvSpPr>
            <p:spPr bwMode="auto">
              <a:xfrm>
                <a:off x="264" y="1412"/>
                <a:ext cx="29" cy="16"/>
              </a:xfrm>
              <a:custGeom>
                <a:avLst/>
                <a:gdLst>
                  <a:gd name="T0" fmla="*/ 7 w 258"/>
                  <a:gd name="T1" fmla="*/ 121 h 121"/>
                  <a:gd name="T2" fmla="*/ 7 w 258"/>
                  <a:gd name="T3" fmla="*/ 121 h 121"/>
                  <a:gd name="T4" fmla="*/ 258 w 258"/>
                  <a:gd name="T5" fmla="*/ 121 h 121"/>
                  <a:gd name="T6" fmla="*/ 258 w 258"/>
                  <a:gd name="T7" fmla="*/ 80 h 121"/>
                  <a:gd name="T8" fmla="*/ 128 w 258"/>
                  <a:gd name="T9" fmla="*/ 80 h 121"/>
                  <a:gd name="T10" fmla="*/ 55 w 258"/>
                  <a:gd name="T11" fmla="*/ 52 h 121"/>
                  <a:gd name="T12" fmla="*/ 42 w 258"/>
                  <a:gd name="T13" fmla="*/ 0 h 121"/>
                  <a:gd name="T14" fmla="*/ 2 w 258"/>
                  <a:gd name="T15" fmla="*/ 0 h 121"/>
                  <a:gd name="T16" fmla="*/ 0 w 258"/>
                  <a:gd name="T17" fmla="*/ 15 h 121"/>
                  <a:gd name="T18" fmla="*/ 53 w 258"/>
                  <a:gd name="T19" fmla="*/ 84 h 121"/>
                  <a:gd name="T20" fmla="*/ 7 w 258"/>
                  <a:gd name="T21" fmla="*/ 84 h 121"/>
                  <a:gd name="T22" fmla="*/ 7 w 258"/>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1">
                    <a:moveTo>
                      <a:pt x="7" y="121"/>
                    </a:moveTo>
                    <a:lnTo>
                      <a:pt x="7" y="121"/>
                    </a:lnTo>
                    <a:lnTo>
                      <a:pt x="258" y="121"/>
                    </a:lnTo>
                    <a:lnTo>
                      <a:pt x="258" y="80"/>
                    </a:lnTo>
                    <a:lnTo>
                      <a:pt x="128" y="80"/>
                    </a:lnTo>
                    <a:cubicBezTo>
                      <a:pt x="92" y="80"/>
                      <a:pt x="69" y="71"/>
                      <a:pt x="55" y="52"/>
                    </a:cubicBezTo>
                    <a:cubicBezTo>
                      <a:pt x="46" y="40"/>
                      <a:pt x="43" y="28"/>
                      <a:pt x="42" y="0"/>
                    </a:cubicBezTo>
                    <a:lnTo>
                      <a:pt x="2" y="0"/>
                    </a:lnTo>
                    <a:cubicBezTo>
                      <a:pt x="1" y="7"/>
                      <a:pt x="0" y="10"/>
                      <a:pt x="0" y="15"/>
                    </a:cubicBezTo>
                    <a:cubicBezTo>
                      <a:pt x="0" y="41"/>
                      <a:pt x="16" y="61"/>
                      <a:pt x="53" y="84"/>
                    </a:cubicBezTo>
                    <a:lnTo>
                      <a:pt x="7" y="84"/>
                    </a:lnTo>
                    <a:lnTo>
                      <a:pt x="7"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52"/>
              <p:cNvSpPr>
                <a:spLocks/>
              </p:cNvSpPr>
              <p:nvPr/>
            </p:nvSpPr>
            <p:spPr bwMode="auto">
              <a:xfrm>
                <a:off x="253" y="1351"/>
                <a:ext cx="40" cy="37"/>
              </a:xfrm>
              <a:custGeom>
                <a:avLst/>
                <a:gdLst>
                  <a:gd name="T0" fmla="*/ 0 w 349"/>
                  <a:gd name="T1" fmla="*/ 0 h 273"/>
                  <a:gd name="T2" fmla="*/ 0 w 349"/>
                  <a:gd name="T3" fmla="*/ 0 h 273"/>
                  <a:gd name="T4" fmla="*/ 0 w 349"/>
                  <a:gd name="T5" fmla="*/ 42 h 273"/>
                  <a:gd name="T6" fmla="*/ 286 w 349"/>
                  <a:gd name="T7" fmla="*/ 42 h 273"/>
                  <a:gd name="T8" fmla="*/ 0 w 349"/>
                  <a:gd name="T9" fmla="*/ 225 h 273"/>
                  <a:gd name="T10" fmla="*/ 0 w 349"/>
                  <a:gd name="T11" fmla="*/ 273 h 273"/>
                  <a:gd name="T12" fmla="*/ 349 w 349"/>
                  <a:gd name="T13" fmla="*/ 273 h 273"/>
                  <a:gd name="T14" fmla="*/ 349 w 349"/>
                  <a:gd name="T15" fmla="*/ 231 h 273"/>
                  <a:gd name="T16" fmla="*/ 66 w 349"/>
                  <a:gd name="T17" fmla="*/ 231 h 273"/>
                  <a:gd name="T18" fmla="*/ 349 w 349"/>
                  <a:gd name="T19" fmla="*/ 50 h 273"/>
                  <a:gd name="T20" fmla="*/ 349 w 349"/>
                  <a:gd name="T21" fmla="*/ 0 h 273"/>
                  <a:gd name="T22" fmla="*/ 0 w 349"/>
                  <a:gd name="T2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273">
                    <a:moveTo>
                      <a:pt x="0" y="0"/>
                    </a:moveTo>
                    <a:lnTo>
                      <a:pt x="0" y="0"/>
                    </a:lnTo>
                    <a:lnTo>
                      <a:pt x="0" y="42"/>
                    </a:lnTo>
                    <a:lnTo>
                      <a:pt x="286" y="42"/>
                    </a:lnTo>
                    <a:lnTo>
                      <a:pt x="0" y="225"/>
                    </a:lnTo>
                    <a:lnTo>
                      <a:pt x="0" y="273"/>
                    </a:lnTo>
                    <a:lnTo>
                      <a:pt x="349" y="273"/>
                    </a:lnTo>
                    <a:lnTo>
                      <a:pt x="349" y="231"/>
                    </a:lnTo>
                    <a:lnTo>
                      <a:pt x="66" y="231"/>
                    </a:lnTo>
                    <a:lnTo>
                      <a:pt x="349" y="50"/>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53"/>
              <p:cNvSpPr>
                <a:spLocks/>
              </p:cNvSpPr>
              <p:nvPr/>
            </p:nvSpPr>
            <p:spPr bwMode="auto">
              <a:xfrm>
                <a:off x="264" y="1314"/>
                <a:ext cx="30" cy="27"/>
              </a:xfrm>
              <a:custGeom>
                <a:avLst/>
                <a:gdLst>
                  <a:gd name="T0" fmla="*/ 251 w 263"/>
                  <a:gd name="T1" fmla="*/ 0 h 200"/>
                  <a:gd name="T2" fmla="*/ 251 w 263"/>
                  <a:gd name="T3" fmla="*/ 0 h 200"/>
                  <a:gd name="T4" fmla="*/ 0 w 263"/>
                  <a:gd name="T5" fmla="*/ 0 h 200"/>
                  <a:gd name="T6" fmla="*/ 0 w 263"/>
                  <a:gd name="T7" fmla="*/ 40 h 200"/>
                  <a:gd name="T8" fmla="*/ 143 w 263"/>
                  <a:gd name="T9" fmla="*/ 40 h 200"/>
                  <a:gd name="T10" fmla="*/ 228 w 263"/>
                  <a:gd name="T11" fmla="*/ 108 h 200"/>
                  <a:gd name="T12" fmla="*/ 178 w 263"/>
                  <a:gd name="T13" fmla="*/ 160 h 200"/>
                  <a:gd name="T14" fmla="*/ 0 w 263"/>
                  <a:gd name="T15" fmla="*/ 160 h 200"/>
                  <a:gd name="T16" fmla="*/ 0 w 263"/>
                  <a:gd name="T17" fmla="*/ 200 h 200"/>
                  <a:gd name="T18" fmla="*/ 194 w 263"/>
                  <a:gd name="T19" fmla="*/ 200 h 200"/>
                  <a:gd name="T20" fmla="*/ 263 w 263"/>
                  <a:gd name="T21" fmla="*/ 120 h 200"/>
                  <a:gd name="T22" fmla="*/ 217 w 263"/>
                  <a:gd name="T23" fmla="*/ 36 h 200"/>
                  <a:gd name="T24" fmla="*/ 251 w 263"/>
                  <a:gd name="T25" fmla="*/ 36 h 200"/>
                  <a:gd name="T26" fmla="*/ 251 w 263"/>
                  <a:gd name="T2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200">
                    <a:moveTo>
                      <a:pt x="251" y="0"/>
                    </a:moveTo>
                    <a:lnTo>
                      <a:pt x="251" y="0"/>
                    </a:lnTo>
                    <a:lnTo>
                      <a:pt x="0" y="0"/>
                    </a:lnTo>
                    <a:lnTo>
                      <a:pt x="0" y="40"/>
                    </a:lnTo>
                    <a:lnTo>
                      <a:pt x="143" y="40"/>
                    </a:lnTo>
                    <a:cubicBezTo>
                      <a:pt x="194" y="40"/>
                      <a:pt x="228" y="67"/>
                      <a:pt x="228" y="108"/>
                    </a:cubicBezTo>
                    <a:cubicBezTo>
                      <a:pt x="228" y="140"/>
                      <a:pt x="208" y="160"/>
                      <a:pt x="178" y="160"/>
                    </a:cubicBezTo>
                    <a:lnTo>
                      <a:pt x="0" y="160"/>
                    </a:lnTo>
                    <a:lnTo>
                      <a:pt x="0" y="200"/>
                    </a:lnTo>
                    <a:lnTo>
                      <a:pt x="194" y="200"/>
                    </a:lnTo>
                    <a:cubicBezTo>
                      <a:pt x="236" y="200"/>
                      <a:pt x="263" y="169"/>
                      <a:pt x="263" y="120"/>
                    </a:cubicBezTo>
                    <a:cubicBezTo>
                      <a:pt x="263" y="83"/>
                      <a:pt x="250" y="59"/>
                      <a:pt x="217" y="36"/>
                    </a:cubicBezTo>
                    <a:lnTo>
                      <a:pt x="251" y="36"/>
                    </a:lnTo>
                    <a:lnTo>
                      <a:pt x="25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54"/>
              <p:cNvSpPr>
                <a:spLocks/>
              </p:cNvSpPr>
              <p:nvPr/>
            </p:nvSpPr>
            <p:spPr bwMode="auto">
              <a:xfrm>
                <a:off x="253" y="1299"/>
                <a:ext cx="40" cy="6"/>
              </a:xfrm>
              <a:custGeom>
                <a:avLst/>
                <a:gdLst>
                  <a:gd name="T0" fmla="*/ 0 w 349"/>
                  <a:gd name="T1" fmla="*/ 0 h 40"/>
                  <a:gd name="T2" fmla="*/ 0 w 349"/>
                  <a:gd name="T3" fmla="*/ 0 h 40"/>
                  <a:gd name="T4" fmla="*/ 0 w 349"/>
                  <a:gd name="T5" fmla="*/ 40 h 40"/>
                  <a:gd name="T6" fmla="*/ 349 w 349"/>
                  <a:gd name="T7" fmla="*/ 40 h 40"/>
                  <a:gd name="T8" fmla="*/ 349 w 349"/>
                  <a:gd name="T9" fmla="*/ 0 h 40"/>
                  <a:gd name="T10" fmla="*/ 0 w 349"/>
                  <a:gd name="T11" fmla="*/ 0 h 40"/>
                </a:gdLst>
                <a:ahLst/>
                <a:cxnLst>
                  <a:cxn ang="0">
                    <a:pos x="T0" y="T1"/>
                  </a:cxn>
                  <a:cxn ang="0">
                    <a:pos x="T2" y="T3"/>
                  </a:cxn>
                  <a:cxn ang="0">
                    <a:pos x="T4" y="T5"/>
                  </a:cxn>
                  <a:cxn ang="0">
                    <a:pos x="T6" y="T7"/>
                  </a:cxn>
                  <a:cxn ang="0">
                    <a:pos x="T8" y="T9"/>
                  </a:cxn>
                  <a:cxn ang="0">
                    <a:pos x="T10" y="T11"/>
                  </a:cxn>
                </a:cxnLst>
                <a:rect l="0" t="0" r="r" b="b"/>
                <a:pathLst>
                  <a:path w="349" h="40">
                    <a:moveTo>
                      <a:pt x="0" y="0"/>
                    </a:moveTo>
                    <a:lnTo>
                      <a:pt x="0" y="0"/>
                    </a:lnTo>
                    <a:lnTo>
                      <a:pt x="0" y="40"/>
                    </a:lnTo>
                    <a:lnTo>
                      <a:pt x="349" y="40"/>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55"/>
              <p:cNvSpPr>
                <a:spLocks/>
              </p:cNvSpPr>
              <p:nvPr/>
            </p:nvSpPr>
            <p:spPr bwMode="auto">
              <a:xfrm>
                <a:off x="253" y="1285"/>
                <a:ext cx="40" cy="5"/>
              </a:xfrm>
              <a:custGeom>
                <a:avLst/>
                <a:gdLst>
                  <a:gd name="T0" fmla="*/ 0 w 349"/>
                  <a:gd name="T1" fmla="*/ 0 h 40"/>
                  <a:gd name="T2" fmla="*/ 0 w 349"/>
                  <a:gd name="T3" fmla="*/ 0 h 40"/>
                  <a:gd name="T4" fmla="*/ 0 w 349"/>
                  <a:gd name="T5" fmla="*/ 40 h 40"/>
                  <a:gd name="T6" fmla="*/ 349 w 349"/>
                  <a:gd name="T7" fmla="*/ 40 h 40"/>
                  <a:gd name="T8" fmla="*/ 349 w 349"/>
                  <a:gd name="T9" fmla="*/ 0 h 40"/>
                  <a:gd name="T10" fmla="*/ 0 w 349"/>
                  <a:gd name="T11" fmla="*/ 0 h 40"/>
                </a:gdLst>
                <a:ahLst/>
                <a:cxnLst>
                  <a:cxn ang="0">
                    <a:pos x="T0" y="T1"/>
                  </a:cxn>
                  <a:cxn ang="0">
                    <a:pos x="T2" y="T3"/>
                  </a:cxn>
                  <a:cxn ang="0">
                    <a:pos x="T4" y="T5"/>
                  </a:cxn>
                  <a:cxn ang="0">
                    <a:pos x="T6" y="T7"/>
                  </a:cxn>
                  <a:cxn ang="0">
                    <a:pos x="T8" y="T9"/>
                  </a:cxn>
                  <a:cxn ang="0">
                    <a:pos x="T10" y="T11"/>
                  </a:cxn>
                </a:cxnLst>
                <a:rect l="0" t="0" r="r" b="b"/>
                <a:pathLst>
                  <a:path w="349" h="40">
                    <a:moveTo>
                      <a:pt x="0" y="0"/>
                    </a:moveTo>
                    <a:lnTo>
                      <a:pt x="0" y="0"/>
                    </a:lnTo>
                    <a:lnTo>
                      <a:pt x="0" y="40"/>
                    </a:lnTo>
                    <a:lnTo>
                      <a:pt x="349" y="40"/>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56"/>
              <p:cNvSpPr>
                <a:spLocks noEditPoints="1"/>
              </p:cNvSpPr>
              <p:nvPr/>
            </p:nvSpPr>
            <p:spPr bwMode="auto">
              <a:xfrm>
                <a:off x="253" y="1270"/>
                <a:ext cx="40" cy="6"/>
              </a:xfrm>
              <a:custGeom>
                <a:avLst/>
                <a:gdLst>
                  <a:gd name="T0" fmla="*/ 98 w 349"/>
                  <a:gd name="T1" fmla="*/ 0 h 40"/>
                  <a:gd name="T2" fmla="*/ 98 w 349"/>
                  <a:gd name="T3" fmla="*/ 0 h 40"/>
                  <a:gd name="T4" fmla="*/ 98 w 349"/>
                  <a:gd name="T5" fmla="*/ 40 h 40"/>
                  <a:gd name="T6" fmla="*/ 349 w 349"/>
                  <a:gd name="T7" fmla="*/ 40 h 40"/>
                  <a:gd name="T8" fmla="*/ 349 w 349"/>
                  <a:gd name="T9" fmla="*/ 0 h 40"/>
                  <a:gd name="T10" fmla="*/ 98 w 349"/>
                  <a:gd name="T11" fmla="*/ 0 h 40"/>
                  <a:gd name="T12" fmla="*/ 0 w 349"/>
                  <a:gd name="T13" fmla="*/ 0 h 40"/>
                  <a:gd name="T14" fmla="*/ 0 w 349"/>
                  <a:gd name="T15" fmla="*/ 0 h 40"/>
                  <a:gd name="T16" fmla="*/ 0 w 349"/>
                  <a:gd name="T17" fmla="*/ 40 h 40"/>
                  <a:gd name="T18" fmla="*/ 51 w 349"/>
                  <a:gd name="T19" fmla="*/ 40 h 40"/>
                  <a:gd name="T20" fmla="*/ 51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40"/>
                    </a:lnTo>
                    <a:lnTo>
                      <a:pt x="349" y="40"/>
                    </a:lnTo>
                    <a:lnTo>
                      <a:pt x="349" y="0"/>
                    </a:lnTo>
                    <a:lnTo>
                      <a:pt x="98" y="0"/>
                    </a:lnTo>
                    <a:close/>
                    <a:moveTo>
                      <a:pt x="0" y="0"/>
                    </a:moveTo>
                    <a:lnTo>
                      <a:pt x="0" y="0"/>
                    </a:lnTo>
                    <a:lnTo>
                      <a:pt x="0" y="40"/>
                    </a:lnTo>
                    <a:lnTo>
                      <a:pt x="51" y="40"/>
                    </a:lnTo>
                    <a:lnTo>
                      <a:pt x="51"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57"/>
              <p:cNvSpPr>
                <a:spLocks/>
              </p:cNvSpPr>
              <p:nvPr/>
            </p:nvSpPr>
            <p:spPr bwMode="auto">
              <a:xfrm>
                <a:off x="264" y="1234"/>
                <a:ext cx="29" cy="27"/>
              </a:xfrm>
              <a:custGeom>
                <a:avLst/>
                <a:gdLst>
                  <a:gd name="T0" fmla="*/ 7 w 258"/>
                  <a:gd name="T1" fmla="*/ 200 h 200"/>
                  <a:gd name="T2" fmla="*/ 7 w 258"/>
                  <a:gd name="T3" fmla="*/ 200 h 200"/>
                  <a:gd name="T4" fmla="*/ 258 w 258"/>
                  <a:gd name="T5" fmla="*/ 200 h 200"/>
                  <a:gd name="T6" fmla="*/ 258 w 258"/>
                  <a:gd name="T7" fmla="*/ 159 h 200"/>
                  <a:gd name="T8" fmla="*/ 120 w 258"/>
                  <a:gd name="T9" fmla="*/ 159 h 200"/>
                  <a:gd name="T10" fmla="*/ 35 w 258"/>
                  <a:gd name="T11" fmla="*/ 91 h 200"/>
                  <a:gd name="T12" fmla="*/ 85 w 258"/>
                  <a:gd name="T13" fmla="*/ 40 h 200"/>
                  <a:gd name="T14" fmla="*/ 258 w 258"/>
                  <a:gd name="T15" fmla="*/ 40 h 200"/>
                  <a:gd name="T16" fmla="*/ 258 w 258"/>
                  <a:gd name="T17" fmla="*/ 0 h 200"/>
                  <a:gd name="T18" fmla="*/ 69 w 258"/>
                  <a:gd name="T19" fmla="*/ 0 h 200"/>
                  <a:gd name="T20" fmla="*/ 0 w 258"/>
                  <a:gd name="T21" fmla="*/ 79 h 200"/>
                  <a:gd name="T22" fmla="*/ 50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59"/>
                    </a:lnTo>
                    <a:lnTo>
                      <a:pt x="120" y="159"/>
                    </a:lnTo>
                    <a:cubicBezTo>
                      <a:pt x="69" y="159"/>
                      <a:pt x="35" y="133"/>
                      <a:pt x="35" y="91"/>
                    </a:cubicBezTo>
                    <a:cubicBezTo>
                      <a:pt x="35" y="60"/>
                      <a:pt x="54" y="40"/>
                      <a:pt x="85" y="40"/>
                    </a:cubicBezTo>
                    <a:lnTo>
                      <a:pt x="258" y="40"/>
                    </a:lnTo>
                    <a:lnTo>
                      <a:pt x="258" y="0"/>
                    </a:lnTo>
                    <a:lnTo>
                      <a:pt x="69" y="0"/>
                    </a:lnTo>
                    <a:cubicBezTo>
                      <a:pt x="27" y="0"/>
                      <a:pt x="0" y="31"/>
                      <a:pt x="0" y="79"/>
                    </a:cubicBezTo>
                    <a:cubicBezTo>
                      <a:pt x="0" y="117"/>
                      <a:pt x="15" y="141"/>
                      <a:pt x="50"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58"/>
              <p:cNvSpPr>
                <a:spLocks noEditPoints="1"/>
              </p:cNvSpPr>
              <p:nvPr/>
            </p:nvSpPr>
            <p:spPr bwMode="auto">
              <a:xfrm>
                <a:off x="264" y="1197"/>
                <a:ext cx="41" cy="30"/>
              </a:xfrm>
              <a:custGeom>
                <a:avLst/>
                <a:gdLst>
                  <a:gd name="T0" fmla="*/ 7 w 363"/>
                  <a:gd name="T1" fmla="*/ 37 h 220"/>
                  <a:gd name="T2" fmla="*/ 7 w 363"/>
                  <a:gd name="T3" fmla="*/ 37 h 220"/>
                  <a:gd name="T4" fmla="*/ 44 w 363"/>
                  <a:gd name="T5" fmla="*/ 37 h 220"/>
                  <a:gd name="T6" fmla="*/ 0 w 363"/>
                  <a:gd name="T7" fmla="*/ 114 h 220"/>
                  <a:gd name="T8" fmla="*/ 137 w 363"/>
                  <a:gd name="T9" fmla="*/ 220 h 220"/>
                  <a:gd name="T10" fmla="*/ 236 w 363"/>
                  <a:gd name="T11" fmla="*/ 189 h 220"/>
                  <a:gd name="T12" fmla="*/ 270 w 363"/>
                  <a:gd name="T13" fmla="*/ 117 h 220"/>
                  <a:gd name="T14" fmla="*/ 224 w 363"/>
                  <a:gd name="T15" fmla="*/ 41 h 220"/>
                  <a:gd name="T16" fmla="*/ 237 w 363"/>
                  <a:gd name="T17" fmla="*/ 41 h 220"/>
                  <a:gd name="T18" fmla="*/ 306 w 363"/>
                  <a:gd name="T19" fmla="*/ 55 h 220"/>
                  <a:gd name="T20" fmla="*/ 329 w 363"/>
                  <a:gd name="T21" fmla="*/ 111 h 220"/>
                  <a:gd name="T22" fmla="*/ 316 w 363"/>
                  <a:gd name="T23" fmla="*/ 156 h 220"/>
                  <a:gd name="T24" fmla="*/ 287 w 363"/>
                  <a:gd name="T25" fmla="*/ 172 h 220"/>
                  <a:gd name="T26" fmla="*/ 287 w 363"/>
                  <a:gd name="T27" fmla="*/ 212 h 220"/>
                  <a:gd name="T28" fmla="*/ 363 w 363"/>
                  <a:gd name="T29" fmla="*/ 112 h 220"/>
                  <a:gd name="T30" fmla="*/ 331 w 363"/>
                  <a:gd name="T31" fmla="*/ 26 h 220"/>
                  <a:gd name="T32" fmla="*/ 217 w 363"/>
                  <a:gd name="T33" fmla="*/ 0 h 220"/>
                  <a:gd name="T34" fmla="*/ 7 w 363"/>
                  <a:gd name="T35" fmla="*/ 0 h 220"/>
                  <a:gd name="T36" fmla="*/ 7 w 363"/>
                  <a:gd name="T37" fmla="*/ 37 h 220"/>
                  <a:gd name="T38" fmla="*/ 37 w 363"/>
                  <a:gd name="T39" fmla="*/ 109 h 220"/>
                  <a:gd name="T40" fmla="*/ 37 w 363"/>
                  <a:gd name="T41" fmla="*/ 109 h 220"/>
                  <a:gd name="T42" fmla="*/ 136 w 363"/>
                  <a:gd name="T43" fmla="*/ 41 h 220"/>
                  <a:gd name="T44" fmla="*/ 233 w 363"/>
                  <a:gd name="T45" fmla="*/ 109 h 220"/>
                  <a:gd name="T46" fmla="*/ 135 w 363"/>
                  <a:gd name="T47" fmla="*/ 179 h 220"/>
                  <a:gd name="T48" fmla="*/ 37 w 363"/>
                  <a:gd name="T49" fmla="*/ 10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3" h="220">
                    <a:moveTo>
                      <a:pt x="7" y="37"/>
                    </a:moveTo>
                    <a:lnTo>
                      <a:pt x="7" y="37"/>
                    </a:lnTo>
                    <a:lnTo>
                      <a:pt x="44" y="37"/>
                    </a:lnTo>
                    <a:cubicBezTo>
                      <a:pt x="14" y="57"/>
                      <a:pt x="0" y="82"/>
                      <a:pt x="0" y="114"/>
                    </a:cubicBezTo>
                    <a:cubicBezTo>
                      <a:pt x="0" y="177"/>
                      <a:pt x="56" y="220"/>
                      <a:pt x="137" y="220"/>
                    </a:cubicBezTo>
                    <a:cubicBezTo>
                      <a:pt x="178" y="220"/>
                      <a:pt x="212" y="209"/>
                      <a:pt x="236" y="189"/>
                    </a:cubicBezTo>
                    <a:cubicBezTo>
                      <a:pt x="257" y="170"/>
                      <a:pt x="270" y="143"/>
                      <a:pt x="270" y="117"/>
                    </a:cubicBezTo>
                    <a:cubicBezTo>
                      <a:pt x="270" y="85"/>
                      <a:pt x="256" y="63"/>
                      <a:pt x="224" y="41"/>
                    </a:cubicBezTo>
                    <a:lnTo>
                      <a:pt x="237" y="41"/>
                    </a:lnTo>
                    <a:cubicBezTo>
                      <a:pt x="271" y="41"/>
                      <a:pt x="292" y="45"/>
                      <a:pt x="306" y="55"/>
                    </a:cubicBezTo>
                    <a:cubicBezTo>
                      <a:pt x="321" y="66"/>
                      <a:pt x="329" y="86"/>
                      <a:pt x="329" y="111"/>
                    </a:cubicBezTo>
                    <a:cubicBezTo>
                      <a:pt x="329" y="129"/>
                      <a:pt x="325" y="145"/>
                      <a:pt x="316" y="156"/>
                    </a:cubicBezTo>
                    <a:cubicBezTo>
                      <a:pt x="309" y="165"/>
                      <a:pt x="302" y="169"/>
                      <a:pt x="287" y="172"/>
                    </a:cubicBezTo>
                    <a:lnTo>
                      <a:pt x="287" y="212"/>
                    </a:lnTo>
                    <a:cubicBezTo>
                      <a:pt x="335" y="208"/>
                      <a:pt x="363" y="171"/>
                      <a:pt x="363" y="112"/>
                    </a:cubicBezTo>
                    <a:cubicBezTo>
                      <a:pt x="363" y="75"/>
                      <a:pt x="351" y="43"/>
                      <a:pt x="331" y="26"/>
                    </a:cubicBezTo>
                    <a:cubicBezTo>
                      <a:pt x="308" y="7"/>
                      <a:pt x="276" y="0"/>
                      <a:pt x="217" y="0"/>
                    </a:cubicBezTo>
                    <a:lnTo>
                      <a:pt x="7" y="0"/>
                    </a:lnTo>
                    <a:lnTo>
                      <a:pt x="7" y="37"/>
                    </a:lnTo>
                    <a:close/>
                    <a:moveTo>
                      <a:pt x="37" y="109"/>
                    </a:moveTo>
                    <a:lnTo>
                      <a:pt x="37" y="109"/>
                    </a:lnTo>
                    <a:cubicBezTo>
                      <a:pt x="37" y="66"/>
                      <a:pt x="74" y="41"/>
                      <a:pt x="136" y="41"/>
                    </a:cubicBezTo>
                    <a:cubicBezTo>
                      <a:pt x="196" y="41"/>
                      <a:pt x="233" y="67"/>
                      <a:pt x="233" y="109"/>
                    </a:cubicBezTo>
                    <a:cubicBezTo>
                      <a:pt x="233" y="152"/>
                      <a:pt x="196" y="179"/>
                      <a:pt x="135" y="179"/>
                    </a:cubicBezTo>
                    <a:cubicBezTo>
                      <a:pt x="75" y="179"/>
                      <a:pt x="37" y="152"/>
                      <a:pt x="37" y="10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59"/>
              <p:cNvSpPr>
                <a:spLocks/>
              </p:cNvSpPr>
              <p:nvPr/>
            </p:nvSpPr>
            <p:spPr bwMode="auto">
              <a:xfrm>
                <a:off x="253" y="1156"/>
                <a:ext cx="52" cy="14"/>
              </a:xfrm>
              <a:custGeom>
                <a:avLst/>
                <a:gdLst>
                  <a:gd name="T0" fmla="*/ 0 w 451"/>
                  <a:gd name="T1" fmla="*/ 26 h 104"/>
                  <a:gd name="T2" fmla="*/ 0 w 451"/>
                  <a:gd name="T3" fmla="*/ 26 h 104"/>
                  <a:gd name="T4" fmla="*/ 225 w 451"/>
                  <a:gd name="T5" fmla="*/ 104 h 104"/>
                  <a:gd name="T6" fmla="*/ 451 w 451"/>
                  <a:gd name="T7" fmla="*/ 26 h 104"/>
                  <a:gd name="T8" fmla="*/ 451 w 451"/>
                  <a:gd name="T9" fmla="*/ 0 h 104"/>
                  <a:gd name="T10" fmla="*/ 225 w 451"/>
                  <a:gd name="T11" fmla="*/ 65 h 104"/>
                  <a:gd name="T12" fmla="*/ 0 w 451"/>
                  <a:gd name="T13" fmla="*/ 0 h 104"/>
                  <a:gd name="T14" fmla="*/ 0 w 451"/>
                  <a:gd name="T15" fmla="*/ 26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4">
                    <a:moveTo>
                      <a:pt x="0" y="26"/>
                    </a:moveTo>
                    <a:lnTo>
                      <a:pt x="0" y="26"/>
                    </a:lnTo>
                    <a:cubicBezTo>
                      <a:pt x="63" y="74"/>
                      <a:pt x="150" y="104"/>
                      <a:pt x="225" y="104"/>
                    </a:cubicBezTo>
                    <a:cubicBezTo>
                      <a:pt x="301" y="104"/>
                      <a:pt x="388" y="74"/>
                      <a:pt x="451" y="26"/>
                    </a:cubicBezTo>
                    <a:lnTo>
                      <a:pt x="451" y="0"/>
                    </a:lnTo>
                    <a:cubicBezTo>
                      <a:pt x="383" y="42"/>
                      <a:pt x="302" y="65"/>
                      <a:pt x="225" y="65"/>
                    </a:cubicBezTo>
                    <a:cubicBezTo>
                      <a:pt x="149" y="65"/>
                      <a:pt x="68" y="42"/>
                      <a:pt x="0" y="0"/>
                    </a:cubicBez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60"/>
              <p:cNvSpPr>
                <a:spLocks noEditPoints="1"/>
              </p:cNvSpPr>
              <p:nvPr/>
            </p:nvSpPr>
            <p:spPr bwMode="auto">
              <a:xfrm>
                <a:off x="253" y="1121"/>
                <a:ext cx="41" cy="30"/>
              </a:xfrm>
              <a:custGeom>
                <a:avLst/>
                <a:gdLst>
                  <a:gd name="T0" fmla="*/ 0 w 361"/>
                  <a:gd name="T1" fmla="*/ 0 h 225"/>
                  <a:gd name="T2" fmla="*/ 0 w 361"/>
                  <a:gd name="T3" fmla="*/ 0 h 225"/>
                  <a:gd name="T4" fmla="*/ 0 w 361"/>
                  <a:gd name="T5" fmla="*/ 40 h 225"/>
                  <a:gd name="T6" fmla="*/ 130 w 361"/>
                  <a:gd name="T7" fmla="*/ 40 h 225"/>
                  <a:gd name="T8" fmla="*/ 91 w 361"/>
                  <a:gd name="T9" fmla="*/ 117 h 225"/>
                  <a:gd name="T10" fmla="*/ 224 w 361"/>
                  <a:gd name="T11" fmla="*/ 225 h 225"/>
                  <a:gd name="T12" fmla="*/ 361 w 361"/>
                  <a:gd name="T13" fmla="*/ 116 h 225"/>
                  <a:gd name="T14" fmla="*/ 316 w 361"/>
                  <a:gd name="T15" fmla="*/ 36 h 225"/>
                  <a:gd name="T16" fmla="*/ 349 w 361"/>
                  <a:gd name="T17" fmla="*/ 36 h 225"/>
                  <a:gd name="T18" fmla="*/ 349 w 361"/>
                  <a:gd name="T19" fmla="*/ 0 h 225"/>
                  <a:gd name="T20" fmla="*/ 0 w 361"/>
                  <a:gd name="T21" fmla="*/ 0 h 225"/>
                  <a:gd name="T22" fmla="*/ 129 w 361"/>
                  <a:gd name="T23" fmla="*/ 110 h 225"/>
                  <a:gd name="T24" fmla="*/ 129 w 361"/>
                  <a:gd name="T25" fmla="*/ 110 h 225"/>
                  <a:gd name="T26" fmla="*/ 227 w 361"/>
                  <a:gd name="T27" fmla="*/ 40 h 225"/>
                  <a:gd name="T28" fmla="*/ 323 w 361"/>
                  <a:gd name="T29" fmla="*/ 110 h 225"/>
                  <a:gd name="T30" fmla="*/ 226 w 361"/>
                  <a:gd name="T31" fmla="*/ 183 h 225"/>
                  <a:gd name="T32" fmla="*/ 129 w 361"/>
                  <a:gd name="T33" fmla="*/ 11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1" h="225">
                    <a:moveTo>
                      <a:pt x="0" y="0"/>
                    </a:moveTo>
                    <a:lnTo>
                      <a:pt x="0" y="0"/>
                    </a:lnTo>
                    <a:lnTo>
                      <a:pt x="0" y="40"/>
                    </a:lnTo>
                    <a:lnTo>
                      <a:pt x="130" y="40"/>
                    </a:lnTo>
                    <a:cubicBezTo>
                      <a:pt x="105" y="57"/>
                      <a:pt x="91" y="83"/>
                      <a:pt x="91" y="117"/>
                    </a:cubicBezTo>
                    <a:cubicBezTo>
                      <a:pt x="91" y="182"/>
                      <a:pt x="144" y="225"/>
                      <a:pt x="224" y="225"/>
                    </a:cubicBezTo>
                    <a:cubicBezTo>
                      <a:pt x="308" y="225"/>
                      <a:pt x="361" y="183"/>
                      <a:pt x="361" y="116"/>
                    </a:cubicBezTo>
                    <a:cubicBezTo>
                      <a:pt x="361" y="81"/>
                      <a:pt x="348" y="57"/>
                      <a:pt x="316" y="36"/>
                    </a:cubicBezTo>
                    <a:lnTo>
                      <a:pt x="349" y="36"/>
                    </a:lnTo>
                    <a:lnTo>
                      <a:pt x="349" y="0"/>
                    </a:lnTo>
                    <a:lnTo>
                      <a:pt x="0" y="0"/>
                    </a:lnTo>
                    <a:close/>
                    <a:moveTo>
                      <a:pt x="129" y="110"/>
                    </a:moveTo>
                    <a:lnTo>
                      <a:pt x="129" y="110"/>
                    </a:lnTo>
                    <a:cubicBezTo>
                      <a:pt x="129" y="67"/>
                      <a:pt x="167" y="40"/>
                      <a:pt x="227" y="40"/>
                    </a:cubicBezTo>
                    <a:cubicBezTo>
                      <a:pt x="285" y="40"/>
                      <a:pt x="323" y="68"/>
                      <a:pt x="323" y="110"/>
                    </a:cubicBezTo>
                    <a:cubicBezTo>
                      <a:pt x="323" y="154"/>
                      <a:pt x="284" y="183"/>
                      <a:pt x="226" y="183"/>
                    </a:cubicBezTo>
                    <a:cubicBezTo>
                      <a:pt x="167" y="183"/>
                      <a:pt x="129" y="154"/>
                      <a:pt x="129" y="11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61"/>
              <p:cNvSpPr>
                <a:spLocks noEditPoints="1"/>
              </p:cNvSpPr>
              <p:nvPr/>
            </p:nvSpPr>
            <p:spPr bwMode="auto">
              <a:xfrm>
                <a:off x="253" y="1076"/>
                <a:ext cx="40" cy="35"/>
              </a:xfrm>
              <a:custGeom>
                <a:avLst/>
                <a:gdLst>
                  <a:gd name="T0" fmla="*/ 349 w 349"/>
                  <a:gd name="T1" fmla="*/ 260 h 260"/>
                  <a:gd name="T2" fmla="*/ 349 w 349"/>
                  <a:gd name="T3" fmla="*/ 260 h 260"/>
                  <a:gd name="T4" fmla="*/ 349 w 349"/>
                  <a:gd name="T5" fmla="*/ 103 h 260"/>
                  <a:gd name="T6" fmla="*/ 320 w 349"/>
                  <a:gd name="T7" fmla="*/ 27 h 260"/>
                  <a:gd name="T8" fmla="*/ 250 w 349"/>
                  <a:gd name="T9" fmla="*/ 0 h 260"/>
                  <a:gd name="T10" fmla="*/ 165 w 349"/>
                  <a:gd name="T11" fmla="*/ 64 h 260"/>
                  <a:gd name="T12" fmla="*/ 89 w 349"/>
                  <a:gd name="T13" fmla="*/ 15 h 260"/>
                  <a:gd name="T14" fmla="*/ 25 w 349"/>
                  <a:gd name="T15" fmla="*/ 43 h 260"/>
                  <a:gd name="T16" fmla="*/ 0 w 349"/>
                  <a:gd name="T17" fmla="*/ 119 h 260"/>
                  <a:gd name="T18" fmla="*/ 0 w 349"/>
                  <a:gd name="T19" fmla="*/ 260 h 260"/>
                  <a:gd name="T20" fmla="*/ 349 w 349"/>
                  <a:gd name="T21" fmla="*/ 260 h 260"/>
                  <a:gd name="T22" fmla="*/ 151 w 349"/>
                  <a:gd name="T23" fmla="*/ 216 h 260"/>
                  <a:gd name="T24" fmla="*/ 151 w 349"/>
                  <a:gd name="T25" fmla="*/ 216 h 260"/>
                  <a:gd name="T26" fmla="*/ 40 w 349"/>
                  <a:gd name="T27" fmla="*/ 216 h 260"/>
                  <a:gd name="T28" fmla="*/ 40 w 349"/>
                  <a:gd name="T29" fmla="*/ 130 h 260"/>
                  <a:gd name="T30" fmla="*/ 52 w 349"/>
                  <a:gd name="T31" fmla="*/ 79 h 260"/>
                  <a:gd name="T32" fmla="*/ 95 w 349"/>
                  <a:gd name="T33" fmla="*/ 60 h 260"/>
                  <a:gd name="T34" fmla="*/ 138 w 349"/>
                  <a:gd name="T35" fmla="*/ 79 h 260"/>
                  <a:gd name="T36" fmla="*/ 151 w 349"/>
                  <a:gd name="T37" fmla="*/ 130 h 260"/>
                  <a:gd name="T38" fmla="*/ 151 w 349"/>
                  <a:gd name="T39" fmla="*/ 216 h 260"/>
                  <a:gd name="T40" fmla="*/ 310 w 349"/>
                  <a:gd name="T41" fmla="*/ 216 h 260"/>
                  <a:gd name="T42" fmla="*/ 310 w 349"/>
                  <a:gd name="T43" fmla="*/ 216 h 260"/>
                  <a:gd name="T44" fmla="*/ 190 w 349"/>
                  <a:gd name="T45" fmla="*/ 216 h 260"/>
                  <a:gd name="T46" fmla="*/ 190 w 349"/>
                  <a:gd name="T47" fmla="*/ 107 h 260"/>
                  <a:gd name="T48" fmla="*/ 207 w 349"/>
                  <a:gd name="T49" fmla="*/ 61 h 260"/>
                  <a:gd name="T50" fmla="*/ 250 w 349"/>
                  <a:gd name="T51" fmla="*/ 44 h 260"/>
                  <a:gd name="T52" fmla="*/ 293 w 349"/>
                  <a:gd name="T53" fmla="*/ 61 h 260"/>
                  <a:gd name="T54" fmla="*/ 310 w 349"/>
                  <a:gd name="T55" fmla="*/ 107 h 260"/>
                  <a:gd name="T56" fmla="*/ 310 w 349"/>
                  <a:gd name="T57" fmla="*/ 21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9" h="260">
                    <a:moveTo>
                      <a:pt x="349" y="260"/>
                    </a:moveTo>
                    <a:lnTo>
                      <a:pt x="349" y="260"/>
                    </a:lnTo>
                    <a:lnTo>
                      <a:pt x="349" y="103"/>
                    </a:lnTo>
                    <a:cubicBezTo>
                      <a:pt x="349" y="70"/>
                      <a:pt x="340" y="45"/>
                      <a:pt x="320" y="27"/>
                    </a:cubicBezTo>
                    <a:cubicBezTo>
                      <a:pt x="302" y="9"/>
                      <a:pt x="277" y="0"/>
                      <a:pt x="250" y="0"/>
                    </a:cubicBezTo>
                    <a:cubicBezTo>
                      <a:pt x="208" y="0"/>
                      <a:pt x="182" y="19"/>
                      <a:pt x="165" y="64"/>
                    </a:cubicBezTo>
                    <a:cubicBezTo>
                      <a:pt x="150" y="32"/>
                      <a:pt x="124" y="15"/>
                      <a:pt x="89" y="15"/>
                    </a:cubicBezTo>
                    <a:cubicBezTo>
                      <a:pt x="64" y="15"/>
                      <a:pt x="41" y="25"/>
                      <a:pt x="25" y="43"/>
                    </a:cubicBezTo>
                    <a:cubicBezTo>
                      <a:pt x="8" y="61"/>
                      <a:pt x="0" y="85"/>
                      <a:pt x="0" y="119"/>
                    </a:cubicBezTo>
                    <a:lnTo>
                      <a:pt x="0" y="260"/>
                    </a:lnTo>
                    <a:lnTo>
                      <a:pt x="349" y="260"/>
                    </a:lnTo>
                    <a:close/>
                    <a:moveTo>
                      <a:pt x="151" y="216"/>
                    </a:moveTo>
                    <a:lnTo>
                      <a:pt x="151" y="216"/>
                    </a:lnTo>
                    <a:lnTo>
                      <a:pt x="40" y="216"/>
                    </a:lnTo>
                    <a:lnTo>
                      <a:pt x="40" y="130"/>
                    </a:lnTo>
                    <a:cubicBezTo>
                      <a:pt x="40" y="105"/>
                      <a:pt x="43" y="91"/>
                      <a:pt x="52" y="79"/>
                    </a:cubicBezTo>
                    <a:cubicBezTo>
                      <a:pt x="62" y="66"/>
                      <a:pt x="76" y="60"/>
                      <a:pt x="95" y="60"/>
                    </a:cubicBezTo>
                    <a:cubicBezTo>
                      <a:pt x="114" y="60"/>
                      <a:pt x="129" y="66"/>
                      <a:pt x="138" y="79"/>
                    </a:cubicBezTo>
                    <a:cubicBezTo>
                      <a:pt x="147" y="91"/>
                      <a:pt x="151" y="105"/>
                      <a:pt x="151" y="130"/>
                    </a:cubicBezTo>
                    <a:lnTo>
                      <a:pt x="151" y="216"/>
                    </a:lnTo>
                    <a:close/>
                    <a:moveTo>
                      <a:pt x="310" y="216"/>
                    </a:moveTo>
                    <a:lnTo>
                      <a:pt x="310" y="216"/>
                    </a:lnTo>
                    <a:lnTo>
                      <a:pt x="190" y="216"/>
                    </a:lnTo>
                    <a:lnTo>
                      <a:pt x="190" y="107"/>
                    </a:lnTo>
                    <a:cubicBezTo>
                      <a:pt x="190" y="86"/>
                      <a:pt x="195" y="71"/>
                      <a:pt x="207" y="61"/>
                    </a:cubicBezTo>
                    <a:cubicBezTo>
                      <a:pt x="218" y="50"/>
                      <a:pt x="233" y="44"/>
                      <a:pt x="250" y="44"/>
                    </a:cubicBezTo>
                    <a:cubicBezTo>
                      <a:pt x="267" y="44"/>
                      <a:pt x="282" y="50"/>
                      <a:pt x="293" y="61"/>
                    </a:cubicBezTo>
                    <a:cubicBezTo>
                      <a:pt x="305" y="71"/>
                      <a:pt x="310" y="86"/>
                      <a:pt x="310" y="107"/>
                    </a:cubicBezTo>
                    <a:lnTo>
                      <a:pt x="310" y="2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62"/>
              <p:cNvSpPr>
                <a:spLocks/>
              </p:cNvSpPr>
              <p:nvPr/>
            </p:nvSpPr>
            <p:spPr bwMode="auto">
              <a:xfrm>
                <a:off x="253" y="1056"/>
                <a:ext cx="52" cy="15"/>
              </a:xfrm>
              <a:custGeom>
                <a:avLst/>
                <a:gdLst>
                  <a:gd name="T0" fmla="*/ 451 w 451"/>
                  <a:gd name="T1" fmla="*/ 78 h 104"/>
                  <a:gd name="T2" fmla="*/ 451 w 451"/>
                  <a:gd name="T3" fmla="*/ 78 h 104"/>
                  <a:gd name="T4" fmla="*/ 226 w 451"/>
                  <a:gd name="T5" fmla="*/ 0 h 104"/>
                  <a:gd name="T6" fmla="*/ 0 w 451"/>
                  <a:gd name="T7" fmla="*/ 78 h 104"/>
                  <a:gd name="T8" fmla="*/ 0 w 451"/>
                  <a:gd name="T9" fmla="*/ 104 h 104"/>
                  <a:gd name="T10" fmla="*/ 226 w 451"/>
                  <a:gd name="T11" fmla="*/ 38 h 104"/>
                  <a:gd name="T12" fmla="*/ 451 w 451"/>
                  <a:gd name="T13" fmla="*/ 104 h 104"/>
                  <a:gd name="T14" fmla="*/ 451 w 451"/>
                  <a:gd name="T15" fmla="*/ 78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4">
                    <a:moveTo>
                      <a:pt x="451" y="78"/>
                    </a:moveTo>
                    <a:lnTo>
                      <a:pt x="451" y="78"/>
                    </a:lnTo>
                    <a:cubicBezTo>
                      <a:pt x="388" y="30"/>
                      <a:pt x="301" y="0"/>
                      <a:pt x="226" y="0"/>
                    </a:cubicBezTo>
                    <a:cubicBezTo>
                      <a:pt x="150" y="0"/>
                      <a:pt x="63" y="30"/>
                      <a:pt x="0" y="78"/>
                    </a:cubicBezTo>
                    <a:lnTo>
                      <a:pt x="0" y="104"/>
                    </a:lnTo>
                    <a:cubicBezTo>
                      <a:pt x="69" y="62"/>
                      <a:pt x="149" y="38"/>
                      <a:pt x="226" y="38"/>
                    </a:cubicBezTo>
                    <a:cubicBezTo>
                      <a:pt x="302" y="38"/>
                      <a:pt x="383" y="62"/>
                      <a:pt x="451" y="104"/>
                    </a:cubicBezTo>
                    <a:lnTo>
                      <a:pt x="451"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63"/>
              <p:cNvSpPr>
                <a:spLocks/>
              </p:cNvSpPr>
              <p:nvPr/>
            </p:nvSpPr>
            <p:spPr bwMode="auto">
              <a:xfrm>
                <a:off x="943" y="1904"/>
                <a:ext cx="38" cy="48"/>
              </a:xfrm>
              <a:custGeom>
                <a:avLst/>
                <a:gdLst>
                  <a:gd name="T0" fmla="*/ 188 w 328"/>
                  <a:gd name="T1" fmla="*/ 350 h 350"/>
                  <a:gd name="T2" fmla="*/ 188 w 328"/>
                  <a:gd name="T3" fmla="*/ 350 h 350"/>
                  <a:gd name="T4" fmla="*/ 286 w 328"/>
                  <a:gd name="T5" fmla="*/ 57 h 350"/>
                  <a:gd name="T6" fmla="*/ 286 w 328"/>
                  <a:gd name="T7" fmla="*/ 350 h 350"/>
                  <a:gd name="T8" fmla="*/ 328 w 328"/>
                  <a:gd name="T9" fmla="*/ 350 h 350"/>
                  <a:gd name="T10" fmla="*/ 328 w 328"/>
                  <a:gd name="T11" fmla="*/ 0 h 350"/>
                  <a:gd name="T12" fmla="*/ 267 w 328"/>
                  <a:gd name="T13" fmla="*/ 0 h 350"/>
                  <a:gd name="T14" fmla="*/ 165 w 328"/>
                  <a:gd name="T15" fmla="*/ 304 h 350"/>
                  <a:gd name="T16" fmla="*/ 62 w 328"/>
                  <a:gd name="T17" fmla="*/ 0 h 350"/>
                  <a:gd name="T18" fmla="*/ 0 w 328"/>
                  <a:gd name="T19" fmla="*/ 0 h 350"/>
                  <a:gd name="T20" fmla="*/ 0 w 328"/>
                  <a:gd name="T21" fmla="*/ 350 h 350"/>
                  <a:gd name="T22" fmla="*/ 42 w 328"/>
                  <a:gd name="T23" fmla="*/ 350 h 350"/>
                  <a:gd name="T24" fmla="*/ 42 w 328"/>
                  <a:gd name="T25" fmla="*/ 57 h 350"/>
                  <a:gd name="T26" fmla="*/ 141 w 328"/>
                  <a:gd name="T27" fmla="*/ 350 h 350"/>
                  <a:gd name="T28" fmla="*/ 188 w 328"/>
                  <a:gd name="T2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8" h="350">
                    <a:moveTo>
                      <a:pt x="188" y="350"/>
                    </a:moveTo>
                    <a:lnTo>
                      <a:pt x="188" y="350"/>
                    </a:lnTo>
                    <a:lnTo>
                      <a:pt x="286" y="57"/>
                    </a:lnTo>
                    <a:lnTo>
                      <a:pt x="286" y="350"/>
                    </a:lnTo>
                    <a:lnTo>
                      <a:pt x="328" y="350"/>
                    </a:lnTo>
                    <a:lnTo>
                      <a:pt x="328" y="0"/>
                    </a:lnTo>
                    <a:lnTo>
                      <a:pt x="267" y="0"/>
                    </a:lnTo>
                    <a:lnTo>
                      <a:pt x="165" y="304"/>
                    </a:lnTo>
                    <a:lnTo>
                      <a:pt x="62" y="0"/>
                    </a:lnTo>
                    <a:lnTo>
                      <a:pt x="0" y="0"/>
                    </a:lnTo>
                    <a:lnTo>
                      <a:pt x="0" y="350"/>
                    </a:lnTo>
                    <a:lnTo>
                      <a:pt x="42" y="350"/>
                    </a:lnTo>
                    <a:lnTo>
                      <a:pt x="42" y="57"/>
                    </a:lnTo>
                    <a:lnTo>
                      <a:pt x="141" y="350"/>
                    </a:lnTo>
                    <a:lnTo>
                      <a:pt x="188" y="35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64"/>
              <p:cNvSpPr>
                <a:spLocks noEditPoints="1"/>
              </p:cNvSpPr>
              <p:nvPr/>
            </p:nvSpPr>
            <p:spPr bwMode="auto">
              <a:xfrm>
                <a:off x="987" y="1917"/>
                <a:ext cx="26" cy="37"/>
              </a:xfrm>
              <a:custGeom>
                <a:avLst/>
                <a:gdLst>
                  <a:gd name="T0" fmla="*/ 226 w 226"/>
                  <a:gd name="T1" fmla="*/ 146 h 270"/>
                  <a:gd name="T2" fmla="*/ 226 w 226"/>
                  <a:gd name="T3" fmla="*/ 146 h 270"/>
                  <a:gd name="T4" fmla="*/ 216 w 226"/>
                  <a:gd name="T5" fmla="*/ 66 h 270"/>
                  <a:gd name="T6" fmla="*/ 115 w 226"/>
                  <a:gd name="T7" fmla="*/ 0 h 270"/>
                  <a:gd name="T8" fmla="*/ 0 w 226"/>
                  <a:gd name="T9" fmla="*/ 136 h 270"/>
                  <a:gd name="T10" fmla="*/ 114 w 226"/>
                  <a:gd name="T11" fmla="*/ 270 h 270"/>
                  <a:gd name="T12" fmla="*/ 221 w 226"/>
                  <a:gd name="T13" fmla="*/ 182 h 270"/>
                  <a:gd name="T14" fmla="*/ 181 w 226"/>
                  <a:gd name="T15" fmla="*/ 182 h 270"/>
                  <a:gd name="T16" fmla="*/ 115 w 226"/>
                  <a:gd name="T17" fmla="*/ 233 h 270"/>
                  <a:gd name="T18" fmla="*/ 55 w 226"/>
                  <a:gd name="T19" fmla="*/ 200 h 270"/>
                  <a:gd name="T20" fmla="*/ 42 w 226"/>
                  <a:gd name="T21" fmla="*/ 146 h 270"/>
                  <a:gd name="T22" fmla="*/ 226 w 226"/>
                  <a:gd name="T23" fmla="*/ 146 h 270"/>
                  <a:gd name="T24" fmla="*/ 43 w 226"/>
                  <a:gd name="T25" fmla="*/ 114 h 270"/>
                  <a:gd name="T26" fmla="*/ 43 w 226"/>
                  <a:gd name="T27" fmla="*/ 114 h 270"/>
                  <a:gd name="T28" fmla="*/ 114 w 226"/>
                  <a:gd name="T29" fmla="*/ 37 h 270"/>
                  <a:gd name="T30" fmla="*/ 184 w 226"/>
                  <a:gd name="T31" fmla="*/ 111 h 270"/>
                  <a:gd name="T32" fmla="*/ 183 w 226"/>
                  <a:gd name="T33" fmla="*/ 114 h 270"/>
                  <a:gd name="T34" fmla="*/ 43 w 226"/>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70">
                    <a:moveTo>
                      <a:pt x="226" y="146"/>
                    </a:moveTo>
                    <a:lnTo>
                      <a:pt x="226" y="146"/>
                    </a:lnTo>
                    <a:cubicBezTo>
                      <a:pt x="226" y="108"/>
                      <a:pt x="224" y="85"/>
                      <a:pt x="216" y="66"/>
                    </a:cubicBezTo>
                    <a:cubicBezTo>
                      <a:pt x="200" y="25"/>
                      <a:pt x="162" y="0"/>
                      <a:pt x="115" y="0"/>
                    </a:cubicBezTo>
                    <a:cubicBezTo>
                      <a:pt x="45" y="0"/>
                      <a:pt x="0" y="54"/>
                      <a:pt x="0" y="136"/>
                    </a:cubicBezTo>
                    <a:cubicBezTo>
                      <a:pt x="0" y="219"/>
                      <a:pt x="43" y="270"/>
                      <a:pt x="114" y="270"/>
                    </a:cubicBezTo>
                    <a:cubicBezTo>
                      <a:pt x="171" y="270"/>
                      <a:pt x="211" y="237"/>
                      <a:pt x="221" y="182"/>
                    </a:cubicBezTo>
                    <a:lnTo>
                      <a:pt x="181" y="182"/>
                    </a:lnTo>
                    <a:cubicBezTo>
                      <a:pt x="170" y="215"/>
                      <a:pt x="147" y="233"/>
                      <a:pt x="115" y="233"/>
                    </a:cubicBezTo>
                    <a:cubicBezTo>
                      <a:pt x="90" y="233"/>
                      <a:pt x="68" y="221"/>
                      <a:pt x="55" y="200"/>
                    </a:cubicBezTo>
                    <a:cubicBezTo>
                      <a:pt x="45" y="186"/>
                      <a:pt x="42" y="171"/>
                      <a:pt x="42" y="146"/>
                    </a:cubicBezTo>
                    <a:lnTo>
                      <a:pt x="226" y="146"/>
                    </a:lnTo>
                    <a:close/>
                    <a:moveTo>
                      <a:pt x="43" y="114"/>
                    </a:moveTo>
                    <a:lnTo>
                      <a:pt x="43" y="114"/>
                    </a:lnTo>
                    <a:cubicBezTo>
                      <a:pt x="46" y="67"/>
                      <a:pt x="74" y="37"/>
                      <a:pt x="114" y="37"/>
                    </a:cubicBezTo>
                    <a:cubicBezTo>
                      <a:pt x="154" y="37"/>
                      <a:pt x="184" y="70"/>
                      <a:pt x="184" y="111"/>
                    </a:cubicBezTo>
                    <a:cubicBezTo>
                      <a:pt x="184" y="112"/>
                      <a:pt x="184" y="113"/>
                      <a:pt x="183" y="114"/>
                    </a:cubicBezTo>
                    <a:lnTo>
                      <a:pt x="43"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5"/>
              <p:cNvSpPr>
                <a:spLocks noEditPoints="1"/>
              </p:cNvSpPr>
              <p:nvPr/>
            </p:nvSpPr>
            <p:spPr bwMode="auto">
              <a:xfrm>
                <a:off x="1018" y="1917"/>
                <a:ext cx="27" cy="37"/>
              </a:xfrm>
              <a:custGeom>
                <a:avLst/>
                <a:gdLst>
                  <a:gd name="T0" fmla="*/ 236 w 236"/>
                  <a:gd name="T1" fmla="*/ 235 h 270"/>
                  <a:gd name="T2" fmla="*/ 236 w 236"/>
                  <a:gd name="T3" fmla="*/ 235 h 270"/>
                  <a:gd name="T4" fmla="*/ 227 w 236"/>
                  <a:gd name="T5" fmla="*/ 236 h 270"/>
                  <a:gd name="T6" fmla="*/ 206 w 236"/>
                  <a:gd name="T7" fmla="*/ 216 h 270"/>
                  <a:gd name="T8" fmla="*/ 206 w 236"/>
                  <a:gd name="T9" fmla="*/ 69 h 270"/>
                  <a:gd name="T10" fmla="*/ 111 w 236"/>
                  <a:gd name="T11" fmla="*/ 0 h 270"/>
                  <a:gd name="T12" fmla="*/ 28 w 236"/>
                  <a:gd name="T13" fmla="*/ 30 h 270"/>
                  <a:gd name="T14" fmla="*/ 11 w 236"/>
                  <a:gd name="T15" fmla="*/ 82 h 270"/>
                  <a:gd name="T16" fmla="*/ 51 w 236"/>
                  <a:gd name="T17" fmla="*/ 82 h 270"/>
                  <a:gd name="T18" fmla="*/ 110 w 236"/>
                  <a:gd name="T19" fmla="*/ 37 h 270"/>
                  <a:gd name="T20" fmla="*/ 166 w 236"/>
                  <a:gd name="T21" fmla="*/ 75 h 270"/>
                  <a:gd name="T22" fmla="*/ 166 w 236"/>
                  <a:gd name="T23" fmla="*/ 85 h 270"/>
                  <a:gd name="T24" fmla="*/ 124 w 236"/>
                  <a:gd name="T25" fmla="*/ 113 h 270"/>
                  <a:gd name="T26" fmla="*/ 44 w 236"/>
                  <a:gd name="T27" fmla="*/ 128 h 270"/>
                  <a:gd name="T28" fmla="*/ 0 w 236"/>
                  <a:gd name="T29" fmla="*/ 195 h 270"/>
                  <a:gd name="T30" fmla="*/ 82 w 236"/>
                  <a:gd name="T31" fmla="*/ 270 h 270"/>
                  <a:gd name="T32" fmla="*/ 167 w 236"/>
                  <a:gd name="T33" fmla="*/ 233 h 270"/>
                  <a:gd name="T34" fmla="*/ 209 w 236"/>
                  <a:gd name="T35" fmla="*/ 270 h 270"/>
                  <a:gd name="T36" fmla="*/ 236 w 236"/>
                  <a:gd name="T37" fmla="*/ 265 h 270"/>
                  <a:gd name="T38" fmla="*/ 236 w 236"/>
                  <a:gd name="T39" fmla="*/ 235 h 270"/>
                  <a:gd name="T40" fmla="*/ 166 w 236"/>
                  <a:gd name="T41" fmla="*/ 179 h 270"/>
                  <a:gd name="T42" fmla="*/ 166 w 236"/>
                  <a:gd name="T43" fmla="*/ 179 h 270"/>
                  <a:gd name="T44" fmla="*/ 150 w 236"/>
                  <a:gd name="T45" fmla="*/ 212 h 270"/>
                  <a:gd name="T46" fmla="*/ 91 w 236"/>
                  <a:gd name="T47" fmla="*/ 235 h 270"/>
                  <a:gd name="T48" fmla="*/ 41 w 236"/>
                  <a:gd name="T49" fmla="*/ 194 h 270"/>
                  <a:gd name="T50" fmla="*/ 102 w 236"/>
                  <a:gd name="T51" fmla="*/ 148 h 270"/>
                  <a:gd name="T52" fmla="*/ 166 w 236"/>
                  <a:gd name="T53" fmla="*/ 134 h 270"/>
                  <a:gd name="T54" fmla="*/ 166 w 236"/>
                  <a:gd name="T55" fmla="*/ 17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6" h="270">
                    <a:moveTo>
                      <a:pt x="236" y="235"/>
                    </a:moveTo>
                    <a:lnTo>
                      <a:pt x="236" y="235"/>
                    </a:lnTo>
                    <a:cubicBezTo>
                      <a:pt x="232" y="236"/>
                      <a:pt x="230" y="236"/>
                      <a:pt x="227" y="236"/>
                    </a:cubicBezTo>
                    <a:cubicBezTo>
                      <a:pt x="213" y="236"/>
                      <a:pt x="206" y="229"/>
                      <a:pt x="206" y="216"/>
                    </a:cubicBezTo>
                    <a:lnTo>
                      <a:pt x="206" y="69"/>
                    </a:lnTo>
                    <a:cubicBezTo>
                      <a:pt x="206" y="24"/>
                      <a:pt x="173" y="0"/>
                      <a:pt x="111" y="0"/>
                    </a:cubicBezTo>
                    <a:cubicBezTo>
                      <a:pt x="75" y="0"/>
                      <a:pt x="45" y="11"/>
                      <a:pt x="28" y="30"/>
                    </a:cubicBezTo>
                    <a:cubicBezTo>
                      <a:pt x="16" y="42"/>
                      <a:pt x="12" y="57"/>
                      <a:pt x="11" y="82"/>
                    </a:cubicBezTo>
                    <a:lnTo>
                      <a:pt x="51" y="82"/>
                    </a:lnTo>
                    <a:cubicBezTo>
                      <a:pt x="54" y="51"/>
                      <a:pt x="73" y="37"/>
                      <a:pt x="110" y="37"/>
                    </a:cubicBezTo>
                    <a:cubicBezTo>
                      <a:pt x="146" y="37"/>
                      <a:pt x="166" y="51"/>
                      <a:pt x="166" y="75"/>
                    </a:cubicBezTo>
                    <a:lnTo>
                      <a:pt x="166" y="85"/>
                    </a:lnTo>
                    <a:cubicBezTo>
                      <a:pt x="166" y="102"/>
                      <a:pt x="156" y="109"/>
                      <a:pt x="124" y="113"/>
                    </a:cubicBezTo>
                    <a:cubicBezTo>
                      <a:pt x="68" y="120"/>
                      <a:pt x="59" y="122"/>
                      <a:pt x="44" y="128"/>
                    </a:cubicBezTo>
                    <a:cubicBezTo>
                      <a:pt x="15" y="140"/>
                      <a:pt x="0" y="163"/>
                      <a:pt x="0" y="195"/>
                    </a:cubicBezTo>
                    <a:cubicBezTo>
                      <a:pt x="0" y="241"/>
                      <a:pt x="31" y="270"/>
                      <a:pt x="82" y="270"/>
                    </a:cubicBezTo>
                    <a:cubicBezTo>
                      <a:pt x="114" y="270"/>
                      <a:pt x="139" y="259"/>
                      <a:pt x="167" y="233"/>
                    </a:cubicBezTo>
                    <a:cubicBezTo>
                      <a:pt x="170" y="258"/>
                      <a:pt x="183" y="270"/>
                      <a:pt x="209" y="270"/>
                    </a:cubicBezTo>
                    <a:cubicBezTo>
                      <a:pt x="217" y="270"/>
                      <a:pt x="223" y="269"/>
                      <a:pt x="236" y="265"/>
                    </a:cubicBezTo>
                    <a:lnTo>
                      <a:pt x="236" y="235"/>
                    </a:lnTo>
                    <a:close/>
                    <a:moveTo>
                      <a:pt x="166" y="179"/>
                    </a:moveTo>
                    <a:lnTo>
                      <a:pt x="166" y="179"/>
                    </a:lnTo>
                    <a:cubicBezTo>
                      <a:pt x="166" y="193"/>
                      <a:pt x="162" y="201"/>
                      <a:pt x="150" y="212"/>
                    </a:cubicBezTo>
                    <a:cubicBezTo>
                      <a:pt x="134" y="227"/>
                      <a:pt x="114" y="235"/>
                      <a:pt x="91" y="235"/>
                    </a:cubicBezTo>
                    <a:cubicBezTo>
                      <a:pt x="60" y="235"/>
                      <a:pt x="41" y="220"/>
                      <a:pt x="41" y="194"/>
                    </a:cubicBezTo>
                    <a:cubicBezTo>
                      <a:pt x="41" y="168"/>
                      <a:pt x="59" y="155"/>
                      <a:pt x="102" y="148"/>
                    </a:cubicBezTo>
                    <a:cubicBezTo>
                      <a:pt x="144" y="143"/>
                      <a:pt x="153" y="141"/>
                      <a:pt x="166" y="134"/>
                    </a:cubicBezTo>
                    <a:lnTo>
                      <a:pt x="166" y="17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66"/>
              <p:cNvSpPr>
                <a:spLocks/>
              </p:cNvSpPr>
              <p:nvPr/>
            </p:nvSpPr>
            <p:spPr bwMode="auto">
              <a:xfrm>
                <a:off x="1050" y="1917"/>
                <a:ext cx="23" cy="35"/>
              </a:xfrm>
              <a:custGeom>
                <a:avLst/>
                <a:gdLst>
                  <a:gd name="T0" fmla="*/ 0 w 200"/>
                  <a:gd name="T1" fmla="*/ 8 h 259"/>
                  <a:gd name="T2" fmla="*/ 0 w 200"/>
                  <a:gd name="T3" fmla="*/ 8 h 259"/>
                  <a:gd name="T4" fmla="*/ 0 w 200"/>
                  <a:gd name="T5" fmla="*/ 259 h 259"/>
                  <a:gd name="T6" fmla="*/ 40 w 200"/>
                  <a:gd name="T7" fmla="*/ 259 h 259"/>
                  <a:gd name="T8" fmla="*/ 40 w 200"/>
                  <a:gd name="T9" fmla="*/ 120 h 259"/>
                  <a:gd name="T10" fmla="*/ 108 w 200"/>
                  <a:gd name="T11" fmla="*/ 35 h 259"/>
                  <a:gd name="T12" fmla="*/ 160 w 200"/>
                  <a:gd name="T13" fmla="*/ 85 h 259"/>
                  <a:gd name="T14" fmla="*/ 160 w 200"/>
                  <a:gd name="T15" fmla="*/ 259 h 259"/>
                  <a:gd name="T16" fmla="*/ 200 w 200"/>
                  <a:gd name="T17" fmla="*/ 259 h 259"/>
                  <a:gd name="T18" fmla="*/ 200 w 200"/>
                  <a:gd name="T19" fmla="*/ 69 h 259"/>
                  <a:gd name="T20" fmla="*/ 120 w 200"/>
                  <a:gd name="T21" fmla="*/ 0 h 259"/>
                  <a:gd name="T22" fmla="*/ 37 w 200"/>
                  <a:gd name="T23" fmla="*/ 50 h 259"/>
                  <a:gd name="T24" fmla="*/ 37 w 200"/>
                  <a:gd name="T25" fmla="*/ 8 h 259"/>
                  <a:gd name="T26" fmla="*/ 0 w 200"/>
                  <a:gd name="T27"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59">
                    <a:moveTo>
                      <a:pt x="0" y="8"/>
                    </a:moveTo>
                    <a:lnTo>
                      <a:pt x="0" y="8"/>
                    </a:lnTo>
                    <a:lnTo>
                      <a:pt x="0" y="259"/>
                    </a:lnTo>
                    <a:lnTo>
                      <a:pt x="40" y="259"/>
                    </a:lnTo>
                    <a:lnTo>
                      <a:pt x="40" y="120"/>
                    </a:lnTo>
                    <a:cubicBezTo>
                      <a:pt x="40" y="69"/>
                      <a:pt x="67" y="35"/>
                      <a:pt x="108" y="35"/>
                    </a:cubicBezTo>
                    <a:cubicBezTo>
                      <a:pt x="140" y="35"/>
                      <a:pt x="160" y="54"/>
                      <a:pt x="160" y="85"/>
                    </a:cubicBezTo>
                    <a:lnTo>
                      <a:pt x="160" y="259"/>
                    </a:lnTo>
                    <a:lnTo>
                      <a:pt x="200" y="259"/>
                    </a:lnTo>
                    <a:lnTo>
                      <a:pt x="200" y="69"/>
                    </a:lnTo>
                    <a:cubicBezTo>
                      <a:pt x="200" y="27"/>
                      <a:pt x="169" y="0"/>
                      <a:pt x="120" y="0"/>
                    </a:cubicBezTo>
                    <a:cubicBezTo>
                      <a:pt x="83" y="0"/>
                      <a:pt x="59" y="15"/>
                      <a:pt x="37" y="50"/>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67"/>
              <p:cNvSpPr>
                <a:spLocks/>
              </p:cNvSpPr>
              <p:nvPr/>
            </p:nvSpPr>
            <p:spPr bwMode="auto">
              <a:xfrm>
                <a:off x="1097" y="1904"/>
                <a:ext cx="5" cy="48"/>
              </a:xfrm>
              <a:custGeom>
                <a:avLst/>
                <a:gdLst>
                  <a:gd name="T0" fmla="*/ 45 w 45"/>
                  <a:gd name="T1" fmla="*/ 0 h 350"/>
                  <a:gd name="T2" fmla="*/ 45 w 45"/>
                  <a:gd name="T3" fmla="*/ 0 h 350"/>
                  <a:gd name="T4" fmla="*/ 0 w 45"/>
                  <a:gd name="T5" fmla="*/ 0 h 350"/>
                  <a:gd name="T6" fmla="*/ 0 w 45"/>
                  <a:gd name="T7" fmla="*/ 350 h 350"/>
                  <a:gd name="T8" fmla="*/ 45 w 45"/>
                  <a:gd name="T9" fmla="*/ 350 h 350"/>
                  <a:gd name="T10" fmla="*/ 45 w 45"/>
                  <a:gd name="T11" fmla="*/ 0 h 350"/>
                </a:gdLst>
                <a:ahLst/>
                <a:cxnLst>
                  <a:cxn ang="0">
                    <a:pos x="T0" y="T1"/>
                  </a:cxn>
                  <a:cxn ang="0">
                    <a:pos x="T2" y="T3"/>
                  </a:cxn>
                  <a:cxn ang="0">
                    <a:pos x="T4" y="T5"/>
                  </a:cxn>
                  <a:cxn ang="0">
                    <a:pos x="T6" y="T7"/>
                  </a:cxn>
                  <a:cxn ang="0">
                    <a:pos x="T8" y="T9"/>
                  </a:cxn>
                  <a:cxn ang="0">
                    <a:pos x="T10" y="T11"/>
                  </a:cxn>
                </a:cxnLst>
                <a:rect l="0" t="0" r="r" b="b"/>
                <a:pathLst>
                  <a:path w="45" h="350">
                    <a:moveTo>
                      <a:pt x="45" y="0"/>
                    </a:moveTo>
                    <a:lnTo>
                      <a:pt x="45" y="0"/>
                    </a:lnTo>
                    <a:lnTo>
                      <a:pt x="0" y="0"/>
                    </a:lnTo>
                    <a:lnTo>
                      <a:pt x="0" y="350"/>
                    </a:lnTo>
                    <a:lnTo>
                      <a:pt x="45" y="350"/>
                    </a:lnTo>
                    <a:lnTo>
                      <a:pt x="4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68"/>
              <p:cNvSpPr>
                <a:spLocks/>
              </p:cNvSpPr>
              <p:nvPr/>
            </p:nvSpPr>
            <p:spPr bwMode="auto">
              <a:xfrm>
                <a:off x="1111" y="1904"/>
                <a:ext cx="31" cy="48"/>
              </a:xfrm>
              <a:custGeom>
                <a:avLst/>
                <a:gdLst>
                  <a:gd name="T0" fmla="*/ 273 w 273"/>
                  <a:gd name="T1" fmla="*/ 0 h 350"/>
                  <a:gd name="T2" fmla="*/ 273 w 273"/>
                  <a:gd name="T3" fmla="*/ 0 h 350"/>
                  <a:gd name="T4" fmla="*/ 231 w 273"/>
                  <a:gd name="T5" fmla="*/ 0 h 350"/>
                  <a:gd name="T6" fmla="*/ 231 w 273"/>
                  <a:gd name="T7" fmla="*/ 286 h 350"/>
                  <a:gd name="T8" fmla="*/ 48 w 273"/>
                  <a:gd name="T9" fmla="*/ 0 h 350"/>
                  <a:gd name="T10" fmla="*/ 0 w 273"/>
                  <a:gd name="T11" fmla="*/ 0 h 350"/>
                  <a:gd name="T12" fmla="*/ 0 w 273"/>
                  <a:gd name="T13" fmla="*/ 350 h 350"/>
                  <a:gd name="T14" fmla="*/ 42 w 273"/>
                  <a:gd name="T15" fmla="*/ 350 h 350"/>
                  <a:gd name="T16" fmla="*/ 42 w 273"/>
                  <a:gd name="T17" fmla="*/ 66 h 350"/>
                  <a:gd name="T18" fmla="*/ 222 w 273"/>
                  <a:gd name="T19" fmla="*/ 350 h 350"/>
                  <a:gd name="T20" fmla="*/ 273 w 273"/>
                  <a:gd name="T21" fmla="*/ 350 h 350"/>
                  <a:gd name="T22" fmla="*/ 273 w 273"/>
                  <a:gd name="T23"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350">
                    <a:moveTo>
                      <a:pt x="273" y="0"/>
                    </a:moveTo>
                    <a:lnTo>
                      <a:pt x="273" y="0"/>
                    </a:lnTo>
                    <a:lnTo>
                      <a:pt x="231" y="0"/>
                    </a:lnTo>
                    <a:lnTo>
                      <a:pt x="231" y="286"/>
                    </a:lnTo>
                    <a:lnTo>
                      <a:pt x="48" y="0"/>
                    </a:lnTo>
                    <a:lnTo>
                      <a:pt x="0" y="0"/>
                    </a:lnTo>
                    <a:lnTo>
                      <a:pt x="0" y="350"/>
                    </a:lnTo>
                    <a:lnTo>
                      <a:pt x="42" y="350"/>
                    </a:lnTo>
                    <a:lnTo>
                      <a:pt x="42" y="66"/>
                    </a:lnTo>
                    <a:lnTo>
                      <a:pt x="222" y="350"/>
                    </a:lnTo>
                    <a:lnTo>
                      <a:pt x="273" y="350"/>
                    </a:lnTo>
                    <a:lnTo>
                      <a:pt x="27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69"/>
              <p:cNvSpPr>
                <a:spLocks noEditPoints="1"/>
              </p:cNvSpPr>
              <p:nvPr/>
            </p:nvSpPr>
            <p:spPr bwMode="auto">
              <a:xfrm>
                <a:off x="1151" y="1904"/>
                <a:ext cx="33" cy="48"/>
              </a:xfrm>
              <a:custGeom>
                <a:avLst/>
                <a:gdLst>
                  <a:gd name="T0" fmla="*/ 45 w 281"/>
                  <a:gd name="T1" fmla="*/ 199 h 350"/>
                  <a:gd name="T2" fmla="*/ 45 w 281"/>
                  <a:gd name="T3" fmla="*/ 199 h 350"/>
                  <a:gd name="T4" fmla="*/ 160 w 281"/>
                  <a:gd name="T5" fmla="*/ 199 h 350"/>
                  <a:gd name="T6" fmla="*/ 217 w 281"/>
                  <a:gd name="T7" fmla="*/ 261 h 350"/>
                  <a:gd name="T8" fmla="*/ 217 w 281"/>
                  <a:gd name="T9" fmla="*/ 293 h 350"/>
                  <a:gd name="T10" fmla="*/ 227 w 281"/>
                  <a:gd name="T11" fmla="*/ 350 h 350"/>
                  <a:gd name="T12" fmla="*/ 281 w 281"/>
                  <a:gd name="T13" fmla="*/ 350 h 350"/>
                  <a:gd name="T14" fmla="*/ 281 w 281"/>
                  <a:gd name="T15" fmla="*/ 338 h 350"/>
                  <a:gd name="T16" fmla="*/ 260 w 281"/>
                  <a:gd name="T17" fmla="*/ 268 h 350"/>
                  <a:gd name="T18" fmla="*/ 213 w 281"/>
                  <a:gd name="T19" fmla="*/ 177 h 350"/>
                  <a:gd name="T20" fmla="*/ 268 w 281"/>
                  <a:gd name="T21" fmla="*/ 94 h 350"/>
                  <a:gd name="T22" fmla="*/ 161 w 281"/>
                  <a:gd name="T23" fmla="*/ 0 h 350"/>
                  <a:gd name="T24" fmla="*/ 0 w 281"/>
                  <a:gd name="T25" fmla="*/ 0 h 350"/>
                  <a:gd name="T26" fmla="*/ 0 w 281"/>
                  <a:gd name="T27" fmla="*/ 350 h 350"/>
                  <a:gd name="T28" fmla="*/ 45 w 281"/>
                  <a:gd name="T29" fmla="*/ 350 h 350"/>
                  <a:gd name="T30" fmla="*/ 45 w 281"/>
                  <a:gd name="T31" fmla="*/ 199 h 350"/>
                  <a:gd name="T32" fmla="*/ 45 w 281"/>
                  <a:gd name="T33" fmla="*/ 160 h 350"/>
                  <a:gd name="T34" fmla="*/ 45 w 281"/>
                  <a:gd name="T35" fmla="*/ 160 h 350"/>
                  <a:gd name="T36" fmla="*/ 45 w 281"/>
                  <a:gd name="T37" fmla="*/ 40 h 350"/>
                  <a:gd name="T38" fmla="*/ 153 w 281"/>
                  <a:gd name="T39" fmla="*/ 40 h 350"/>
                  <a:gd name="T40" fmla="*/ 203 w 281"/>
                  <a:gd name="T41" fmla="*/ 53 h 350"/>
                  <a:gd name="T42" fmla="*/ 221 w 281"/>
                  <a:gd name="T43" fmla="*/ 100 h 350"/>
                  <a:gd name="T44" fmla="*/ 153 w 281"/>
                  <a:gd name="T45" fmla="*/ 160 h 350"/>
                  <a:gd name="T46" fmla="*/ 45 w 281"/>
                  <a:gd name="T47" fmla="*/ 16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350">
                    <a:moveTo>
                      <a:pt x="45" y="199"/>
                    </a:moveTo>
                    <a:lnTo>
                      <a:pt x="45" y="199"/>
                    </a:lnTo>
                    <a:lnTo>
                      <a:pt x="160" y="199"/>
                    </a:lnTo>
                    <a:cubicBezTo>
                      <a:pt x="200" y="199"/>
                      <a:pt x="217" y="218"/>
                      <a:pt x="217" y="261"/>
                    </a:cubicBezTo>
                    <a:lnTo>
                      <a:pt x="217" y="293"/>
                    </a:lnTo>
                    <a:cubicBezTo>
                      <a:pt x="217" y="314"/>
                      <a:pt x="221" y="335"/>
                      <a:pt x="227" y="350"/>
                    </a:cubicBezTo>
                    <a:lnTo>
                      <a:pt x="281" y="350"/>
                    </a:lnTo>
                    <a:lnTo>
                      <a:pt x="281" y="338"/>
                    </a:lnTo>
                    <a:cubicBezTo>
                      <a:pt x="264" y="327"/>
                      <a:pt x="261" y="315"/>
                      <a:pt x="260" y="268"/>
                    </a:cubicBezTo>
                    <a:cubicBezTo>
                      <a:pt x="259" y="211"/>
                      <a:pt x="250" y="193"/>
                      <a:pt x="213" y="177"/>
                    </a:cubicBezTo>
                    <a:cubicBezTo>
                      <a:pt x="252" y="158"/>
                      <a:pt x="268" y="133"/>
                      <a:pt x="268" y="94"/>
                    </a:cubicBezTo>
                    <a:cubicBezTo>
                      <a:pt x="268" y="33"/>
                      <a:pt x="230" y="0"/>
                      <a:pt x="161" y="0"/>
                    </a:cubicBezTo>
                    <a:lnTo>
                      <a:pt x="0" y="0"/>
                    </a:lnTo>
                    <a:lnTo>
                      <a:pt x="0" y="350"/>
                    </a:lnTo>
                    <a:lnTo>
                      <a:pt x="45" y="350"/>
                    </a:lnTo>
                    <a:lnTo>
                      <a:pt x="45" y="199"/>
                    </a:lnTo>
                    <a:close/>
                    <a:moveTo>
                      <a:pt x="45" y="160"/>
                    </a:moveTo>
                    <a:lnTo>
                      <a:pt x="45" y="160"/>
                    </a:lnTo>
                    <a:lnTo>
                      <a:pt x="45" y="40"/>
                    </a:lnTo>
                    <a:lnTo>
                      <a:pt x="153" y="40"/>
                    </a:lnTo>
                    <a:cubicBezTo>
                      <a:pt x="178" y="40"/>
                      <a:pt x="192" y="43"/>
                      <a:pt x="203" y="53"/>
                    </a:cubicBezTo>
                    <a:cubicBezTo>
                      <a:pt x="215" y="63"/>
                      <a:pt x="221" y="79"/>
                      <a:pt x="221" y="100"/>
                    </a:cubicBezTo>
                    <a:cubicBezTo>
                      <a:pt x="221" y="141"/>
                      <a:pt x="200" y="160"/>
                      <a:pt x="153" y="160"/>
                    </a:cubicBezTo>
                    <a:lnTo>
                      <a:pt x="45" y="16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70"/>
              <p:cNvSpPr>
                <a:spLocks/>
              </p:cNvSpPr>
              <p:nvPr/>
            </p:nvSpPr>
            <p:spPr bwMode="auto">
              <a:xfrm>
                <a:off x="1205" y="1904"/>
                <a:ext cx="12" cy="62"/>
              </a:xfrm>
              <a:custGeom>
                <a:avLst/>
                <a:gdLst>
                  <a:gd name="T0" fmla="*/ 78 w 104"/>
                  <a:gd name="T1" fmla="*/ 0 h 451"/>
                  <a:gd name="T2" fmla="*/ 78 w 104"/>
                  <a:gd name="T3" fmla="*/ 0 h 451"/>
                  <a:gd name="T4" fmla="*/ 0 w 104"/>
                  <a:gd name="T5" fmla="*/ 225 h 451"/>
                  <a:gd name="T6" fmla="*/ 78 w 104"/>
                  <a:gd name="T7" fmla="*/ 451 h 451"/>
                  <a:gd name="T8" fmla="*/ 104 w 104"/>
                  <a:gd name="T9" fmla="*/ 451 h 451"/>
                  <a:gd name="T10" fmla="*/ 39 w 104"/>
                  <a:gd name="T11" fmla="*/ 225 h 451"/>
                  <a:gd name="T12" fmla="*/ 104 w 104"/>
                  <a:gd name="T13" fmla="*/ 0 h 451"/>
                  <a:gd name="T14" fmla="*/ 78 w 104"/>
                  <a:gd name="T15" fmla="*/ 0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51">
                    <a:moveTo>
                      <a:pt x="78" y="0"/>
                    </a:moveTo>
                    <a:lnTo>
                      <a:pt x="78" y="0"/>
                    </a:lnTo>
                    <a:cubicBezTo>
                      <a:pt x="30" y="63"/>
                      <a:pt x="0" y="150"/>
                      <a:pt x="0" y="225"/>
                    </a:cubicBezTo>
                    <a:cubicBezTo>
                      <a:pt x="0" y="301"/>
                      <a:pt x="30" y="388"/>
                      <a:pt x="78" y="451"/>
                    </a:cubicBezTo>
                    <a:lnTo>
                      <a:pt x="104" y="451"/>
                    </a:lnTo>
                    <a:cubicBezTo>
                      <a:pt x="62" y="383"/>
                      <a:pt x="39" y="302"/>
                      <a:pt x="39" y="225"/>
                    </a:cubicBezTo>
                    <a:cubicBezTo>
                      <a:pt x="39" y="149"/>
                      <a:pt x="62" y="68"/>
                      <a:pt x="104" y="0"/>
                    </a:cubicBezTo>
                    <a:lnTo>
                      <a:pt x="7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71"/>
              <p:cNvSpPr>
                <a:spLocks noEditPoints="1"/>
              </p:cNvSpPr>
              <p:nvPr/>
            </p:nvSpPr>
            <p:spPr bwMode="auto">
              <a:xfrm>
                <a:off x="1221" y="1904"/>
                <a:ext cx="26" cy="50"/>
              </a:xfrm>
              <a:custGeom>
                <a:avLst/>
                <a:gdLst>
                  <a:gd name="T0" fmla="*/ 225 w 225"/>
                  <a:gd name="T1" fmla="*/ 0 h 361"/>
                  <a:gd name="T2" fmla="*/ 225 w 225"/>
                  <a:gd name="T3" fmla="*/ 0 h 361"/>
                  <a:gd name="T4" fmla="*/ 185 w 225"/>
                  <a:gd name="T5" fmla="*/ 0 h 361"/>
                  <a:gd name="T6" fmla="*/ 185 w 225"/>
                  <a:gd name="T7" fmla="*/ 130 h 361"/>
                  <a:gd name="T8" fmla="*/ 108 w 225"/>
                  <a:gd name="T9" fmla="*/ 91 h 361"/>
                  <a:gd name="T10" fmla="*/ 0 w 225"/>
                  <a:gd name="T11" fmla="*/ 224 h 361"/>
                  <a:gd name="T12" fmla="*/ 109 w 225"/>
                  <a:gd name="T13" fmla="*/ 361 h 361"/>
                  <a:gd name="T14" fmla="*/ 189 w 225"/>
                  <a:gd name="T15" fmla="*/ 316 h 361"/>
                  <a:gd name="T16" fmla="*/ 189 w 225"/>
                  <a:gd name="T17" fmla="*/ 350 h 361"/>
                  <a:gd name="T18" fmla="*/ 225 w 225"/>
                  <a:gd name="T19" fmla="*/ 350 h 361"/>
                  <a:gd name="T20" fmla="*/ 225 w 225"/>
                  <a:gd name="T21" fmla="*/ 0 h 361"/>
                  <a:gd name="T22" fmla="*/ 115 w 225"/>
                  <a:gd name="T23" fmla="*/ 129 h 361"/>
                  <a:gd name="T24" fmla="*/ 115 w 225"/>
                  <a:gd name="T25" fmla="*/ 129 h 361"/>
                  <a:gd name="T26" fmla="*/ 185 w 225"/>
                  <a:gd name="T27" fmla="*/ 227 h 361"/>
                  <a:gd name="T28" fmla="*/ 115 w 225"/>
                  <a:gd name="T29" fmla="*/ 323 h 361"/>
                  <a:gd name="T30" fmla="*/ 42 w 225"/>
                  <a:gd name="T31" fmla="*/ 226 h 361"/>
                  <a:gd name="T32" fmla="*/ 115 w 225"/>
                  <a:gd name="T33" fmla="*/ 129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361">
                    <a:moveTo>
                      <a:pt x="225" y="0"/>
                    </a:moveTo>
                    <a:lnTo>
                      <a:pt x="225" y="0"/>
                    </a:lnTo>
                    <a:lnTo>
                      <a:pt x="185" y="0"/>
                    </a:lnTo>
                    <a:lnTo>
                      <a:pt x="185" y="130"/>
                    </a:lnTo>
                    <a:cubicBezTo>
                      <a:pt x="168" y="105"/>
                      <a:pt x="141" y="91"/>
                      <a:pt x="108" y="91"/>
                    </a:cubicBezTo>
                    <a:cubicBezTo>
                      <a:pt x="43" y="91"/>
                      <a:pt x="0" y="144"/>
                      <a:pt x="0" y="224"/>
                    </a:cubicBezTo>
                    <a:cubicBezTo>
                      <a:pt x="0" y="308"/>
                      <a:pt x="42" y="361"/>
                      <a:pt x="109" y="361"/>
                    </a:cubicBezTo>
                    <a:cubicBezTo>
                      <a:pt x="144" y="361"/>
                      <a:pt x="168" y="348"/>
                      <a:pt x="189" y="316"/>
                    </a:cubicBezTo>
                    <a:lnTo>
                      <a:pt x="189" y="350"/>
                    </a:lnTo>
                    <a:lnTo>
                      <a:pt x="225" y="350"/>
                    </a:lnTo>
                    <a:lnTo>
                      <a:pt x="225" y="0"/>
                    </a:lnTo>
                    <a:close/>
                    <a:moveTo>
                      <a:pt x="115" y="129"/>
                    </a:moveTo>
                    <a:lnTo>
                      <a:pt x="115" y="129"/>
                    </a:lnTo>
                    <a:cubicBezTo>
                      <a:pt x="158" y="129"/>
                      <a:pt x="185" y="167"/>
                      <a:pt x="185" y="227"/>
                    </a:cubicBezTo>
                    <a:cubicBezTo>
                      <a:pt x="185" y="285"/>
                      <a:pt x="157" y="323"/>
                      <a:pt x="115" y="323"/>
                    </a:cubicBezTo>
                    <a:cubicBezTo>
                      <a:pt x="71" y="323"/>
                      <a:pt x="42" y="284"/>
                      <a:pt x="42" y="226"/>
                    </a:cubicBezTo>
                    <a:cubicBezTo>
                      <a:pt x="42" y="167"/>
                      <a:pt x="71" y="129"/>
                      <a:pt x="115" y="12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72"/>
              <p:cNvSpPr>
                <a:spLocks noEditPoints="1"/>
              </p:cNvSpPr>
              <p:nvPr/>
            </p:nvSpPr>
            <p:spPr bwMode="auto">
              <a:xfrm>
                <a:off x="1254" y="1904"/>
                <a:ext cx="30" cy="48"/>
              </a:xfrm>
              <a:custGeom>
                <a:avLst/>
                <a:gdLst>
                  <a:gd name="T0" fmla="*/ 0 w 261"/>
                  <a:gd name="T1" fmla="*/ 350 h 350"/>
                  <a:gd name="T2" fmla="*/ 0 w 261"/>
                  <a:gd name="T3" fmla="*/ 350 h 350"/>
                  <a:gd name="T4" fmla="*/ 158 w 261"/>
                  <a:gd name="T5" fmla="*/ 350 h 350"/>
                  <a:gd name="T6" fmla="*/ 234 w 261"/>
                  <a:gd name="T7" fmla="*/ 320 h 350"/>
                  <a:gd name="T8" fmla="*/ 261 w 261"/>
                  <a:gd name="T9" fmla="*/ 250 h 350"/>
                  <a:gd name="T10" fmla="*/ 197 w 261"/>
                  <a:gd name="T11" fmla="*/ 165 h 350"/>
                  <a:gd name="T12" fmla="*/ 246 w 261"/>
                  <a:gd name="T13" fmla="*/ 89 h 350"/>
                  <a:gd name="T14" fmla="*/ 218 w 261"/>
                  <a:gd name="T15" fmla="*/ 25 h 350"/>
                  <a:gd name="T16" fmla="*/ 142 w 261"/>
                  <a:gd name="T17" fmla="*/ 0 h 350"/>
                  <a:gd name="T18" fmla="*/ 0 w 261"/>
                  <a:gd name="T19" fmla="*/ 0 h 350"/>
                  <a:gd name="T20" fmla="*/ 0 w 261"/>
                  <a:gd name="T21" fmla="*/ 350 h 350"/>
                  <a:gd name="T22" fmla="*/ 45 w 261"/>
                  <a:gd name="T23" fmla="*/ 151 h 350"/>
                  <a:gd name="T24" fmla="*/ 45 w 261"/>
                  <a:gd name="T25" fmla="*/ 151 h 350"/>
                  <a:gd name="T26" fmla="*/ 45 w 261"/>
                  <a:gd name="T27" fmla="*/ 40 h 350"/>
                  <a:gd name="T28" fmla="*/ 131 w 261"/>
                  <a:gd name="T29" fmla="*/ 40 h 350"/>
                  <a:gd name="T30" fmla="*/ 182 w 261"/>
                  <a:gd name="T31" fmla="*/ 52 h 350"/>
                  <a:gd name="T32" fmla="*/ 201 w 261"/>
                  <a:gd name="T33" fmla="*/ 95 h 350"/>
                  <a:gd name="T34" fmla="*/ 182 w 261"/>
                  <a:gd name="T35" fmla="*/ 138 h 350"/>
                  <a:gd name="T36" fmla="*/ 131 w 261"/>
                  <a:gd name="T37" fmla="*/ 151 h 350"/>
                  <a:gd name="T38" fmla="*/ 45 w 261"/>
                  <a:gd name="T39" fmla="*/ 151 h 350"/>
                  <a:gd name="T40" fmla="*/ 45 w 261"/>
                  <a:gd name="T41" fmla="*/ 310 h 350"/>
                  <a:gd name="T42" fmla="*/ 45 w 261"/>
                  <a:gd name="T43" fmla="*/ 310 h 350"/>
                  <a:gd name="T44" fmla="*/ 45 w 261"/>
                  <a:gd name="T45" fmla="*/ 190 h 350"/>
                  <a:gd name="T46" fmla="*/ 154 w 261"/>
                  <a:gd name="T47" fmla="*/ 190 h 350"/>
                  <a:gd name="T48" fmla="*/ 200 w 261"/>
                  <a:gd name="T49" fmla="*/ 207 h 350"/>
                  <a:gd name="T50" fmla="*/ 216 w 261"/>
                  <a:gd name="T51" fmla="*/ 250 h 350"/>
                  <a:gd name="T52" fmla="*/ 200 w 261"/>
                  <a:gd name="T53" fmla="*/ 293 h 350"/>
                  <a:gd name="T54" fmla="*/ 154 w 261"/>
                  <a:gd name="T55" fmla="*/ 310 h 350"/>
                  <a:gd name="T56" fmla="*/ 45 w 261"/>
                  <a:gd name="T57" fmla="*/ 31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 h="350">
                    <a:moveTo>
                      <a:pt x="0" y="350"/>
                    </a:moveTo>
                    <a:lnTo>
                      <a:pt x="0" y="350"/>
                    </a:lnTo>
                    <a:lnTo>
                      <a:pt x="158" y="350"/>
                    </a:lnTo>
                    <a:cubicBezTo>
                      <a:pt x="191" y="350"/>
                      <a:pt x="215" y="340"/>
                      <a:pt x="234" y="320"/>
                    </a:cubicBezTo>
                    <a:cubicBezTo>
                      <a:pt x="251" y="302"/>
                      <a:pt x="261" y="277"/>
                      <a:pt x="261" y="250"/>
                    </a:cubicBezTo>
                    <a:cubicBezTo>
                      <a:pt x="261" y="208"/>
                      <a:pt x="242" y="182"/>
                      <a:pt x="197" y="165"/>
                    </a:cubicBezTo>
                    <a:cubicBezTo>
                      <a:pt x="229" y="150"/>
                      <a:pt x="246" y="124"/>
                      <a:pt x="246" y="89"/>
                    </a:cubicBezTo>
                    <a:cubicBezTo>
                      <a:pt x="246" y="64"/>
                      <a:pt x="236" y="41"/>
                      <a:pt x="218" y="25"/>
                    </a:cubicBezTo>
                    <a:cubicBezTo>
                      <a:pt x="200" y="8"/>
                      <a:pt x="176" y="0"/>
                      <a:pt x="142" y="0"/>
                    </a:cubicBezTo>
                    <a:lnTo>
                      <a:pt x="0" y="0"/>
                    </a:lnTo>
                    <a:lnTo>
                      <a:pt x="0" y="350"/>
                    </a:lnTo>
                    <a:close/>
                    <a:moveTo>
                      <a:pt x="45" y="151"/>
                    </a:moveTo>
                    <a:lnTo>
                      <a:pt x="45" y="151"/>
                    </a:lnTo>
                    <a:lnTo>
                      <a:pt x="45" y="40"/>
                    </a:lnTo>
                    <a:lnTo>
                      <a:pt x="131" y="40"/>
                    </a:lnTo>
                    <a:cubicBezTo>
                      <a:pt x="156" y="40"/>
                      <a:pt x="170" y="43"/>
                      <a:pt x="182" y="52"/>
                    </a:cubicBezTo>
                    <a:cubicBezTo>
                      <a:pt x="194" y="62"/>
                      <a:pt x="201" y="76"/>
                      <a:pt x="201" y="95"/>
                    </a:cubicBezTo>
                    <a:cubicBezTo>
                      <a:pt x="201" y="114"/>
                      <a:pt x="194" y="129"/>
                      <a:pt x="182" y="138"/>
                    </a:cubicBezTo>
                    <a:cubicBezTo>
                      <a:pt x="170" y="147"/>
                      <a:pt x="156" y="151"/>
                      <a:pt x="131" y="151"/>
                    </a:cubicBezTo>
                    <a:lnTo>
                      <a:pt x="45" y="151"/>
                    </a:lnTo>
                    <a:close/>
                    <a:moveTo>
                      <a:pt x="45" y="310"/>
                    </a:moveTo>
                    <a:lnTo>
                      <a:pt x="45" y="310"/>
                    </a:lnTo>
                    <a:lnTo>
                      <a:pt x="45" y="190"/>
                    </a:lnTo>
                    <a:lnTo>
                      <a:pt x="154" y="190"/>
                    </a:lnTo>
                    <a:cubicBezTo>
                      <a:pt x="175" y="190"/>
                      <a:pt x="190" y="195"/>
                      <a:pt x="200" y="207"/>
                    </a:cubicBezTo>
                    <a:cubicBezTo>
                      <a:pt x="211" y="218"/>
                      <a:pt x="216" y="233"/>
                      <a:pt x="216" y="250"/>
                    </a:cubicBezTo>
                    <a:cubicBezTo>
                      <a:pt x="216" y="267"/>
                      <a:pt x="211" y="282"/>
                      <a:pt x="200" y="293"/>
                    </a:cubicBezTo>
                    <a:cubicBezTo>
                      <a:pt x="190" y="305"/>
                      <a:pt x="175" y="310"/>
                      <a:pt x="154" y="310"/>
                    </a:cubicBezTo>
                    <a:lnTo>
                      <a:pt x="45" y="3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73"/>
              <p:cNvSpPr>
                <a:spLocks/>
              </p:cNvSpPr>
              <p:nvPr/>
            </p:nvSpPr>
            <p:spPr bwMode="auto">
              <a:xfrm>
                <a:off x="1289" y="1904"/>
                <a:ext cx="12" cy="62"/>
              </a:xfrm>
              <a:custGeom>
                <a:avLst/>
                <a:gdLst>
                  <a:gd name="T0" fmla="*/ 26 w 104"/>
                  <a:gd name="T1" fmla="*/ 451 h 451"/>
                  <a:gd name="T2" fmla="*/ 26 w 104"/>
                  <a:gd name="T3" fmla="*/ 451 h 451"/>
                  <a:gd name="T4" fmla="*/ 104 w 104"/>
                  <a:gd name="T5" fmla="*/ 226 h 451"/>
                  <a:gd name="T6" fmla="*/ 26 w 104"/>
                  <a:gd name="T7" fmla="*/ 0 h 451"/>
                  <a:gd name="T8" fmla="*/ 0 w 104"/>
                  <a:gd name="T9" fmla="*/ 0 h 451"/>
                  <a:gd name="T10" fmla="*/ 66 w 104"/>
                  <a:gd name="T11" fmla="*/ 226 h 451"/>
                  <a:gd name="T12" fmla="*/ 0 w 104"/>
                  <a:gd name="T13" fmla="*/ 451 h 451"/>
                  <a:gd name="T14" fmla="*/ 26 w 104"/>
                  <a:gd name="T15" fmla="*/ 451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51">
                    <a:moveTo>
                      <a:pt x="26" y="451"/>
                    </a:moveTo>
                    <a:lnTo>
                      <a:pt x="26" y="451"/>
                    </a:lnTo>
                    <a:cubicBezTo>
                      <a:pt x="74" y="388"/>
                      <a:pt x="104" y="301"/>
                      <a:pt x="104" y="226"/>
                    </a:cubicBezTo>
                    <a:cubicBezTo>
                      <a:pt x="104" y="150"/>
                      <a:pt x="74" y="63"/>
                      <a:pt x="26" y="0"/>
                    </a:cubicBezTo>
                    <a:lnTo>
                      <a:pt x="0" y="0"/>
                    </a:lnTo>
                    <a:cubicBezTo>
                      <a:pt x="42" y="69"/>
                      <a:pt x="66" y="149"/>
                      <a:pt x="66" y="226"/>
                    </a:cubicBezTo>
                    <a:cubicBezTo>
                      <a:pt x="66" y="302"/>
                      <a:pt x="42" y="383"/>
                      <a:pt x="0" y="451"/>
                    </a:cubicBezTo>
                    <a:lnTo>
                      <a:pt x="26" y="4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74"/>
              <p:cNvSpPr>
                <a:spLocks/>
              </p:cNvSpPr>
              <p:nvPr/>
            </p:nvSpPr>
            <p:spPr bwMode="auto">
              <a:xfrm>
                <a:off x="906" y="1713"/>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75"/>
              <p:cNvSpPr>
                <a:spLocks/>
              </p:cNvSpPr>
              <p:nvPr/>
            </p:nvSpPr>
            <p:spPr bwMode="auto">
              <a:xfrm>
                <a:off x="916" y="1725"/>
                <a:ext cx="3" cy="4"/>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76"/>
              <p:cNvSpPr>
                <a:spLocks/>
              </p:cNvSpPr>
              <p:nvPr/>
            </p:nvSpPr>
            <p:spPr bwMode="auto">
              <a:xfrm>
                <a:off x="960" y="1624"/>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Freeform 77"/>
              <p:cNvSpPr>
                <a:spLocks/>
              </p:cNvSpPr>
              <p:nvPr/>
            </p:nvSpPr>
            <p:spPr bwMode="auto">
              <a:xfrm>
                <a:off x="970" y="1636"/>
                <a:ext cx="4" cy="5"/>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78"/>
              <p:cNvSpPr>
                <a:spLocks/>
              </p:cNvSpPr>
              <p:nvPr/>
            </p:nvSpPr>
            <p:spPr bwMode="auto">
              <a:xfrm>
                <a:off x="965" y="1753"/>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Freeform 79"/>
              <p:cNvSpPr>
                <a:spLocks/>
              </p:cNvSpPr>
              <p:nvPr/>
            </p:nvSpPr>
            <p:spPr bwMode="auto">
              <a:xfrm>
                <a:off x="975" y="1765"/>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80"/>
              <p:cNvSpPr>
                <a:spLocks/>
              </p:cNvSpPr>
              <p:nvPr/>
            </p:nvSpPr>
            <p:spPr bwMode="auto">
              <a:xfrm>
                <a:off x="998" y="1625"/>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81"/>
              <p:cNvSpPr>
                <a:spLocks/>
              </p:cNvSpPr>
              <p:nvPr/>
            </p:nvSpPr>
            <p:spPr bwMode="auto">
              <a:xfrm>
                <a:off x="1008" y="1637"/>
                <a:ext cx="4" cy="5"/>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82"/>
              <p:cNvSpPr>
                <a:spLocks/>
              </p:cNvSpPr>
              <p:nvPr/>
            </p:nvSpPr>
            <p:spPr bwMode="auto">
              <a:xfrm>
                <a:off x="1007" y="1673"/>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Freeform 83"/>
              <p:cNvSpPr>
                <a:spLocks/>
              </p:cNvSpPr>
              <p:nvPr/>
            </p:nvSpPr>
            <p:spPr bwMode="auto">
              <a:xfrm>
                <a:off x="1017" y="1685"/>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84"/>
              <p:cNvSpPr>
                <a:spLocks/>
              </p:cNvSpPr>
              <p:nvPr/>
            </p:nvSpPr>
            <p:spPr bwMode="auto">
              <a:xfrm>
                <a:off x="1021" y="1625"/>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85"/>
              <p:cNvSpPr>
                <a:spLocks/>
              </p:cNvSpPr>
              <p:nvPr/>
            </p:nvSpPr>
            <p:spPr bwMode="auto">
              <a:xfrm>
                <a:off x="1031" y="1637"/>
                <a:ext cx="4" cy="5"/>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86"/>
              <p:cNvSpPr>
                <a:spLocks/>
              </p:cNvSpPr>
              <p:nvPr/>
            </p:nvSpPr>
            <p:spPr bwMode="auto">
              <a:xfrm>
                <a:off x="1025" y="1636"/>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87"/>
              <p:cNvSpPr>
                <a:spLocks/>
              </p:cNvSpPr>
              <p:nvPr/>
            </p:nvSpPr>
            <p:spPr bwMode="auto">
              <a:xfrm>
                <a:off x="1035" y="1648"/>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88"/>
              <p:cNvSpPr>
                <a:spLocks/>
              </p:cNvSpPr>
              <p:nvPr/>
            </p:nvSpPr>
            <p:spPr bwMode="auto">
              <a:xfrm>
                <a:off x="1038" y="1600"/>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89"/>
              <p:cNvSpPr>
                <a:spLocks/>
              </p:cNvSpPr>
              <p:nvPr/>
            </p:nvSpPr>
            <p:spPr bwMode="auto">
              <a:xfrm>
                <a:off x="1048" y="1612"/>
                <a:ext cx="4" cy="5"/>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90"/>
              <p:cNvSpPr>
                <a:spLocks/>
              </p:cNvSpPr>
              <p:nvPr/>
            </p:nvSpPr>
            <p:spPr bwMode="auto">
              <a:xfrm>
                <a:off x="1077" y="1599"/>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91"/>
              <p:cNvSpPr>
                <a:spLocks/>
              </p:cNvSpPr>
              <p:nvPr/>
            </p:nvSpPr>
            <p:spPr bwMode="auto">
              <a:xfrm>
                <a:off x="1087" y="1611"/>
                <a:ext cx="4" cy="5"/>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92"/>
              <p:cNvSpPr>
                <a:spLocks/>
              </p:cNvSpPr>
              <p:nvPr/>
            </p:nvSpPr>
            <p:spPr bwMode="auto">
              <a:xfrm>
                <a:off x="1089" y="1684"/>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93"/>
              <p:cNvSpPr>
                <a:spLocks/>
              </p:cNvSpPr>
              <p:nvPr/>
            </p:nvSpPr>
            <p:spPr bwMode="auto">
              <a:xfrm>
                <a:off x="1099" y="1696"/>
                <a:ext cx="4" cy="5"/>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94"/>
              <p:cNvSpPr>
                <a:spLocks/>
              </p:cNvSpPr>
              <p:nvPr/>
            </p:nvSpPr>
            <p:spPr bwMode="auto">
              <a:xfrm>
                <a:off x="1110" y="1585"/>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95"/>
              <p:cNvSpPr>
                <a:spLocks/>
              </p:cNvSpPr>
              <p:nvPr/>
            </p:nvSpPr>
            <p:spPr bwMode="auto">
              <a:xfrm>
                <a:off x="1120" y="1597"/>
                <a:ext cx="4" cy="5"/>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96"/>
              <p:cNvSpPr>
                <a:spLocks/>
              </p:cNvSpPr>
              <p:nvPr/>
            </p:nvSpPr>
            <p:spPr bwMode="auto">
              <a:xfrm>
                <a:off x="1115" y="1581"/>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97"/>
              <p:cNvSpPr>
                <a:spLocks/>
              </p:cNvSpPr>
              <p:nvPr/>
            </p:nvSpPr>
            <p:spPr bwMode="auto">
              <a:xfrm>
                <a:off x="1125" y="1593"/>
                <a:ext cx="4"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98"/>
              <p:cNvSpPr>
                <a:spLocks/>
              </p:cNvSpPr>
              <p:nvPr/>
            </p:nvSpPr>
            <p:spPr bwMode="auto">
              <a:xfrm>
                <a:off x="1133" y="1632"/>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99"/>
              <p:cNvSpPr>
                <a:spLocks/>
              </p:cNvSpPr>
              <p:nvPr/>
            </p:nvSpPr>
            <p:spPr bwMode="auto">
              <a:xfrm>
                <a:off x="1143" y="1644"/>
                <a:ext cx="4" cy="5"/>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00"/>
              <p:cNvSpPr>
                <a:spLocks/>
              </p:cNvSpPr>
              <p:nvPr/>
            </p:nvSpPr>
            <p:spPr bwMode="auto">
              <a:xfrm>
                <a:off x="1155" y="1601"/>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101"/>
              <p:cNvSpPr>
                <a:spLocks/>
              </p:cNvSpPr>
              <p:nvPr/>
            </p:nvSpPr>
            <p:spPr bwMode="auto">
              <a:xfrm>
                <a:off x="1165" y="1613"/>
                <a:ext cx="4" cy="5"/>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02"/>
              <p:cNvSpPr>
                <a:spLocks/>
              </p:cNvSpPr>
              <p:nvPr/>
            </p:nvSpPr>
            <p:spPr bwMode="auto">
              <a:xfrm>
                <a:off x="1157" y="1534"/>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03"/>
              <p:cNvSpPr>
                <a:spLocks/>
              </p:cNvSpPr>
              <p:nvPr/>
            </p:nvSpPr>
            <p:spPr bwMode="auto">
              <a:xfrm>
                <a:off x="1167" y="1546"/>
                <a:ext cx="4"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04"/>
              <p:cNvSpPr>
                <a:spLocks/>
              </p:cNvSpPr>
              <p:nvPr/>
            </p:nvSpPr>
            <p:spPr bwMode="auto">
              <a:xfrm>
                <a:off x="1159" y="1629"/>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105"/>
              <p:cNvSpPr>
                <a:spLocks/>
              </p:cNvSpPr>
              <p:nvPr/>
            </p:nvSpPr>
            <p:spPr bwMode="auto">
              <a:xfrm>
                <a:off x="1169" y="1641"/>
                <a:ext cx="4" cy="5"/>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106"/>
              <p:cNvSpPr>
                <a:spLocks/>
              </p:cNvSpPr>
              <p:nvPr/>
            </p:nvSpPr>
            <p:spPr bwMode="auto">
              <a:xfrm>
                <a:off x="1166" y="1689"/>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07"/>
              <p:cNvSpPr>
                <a:spLocks/>
              </p:cNvSpPr>
              <p:nvPr/>
            </p:nvSpPr>
            <p:spPr bwMode="auto">
              <a:xfrm>
                <a:off x="1176" y="1701"/>
                <a:ext cx="4"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108"/>
              <p:cNvSpPr>
                <a:spLocks/>
              </p:cNvSpPr>
              <p:nvPr/>
            </p:nvSpPr>
            <p:spPr bwMode="auto">
              <a:xfrm>
                <a:off x="1171" y="1713"/>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09"/>
              <p:cNvSpPr>
                <a:spLocks/>
              </p:cNvSpPr>
              <p:nvPr/>
            </p:nvSpPr>
            <p:spPr bwMode="auto">
              <a:xfrm>
                <a:off x="1181" y="1725"/>
                <a:ext cx="4" cy="4"/>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10"/>
              <p:cNvSpPr>
                <a:spLocks/>
              </p:cNvSpPr>
              <p:nvPr/>
            </p:nvSpPr>
            <p:spPr bwMode="auto">
              <a:xfrm>
                <a:off x="1173" y="1715"/>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111"/>
              <p:cNvSpPr>
                <a:spLocks/>
              </p:cNvSpPr>
              <p:nvPr/>
            </p:nvSpPr>
            <p:spPr bwMode="auto">
              <a:xfrm>
                <a:off x="1183" y="1727"/>
                <a:ext cx="4" cy="5"/>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12"/>
              <p:cNvSpPr>
                <a:spLocks/>
              </p:cNvSpPr>
              <p:nvPr/>
            </p:nvSpPr>
            <p:spPr bwMode="auto">
              <a:xfrm>
                <a:off x="1174" y="1637"/>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113"/>
              <p:cNvSpPr>
                <a:spLocks/>
              </p:cNvSpPr>
              <p:nvPr/>
            </p:nvSpPr>
            <p:spPr bwMode="auto">
              <a:xfrm>
                <a:off x="1184" y="1649"/>
                <a:ext cx="4" cy="5"/>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14"/>
              <p:cNvSpPr>
                <a:spLocks/>
              </p:cNvSpPr>
              <p:nvPr/>
            </p:nvSpPr>
            <p:spPr bwMode="auto">
              <a:xfrm>
                <a:off x="1184" y="1533"/>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115"/>
              <p:cNvSpPr>
                <a:spLocks/>
              </p:cNvSpPr>
              <p:nvPr/>
            </p:nvSpPr>
            <p:spPr bwMode="auto">
              <a:xfrm>
                <a:off x="1194" y="1545"/>
                <a:ext cx="4" cy="4"/>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16"/>
              <p:cNvSpPr>
                <a:spLocks/>
              </p:cNvSpPr>
              <p:nvPr/>
            </p:nvSpPr>
            <p:spPr bwMode="auto">
              <a:xfrm>
                <a:off x="1186" y="1558"/>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117"/>
              <p:cNvSpPr>
                <a:spLocks/>
              </p:cNvSpPr>
              <p:nvPr/>
            </p:nvSpPr>
            <p:spPr bwMode="auto">
              <a:xfrm>
                <a:off x="1196" y="1571"/>
                <a:ext cx="4" cy="4"/>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18"/>
              <p:cNvSpPr>
                <a:spLocks/>
              </p:cNvSpPr>
              <p:nvPr/>
            </p:nvSpPr>
            <p:spPr bwMode="auto">
              <a:xfrm>
                <a:off x="1188" y="1594"/>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119"/>
              <p:cNvSpPr>
                <a:spLocks/>
              </p:cNvSpPr>
              <p:nvPr/>
            </p:nvSpPr>
            <p:spPr bwMode="auto">
              <a:xfrm>
                <a:off x="1198" y="1606"/>
                <a:ext cx="4" cy="4"/>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20"/>
              <p:cNvSpPr>
                <a:spLocks/>
              </p:cNvSpPr>
              <p:nvPr/>
            </p:nvSpPr>
            <p:spPr bwMode="auto">
              <a:xfrm>
                <a:off x="1198" y="1673"/>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121"/>
              <p:cNvSpPr>
                <a:spLocks/>
              </p:cNvSpPr>
              <p:nvPr/>
            </p:nvSpPr>
            <p:spPr bwMode="auto">
              <a:xfrm>
                <a:off x="1208" y="1685"/>
                <a:ext cx="3"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22"/>
              <p:cNvSpPr>
                <a:spLocks/>
              </p:cNvSpPr>
              <p:nvPr/>
            </p:nvSpPr>
            <p:spPr bwMode="auto">
              <a:xfrm>
                <a:off x="1210" y="1599"/>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Freeform 123"/>
              <p:cNvSpPr>
                <a:spLocks/>
              </p:cNvSpPr>
              <p:nvPr/>
            </p:nvSpPr>
            <p:spPr bwMode="auto">
              <a:xfrm>
                <a:off x="1220" y="1611"/>
                <a:ext cx="4" cy="5"/>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24"/>
              <p:cNvSpPr>
                <a:spLocks/>
              </p:cNvSpPr>
              <p:nvPr/>
            </p:nvSpPr>
            <p:spPr bwMode="auto">
              <a:xfrm>
                <a:off x="1212" y="1626"/>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125"/>
              <p:cNvSpPr>
                <a:spLocks/>
              </p:cNvSpPr>
              <p:nvPr/>
            </p:nvSpPr>
            <p:spPr bwMode="auto">
              <a:xfrm>
                <a:off x="1222" y="1638"/>
                <a:ext cx="4" cy="5"/>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26"/>
              <p:cNvSpPr>
                <a:spLocks/>
              </p:cNvSpPr>
              <p:nvPr/>
            </p:nvSpPr>
            <p:spPr bwMode="auto">
              <a:xfrm>
                <a:off x="1215" y="1566"/>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127"/>
              <p:cNvSpPr>
                <a:spLocks/>
              </p:cNvSpPr>
              <p:nvPr/>
            </p:nvSpPr>
            <p:spPr bwMode="auto">
              <a:xfrm>
                <a:off x="1225" y="1578"/>
                <a:ext cx="4" cy="4"/>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28"/>
              <p:cNvSpPr>
                <a:spLocks/>
              </p:cNvSpPr>
              <p:nvPr/>
            </p:nvSpPr>
            <p:spPr bwMode="auto">
              <a:xfrm>
                <a:off x="1227" y="1612"/>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129"/>
              <p:cNvSpPr>
                <a:spLocks/>
              </p:cNvSpPr>
              <p:nvPr/>
            </p:nvSpPr>
            <p:spPr bwMode="auto">
              <a:xfrm>
                <a:off x="1237" y="1624"/>
                <a:ext cx="4" cy="5"/>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30"/>
              <p:cNvSpPr>
                <a:spLocks/>
              </p:cNvSpPr>
              <p:nvPr/>
            </p:nvSpPr>
            <p:spPr bwMode="auto">
              <a:xfrm>
                <a:off x="1231" y="1642"/>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131"/>
              <p:cNvSpPr>
                <a:spLocks/>
              </p:cNvSpPr>
              <p:nvPr/>
            </p:nvSpPr>
            <p:spPr bwMode="auto">
              <a:xfrm>
                <a:off x="1242" y="1654"/>
                <a:ext cx="3" cy="5"/>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32"/>
              <p:cNvSpPr>
                <a:spLocks/>
              </p:cNvSpPr>
              <p:nvPr/>
            </p:nvSpPr>
            <p:spPr bwMode="auto">
              <a:xfrm>
                <a:off x="1244" y="1478"/>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Freeform 133"/>
              <p:cNvSpPr>
                <a:spLocks/>
              </p:cNvSpPr>
              <p:nvPr/>
            </p:nvSpPr>
            <p:spPr bwMode="auto">
              <a:xfrm>
                <a:off x="1254" y="1490"/>
                <a:ext cx="4"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34"/>
              <p:cNvSpPr>
                <a:spLocks/>
              </p:cNvSpPr>
              <p:nvPr/>
            </p:nvSpPr>
            <p:spPr bwMode="auto">
              <a:xfrm>
                <a:off x="1244" y="1626"/>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135"/>
              <p:cNvSpPr>
                <a:spLocks/>
              </p:cNvSpPr>
              <p:nvPr/>
            </p:nvSpPr>
            <p:spPr bwMode="auto">
              <a:xfrm>
                <a:off x="1255" y="1638"/>
                <a:ext cx="3" cy="5"/>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36"/>
              <p:cNvSpPr>
                <a:spLocks/>
              </p:cNvSpPr>
              <p:nvPr/>
            </p:nvSpPr>
            <p:spPr bwMode="auto">
              <a:xfrm>
                <a:off x="1255" y="1540"/>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137"/>
              <p:cNvSpPr>
                <a:spLocks/>
              </p:cNvSpPr>
              <p:nvPr/>
            </p:nvSpPr>
            <p:spPr bwMode="auto">
              <a:xfrm>
                <a:off x="1265" y="1552"/>
                <a:ext cx="4" cy="5"/>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138"/>
              <p:cNvSpPr>
                <a:spLocks/>
              </p:cNvSpPr>
              <p:nvPr/>
            </p:nvSpPr>
            <p:spPr bwMode="auto">
              <a:xfrm>
                <a:off x="1279" y="1464"/>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139"/>
              <p:cNvSpPr>
                <a:spLocks/>
              </p:cNvSpPr>
              <p:nvPr/>
            </p:nvSpPr>
            <p:spPr bwMode="auto">
              <a:xfrm>
                <a:off x="1289" y="1476"/>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40"/>
              <p:cNvSpPr>
                <a:spLocks/>
              </p:cNvSpPr>
              <p:nvPr/>
            </p:nvSpPr>
            <p:spPr bwMode="auto">
              <a:xfrm>
                <a:off x="1299" y="1540"/>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141"/>
              <p:cNvSpPr>
                <a:spLocks/>
              </p:cNvSpPr>
              <p:nvPr/>
            </p:nvSpPr>
            <p:spPr bwMode="auto">
              <a:xfrm>
                <a:off x="1309" y="1553"/>
                <a:ext cx="4"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42"/>
              <p:cNvSpPr>
                <a:spLocks/>
              </p:cNvSpPr>
              <p:nvPr/>
            </p:nvSpPr>
            <p:spPr bwMode="auto">
              <a:xfrm>
                <a:off x="1304" y="1649"/>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143"/>
              <p:cNvSpPr>
                <a:spLocks/>
              </p:cNvSpPr>
              <p:nvPr/>
            </p:nvSpPr>
            <p:spPr bwMode="auto">
              <a:xfrm>
                <a:off x="1315" y="1662"/>
                <a:ext cx="3" cy="4"/>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144"/>
              <p:cNvSpPr>
                <a:spLocks/>
              </p:cNvSpPr>
              <p:nvPr/>
            </p:nvSpPr>
            <p:spPr bwMode="auto">
              <a:xfrm>
                <a:off x="1306" y="1657"/>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Freeform 145"/>
              <p:cNvSpPr>
                <a:spLocks/>
              </p:cNvSpPr>
              <p:nvPr/>
            </p:nvSpPr>
            <p:spPr bwMode="auto">
              <a:xfrm>
                <a:off x="1316" y="1669"/>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146"/>
              <p:cNvSpPr>
                <a:spLocks/>
              </p:cNvSpPr>
              <p:nvPr/>
            </p:nvSpPr>
            <p:spPr bwMode="auto">
              <a:xfrm>
                <a:off x="1314" y="1526"/>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147"/>
              <p:cNvSpPr>
                <a:spLocks/>
              </p:cNvSpPr>
              <p:nvPr/>
            </p:nvSpPr>
            <p:spPr bwMode="auto">
              <a:xfrm>
                <a:off x="1324" y="1538"/>
                <a:ext cx="4" cy="5"/>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48"/>
              <p:cNvSpPr>
                <a:spLocks/>
              </p:cNvSpPr>
              <p:nvPr/>
            </p:nvSpPr>
            <p:spPr bwMode="auto">
              <a:xfrm>
                <a:off x="1329" y="1563"/>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149"/>
              <p:cNvSpPr>
                <a:spLocks/>
              </p:cNvSpPr>
              <p:nvPr/>
            </p:nvSpPr>
            <p:spPr bwMode="auto">
              <a:xfrm>
                <a:off x="1339" y="1575"/>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150"/>
              <p:cNvSpPr>
                <a:spLocks/>
              </p:cNvSpPr>
              <p:nvPr/>
            </p:nvSpPr>
            <p:spPr bwMode="auto">
              <a:xfrm>
                <a:off x="1334" y="1594"/>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151"/>
              <p:cNvSpPr>
                <a:spLocks/>
              </p:cNvSpPr>
              <p:nvPr/>
            </p:nvSpPr>
            <p:spPr bwMode="auto">
              <a:xfrm>
                <a:off x="1344" y="1606"/>
                <a:ext cx="4" cy="5"/>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152"/>
              <p:cNvSpPr>
                <a:spLocks/>
              </p:cNvSpPr>
              <p:nvPr/>
            </p:nvSpPr>
            <p:spPr bwMode="auto">
              <a:xfrm>
                <a:off x="1336" y="1477"/>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Freeform 153"/>
              <p:cNvSpPr>
                <a:spLocks/>
              </p:cNvSpPr>
              <p:nvPr/>
            </p:nvSpPr>
            <p:spPr bwMode="auto">
              <a:xfrm>
                <a:off x="1347" y="1489"/>
                <a:ext cx="3" cy="5"/>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154"/>
              <p:cNvSpPr>
                <a:spLocks/>
              </p:cNvSpPr>
              <p:nvPr/>
            </p:nvSpPr>
            <p:spPr bwMode="auto">
              <a:xfrm>
                <a:off x="1340" y="1534"/>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Freeform 155"/>
              <p:cNvSpPr>
                <a:spLocks/>
              </p:cNvSpPr>
              <p:nvPr/>
            </p:nvSpPr>
            <p:spPr bwMode="auto">
              <a:xfrm>
                <a:off x="1350" y="1546"/>
                <a:ext cx="4" cy="5"/>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56"/>
              <p:cNvSpPr>
                <a:spLocks/>
              </p:cNvSpPr>
              <p:nvPr/>
            </p:nvSpPr>
            <p:spPr bwMode="auto">
              <a:xfrm>
                <a:off x="1343" y="1588"/>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Freeform 157"/>
              <p:cNvSpPr>
                <a:spLocks/>
              </p:cNvSpPr>
              <p:nvPr/>
            </p:nvSpPr>
            <p:spPr bwMode="auto">
              <a:xfrm>
                <a:off x="1353" y="1601"/>
                <a:ext cx="3" cy="4"/>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58"/>
              <p:cNvSpPr>
                <a:spLocks/>
              </p:cNvSpPr>
              <p:nvPr/>
            </p:nvSpPr>
            <p:spPr bwMode="auto">
              <a:xfrm>
                <a:off x="1346" y="1694"/>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Freeform 159"/>
              <p:cNvSpPr>
                <a:spLocks/>
              </p:cNvSpPr>
              <p:nvPr/>
            </p:nvSpPr>
            <p:spPr bwMode="auto">
              <a:xfrm>
                <a:off x="1356" y="1706"/>
                <a:ext cx="4" cy="5"/>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60"/>
              <p:cNvSpPr>
                <a:spLocks/>
              </p:cNvSpPr>
              <p:nvPr/>
            </p:nvSpPr>
            <p:spPr bwMode="auto">
              <a:xfrm>
                <a:off x="1346" y="1601"/>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Freeform 161"/>
              <p:cNvSpPr>
                <a:spLocks/>
              </p:cNvSpPr>
              <p:nvPr/>
            </p:nvSpPr>
            <p:spPr bwMode="auto">
              <a:xfrm>
                <a:off x="1357" y="1613"/>
                <a:ext cx="3" cy="5"/>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62"/>
              <p:cNvSpPr>
                <a:spLocks/>
              </p:cNvSpPr>
              <p:nvPr/>
            </p:nvSpPr>
            <p:spPr bwMode="auto">
              <a:xfrm>
                <a:off x="1347" y="1434"/>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163"/>
              <p:cNvSpPr>
                <a:spLocks/>
              </p:cNvSpPr>
              <p:nvPr/>
            </p:nvSpPr>
            <p:spPr bwMode="auto">
              <a:xfrm>
                <a:off x="1357" y="1446"/>
                <a:ext cx="4"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64"/>
              <p:cNvSpPr>
                <a:spLocks/>
              </p:cNvSpPr>
              <p:nvPr/>
            </p:nvSpPr>
            <p:spPr bwMode="auto">
              <a:xfrm>
                <a:off x="1352" y="1489"/>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Freeform 165"/>
              <p:cNvSpPr>
                <a:spLocks/>
              </p:cNvSpPr>
              <p:nvPr/>
            </p:nvSpPr>
            <p:spPr bwMode="auto">
              <a:xfrm>
                <a:off x="1363" y="1501"/>
                <a:ext cx="3" cy="5"/>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166"/>
              <p:cNvSpPr>
                <a:spLocks/>
              </p:cNvSpPr>
              <p:nvPr/>
            </p:nvSpPr>
            <p:spPr bwMode="auto">
              <a:xfrm>
                <a:off x="1363" y="1587"/>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Freeform 167"/>
              <p:cNvSpPr>
                <a:spLocks/>
              </p:cNvSpPr>
              <p:nvPr/>
            </p:nvSpPr>
            <p:spPr bwMode="auto">
              <a:xfrm>
                <a:off x="1373" y="1599"/>
                <a:ext cx="4" cy="5"/>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168"/>
              <p:cNvSpPr>
                <a:spLocks/>
              </p:cNvSpPr>
              <p:nvPr/>
            </p:nvSpPr>
            <p:spPr bwMode="auto">
              <a:xfrm>
                <a:off x="1369" y="1516"/>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Freeform 169"/>
              <p:cNvSpPr>
                <a:spLocks/>
              </p:cNvSpPr>
              <p:nvPr/>
            </p:nvSpPr>
            <p:spPr bwMode="auto">
              <a:xfrm>
                <a:off x="1379" y="1528"/>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170"/>
              <p:cNvSpPr>
                <a:spLocks/>
              </p:cNvSpPr>
              <p:nvPr/>
            </p:nvSpPr>
            <p:spPr bwMode="auto">
              <a:xfrm>
                <a:off x="1371" y="1610"/>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Freeform 171"/>
              <p:cNvSpPr>
                <a:spLocks/>
              </p:cNvSpPr>
              <p:nvPr/>
            </p:nvSpPr>
            <p:spPr bwMode="auto">
              <a:xfrm>
                <a:off x="1381" y="1622"/>
                <a:ext cx="4"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172"/>
              <p:cNvSpPr>
                <a:spLocks/>
              </p:cNvSpPr>
              <p:nvPr/>
            </p:nvSpPr>
            <p:spPr bwMode="auto">
              <a:xfrm>
                <a:off x="1373" y="1550"/>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Freeform 173"/>
              <p:cNvSpPr>
                <a:spLocks/>
              </p:cNvSpPr>
              <p:nvPr/>
            </p:nvSpPr>
            <p:spPr bwMode="auto">
              <a:xfrm>
                <a:off x="1383" y="1562"/>
                <a:ext cx="4"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174"/>
              <p:cNvSpPr>
                <a:spLocks/>
              </p:cNvSpPr>
              <p:nvPr/>
            </p:nvSpPr>
            <p:spPr bwMode="auto">
              <a:xfrm>
                <a:off x="1386" y="1554"/>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Freeform 175"/>
              <p:cNvSpPr>
                <a:spLocks/>
              </p:cNvSpPr>
              <p:nvPr/>
            </p:nvSpPr>
            <p:spPr bwMode="auto">
              <a:xfrm>
                <a:off x="1396" y="1566"/>
                <a:ext cx="4" cy="4"/>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176"/>
              <p:cNvSpPr>
                <a:spLocks/>
              </p:cNvSpPr>
              <p:nvPr/>
            </p:nvSpPr>
            <p:spPr bwMode="auto">
              <a:xfrm>
                <a:off x="1392" y="1567"/>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Freeform 177"/>
              <p:cNvSpPr>
                <a:spLocks/>
              </p:cNvSpPr>
              <p:nvPr/>
            </p:nvSpPr>
            <p:spPr bwMode="auto">
              <a:xfrm>
                <a:off x="1402" y="1579"/>
                <a:ext cx="4" cy="5"/>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178"/>
              <p:cNvSpPr>
                <a:spLocks/>
              </p:cNvSpPr>
              <p:nvPr/>
            </p:nvSpPr>
            <p:spPr bwMode="auto">
              <a:xfrm>
                <a:off x="1394" y="1498"/>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Freeform 179"/>
              <p:cNvSpPr>
                <a:spLocks/>
              </p:cNvSpPr>
              <p:nvPr/>
            </p:nvSpPr>
            <p:spPr bwMode="auto">
              <a:xfrm>
                <a:off x="1404" y="1510"/>
                <a:ext cx="4" cy="4"/>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180"/>
              <p:cNvSpPr>
                <a:spLocks/>
              </p:cNvSpPr>
              <p:nvPr/>
            </p:nvSpPr>
            <p:spPr bwMode="auto">
              <a:xfrm>
                <a:off x="1401" y="1624"/>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181"/>
              <p:cNvSpPr>
                <a:spLocks/>
              </p:cNvSpPr>
              <p:nvPr/>
            </p:nvSpPr>
            <p:spPr bwMode="auto">
              <a:xfrm>
                <a:off x="1411" y="1636"/>
                <a:ext cx="4" cy="5"/>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182"/>
              <p:cNvSpPr>
                <a:spLocks/>
              </p:cNvSpPr>
              <p:nvPr/>
            </p:nvSpPr>
            <p:spPr bwMode="auto">
              <a:xfrm>
                <a:off x="1402" y="1567"/>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Freeform 183"/>
              <p:cNvSpPr>
                <a:spLocks/>
              </p:cNvSpPr>
              <p:nvPr/>
            </p:nvSpPr>
            <p:spPr bwMode="auto">
              <a:xfrm>
                <a:off x="1412" y="1579"/>
                <a:ext cx="4" cy="4"/>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184"/>
              <p:cNvSpPr>
                <a:spLocks/>
              </p:cNvSpPr>
              <p:nvPr/>
            </p:nvSpPr>
            <p:spPr bwMode="auto">
              <a:xfrm>
                <a:off x="1408" y="1416"/>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Freeform 185"/>
              <p:cNvSpPr>
                <a:spLocks/>
              </p:cNvSpPr>
              <p:nvPr/>
            </p:nvSpPr>
            <p:spPr bwMode="auto">
              <a:xfrm>
                <a:off x="1418" y="1428"/>
                <a:ext cx="4" cy="5"/>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186"/>
              <p:cNvSpPr>
                <a:spLocks/>
              </p:cNvSpPr>
              <p:nvPr/>
            </p:nvSpPr>
            <p:spPr bwMode="auto">
              <a:xfrm>
                <a:off x="1438" y="1495"/>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Freeform 187"/>
              <p:cNvSpPr>
                <a:spLocks/>
              </p:cNvSpPr>
              <p:nvPr/>
            </p:nvSpPr>
            <p:spPr bwMode="auto">
              <a:xfrm>
                <a:off x="1448" y="1507"/>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188"/>
              <p:cNvSpPr>
                <a:spLocks/>
              </p:cNvSpPr>
              <p:nvPr/>
            </p:nvSpPr>
            <p:spPr bwMode="auto">
              <a:xfrm>
                <a:off x="1459" y="1385"/>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Freeform 189"/>
              <p:cNvSpPr>
                <a:spLocks/>
              </p:cNvSpPr>
              <p:nvPr/>
            </p:nvSpPr>
            <p:spPr bwMode="auto">
              <a:xfrm>
                <a:off x="1469" y="1397"/>
                <a:ext cx="3" cy="5"/>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190"/>
              <p:cNvSpPr>
                <a:spLocks/>
              </p:cNvSpPr>
              <p:nvPr/>
            </p:nvSpPr>
            <p:spPr bwMode="auto">
              <a:xfrm>
                <a:off x="1472" y="1506"/>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Freeform 191"/>
              <p:cNvSpPr>
                <a:spLocks/>
              </p:cNvSpPr>
              <p:nvPr/>
            </p:nvSpPr>
            <p:spPr bwMode="auto">
              <a:xfrm>
                <a:off x="1482" y="1518"/>
                <a:ext cx="4" cy="5"/>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192"/>
              <p:cNvSpPr>
                <a:spLocks/>
              </p:cNvSpPr>
              <p:nvPr/>
            </p:nvSpPr>
            <p:spPr bwMode="auto">
              <a:xfrm>
                <a:off x="1478" y="1403"/>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Freeform 193"/>
              <p:cNvSpPr>
                <a:spLocks/>
              </p:cNvSpPr>
              <p:nvPr/>
            </p:nvSpPr>
            <p:spPr bwMode="auto">
              <a:xfrm>
                <a:off x="1488" y="1415"/>
                <a:ext cx="4" cy="4"/>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194"/>
              <p:cNvSpPr>
                <a:spLocks/>
              </p:cNvSpPr>
              <p:nvPr/>
            </p:nvSpPr>
            <p:spPr bwMode="auto">
              <a:xfrm>
                <a:off x="1485" y="1327"/>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Freeform 195"/>
              <p:cNvSpPr>
                <a:spLocks/>
              </p:cNvSpPr>
              <p:nvPr/>
            </p:nvSpPr>
            <p:spPr bwMode="auto">
              <a:xfrm>
                <a:off x="1495" y="1339"/>
                <a:ext cx="4"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196"/>
              <p:cNvSpPr>
                <a:spLocks/>
              </p:cNvSpPr>
              <p:nvPr/>
            </p:nvSpPr>
            <p:spPr bwMode="auto">
              <a:xfrm>
                <a:off x="1489" y="1364"/>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Freeform 197"/>
              <p:cNvSpPr>
                <a:spLocks/>
              </p:cNvSpPr>
              <p:nvPr/>
            </p:nvSpPr>
            <p:spPr bwMode="auto">
              <a:xfrm>
                <a:off x="1500" y="1376"/>
                <a:ext cx="3" cy="5"/>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198"/>
              <p:cNvSpPr>
                <a:spLocks/>
              </p:cNvSpPr>
              <p:nvPr/>
            </p:nvSpPr>
            <p:spPr bwMode="auto">
              <a:xfrm>
                <a:off x="1495" y="1471"/>
                <a:ext cx="23"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Freeform 199"/>
              <p:cNvSpPr>
                <a:spLocks/>
              </p:cNvSpPr>
              <p:nvPr/>
            </p:nvSpPr>
            <p:spPr bwMode="auto">
              <a:xfrm>
                <a:off x="1505" y="1482"/>
                <a:ext cx="3" cy="5"/>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200"/>
              <p:cNvSpPr>
                <a:spLocks/>
              </p:cNvSpPr>
              <p:nvPr/>
            </p:nvSpPr>
            <p:spPr bwMode="auto">
              <a:xfrm>
                <a:off x="1500" y="1536"/>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Freeform 201"/>
              <p:cNvSpPr>
                <a:spLocks/>
              </p:cNvSpPr>
              <p:nvPr/>
            </p:nvSpPr>
            <p:spPr bwMode="auto">
              <a:xfrm>
                <a:off x="1510" y="1548"/>
                <a:ext cx="4" cy="5"/>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202"/>
              <p:cNvSpPr>
                <a:spLocks/>
              </p:cNvSpPr>
              <p:nvPr/>
            </p:nvSpPr>
            <p:spPr bwMode="auto">
              <a:xfrm>
                <a:off x="1509" y="1354"/>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 name="Freeform 203"/>
              <p:cNvSpPr>
                <a:spLocks/>
              </p:cNvSpPr>
              <p:nvPr/>
            </p:nvSpPr>
            <p:spPr bwMode="auto">
              <a:xfrm>
                <a:off x="1519" y="1366"/>
                <a:ext cx="4" cy="4"/>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204"/>
              <p:cNvSpPr>
                <a:spLocks/>
              </p:cNvSpPr>
              <p:nvPr/>
            </p:nvSpPr>
            <p:spPr bwMode="auto">
              <a:xfrm>
                <a:off x="1517" y="1377"/>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 name="Freeform 206"/>
            <p:cNvSpPr>
              <a:spLocks/>
            </p:cNvSpPr>
            <p:nvPr/>
          </p:nvSpPr>
          <p:spPr bwMode="auto">
            <a:xfrm>
              <a:off x="1527" y="1389"/>
              <a:ext cx="3" cy="5"/>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07"/>
            <p:cNvSpPr>
              <a:spLocks/>
            </p:cNvSpPr>
            <p:nvPr/>
          </p:nvSpPr>
          <p:spPr bwMode="auto">
            <a:xfrm>
              <a:off x="1526" y="1518"/>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208"/>
            <p:cNvSpPr>
              <a:spLocks/>
            </p:cNvSpPr>
            <p:nvPr/>
          </p:nvSpPr>
          <p:spPr bwMode="auto">
            <a:xfrm>
              <a:off x="1536" y="1530"/>
              <a:ext cx="4" cy="5"/>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09"/>
            <p:cNvSpPr>
              <a:spLocks/>
            </p:cNvSpPr>
            <p:nvPr/>
          </p:nvSpPr>
          <p:spPr bwMode="auto">
            <a:xfrm>
              <a:off x="1543" y="1300"/>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210"/>
            <p:cNvSpPr>
              <a:spLocks/>
            </p:cNvSpPr>
            <p:nvPr/>
          </p:nvSpPr>
          <p:spPr bwMode="auto">
            <a:xfrm>
              <a:off x="1553" y="1312"/>
              <a:ext cx="4" cy="5"/>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11"/>
            <p:cNvSpPr>
              <a:spLocks/>
            </p:cNvSpPr>
            <p:nvPr/>
          </p:nvSpPr>
          <p:spPr bwMode="auto">
            <a:xfrm>
              <a:off x="1544" y="1320"/>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212"/>
            <p:cNvSpPr>
              <a:spLocks/>
            </p:cNvSpPr>
            <p:nvPr/>
          </p:nvSpPr>
          <p:spPr bwMode="auto">
            <a:xfrm>
              <a:off x="1554" y="1332"/>
              <a:ext cx="3" cy="5"/>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13"/>
            <p:cNvSpPr>
              <a:spLocks/>
            </p:cNvSpPr>
            <p:nvPr/>
          </p:nvSpPr>
          <p:spPr bwMode="auto">
            <a:xfrm>
              <a:off x="1549" y="1272"/>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14"/>
            <p:cNvSpPr>
              <a:spLocks/>
            </p:cNvSpPr>
            <p:nvPr/>
          </p:nvSpPr>
          <p:spPr bwMode="auto">
            <a:xfrm>
              <a:off x="1559" y="1284"/>
              <a:ext cx="3" cy="5"/>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15"/>
            <p:cNvSpPr>
              <a:spLocks/>
            </p:cNvSpPr>
            <p:nvPr/>
          </p:nvSpPr>
          <p:spPr bwMode="auto">
            <a:xfrm>
              <a:off x="1553" y="1363"/>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16"/>
            <p:cNvSpPr>
              <a:spLocks/>
            </p:cNvSpPr>
            <p:nvPr/>
          </p:nvSpPr>
          <p:spPr bwMode="auto">
            <a:xfrm>
              <a:off x="1563" y="1375"/>
              <a:ext cx="4"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17"/>
            <p:cNvSpPr>
              <a:spLocks/>
            </p:cNvSpPr>
            <p:nvPr/>
          </p:nvSpPr>
          <p:spPr bwMode="auto">
            <a:xfrm>
              <a:off x="1558" y="1284"/>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18"/>
            <p:cNvSpPr>
              <a:spLocks/>
            </p:cNvSpPr>
            <p:nvPr/>
          </p:nvSpPr>
          <p:spPr bwMode="auto">
            <a:xfrm>
              <a:off x="1568" y="1296"/>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19"/>
            <p:cNvSpPr>
              <a:spLocks/>
            </p:cNvSpPr>
            <p:nvPr/>
          </p:nvSpPr>
          <p:spPr bwMode="auto">
            <a:xfrm>
              <a:off x="1566" y="1549"/>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0"/>
            <p:cNvSpPr>
              <a:spLocks/>
            </p:cNvSpPr>
            <p:nvPr/>
          </p:nvSpPr>
          <p:spPr bwMode="auto">
            <a:xfrm>
              <a:off x="1576" y="1561"/>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21"/>
            <p:cNvSpPr>
              <a:spLocks/>
            </p:cNvSpPr>
            <p:nvPr/>
          </p:nvSpPr>
          <p:spPr bwMode="auto">
            <a:xfrm>
              <a:off x="1573" y="1484"/>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22"/>
            <p:cNvSpPr>
              <a:spLocks/>
            </p:cNvSpPr>
            <p:nvPr/>
          </p:nvSpPr>
          <p:spPr bwMode="auto">
            <a:xfrm>
              <a:off x="1583" y="1496"/>
              <a:ext cx="3" cy="5"/>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23"/>
            <p:cNvSpPr>
              <a:spLocks/>
            </p:cNvSpPr>
            <p:nvPr/>
          </p:nvSpPr>
          <p:spPr bwMode="auto">
            <a:xfrm>
              <a:off x="1573" y="1351"/>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4"/>
            <p:cNvSpPr>
              <a:spLocks/>
            </p:cNvSpPr>
            <p:nvPr/>
          </p:nvSpPr>
          <p:spPr bwMode="auto">
            <a:xfrm>
              <a:off x="1584" y="1363"/>
              <a:ext cx="3"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25"/>
            <p:cNvSpPr>
              <a:spLocks/>
            </p:cNvSpPr>
            <p:nvPr/>
          </p:nvSpPr>
          <p:spPr bwMode="auto">
            <a:xfrm>
              <a:off x="1574" y="1375"/>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26"/>
            <p:cNvSpPr>
              <a:spLocks/>
            </p:cNvSpPr>
            <p:nvPr/>
          </p:nvSpPr>
          <p:spPr bwMode="auto">
            <a:xfrm>
              <a:off x="1584" y="1387"/>
              <a:ext cx="4" cy="5"/>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27"/>
            <p:cNvSpPr>
              <a:spLocks/>
            </p:cNvSpPr>
            <p:nvPr/>
          </p:nvSpPr>
          <p:spPr bwMode="auto">
            <a:xfrm>
              <a:off x="1617" y="1345"/>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228"/>
            <p:cNvSpPr>
              <a:spLocks/>
            </p:cNvSpPr>
            <p:nvPr/>
          </p:nvSpPr>
          <p:spPr bwMode="auto">
            <a:xfrm>
              <a:off x="1627" y="1357"/>
              <a:ext cx="4" cy="5"/>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29"/>
            <p:cNvSpPr>
              <a:spLocks/>
            </p:cNvSpPr>
            <p:nvPr/>
          </p:nvSpPr>
          <p:spPr bwMode="auto">
            <a:xfrm>
              <a:off x="1635" y="1369"/>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230"/>
            <p:cNvSpPr>
              <a:spLocks/>
            </p:cNvSpPr>
            <p:nvPr/>
          </p:nvSpPr>
          <p:spPr bwMode="auto">
            <a:xfrm>
              <a:off x="1645" y="1381"/>
              <a:ext cx="4" cy="4"/>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31"/>
            <p:cNvSpPr>
              <a:spLocks/>
            </p:cNvSpPr>
            <p:nvPr/>
          </p:nvSpPr>
          <p:spPr bwMode="auto">
            <a:xfrm>
              <a:off x="1638" y="1357"/>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232"/>
            <p:cNvSpPr>
              <a:spLocks/>
            </p:cNvSpPr>
            <p:nvPr/>
          </p:nvSpPr>
          <p:spPr bwMode="auto">
            <a:xfrm>
              <a:off x="1648" y="1369"/>
              <a:ext cx="4" cy="5"/>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33"/>
            <p:cNvSpPr>
              <a:spLocks/>
            </p:cNvSpPr>
            <p:nvPr/>
          </p:nvSpPr>
          <p:spPr bwMode="auto">
            <a:xfrm>
              <a:off x="1645" y="1338"/>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234"/>
            <p:cNvSpPr>
              <a:spLocks/>
            </p:cNvSpPr>
            <p:nvPr/>
          </p:nvSpPr>
          <p:spPr bwMode="auto">
            <a:xfrm>
              <a:off x="1655" y="1350"/>
              <a:ext cx="4" cy="5"/>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35"/>
            <p:cNvSpPr>
              <a:spLocks/>
            </p:cNvSpPr>
            <p:nvPr/>
          </p:nvSpPr>
          <p:spPr bwMode="auto">
            <a:xfrm>
              <a:off x="1663" y="1361"/>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236"/>
            <p:cNvSpPr>
              <a:spLocks/>
            </p:cNvSpPr>
            <p:nvPr/>
          </p:nvSpPr>
          <p:spPr bwMode="auto">
            <a:xfrm>
              <a:off x="1673" y="1372"/>
              <a:ext cx="4" cy="5"/>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37"/>
            <p:cNvSpPr>
              <a:spLocks/>
            </p:cNvSpPr>
            <p:nvPr/>
          </p:nvSpPr>
          <p:spPr bwMode="auto">
            <a:xfrm>
              <a:off x="1673" y="1302"/>
              <a:ext cx="24" cy="29"/>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238"/>
            <p:cNvSpPr>
              <a:spLocks/>
            </p:cNvSpPr>
            <p:nvPr/>
          </p:nvSpPr>
          <p:spPr bwMode="auto">
            <a:xfrm>
              <a:off x="1683" y="1314"/>
              <a:ext cx="4" cy="5"/>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39"/>
            <p:cNvSpPr>
              <a:spLocks/>
            </p:cNvSpPr>
            <p:nvPr/>
          </p:nvSpPr>
          <p:spPr bwMode="auto">
            <a:xfrm>
              <a:off x="1681" y="1320"/>
              <a:ext cx="24" cy="28"/>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240"/>
            <p:cNvSpPr>
              <a:spLocks/>
            </p:cNvSpPr>
            <p:nvPr/>
          </p:nvSpPr>
          <p:spPr bwMode="auto">
            <a:xfrm>
              <a:off x="1691" y="1332"/>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41"/>
            <p:cNvSpPr>
              <a:spLocks/>
            </p:cNvSpPr>
            <p:nvPr/>
          </p:nvSpPr>
          <p:spPr bwMode="auto">
            <a:xfrm>
              <a:off x="677" y="988"/>
              <a:ext cx="25" cy="35"/>
            </a:xfrm>
            <a:custGeom>
              <a:avLst/>
              <a:gdLst>
                <a:gd name="T0" fmla="*/ 132 w 219"/>
                <a:gd name="T1" fmla="*/ 121 h 251"/>
                <a:gd name="T2" fmla="*/ 132 w 219"/>
                <a:gd name="T3" fmla="*/ 121 h 251"/>
                <a:gd name="T4" fmla="*/ 216 w 219"/>
                <a:gd name="T5" fmla="*/ 0 h 251"/>
                <a:gd name="T6" fmla="*/ 171 w 219"/>
                <a:gd name="T7" fmla="*/ 0 h 251"/>
                <a:gd name="T8" fmla="*/ 111 w 219"/>
                <a:gd name="T9" fmla="*/ 91 h 251"/>
                <a:gd name="T10" fmla="*/ 51 w 219"/>
                <a:gd name="T11" fmla="*/ 0 h 251"/>
                <a:gd name="T12" fmla="*/ 5 w 219"/>
                <a:gd name="T13" fmla="*/ 0 h 251"/>
                <a:gd name="T14" fmla="*/ 89 w 219"/>
                <a:gd name="T15" fmla="*/ 123 h 251"/>
                <a:gd name="T16" fmla="*/ 0 w 219"/>
                <a:gd name="T17" fmla="*/ 251 h 251"/>
                <a:gd name="T18" fmla="*/ 46 w 219"/>
                <a:gd name="T19" fmla="*/ 251 h 251"/>
                <a:gd name="T20" fmla="*/ 110 w 219"/>
                <a:gd name="T21" fmla="*/ 155 h 251"/>
                <a:gd name="T22" fmla="*/ 172 w 219"/>
                <a:gd name="T23" fmla="*/ 251 h 251"/>
                <a:gd name="T24" fmla="*/ 219 w 219"/>
                <a:gd name="T25" fmla="*/ 251 h 251"/>
                <a:gd name="T26" fmla="*/ 132 w 219"/>
                <a:gd name="T27" fmla="*/ 12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51">
                  <a:moveTo>
                    <a:pt x="132" y="121"/>
                  </a:moveTo>
                  <a:lnTo>
                    <a:pt x="132" y="121"/>
                  </a:lnTo>
                  <a:lnTo>
                    <a:pt x="216" y="0"/>
                  </a:lnTo>
                  <a:lnTo>
                    <a:pt x="171" y="0"/>
                  </a:lnTo>
                  <a:lnTo>
                    <a:pt x="111" y="91"/>
                  </a:lnTo>
                  <a:lnTo>
                    <a:pt x="51" y="0"/>
                  </a:lnTo>
                  <a:lnTo>
                    <a:pt x="5" y="0"/>
                  </a:lnTo>
                  <a:lnTo>
                    <a:pt x="89" y="123"/>
                  </a:lnTo>
                  <a:lnTo>
                    <a:pt x="0" y="251"/>
                  </a:lnTo>
                  <a:lnTo>
                    <a:pt x="46" y="251"/>
                  </a:lnTo>
                  <a:lnTo>
                    <a:pt x="110" y="155"/>
                  </a:lnTo>
                  <a:lnTo>
                    <a:pt x="172" y="251"/>
                  </a:lnTo>
                  <a:lnTo>
                    <a:pt x="219" y="251"/>
                  </a:lnTo>
                  <a:lnTo>
                    <a:pt x="132"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42"/>
            <p:cNvSpPr>
              <a:spLocks noEditPoints="1"/>
            </p:cNvSpPr>
            <p:nvPr/>
          </p:nvSpPr>
          <p:spPr bwMode="auto">
            <a:xfrm>
              <a:off x="706" y="1000"/>
              <a:ext cx="27" cy="15"/>
            </a:xfrm>
            <a:custGeom>
              <a:avLst/>
              <a:gdLst>
                <a:gd name="T0" fmla="*/ 232 w 232"/>
                <a:gd name="T1" fmla="*/ 0 h 116"/>
                <a:gd name="T2" fmla="*/ 232 w 232"/>
                <a:gd name="T3" fmla="*/ 0 h 116"/>
                <a:gd name="T4" fmla="*/ 0 w 232"/>
                <a:gd name="T5" fmla="*/ 0 h 116"/>
                <a:gd name="T6" fmla="*/ 0 w 232"/>
                <a:gd name="T7" fmla="*/ 33 h 116"/>
                <a:gd name="T8" fmla="*/ 232 w 232"/>
                <a:gd name="T9" fmla="*/ 33 h 116"/>
                <a:gd name="T10" fmla="*/ 232 w 232"/>
                <a:gd name="T11" fmla="*/ 0 h 116"/>
                <a:gd name="T12" fmla="*/ 232 w 232"/>
                <a:gd name="T13" fmla="*/ 82 h 116"/>
                <a:gd name="T14" fmla="*/ 232 w 232"/>
                <a:gd name="T15" fmla="*/ 82 h 116"/>
                <a:gd name="T16" fmla="*/ 0 w 232"/>
                <a:gd name="T17" fmla="*/ 82 h 116"/>
                <a:gd name="T18" fmla="*/ 0 w 232"/>
                <a:gd name="T19" fmla="*/ 116 h 116"/>
                <a:gd name="T20" fmla="*/ 232 w 232"/>
                <a:gd name="T21" fmla="*/ 116 h 116"/>
                <a:gd name="T22" fmla="*/ 232 w 232"/>
                <a:gd name="T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 h="116">
                  <a:moveTo>
                    <a:pt x="232" y="0"/>
                  </a:moveTo>
                  <a:lnTo>
                    <a:pt x="232" y="0"/>
                  </a:lnTo>
                  <a:lnTo>
                    <a:pt x="0" y="0"/>
                  </a:lnTo>
                  <a:lnTo>
                    <a:pt x="0" y="33"/>
                  </a:lnTo>
                  <a:lnTo>
                    <a:pt x="232" y="33"/>
                  </a:lnTo>
                  <a:lnTo>
                    <a:pt x="232" y="0"/>
                  </a:lnTo>
                  <a:close/>
                  <a:moveTo>
                    <a:pt x="232" y="82"/>
                  </a:moveTo>
                  <a:lnTo>
                    <a:pt x="232" y="82"/>
                  </a:lnTo>
                  <a:lnTo>
                    <a:pt x="0" y="82"/>
                  </a:lnTo>
                  <a:lnTo>
                    <a:pt x="0" y="116"/>
                  </a:lnTo>
                  <a:lnTo>
                    <a:pt x="232" y="116"/>
                  </a:lnTo>
                  <a:lnTo>
                    <a:pt x="232" y="8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43"/>
            <p:cNvSpPr>
              <a:spLocks/>
            </p:cNvSpPr>
            <p:nvPr/>
          </p:nvSpPr>
          <p:spPr bwMode="auto">
            <a:xfrm>
              <a:off x="737" y="988"/>
              <a:ext cx="25" cy="49"/>
            </a:xfrm>
            <a:custGeom>
              <a:avLst/>
              <a:gdLst>
                <a:gd name="T0" fmla="*/ 176 w 219"/>
                <a:gd name="T1" fmla="*/ 0 h 355"/>
                <a:gd name="T2" fmla="*/ 176 w 219"/>
                <a:gd name="T3" fmla="*/ 0 h 355"/>
                <a:gd name="T4" fmla="*/ 107 w 219"/>
                <a:gd name="T5" fmla="*/ 195 h 355"/>
                <a:gd name="T6" fmla="*/ 43 w 219"/>
                <a:gd name="T7" fmla="*/ 0 h 355"/>
                <a:gd name="T8" fmla="*/ 0 w 219"/>
                <a:gd name="T9" fmla="*/ 0 h 355"/>
                <a:gd name="T10" fmla="*/ 85 w 219"/>
                <a:gd name="T11" fmla="*/ 252 h 355"/>
                <a:gd name="T12" fmla="*/ 70 w 219"/>
                <a:gd name="T13" fmla="*/ 292 h 355"/>
                <a:gd name="T14" fmla="*/ 37 w 219"/>
                <a:gd name="T15" fmla="*/ 316 h 355"/>
                <a:gd name="T16" fmla="*/ 16 w 219"/>
                <a:gd name="T17" fmla="*/ 313 h 355"/>
                <a:gd name="T18" fmla="*/ 16 w 219"/>
                <a:gd name="T19" fmla="*/ 349 h 355"/>
                <a:gd name="T20" fmla="*/ 43 w 219"/>
                <a:gd name="T21" fmla="*/ 355 h 355"/>
                <a:gd name="T22" fmla="*/ 81 w 219"/>
                <a:gd name="T23" fmla="*/ 343 h 355"/>
                <a:gd name="T24" fmla="*/ 108 w 219"/>
                <a:gd name="T25" fmla="*/ 304 h 355"/>
                <a:gd name="T26" fmla="*/ 219 w 219"/>
                <a:gd name="T27" fmla="*/ 0 h 355"/>
                <a:gd name="T28" fmla="*/ 176 w 219"/>
                <a:gd name="T29"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9" h="355">
                  <a:moveTo>
                    <a:pt x="176" y="0"/>
                  </a:moveTo>
                  <a:lnTo>
                    <a:pt x="176" y="0"/>
                  </a:lnTo>
                  <a:lnTo>
                    <a:pt x="107" y="195"/>
                  </a:lnTo>
                  <a:lnTo>
                    <a:pt x="43" y="0"/>
                  </a:lnTo>
                  <a:lnTo>
                    <a:pt x="0" y="0"/>
                  </a:lnTo>
                  <a:lnTo>
                    <a:pt x="85" y="252"/>
                  </a:lnTo>
                  <a:lnTo>
                    <a:pt x="70" y="292"/>
                  </a:lnTo>
                  <a:cubicBezTo>
                    <a:pt x="63" y="309"/>
                    <a:pt x="54" y="316"/>
                    <a:pt x="37" y="316"/>
                  </a:cubicBezTo>
                  <a:cubicBezTo>
                    <a:pt x="32" y="316"/>
                    <a:pt x="25" y="315"/>
                    <a:pt x="16" y="313"/>
                  </a:cubicBezTo>
                  <a:lnTo>
                    <a:pt x="16" y="349"/>
                  </a:lnTo>
                  <a:cubicBezTo>
                    <a:pt x="25" y="353"/>
                    <a:pt x="33" y="355"/>
                    <a:pt x="43" y="355"/>
                  </a:cubicBezTo>
                  <a:cubicBezTo>
                    <a:pt x="56" y="355"/>
                    <a:pt x="70" y="351"/>
                    <a:pt x="81" y="343"/>
                  </a:cubicBezTo>
                  <a:cubicBezTo>
                    <a:pt x="93" y="334"/>
                    <a:pt x="100" y="324"/>
                    <a:pt x="108" y="304"/>
                  </a:cubicBezTo>
                  <a:lnTo>
                    <a:pt x="219" y="0"/>
                  </a:lnTo>
                  <a:lnTo>
                    <a:pt x="17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44"/>
            <p:cNvSpPr>
              <a:spLocks noEditPoints="1"/>
            </p:cNvSpPr>
            <p:nvPr/>
          </p:nvSpPr>
          <p:spPr bwMode="auto">
            <a:xfrm>
              <a:off x="467" y="957"/>
              <a:ext cx="1310" cy="810"/>
            </a:xfrm>
            <a:custGeom>
              <a:avLst/>
              <a:gdLst>
                <a:gd name="T0" fmla="*/ 3120 w 11470"/>
                <a:gd name="T1" fmla="*/ 324 h 5951"/>
                <a:gd name="T2" fmla="*/ 3360 w 11470"/>
                <a:gd name="T3" fmla="*/ 324 h 5951"/>
                <a:gd name="T4" fmla="*/ 3654 w 11470"/>
                <a:gd name="T5" fmla="*/ 324 h 5951"/>
                <a:gd name="T6" fmla="*/ 3920 w 11470"/>
                <a:gd name="T7" fmla="*/ 324 h 5951"/>
                <a:gd name="T8" fmla="*/ 4160 w 11470"/>
                <a:gd name="T9" fmla="*/ 324 h 5951"/>
                <a:gd name="T10" fmla="*/ 116 w 11470"/>
                <a:gd name="T11" fmla="*/ 5891 h 5951"/>
                <a:gd name="T12" fmla="*/ 285 w 11470"/>
                <a:gd name="T13" fmla="*/ 5803 h 5951"/>
                <a:gd name="T14" fmla="*/ 498 w 11470"/>
                <a:gd name="T15" fmla="*/ 5693 h 5951"/>
                <a:gd name="T16" fmla="*/ 711 w 11470"/>
                <a:gd name="T17" fmla="*/ 5582 h 5951"/>
                <a:gd name="T18" fmla="*/ 923 w 11470"/>
                <a:gd name="T19" fmla="*/ 5471 h 5951"/>
                <a:gd name="T20" fmla="*/ 1137 w 11470"/>
                <a:gd name="T21" fmla="*/ 5361 h 5951"/>
                <a:gd name="T22" fmla="*/ 1350 w 11470"/>
                <a:gd name="T23" fmla="*/ 5251 h 5951"/>
                <a:gd name="T24" fmla="*/ 1563 w 11470"/>
                <a:gd name="T25" fmla="*/ 5140 h 5951"/>
                <a:gd name="T26" fmla="*/ 1776 w 11470"/>
                <a:gd name="T27" fmla="*/ 5030 h 5951"/>
                <a:gd name="T28" fmla="*/ 1989 w 11470"/>
                <a:gd name="T29" fmla="*/ 4919 h 5951"/>
                <a:gd name="T30" fmla="*/ 2202 w 11470"/>
                <a:gd name="T31" fmla="*/ 4808 h 5951"/>
                <a:gd name="T32" fmla="*/ 2391 w 11470"/>
                <a:gd name="T33" fmla="*/ 4710 h 5951"/>
                <a:gd name="T34" fmla="*/ 2604 w 11470"/>
                <a:gd name="T35" fmla="*/ 4599 h 5951"/>
                <a:gd name="T36" fmla="*/ 2780 w 11470"/>
                <a:gd name="T37" fmla="*/ 4508 h 5951"/>
                <a:gd name="T38" fmla="*/ 3012 w 11470"/>
                <a:gd name="T39" fmla="*/ 4388 h 5951"/>
                <a:gd name="T40" fmla="*/ 3196 w 11470"/>
                <a:gd name="T41" fmla="*/ 4293 h 5951"/>
                <a:gd name="T42" fmla="*/ 3409 w 11470"/>
                <a:gd name="T43" fmla="*/ 4183 h 5951"/>
                <a:gd name="T44" fmla="*/ 3622 w 11470"/>
                <a:gd name="T45" fmla="*/ 4071 h 5951"/>
                <a:gd name="T46" fmla="*/ 3835 w 11470"/>
                <a:gd name="T47" fmla="*/ 3960 h 5951"/>
                <a:gd name="T48" fmla="*/ 4048 w 11470"/>
                <a:gd name="T49" fmla="*/ 3850 h 5951"/>
                <a:gd name="T50" fmla="*/ 4261 w 11470"/>
                <a:gd name="T51" fmla="*/ 3740 h 5951"/>
                <a:gd name="T52" fmla="*/ 4474 w 11470"/>
                <a:gd name="T53" fmla="*/ 3630 h 5951"/>
                <a:gd name="T54" fmla="*/ 4687 w 11470"/>
                <a:gd name="T55" fmla="*/ 3519 h 5951"/>
                <a:gd name="T56" fmla="*/ 4900 w 11470"/>
                <a:gd name="T57" fmla="*/ 3409 h 5951"/>
                <a:gd name="T58" fmla="*/ 5113 w 11470"/>
                <a:gd name="T59" fmla="*/ 3297 h 5951"/>
                <a:gd name="T60" fmla="*/ 5326 w 11470"/>
                <a:gd name="T61" fmla="*/ 3187 h 5951"/>
                <a:gd name="T62" fmla="*/ 5539 w 11470"/>
                <a:gd name="T63" fmla="*/ 3077 h 5951"/>
                <a:gd name="T64" fmla="*/ 5752 w 11470"/>
                <a:gd name="T65" fmla="*/ 2966 h 5951"/>
                <a:gd name="T66" fmla="*/ 5942 w 11470"/>
                <a:gd name="T67" fmla="*/ 2868 h 5951"/>
                <a:gd name="T68" fmla="*/ 6155 w 11470"/>
                <a:gd name="T69" fmla="*/ 2758 h 5951"/>
                <a:gd name="T70" fmla="*/ 6368 w 11470"/>
                <a:gd name="T71" fmla="*/ 2647 h 5951"/>
                <a:gd name="T72" fmla="*/ 6581 w 11470"/>
                <a:gd name="T73" fmla="*/ 2536 h 5951"/>
                <a:gd name="T74" fmla="*/ 6746 w 11470"/>
                <a:gd name="T75" fmla="*/ 2450 h 5951"/>
                <a:gd name="T76" fmla="*/ 6959 w 11470"/>
                <a:gd name="T77" fmla="*/ 2340 h 5951"/>
                <a:gd name="T78" fmla="*/ 7173 w 11470"/>
                <a:gd name="T79" fmla="*/ 2229 h 5951"/>
                <a:gd name="T80" fmla="*/ 7386 w 11470"/>
                <a:gd name="T81" fmla="*/ 2119 h 5951"/>
                <a:gd name="T82" fmla="*/ 7599 w 11470"/>
                <a:gd name="T83" fmla="*/ 2009 h 5951"/>
                <a:gd name="T84" fmla="*/ 7812 w 11470"/>
                <a:gd name="T85" fmla="*/ 1898 h 5951"/>
                <a:gd name="T86" fmla="*/ 8024 w 11470"/>
                <a:gd name="T87" fmla="*/ 1787 h 5951"/>
                <a:gd name="T88" fmla="*/ 8238 w 11470"/>
                <a:gd name="T89" fmla="*/ 1676 h 5951"/>
                <a:gd name="T90" fmla="*/ 8451 w 11470"/>
                <a:gd name="T91" fmla="*/ 1566 h 5951"/>
                <a:gd name="T92" fmla="*/ 8664 w 11470"/>
                <a:gd name="T93" fmla="*/ 1456 h 5951"/>
                <a:gd name="T94" fmla="*/ 8877 w 11470"/>
                <a:gd name="T95" fmla="*/ 1345 h 5951"/>
                <a:gd name="T96" fmla="*/ 9066 w 11470"/>
                <a:gd name="T97" fmla="*/ 1247 h 5951"/>
                <a:gd name="T98" fmla="*/ 9279 w 11470"/>
                <a:gd name="T99" fmla="*/ 1137 h 5951"/>
                <a:gd name="T100" fmla="*/ 9492 w 11470"/>
                <a:gd name="T101" fmla="*/ 1026 h 5951"/>
                <a:gd name="T102" fmla="*/ 9705 w 11470"/>
                <a:gd name="T103" fmla="*/ 915 h 5951"/>
                <a:gd name="T104" fmla="*/ 9918 w 11470"/>
                <a:gd name="T105" fmla="*/ 805 h 5951"/>
                <a:gd name="T106" fmla="*/ 10131 w 11470"/>
                <a:gd name="T107" fmla="*/ 694 h 5951"/>
                <a:gd name="T108" fmla="*/ 10311 w 11470"/>
                <a:gd name="T109" fmla="*/ 601 h 5951"/>
                <a:gd name="T110" fmla="*/ 10543 w 11470"/>
                <a:gd name="T111" fmla="*/ 481 h 5951"/>
                <a:gd name="T112" fmla="*/ 10723 w 11470"/>
                <a:gd name="T113" fmla="*/ 387 h 5951"/>
                <a:gd name="T114" fmla="*/ 10936 w 11470"/>
                <a:gd name="T115" fmla="*/ 276 h 5951"/>
                <a:gd name="T116" fmla="*/ 11149 w 11470"/>
                <a:gd name="T117" fmla="*/ 166 h 5951"/>
                <a:gd name="T118" fmla="*/ 11362 w 11470"/>
                <a:gd name="T119" fmla="*/ 56 h 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70" h="5951">
                  <a:moveTo>
                    <a:pt x="2880" y="324"/>
                  </a:moveTo>
                  <a:lnTo>
                    <a:pt x="2880" y="324"/>
                  </a:lnTo>
                  <a:lnTo>
                    <a:pt x="2934" y="324"/>
                  </a:lnTo>
                  <a:moveTo>
                    <a:pt x="2960" y="324"/>
                  </a:moveTo>
                  <a:lnTo>
                    <a:pt x="2960" y="324"/>
                  </a:lnTo>
                  <a:lnTo>
                    <a:pt x="3014" y="324"/>
                  </a:lnTo>
                  <a:moveTo>
                    <a:pt x="3040" y="324"/>
                  </a:moveTo>
                  <a:lnTo>
                    <a:pt x="3040" y="324"/>
                  </a:lnTo>
                  <a:lnTo>
                    <a:pt x="3094" y="324"/>
                  </a:lnTo>
                  <a:moveTo>
                    <a:pt x="3120" y="324"/>
                  </a:moveTo>
                  <a:lnTo>
                    <a:pt x="3120" y="324"/>
                  </a:lnTo>
                  <a:lnTo>
                    <a:pt x="3174" y="324"/>
                  </a:lnTo>
                  <a:moveTo>
                    <a:pt x="3200" y="324"/>
                  </a:moveTo>
                  <a:lnTo>
                    <a:pt x="3200" y="324"/>
                  </a:lnTo>
                  <a:lnTo>
                    <a:pt x="3254" y="324"/>
                  </a:lnTo>
                  <a:moveTo>
                    <a:pt x="3280" y="324"/>
                  </a:moveTo>
                  <a:lnTo>
                    <a:pt x="3280" y="324"/>
                  </a:lnTo>
                  <a:lnTo>
                    <a:pt x="3334" y="324"/>
                  </a:lnTo>
                  <a:moveTo>
                    <a:pt x="3360" y="324"/>
                  </a:moveTo>
                  <a:lnTo>
                    <a:pt x="3360" y="324"/>
                  </a:lnTo>
                  <a:lnTo>
                    <a:pt x="3414" y="324"/>
                  </a:lnTo>
                  <a:moveTo>
                    <a:pt x="3440" y="324"/>
                  </a:moveTo>
                  <a:lnTo>
                    <a:pt x="3440" y="324"/>
                  </a:lnTo>
                  <a:lnTo>
                    <a:pt x="3494" y="324"/>
                  </a:lnTo>
                  <a:moveTo>
                    <a:pt x="3520" y="324"/>
                  </a:moveTo>
                  <a:lnTo>
                    <a:pt x="3520" y="324"/>
                  </a:lnTo>
                  <a:lnTo>
                    <a:pt x="3574" y="324"/>
                  </a:lnTo>
                  <a:moveTo>
                    <a:pt x="3600" y="324"/>
                  </a:moveTo>
                  <a:lnTo>
                    <a:pt x="3600" y="324"/>
                  </a:lnTo>
                  <a:lnTo>
                    <a:pt x="3654" y="324"/>
                  </a:lnTo>
                  <a:moveTo>
                    <a:pt x="3680" y="324"/>
                  </a:moveTo>
                  <a:lnTo>
                    <a:pt x="3680" y="324"/>
                  </a:lnTo>
                  <a:lnTo>
                    <a:pt x="3734" y="324"/>
                  </a:lnTo>
                  <a:moveTo>
                    <a:pt x="3760" y="324"/>
                  </a:moveTo>
                  <a:lnTo>
                    <a:pt x="3760" y="324"/>
                  </a:lnTo>
                  <a:lnTo>
                    <a:pt x="3814" y="324"/>
                  </a:lnTo>
                  <a:moveTo>
                    <a:pt x="3840" y="324"/>
                  </a:moveTo>
                  <a:lnTo>
                    <a:pt x="3840" y="324"/>
                  </a:lnTo>
                  <a:lnTo>
                    <a:pt x="3894" y="324"/>
                  </a:lnTo>
                  <a:moveTo>
                    <a:pt x="3920" y="324"/>
                  </a:moveTo>
                  <a:lnTo>
                    <a:pt x="3920" y="324"/>
                  </a:lnTo>
                  <a:lnTo>
                    <a:pt x="3974" y="324"/>
                  </a:lnTo>
                  <a:moveTo>
                    <a:pt x="4000" y="324"/>
                  </a:moveTo>
                  <a:lnTo>
                    <a:pt x="4000" y="324"/>
                  </a:lnTo>
                  <a:lnTo>
                    <a:pt x="4054" y="324"/>
                  </a:lnTo>
                  <a:moveTo>
                    <a:pt x="4080" y="324"/>
                  </a:moveTo>
                  <a:lnTo>
                    <a:pt x="4080" y="324"/>
                  </a:lnTo>
                  <a:lnTo>
                    <a:pt x="4134" y="324"/>
                  </a:lnTo>
                  <a:moveTo>
                    <a:pt x="4160" y="324"/>
                  </a:moveTo>
                  <a:lnTo>
                    <a:pt x="4160" y="324"/>
                  </a:lnTo>
                  <a:lnTo>
                    <a:pt x="4214" y="324"/>
                  </a:lnTo>
                  <a:moveTo>
                    <a:pt x="4240" y="324"/>
                  </a:moveTo>
                  <a:lnTo>
                    <a:pt x="4240" y="324"/>
                  </a:lnTo>
                  <a:lnTo>
                    <a:pt x="4242" y="324"/>
                  </a:lnTo>
                  <a:moveTo>
                    <a:pt x="0" y="5951"/>
                  </a:moveTo>
                  <a:lnTo>
                    <a:pt x="0" y="5951"/>
                  </a:lnTo>
                  <a:lnTo>
                    <a:pt x="48" y="5926"/>
                  </a:lnTo>
                  <a:moveTo>
                    <a:pt x="72" y="5914"/>
                  </a:moveTo>
                  <a:lnTo>
                    <a:pt x="72" y="5914"/>
                  </a:lnTo>
                  <a:lnTo>
                    <a:pt x="116" y="5891"/>
                  </a:lnTo>
                  <a:lnTo>
                    <a:pt x="119" y="5889"/>
                  </a:lnTo>
                  <a:moveTo>
                    <a:pt x="143" y="5877"/>
                  </a:moveTo>
                  <a:lnTo>
                    <a:pt x="143" y="5877"/>
                  </a:lnTo>
                  <a:lnTo>
                    <a:pt x="190" y="5852"/>
                  </a:lnTo>
                  <a:moveTo>
                    <a:pt x="214" y="5840"/>
                  </a:moveTo>
                  <a:lnTo>
                    <a:pt x="214" y="5840"/>
                  </a:lnTo>
                  <a:lnTo>
                    <a:pt x="232" y="5831"/>
                  </a:lnTo>
                  <a:lnTo>
                    <a:pt x="261" y="5816"/>
                  </a:lnTo>
                  <a:moveTo>
                    <a:pt x="285" y="5803"/>
                  </a:moveTo>
                  <a:lnTo>
                    <a:pt x="285" y="5803"/>
                  </a:lnTo>
                  <a:lnTo>
                    <a:pt x="332" y="5779"/>
                  </a:lnTo>
                  <a:moveTo>
                    <a:pt x="356" y="5767"/>
                  </a:moveTo>
                  <a:lnTo>
                    <a:pt x="356" y="5767"/>
                  </a:lnTo>
                  <a:lnTo>
                    <a:pt x="403" y="5742"/>
                  </a:lnTo>
                  <a:moveTo>
                    <a:pt x="427" y="5730"/>
                  </a:moveTo>
                  <a:lnTo>
                    <a:pt x="427" y="5730"/>
                  </a:lnTo>
                  <a:lnTo>
                    <a:pt x="464" y="5711"/>
                  </a:lnTo>
                  <a:lnTo>
                    <a:pt x="474" y="5705"/>
                  </a:lnTo>
                  <a:moveTo>
                    <a:pt x="498" y="5693"/>
                  </a:moveTo>
                  <a:lnTo>
                    <a:pt x="498" y="5693"/>
                  </a:lnTo>
                  <a:lnTo>
                    <a:pt x="545" y="5668"/>
                  </a:lnTo>
                  <a:moveTo>
                    <a:pt x="569" y="5656"/>
                  </a:moveTo>
                  <a:lnTo>
                    <a:pt x="569" y="5656"/>
                  </a:lnTo>
                  <a:lnTo>
                    <a:pt x="579" y="5651"/>
                  </a:lnTo>
                  <a:lnTo>
                    <a:pt x="616" y="5631"/>
                  </a:lnTo>
                  <a:moveTo>
                    <a:pt x="640" y="5619"/>
                  </a:moveTo>
                  <a:lnTo>
                    <a:pt x="640" y="5619"/>
                  </a:lnTo>
                  <a:lnTo>
                    <a:pt x="687" y="5595"/>
                  </a:lnTo>
                  <a:moveTo>
                    <a:pt x="711" y="5582"/>
                  </a:moveTo>
                  <a:lnTo>
                    <a:pt x="711" y="5582"/>
                  </a:lnTo>
                  <a:lnTo>
                    <a:pt x="758" y="5557"/>
                  </a:lnTo>
                  <a:moveTo>
                    <a:pt x="781" y="5545"/>
                  </a:moveTo>
                  <a:lnTo>
                    <a:pt x="781" y="5545"/>
                  </a:lnTo>
                  <a:lnTo>
                    <a:pt x="811" y="5529"/>
                  </a:lnTo>
                  <a:lnTo>
                    <a:pt x="829" y="5520"/>
                  </a:lnTo>
                  <a:moveTo>
                    <a:pt x="852" y="5508"/>
                  </a:moveTo>
                  <a:lnTo>
                    <a:pt x="852" y="5508"/>
                  </a:lnTo>
                  <a:lnTo>
                    <a:pt x="900" y="5483"/>
                  </a:lnTo>
                  <a:moveTo>
                    <a:pt x="923" y="5471"/>
                  </a:moveTo>
                  <a:lnTo>
                    <a:pt x="923" y="5471"/>
                  </a:lnTo>
                  <a:lnTo>
                    <a:pt x="927" y="5469"/>
                  </a:lnTo>
                  <a:lnTo>
                    <a:pt x="971" y="5447"/>
                  </a:lnTo>
                  <a:moveTo>
                    <a:pt x="994" y="5434"/>
                  </a:moveTo>
                  <a:lnTo>
                    <a:pt x="994" y="5434"/>
                  </a:lnTo>
                  <a:lnTo>
                    <a:pt x="1042" y="5410"/>
                  </a:lnTo>
                  <a:moveTo>
                    <a:pt x="1066" y="5398"/>
                  </a:moveTo>
                  <a:lnTo>
                    <a:pt x="1066" y="5398"/>
                  </a:lnTo>
                  <a:lnTo>
                    <a:pt x="1113" y="5373"/>
                  </a:lnTo>
                  <a:moveTo>
                    <a:pt x="1137" y="5361"/>
                  </a:moveTo>
                  <a:lnTo>
                    <a:pt x="1137" y="5361"/>
                  </a:lnTo>
                  <a:lnTo>
                    <a:pt x="1159" y="5349"/>
                  </a:lnTo>
                  <a:lnTo>
                    <a:pt x="1184" y="5336"/>
                  </a:lnTo>
                  <a:moveTo>
                    <a:pt x="1208" y="5324"/>
                  </a:moveTo>
                  <a:lnTo>
                    <a:pt x="1208" y="5324"/>
                  </a:lnTo>
                  <a:lnTo>
                    <a:pt x="1255" y="5300"/>
                  </a:lnTo>
                  <a:moveTo>
                    <a:pt x="1279" y="5287"/>
                  </a:moveTo>
                  <a:lnTo>
                    <a:pt x="1279" y="5287"/>
                  </a:lnTo>
                  <a:lnTo>
                    <a:pt x="1326" y="5263"/>
                  </a:lnTo>
                  <a:moveTo>
                    <a:pt x="1350" y="5251"/>
                  </a:moveTo>
                  <a:lnTo>
                    <a:pt x="1350" y="5251"/>
                  </a:lnTo>
                  <a:lnTo>
                    <a:pt x="1391" y="5229"/>
                  </a:lnTo>
                  <a:lnTo>
                    <a:pt x="1397" y="5226"/>
                  </a:lnTo>
                  <a:moveTo>
                    <a:pt x="1421" y="5214"/>
                  </a:moveTo>
                  <a:lnTo>
                    <a:pt x="1421" y="5214"/>
                  </a:lnTo>
                  <a:lnTo>
                    <a:pt x="1468" y="5189"/>
                  </a:lnTo>
                  <a:moveTo>
                    <a:pt x="1492" y="5177"/>
                  </a:moveTo>
                  <a:lnTo>
                    <a:pt x="1492" y="5177"/>
                  </a:lnTo>
                  <a:lnTo>
                    <a:pt x="1507" y="5169"/>
                  </a:lnTo>
                  <a:lnTo>
                    <a:pt x="1539" y="5152"/>
                  </a:lnTo>
                  <a:moveTo>
                    <a:pt x="1563" y="5140"/>
                  </a:moveTo>
                  <a:lnTo>
                    <a:pt x="1563" y="5140"/>
                  </a:lnTo>
                  <a:lnTo>
                    <a:pt x="1610" y="5115"/>
                  </a:lnTo>
                  <a:moveTo>
                    <a:pt x="1634" y="5103"/>
                  </a:moveTo>
                  <a:lnTo>
                    <a:pt x="1634" y="5103"/>
                  </a:lnTo>
                  <a:lnTo>
                    <a:pt x="1681" y="5079"/>
                  </a:lnTo>
                  <a:moveTo>
                    <a:pt x="1705" y="5066"/>
                  </a:moveTo>
                  <a:lnTo>
                    <a:pt x="1705" y="5066"/>
                  </a:lnTo>
                  <a:lnTo>
                    <a:pt x="1738" y="5049"/>
                  </a:lnTo>
                  <a:lnTo>
                    <a:pt x="1752" y="5042"/>
                  </a:lnTo>
                  <a:moveTo>
                    <a:pt x="1776" y="5030"/>
                  </a:moveTo>
                  <a:lnTo>
                    <a:pt x="1776" y="5030"/>
                  </a:lnTo>
                  <a:lnTo>
                    <a:pt x="1823" y="5005"/>
                  </a:lnTo>
                  <a:moveTo>
                    <a:pt x="1847" y="4993"/>
                  </a:moveTo>
                  <a:lnTo>
                    <a:pt x="1847" y="4993"/>
                  </a:lnTo>
                  <a:lnTo>
                    <a:pt x="1854" y="4989"/>
                  </a:lnTo>
                  <a:lnTo>
                    <a:pt x="1894" y="4968"/>
                  </a:lnTo>
                  <a:moveTo>
                    <a:pt x="1918" y="4956"/>
                  </a:moveTo>
                  <a:lnTo>
                    <a:pt x="1918" y="4956"/>
                  </a:lnTo>
                  <a:lnTo>
                    <a:pt x="1965" y="4932"/>
                  </a:lnTo>
                  <a:moveTo>
                    <a:pt x="1989" y="4919"/>
                  </a:moveTo>
                  <a:lnTo>
                    <a:pt x="1989" y="4919"/>
                  </a:lnTo>
                  <a:lnTo>
                    <a:pt x="2036" y="4895"/>
                  </a:lnTo>
                  <a:moveTo>
                    <a:pt x="2060" y="4883"/>
                  </a:moveTo>
                  <a:lnTo>
                    <a:pt x="2060" y="4883"/>
                  </a:lnTo>
                  <a:lnTo>
                    <a:pt x="2086" y="4869"/>
                  </a:lnTo>
                  <a:lnTo>
                    <a:pt x="2107" y="4858"/>
                  </a:lnTo>
                  <a:moveTo>
                    <a:pt x="2131" y="4845"/>
                  </a:moveTo>
                  <a:lnTo>
                    <a:pt x="2131" y="4845"/>
                  </a:lnTo>
                  <a:lnTo>
                    <a:pt x="2178" y="4820"/>
                  </a:lnTo>
                  <a:moveTo>
                    <a:pt x="2202" y="4808"/>
                  </a:moveTo>
                  <a:lnTo>
                    <a:pt x="2202" y="4808"/>
                  </a:lnTo>
                  <a:lnTo>
                    <a:pt x="2202" y="4808"/>
                  </a:lnTo>
                  <a:lnTo>
                    <a:pt x="2249" y="4783"/>
                  </a:lnTo>
                  <a:moveTo>
                    <a:pt x="2273" y="4771"/>
                  </a:moveTo>
                  <a:lnTo>
                    <a:pt x="2273" y="4771"/>
                  </a:lnTo>
                  <a:lnTo>
                    <a:pt x="2318" y="4748"/>
                  </a:lnTo>
                  <a:lnTo>
                    <a:pt x="2320" y="4747"/>
                  </a:lnTo>
                  <a:moveTo>
                    <a:pt x="2344" y="4734"/>
                  </a:moveTo>
                  <a:lnTo>
                    <a:pt x="2344" y="4734"/>
                  </a:lnTo>
                  <a:lnTo>
                    <a:pt x="2391" y="4710"/>
                  </a:lnTo>
                  <a:moveTo>
                    <a:pt x="2415" y="4698"/>
                  </a:moveTo>
                  <a:lnTo>
                    <a:pt x="2415" y="4698"/>
                  </a:lnTo>
                  <a:lnTo>
                    <a:pt x="2434" y="4688"/>
                  </a:lnTo>
                  <a:lnTo>
                    <a:pt x="2462" y="4673"/>
                  </a:lnTo>
                  <a:moveTo>
                    <a:pt x="2486" y="4661"/>
                  </a:moveTo>
                  <a:lnTo>
                    <a:pt x="2486" y="4661"/>
                  </a:lnTo>
                  <a:lnTo>
                    <a:pt x="2533" y="4636"/>
                  </a:lnTo>
                  <a:moveTo>
                    <a:pt x="2557" y="4624"/>
                  </a:moveTo>
                  <a:lnTo>
                    <a:pt x="2557" y="4624"/>
                  </a:lnTo>
                  <a:lnTo>
                    <a:pt x="2604" y="4599"/>
                  </a:lnTo>
                  <a:moveTo>
                    <a:pt x="2628" y="4587"/>
                  </a:moveTo>
                  <a:lnTo>
                    <a:pt x="2628" y="4587"/>
                  </a:lnTo>
                  <a:lnTo>
                    <a:pt x="2664" y="4568"/>
                  </a:lnTo>
                  <a:lnTo>
                    <a:pt x="2675" y="4562"/>
                  </a:lnTo>
                  <a:moveTo>
                    <a:pt x="2699" y="4550"/>
                  </a:moveTo>
                  <a:lnTo>
                    <a:pt x="2699" y="4550"/>
                  </a:lnTo>
                  <a:lnTo>
                    <a:pt x="2746" y="4526"/>
                  </a:lnTo>
                  <a:moveTo>
                    <a:pt x="2770" y="4513"/>
                  </a:moveTo>
                  <a:lnTo>
                    <a:pt x="2770" y="4513"/>
                  </a:lnTo>
                  <a:lnTo>
                    <a:pt x="2780" y="4508"/>
                  </a:lnTo>
                  <a:lnTo>
                    <a:pt x="2817" y="4489"/>
                  </a:lnTo>
                  <a:moveTo>
                    <a:pt x="2841" y="4477"/>
                  </a:moveTo>
                  <a:lnTo>
                    <a:pt x="2841" y="4477"/>
                  </a:lnTo>
                  <a:lnTo>
                    <a:pt x="2888" y="4452"/>
                  </a:lnTo>
                  <a:moveTo>
                    <a:pt x="2912" y="4440"/>
                  </a:moveTo>
                  <a:lnTo>
                    <a:pt x="2912" y="4440"/>
                  </a:lnTo>
                  <a:lnTo>
                    <a:pt x="2959" y="4415"/>
                  </a:lnTo>
                  <a:moveTo>
                    <a:pt x="2983" y="4403"/>
                  </a:moveTo>
                  <a:lnTo>
                    <a:pt x="2983" y="4403"/>
                  </a:lnTo>
                  <a:lnTo>
                    <a:pt x="3012" y="4388"/>
                  </a:lnTo>
                  <a:lnTo>
                    <a:pt x="3030" y="4379"/>
                  </a:lnTo>
                  <a:moveTo>
                    <a:pt x="3054" y="4366"/>
                  </a:moveTo>
                  <a:lnTo>
                    <a:pt x="3054" y="4366"/>
                  </a:lnTo>
                  <a:lnTo>
                    <a:pt x="3101" y="4342"/>
                  </a:lnTo>
                  <a:moveTo>
                    <a:pt x="3125" y="4330"/>
                  </a:moveTo>
                  <a:lnTo>
                    <a:pt x="3125" y="4330"/>
                  </a:lnTo>
                  <a:lnTo>
                    <a:pt x="3128" y="4328"/>
                  </a:lnTo>
                  <a:lnTo>
                    <a:pt x="3172" y="4305"/>
                  </a:lnTo>
                  <a:moveTo>
                    <a:pt x="3196" y="4293"/>
                  </a:moveTo>
                  <a:lnTo>
                    <a:pt x="3196" y="4293"/>
                  </a:lnTo>
                  <a:lnTo>
                    <a:pt x="3244" y="4268"/>
                  </a:lnTo>
                  <a:moveTo>
                    <a:pt x="3267" y="4256"/>
                  </a:moveTo>
                  <a:lnTo>
                    <a:pt x="3267" y="4256"/>
                  </a:lnTo>
                  <a:lnTo>
                    <a:pt x="3315" y="4232"/>
                  </a:lnTo>
                  <a:moveTo>
                    <a:pt x="3338" y="4219"/>
                  </a:moveTo>
                  <a:lnTo>
                    <a:pt x="3338" y="4219"/>
                  </a:lnTo>
                  <a:lnTo>
                    <a:pt x="3360" y="4208"/>
                  </a:lnTo>
                  <a:lnTo>
                    <a:pt x="3386" y="4195"/>
                  </a:lnTo>
                  <a:moveTo>
                    <a:pt x="3409" y="4183"/>
                  </a:moveTo>
                  <a:lnTo>
                    <a:pt x="3409" y="4183"/>
                  </a:lnTo>
                  <a:lnTo>
                    <a:pt x="3457" y="4158"/>
                  </a:lnTo>
                  <a:moveTo>
                    <a:pt x="3480" y="4146"/>
                  </a:moveTo>
                  <a:lnTo>
                    <a:pt x="3480" y="4146"/>
                  </a:lnTo>
                  <a:lnTo>
                    <a:pt x="3527" y="4121"/>
                  </a:lnTo>
                  <a:moveTo>
                    <a:pt x="3551" y="4108"/>
                  </a:moveTo>
                  <a:lnTo>
                    <a:pt x="3551" y="4108"/>
                  </a:lnTo>
                  <a:lnTo>
                    <a:pt x="3592" y="4087"/>
                  </a:lnTo>
                  <a:lnTo>
                    <a:pt x="3598" y="4084"/>
                  </a:lnTo>
                  <a:moveTo>
                    <a:pt x="3622" y="4071"/>
                  </a:moveTo>
                  <a:lnTo>
                    <a:pt x="3622" y="4071"/>
                  </a:lnTo>
                  <a:lnTo>
                    <a:pt x="3669" y="4046"/>
                  </a:lnTo>
                  <a:moveTo>
                    <a:pt x="3693" y="4034"/>
                  </a:moveTo>
                  <a:lnTo>
                    <a:pt x="3693" y="4034"/>
                  </a:lnTo>
                  <a:lnTo>
                    <a:pt x="3707" y="4027"/>
                  </a:lnTo>
                  <a:lnTo>
                    <a:pt x="3740" y="4009"/>
                  </a:lnTo>
                  <a:moveTo>
                    <a:pt x="3764" y="3997"/>
                  </a:moveTo>
                  <a:lnTo>
                    <a:pt x="3764" y="3997"/>
                  </a:lnTo>
                  <a:lnTo>
                    <a:pt x="3811" y="3973"/>
                  </a:lnTo>
                  <a:moveTo>
                    <a:pt x="3835" y="3960"/>
                  </a:moveTo>
                  <a:lnTo>
                    <a:pt x="3835" y="3960"/>
                  </a:lnTo>
                  <a:lnTo>
                    <a:pt x="3882" y="3936"/>
                  </a:lnTo>
                  <a:moveTo>
                    <a:pt x="3906" y="3924"/>
                  </a:moveTo>
                  <a:lnTo>
                    <a:pt x="3906" y="3924"/>
                  </a:lnTo>
                  <a:lnTo>
                    <a:pt x="3939" y="3907"/>
                  </a:lnTo>
                  <a:lnTo>
                    <a:pt x="3953" y="3899"/>
                  </a:lnTo>
                  <a:moveTo>
                    <a:pt x="3977" y="3887"/>
                  </a:moveTo>
                  <a:lnTo>
                    <a:pt x="3977" y="3887"/>
                  </a:lnTo>
                  <a:lnTo>
                    <a:pt x="4024" y="3862"/>
                  </a:lnTo>
                  <a:moveTo>
                    <a:pt x="4048" y="3850"/>
                  </a:moveTo>
                  <a:lnTo>
                    <a:pt x="4048" y="3850"/>
                  </a:lnTo>
                  <a:lnTo>
                    <a:pt x="4055" y="3847"/>
                  </a:lnTo>
                  <a:lnTo>
                    <a:pt x="4095" y="3826"/>
                  </a:lnTo>
                  <a:moveTo>
                    <a:pt x="4119" y="3813"/>
                  </a:moveTo>
                  <a:lnTo>
                    <a:pt x="4119" y="3813"/>
                  </a:lnTo>
                  <a:lnTo>
                    <a:pt x="4166" y="3789"/>
                  </a:lnTo>
                  <a:moveTo>
                    <a:pt x="4190" y="3777"/>
                  </a:moveTo>
                  <a:lnTo>
                    <a:pt x="4190" y="3777"/>
                  </a:lnTo>
                  <a:lnTo>
                    <a:pt x="4237" y="3752"/>
                  </a:lnTo>
                  <a:moveTo>
                    <a:pt x="4261" y="3740"/>
                  </a:moveTo>
                  <a:lnTo>
                    <a:pt x="4261" y="3740"/>
                  </a:lnTo>
                  <a:lnTo>
                    <a:pt x="4287" y="3727"/>
                  </a:lnTo>
                  <a:lnTo>
                    <a:pt x="4309" y="3715"/>
                  </a:lnTo>
                  <a:moveTo>
                    <a:pt x="4332" y="3703"/>
                  </a:moveTo>
                  <a:lnTo>
                    <a:pt x="4332" y="3703"/>
                  </a:lnTo>
                  <a:lnTo>
                    <a:pt x="4380" y="3679"/>
                  </a:lnTo>
                  <a:moveTo>
                    <a:pt x="4403" y="3666"/>
                  </a:moveTo>
                  <a:lnTo>
                    <a:pt x="4403" y="3666"/>
                  </a:lnTo>
                  <a:lnTo>
                    <a:pt x="4451" y="3642"/>
                  </a:lnTo>
                  <a:moveTo>
                    <a:pt x="4474" y="3630"/>
                  </a:moveTo>
                  <a:lnTo>
                    <a:pt x="4474" y="3630"/>
                  </a:lnTo>
                  <a:lnTo>
                    <a:pt x="4519" y="3607"/>
                  </a:lnTo>
                  <a:lnTo>
                    <a:pt x="4522" y="3605"/>
                  </a:lnTo>
                  <a:moveTo>
                    <a:pt x="4545" y="3593"/>
                  </a:moveTo>
                  <a:lnTo>
                    <a:pt x="4545" y="3593"/>
                  </a:lnTo>
                  <a:lnTo>
                    <a:pt x="4593" y="3568"/>
                  </a:lnTo>
                  <a:moveTo>
                    <a:pt x="4616" y="3556"/>
                  </a:moveTo>
                  <a:lnTo>
                    <a:pt x="4616" y="3556"/>
                  </a:lnTo>
                  <a:lnTo>
                    <a:pt x="4635" y="3547"/>
                  </a:lnTo>
                  <a:lnTo>
                    <a:pt x="4664" y="3532"/>
                  </a:lnTo>
                  <a:moveTo>
                    <a:pt x="4687" y="3519"/>
                  </a:moveTo>
                  <a:lnTo>
                    <a:pt x="4687" y="3519"/>
                  </a:lnTo>
                  <a:lnTo>
                    <a:pt x="4735" y="3494"/>
                  </a:lnTo>
                  <a:moveTo>
                    <a:pt x="4758" y="3482"/>
                  </a:moveTo>
                  <a:lnTo>
                    <a:pt x="4758" y="3482"/>
                  </a:lnTo>
                  <a:lnTo>
                    <a:pt x="4806" y="3458"/>
                  </a:lnTo>
                  <a:moveTo>
                    <a:pt x="4829" y="3445"/>
                  </a:moveTo>
                  <a:lnTo>
                    <a:pt x="4829" y="3445"/>
                  </a:lnTo>
                  <a:lnTo>
                    <a:pt x="4866" y="3427"/>
                  </a:lnTo>
                  <a:lnTo>
                    <a:pt x="4877" y="3421"/>
                  </a:lnTo>
                  <a:moveTo>
                    <a:pt x="4900" y="3409"/>
                  </a:moveTo>
                  <a:lnTo>
                    <a:pt x="4900" y="3409"/>
                  </a:lnTo>
                  <a:lnTo>
                    <a:pt x="4948" y="3384"/>
                  </a:lnTo>
                  <a:moveTo>
                    <a:pt x="4971" y="3372"/>
                  </a:moveTo>
                  <a:lnTo>
                    <a:pt x="4971" y="3372"/>
                  </a:lnTo>
                  <a:lnTo>
                    <a:pt x="4982" y="3367"/>
                  </a:lnTo>
                  <a:lnTo>
                    <a:pt x="5019" y="3347"/>
                  </a:lnTo>
                  <a:moveTo>
                    <a:pt x="5042" y="3335"/>
                  </a:moveTo>
                  <a:lnTo>
                    <a:pt x="5042" y="3335"/>
                  </a:lnTo>
                  <a:lnTo>
                    <a:pt x="5089" y="3310"/>
                  </a:lnTo>
                  <a:moveTo>
                    <a:pt x="5113" y="3297"/>
                  </a:moveTo>
                  <a:lnTo>
                    <a:pt x="5113" y="3297"/>
                  </a:lnTo>
                  <a:lnTo>
                    <a:pt x="5160" y="3273"/>
                  </a:lnTo>
                  <a:moveTo>
                    <a:pt x="5184" y="3261"/>
                  </a:moveTo>
                  <a:lnTo>
                    <a:pt x="5184" y="3261"/>
                  </a:lnTo>
                  <a:lnTo>
                    <a:pt x="5214" y="3245"/>
                  </a:lnTo>
                  <a:lnTo>
                    <a:pt x="5231" y="3236"/>
                  </a:lnTo>
                  <a:moveTo>
                    <a:pt x="5255" y="3224"/>
                  </a:moveTo>
                  <a:lnTo>
                    <a:pt x="5255" y="3224"/>
                  </a:lnTo>
                  <a:lnTo>
                    <a:pt x="5303" y="3199"/>
                  </a:lnTo>
                  <a:moveTo>
                    <a:pt x="5326" y="3187"/>
                  </a:moveTo>
                  <a:lnTo>
                    <a:pt x="5326" y="3187"/>
                  </a:lnTo>
                  <a:lnTo>
                    <a:pt x="5330" y="3185"/>
                  </a:lnTo>
                  <a:lnTo>
                    <a:pt x="5374" y="3163"/>
                  </a:lnTo>
                  <a:moveTo>
                    <a:pt x="5397" y="3150"/>
                  </a:moveTo>
                  <a:lnTo>
                    <a:pt x="5397" y="3150"/>
                  </a:lnTo>
                  <a:lnTo>
                    <a:pt x="5445" y="3126"/>
                  </a:lnTo>
                  <a:moveTo>
                    <a:pt x="5468" y="3114"/>
                  </a:moveTo>
                  <a:lnTo>
                    <a:pt x="5468" y="3114"/>
                  </a:lnTo>
                  <a:lnTo>
                    <a:pt x="5516" y="3089"/>
                  </a:lnTo>
                  <a:moveTo>
                    <a:pt x="5539" y="3077"/>
                  </a:moveTo>
                  <a:lnTo>
                    <a:pt x="5539" y="3077"/>
                  </a:lnTo>
                  <a:lnTo>
                    <a:pt x="5562" y="3065"/>
                  </a:lnTo>
                  <a:lnTo>
                    <a:pt x="5587" y="3052"/>
                  </a:lnTo>
                  <a:moveTo>
                    <a:pt x="5610" y="3040"/>
                  </a:moveTo>
                  <a:lnTo>
                    <a:pt x="5610" y="3040"/>
                  </a:lnTo>
                  <a:lnTo>
                    <a:pt x="5658" y="3016"/>
                  </a:lnTo>
                  <a:moveTo>
                    <a:pt x="5681" y="3003"/>
                  </a:moveTo>
                  <a:lnTo>
                    <a:pt x="5681" y="3003"/>
                  </a:lnTo>
                  <a:lnTo>
                    <a:pt x="5729" y="2979"/>
                  </a:lnTo>
                  <a:moveTo>
                    <a:pt x="5752" y="2966"/>
                  </a:moveTo>
                  <a:lnTo>
                    <a:pt x="5752" y="2966"/>
                  </a:lnTo>
                  <a:lnTo>
                    <a:pt x="5792" y="2945"/>
                  </a:lnTo>
                  <a:lnTo>
                    <a:pt x="5800" y="2941"/>
                  </a:lnTo>
                  <a:moveTo>
                    <a:pt x="5823" y="2929"/>
                  </a:moveTo>
                  <a:lnTo>
                    <a:pt x="5823" y="2929"/>
                  </a:lnTo>
                  <a:lnTo>
                    <a:pt x="5871" y="2905"/>
                  </a:lnTo>
                  <a:moveTo>
                    <a:pt x="5894" y="2892"/>
                  </a:moveTo>
                  <a:lnTo>
                    <a:pt x="5894" y="2892"/>
                  </a:lnTo>
                  <a:lnTo>
                    <a:pt x="5908" y="2885"/>
                  </a:lnTo>
                  <a:lnTo>
                    <a:pt x="5942" y="2868"/>
                  </a:lnTo>
                  <a:moveTo>
                    <a:pt x="5965" y="2856"/>
                  </a:moveTo>
                  <a:lnTo>
                    <a:pt x="5965" y="2856"/>
                  </a:lnTo>
                  <a:lnTo>
                    <a:pt x="6013" y="2831"/>
                  </a:lnTo>
                  <a:moveTo>
                    <a:pt x="6036" y="2819"/>
                  </a:moveTo>
                  <a:lnTo>
                    <a:pt x="6036" y="2819"/>
                  </a:lnTo>
                  <a:lnTo>
                    <a:pt x="6084" y="2794"/>
                  </a:lnTo>
                  <a:moveTo>
                    <a:pt x="6108" y="2782"/>
                  </a:moveTo>
                  <a:lnTo>
                    <a:pt x="6108" y="2782"/>
                  </a:lnTo>
                  <a:lnTo>
                    <a:pt x="6140" y="2765"/>
                  </a:lnTo>
                  <a:lnTo>
                    <a:pt x="6155" y="2758"/>
                  </a:lnTo>
                  <a:moveTo>
                    <a:pt x="6179" y="2745"/>
                  </a:moveTo>
                  <a:lnTo>
                    <a:pt x="6179" y="2745"/>
                  </a:lnTo>
                  <a:lnTo>
                    <a:pt x="6226" y="2721"/>
                  </a:lnTo>
                  <a:moveTo>
                    <a:pt x="6250" y="2709"/>
                  </a:moveTo>
                  <a:lnTo>
                    <a:pt x="6250" y="2709"/>
                  </a:lnTo>
                  <a:lnTo>
                    <a:pt x="6256" y="2705"/>
                  </a:lnTo>
                  <a:lnTo>
                    <a:pt x="6297" y="2684"/>
                  </a:lnTo>
                  <a:moveTo>
                    <a:pt x="6321" y="2672"/>
                  </a:moveTo>
                  <a:lnTo>
                    <a:pt x="6321" y="2672"/>
                  </a:lnTo>
                  <a:lnTo>
                    <a:pt x="6368" y="2647"/>
                  </a:lnTo>
                  <a:moveTo>
                    <a:pt x="6392" y="2635"/>
                  </a:moveTo>
                  <a:lnTo>
                    <a:pt x="6392" y="2635"/>
                  </a:lnTo>
                  <a:lnTo>
                    <a:pt x="6439" y="2610"/>
                  </a:lnTo>
                  <a:moveTo>
                    <a:pt x="6462" y="2598"/>
                  </a:moveTo>
                  <a:lnTo>
                    <a:pt x="6462" y="2598"/>
                  </a:lnTo>
                  <a:lnTo>
                    <a:pt x="6488" y="2584"/>
                  </a:lnTo>
                  <a:lnTo>
                    <a:pt x="6510" y="2573"/>
                  </a:lnTo>
                  <a:moveTo>
                    <a:pt x="6533" y="2561"/>
                  </a:moveTo>
                  <a:lnTo>
                    <a:pt x="6533" y="2561"/>
                  </a:lnTo>
                  <a:lnTo>
                    <a:pt x="6581" y="2536"/>
                  </a:lnTo>
                  <a:moveTo>
                    <a:pt x="6604" y="2524"/>
                  </a:moveTo>
                  <a:lnTo>
                    <a:pt x="6604" y="2524"/>
                  </a:lnTo>
                  <a:lnTo>
                    <a:pt x="6604" y="2524"/>
                  </a:lnTo>
                  <a:lnTo>
                    <a:pt x="6652" y="2499"/>
                  </a:lnTo>
                  <a:moveTo>
                    <a:pt x="6675" y="2487"/>
                  </a:moveTo>
                  <a:lnTo>
                    <a:pt x="6675" y="2487"/>
                  </a:lnTo>
                  <a:lnTo>
                    <a:pt x="6720" y="2464"/>
                  </a:lnTo>
                  <a:lnTo>
                    <a:pt x="6723" y="2463"/>
                  </a:lnTo>
                  <a:moveTo>
                    <a:pt x="6746" y="2450"/>
                  </a:moveTo>
                  <a:lnTo>
                    <a:pt x="6746" y="2450"/>
                  </a:lnTo>
                  <a:lnTo>
                    <a:pt x="6794" y="2426"/>
                  </a:lnTo>
                  <a:moveTo>
                    <a:pt x="6817" y="2413"/>
                  </a:moveTo>
                  <a:lnTo>
                    <a:pt x="6817" y="2413"/>
                  </a:lnTo>
                  <a:lnTo>
                    <a:pt x="6835" y="2404"/>
                  </a:lnTo>
                  <a:lnTo>
                    <a:pt x="6865" y="2389"/>
                  </a:lnTo>
                  <a:moveTo>
                    <a:pt x="6888" y="2376"/>
                  </a:moveTo>
                  <a:lnTo>
                    <a:pt x="6888" y="2376"/>
                  </a:lnTo>
                  <a:lnTo>
                    <a:pt x="6936" y="2352"/>
                  </a:lnTo>
                  <a:moveTo>
                    <a:pt x="6959" y="2340"/>
                  </a:moveTo>
                  <a:lnTo>
                    <a:pt x="6959" y="2340"/>
                  </a:lnTo>
                  <a:lnTo>
                    <a:pt x="7007" y="2315"/>
                  </a:lnTo>
                  <a:moveTo>
                    <a:pt x="7030" y="2303"/>
                  </a:moveTo>
                  <a:lnTo>
                    <a:pt x="7030" y="2303"/>
                  </a:lnTo>
                  <a:lnTo>
                    <a:pt x="7067" y="2284"/>
                  </a:lnTo>
                  <a:lnTo>
                    <a:pt x="7078" y="2278"/>
                  </a:lnTo>
                  <a:moveTo>
                    <a:pt x="7102" y="2266"/>
                  </a:moveTo>
                  <a:lnTo>
                    <a:pt x="7102" y="2266"/>
                  </a:lnTo>
                  <a:lnTo>
                    <a:pt x="7149" y="2242"/>
                  </a:lnTo>
                  <a:moveTo>
                    <a:pt x="7173" y="2229"/>
                  </a:moveTo>
                  <a:lnTo>
                    <a:pt x="7173" y="2229"/>
                  </a:lnTo>
                  <a:lnTo>
                    <a:pt x="7183" y="2224"/>
                  </a:lnTo>
                  <a:lnTo>
                    <a:pt x="7220" y="2205"/>
                  </a:lnTo>
                  <a:moveTo>
                    <a:pt x="7244" y="2193"/>
                  </a:moveTo>
                  <a:lnTo>
                    <a:pt x="7244" y="2193"/>
                  </a:lnTo>
                  <a:lnTo>
                    <a:pt x="7291" y="2168"/>
                  </a:lnTo>
                  <a:moveTo>
                    <a:pt x="7315" y="2156"/>
                  </a:moveTo>
                  <a:lnTo>
                    <a:pt x="7315" y="2156"/>
                  </a:lnTo>
                  <a:lnTo>
                    <a:pt x="7362" y="2131"/>
                  </a:lnTo>
                  <a:moveTo>
                    <a:pt x="7386" y="2119"/>
                  </a:moveTo>
                  <a:lnTo>
                    <a:pt x="7386" y="2119"/>
                  </a:lnTo>
                  <a:lnTo>
                    <a:pt x="7415" y="2104"/>
                  </a:lnTo>
                  <a:lnTo>
                    <a:pt x="7433" y="2095"/>
                  </a:lnTo>
                  <a:moveTo>
                    <a:pt x="7457" y="2082"/>
                  </a:moveTo>
                  <a:lnTo>
                    <a:pt x="7457" y="2082"/>
                  </a:lnTo>
                  <a:lnTo>
                    <a:pt x="7504" y="2058"/>
                  </a:lnTo>
                  <a:moveTo>
                    <a:pt x="7528" y="2046"/>
                  </a:moveTo>
                  <a:lnTo>
                    <a:pt x="7528" y="2046"/>
                  </a:lnTo>
                  <a:lnTo>
                    <a:pt x="7531" y="2044"/>
                  </a:lnTo>
                  <a:lnTo>
                    <a:pt x="7575" y="2021"/>
                  </a:lnTo>
                  <a:moveTo>
                    <a:pt x="7599" y="2009"/>
                  </a:moveTo>
                  <a:lnTo>
                    <a:pt x="7599" y="2009"/>
                  </a:lnTo>
                  <a:lnTo>
                    <a:pt x="7646" y="1984"/>
                  </a:lnTo>
                  <a:moveTo>
                    <a:pt x="7670" y="1972"/>
                  </a:moveTo>
                  <a:lnTo>
                    <a:pt x="7670" y="1972"/>
                  </a:lnTo>
                  <a:lnTo>
                    <a:pt x="7717" y="1948"/>
                  </a:lnTo>
                  <a:moveTo>
                    <a:pt x="7741" y="1935"/>
                  </a:moveTo>
                  <a:lnTo>
                    <a:pt x="7741" y="1935"/>
                  </a:lnTo>
                  <a:lnTo>
                    <a:pt x="7763" y="1924"/>
                  </a:lnTo>
                  <a:lnTo>
                    <a:pt x="7788" y="1911"/>
                  </a:lnTo>
                  <a:moveTo>
                    <a:pt x="7812" y="1898"/>
                  </a:moveTo>
                  <a:lnTo>
                    <a:pt x="7812" y="1898"/>
                  </a:lnTo>
                  <a:lnTo>
                    <a:pt x="7859" y="1874"/>
                  </a:lnTo>
                  <a:moveTo>
                    <a:pt x="7883" y="1861"/>
                  </a:moveTo>
                  <a:lnTo>
                    <a:pt x="7883" y="1861"/>
                  </a:lnTo>
                  <a:lnTo>
                    <a:pt x="7930" y="1836"/>
                  </a:lnTo>
                  <a:moveTo>
                    <a:pt x="7954" y="1824"/>
                  </a:moveTo>
                  <a:lnTo>
                    <a:pt x="7954" y="1824"/>
                  </a:lnTo>
                  <a:lnTo>
                    <a:pt x="7994" y="1803"/>
                  </a:lnTo>
                  <a:lnTo>
                    <a:pt x="8001" y="1799"/>
                  </a:lnTo>
                  <a:moveTo>
                    <a:pt x="8024" y="1787"/>
                  </a:moveTo>
                  <a:lnTo>
                    <a:pt x="8024" y="1787"/>
                  </a:lnTo>
                  <a:lnTo>
                    <a:pt x="8072" y="1762"/>
                  </a:lnTo>
                  <a:moveTo>
                    <a:pt x="8095" y="1750"/>
                  </a:moveTo>
                  <a:lnTo>
                    <a:pt x="8095" y="1750"/>
                  </a:lnTo>
                  <a:lnTo>
                    <a:pt x="8110" y="1743"/>
                  </a:lnTo>
                  <a:lnTo>
                    <a:pt x="8143" y="1725"/>
                  </a:lnTo>
                  <a:moveTo>
                    <a:pt x="8167" y="1713"/>
                  </a:moveTo>
                  <a:lnTo>
                    <a:pt x="8167" y="1713"/>
                  </a:lnTo>
                  <a:lnTo>
                    <a:pt x="8214" y="1689"/>
                  </a:lnTo>
                  <a:moveTo>
                    <a:pt x="8238" y="1676"/>
                  </a:moveTo>
                  <a:lnTo>
                    <a:pt x="8238" y="1676"/>
                  </a:lnTo>
                  <a:lnTo>
                    <a:pt x="8285" y="1652"/>
                  </a:lnTo>
                  <a:moveTo>
                    <a:pt x="8309" y="1640"/>
                  </a:moveTo>
                  <a:lnTo>
                    <a:pt x="8309" y="1640"/>
                  </a:lnTo>
                  <a:lnTo>
                    <a:pt x="8342" y="1623"/>
                  </a:lnTo>
                  <a:lnTo>
                    <a:pt x="8356" y="1615"/>
                  </a:lnTo>
                  <a:moveTo>
                    <a:pt x="8380" y="1603"/>
                  </a:moveTo>
                  <a:lnTo>
                    <a:pt x="8380" y="1603"/>
                  </a:lnTo>
                  <a:lnTo>
                    <a:pt x="8427" y="1578"/>
                  </a:lnTo>
                  <a:moveTo>
                    <a:pt x="8451" y="1566"/>
                  </a:moveTo>
                  <a:lnTo>
                    <a:pt x="8451" y="1566"/>
                  </a:lnTo>
                  <a:lnTo>
                    <a:pt x="8458" y="1563"/>
                  </a:lnTo>
                  <a:lnTo>
                    <a:pt x="8498" y="1542"/>
                  </a:lnTo>
                  <a:moveTo>
                    <a:pt x="8522" y="1529"/>
                  </a:moveTo>
                  <a:lnTo>
                    <a:pt x="8522" y="1529"/>
                  </a:lnTo>
                  <a:lnTo>
                    <a:pt x="8569" y="1505"/>
                  </a:lnTo>
                  <a:moveTo>
                    <a:pt x="8593" y="1493"/>
                  </a:moveTo>
                  <a:lnTo>
                    <a:pt x="8593" y="1493"/>
                  </a:lnTo>
                  <a:lnTo>
                    <a:pt x="8640" y="1468"/>
                  </a:lnTo>
                  <a:moveTo>
                    <a:pt x="8664" y="1456"/>
                  </a:moveTo>
                  <a:lnTo>
                    <a:pt x="8664" y="1456"/>
                  </a:lnTo>
                  <a:lnTo>
                    <a:pt x="8690" y="1443"/>
                  </a:lnTo>
                  <a:lnTo>
                    <a:pt x="8711" y="1431"/>
                  </a:lnTo>
                  <a:moveTo>
                    <a:pt x="8735" y="1419"/>
                  </a:moveTo>
                  <a:lnTo>
                    <a:pt x="8735" y="1419"/>
                  </a:lnTo>
                  <a:lnTo>
                    <a:pt x="8782" y="1395"/>
                  </a:lnTo>
                  <a:moveTo>
                    <a:pt x="8806" y="1382"/>
                  </a:moveTo>
                  <a:lnTo>
                    <a:pt x="8806" y="1382"/>
                  </a:lnTo>
                  <a:lnTo>
                    <a:pt x="8853" y="1358"/>
                  </a:lnTo>
                  <a:moveTo>
                    <a:pt x="8877" y="1345"/>
                  </a:moveTo>
                  <a:lnTo>
                    <a:pt x="8877" y="1345"/>
                  </a:lnTo>
                  <a:lnTo>
                    <a:pt x="8920" y="1323"/>
                  </a:lnTo>
                  <a:lnTo>
                    <a:pt x="8924" y="1321"/>
                  </a:lnTo>
                  <a:moveTo>
                    <a:pt x="8948" y="1308"/>
                  </a:moveTo>
                  <a:lnTo>
                    <a:pt x="8948" y="1308"/>
                  </a:lnTo>
                  <a:lnTo>
                    <a:pt x="8995" y="1284"/>
                  </a:lnTo>
                  <a:moveTo>
                    <a:pt x="9019" y="1272"/>
                  </a:moveTo>
                  <a:lnTo>
                    <a:pt x="9019" y="1272"/>
                  </a:lnTo>
                  <a:lnTo>
                    <a:pt x="9036" y="1263"/>
                  </a:lnTo>
                  <a:lnTo>
                    <a:pt x="9066" y="1247"/>
                  </a:lnTo>
                  <a:moveTo>
                    <a:pt x="9090" y="1235"/>
                  </a:moveTo>
                  <a:lnTo>
                    <a:pt x="9090" y="1235"/>
                  </a:lnTo>
                  <a:lnTo>
                    <a:pt x="9137" y="1210"/>
                  </a:lnTo>
                  <a:moveTo>
                    <a:pt x="9161" y="1198"/>
                  </a:moveTo>
                  <a:lnTo>
                    <a:pt x="9161" y="1198"/>
                  </a:lnTo>
                  <a:lnTo>
                    <a:pt x="9208" y="1174"/>
                  </a:lnTo>
                  <a:moveTo>
                    <a:pt x="9232" y="1161"/>
                  </a:moveTo>
                  <a:lnTo>
                    <a:pt x="9232" y="1161"/>
                  </a:lnTo>
                  <a:lnTo>
                    <a:pt x="9268" y="1143"/>
                  </a:lnTo>
                  <a:lnTo>
                    <a:pt x="9279" y="1137"/>
                  </a:lnTo>
                  <a:moveTo>
                    <a:pt x="9303" y="1124"/>
                  </a:moveTo>
                  <a:lnTo>
                    <a:pt x="9303" y="1124"/>
                  </a:lnTo>
                  <a:lnTo>
                    <a:pt x="9350" y="1099"/>
                  </a:lnTo>
                  <a:moveTo>
                    <a:pt x="9374" y="1087"/>
                  </a:moveTo>
                  <a:lnTo>
                    <a:pt x="9374" y="1087"/>
                  </a:lnTo>
                  <a:lnTo>
                    <a:pt x="9384" y="1081"/>
                  </a:lnTo>
                  <a:lnTo>
                    <a:pt x="9421" y="1062"/>
                  </a:lnTo>
                  <a:moveTo>
                    <a:pt x="9445" y="1050"/>
                  </a:moveTo>
                  <a:lnTo>
                    <a:pt x="9445" y="1050"/>
                  </a:lnTo>
                  <a:lnTo>
                    <a:pt x="9492" y="1026"/>
                  </a:lnTo>
                  <a:moveTo>
                    <a:pt x="9516" y="1013"/>
                  </a:moveTo>
                  <a:lnTo>
                    <a:pt x="9516" y="1013"/>
                  </a:lnTo>
                  <a:lnTo>
                    <a:pt x="9563" y="989"/>
                  </a:lnTo>
                  <a:moveTo>
                    <a:pt x="9587" y="976"/>
                  </a:moveTo>
                  <a:lnTo>
                    <a:pt x="9587" y="976"/>
                  </a:lnTo>
                  <a:lnTo>
                    <a:pt x="9616" y="961"/>
                  </a:lnTo>
                  <a:lnTo>
                    <a:pt x="9634" y="952"/>
                  </a:lnTo>
                  <a:moveTo>
                    <a:pt x="9658" y="940"/>
                  </a:moveTo>
                  <a:lnTo>
                    <a:pt x="9658" y="940"/>
                  </a:lnTo>
                  <a:lnTo>
                    <a:pt x="9705" y="915"/>
                  </a:lnTo>
                  <a:moveTo>
                    <a:pt x="9729" y="903"/>
                  </a:moveTo>
                  <a:lnTo>
                    <a:pt x="9729" y="903"/>
                  </a:lnTo>
                  <a:lnTo>
                    <a:pt x="9732" y="901"/>
                  </a:lnTo>
                  <a:lnTo>
                    <a:pt x="9776" y="878"/>
                  </a:lnTo>
                  <a:moveTo>
                    <a:pt x="9800" y="866"/>
                  </a:moveTo>
                  <a:lnTo>
                    <a:pt x="9800" y="866"/>
                  </a:lnTo>
                  <a:lnTo>
                    <a:pt x="9847" y="842"/>
                  </a:lnTo>
                  <a:moveTo>
                    <a:pt x="9871" y="829"/>
                  </a:moveTo>
                  <a:lnTo>
                    <a:pt x="9871" y="829"/>
                  </a:lnTo>
                  <a:lnTo>
                    <a:pt x="9918" y="805"/>
                  </a:lnTo>
                  <a:moveTo>
                    <a:pt x="9942" y="792"/>
                  </a:moveTo>
                  <a:lnTo>
                    <a:pt x="9942" y="792"/>
                  </a:lnTo>
                  <a:lnTo>
                    <a:pt x="9963" y="781"/>
                  </a:lnTo>
                  <a:lnTo>
                    <a:pt x="9989" y="768"/>
                  </a:lnTo>
                  <a:moveTo>
                    <a:pt x="10013" y="755"/>
                  </a:moveTo>
                  <a:lnTo>
                    <a:pt x="10013" y="755"/>
                  </a:lnTo>
                  <a:lnTo>
                    <a:pt x="10060" y="731"/>
                  </a:lnTo>
                  <a:moveTo>
                    <a:pt x="10084" y="719"/>
                  </a:moveTo>
                  <a:lnTo>
                    <a:pt x="10084" y="719"/>
                  </a:lnTo>
                  <a:lnTo>
                    <a:pt x="10131" y="694"/>
                  </a:lnTo>
                  <a:moveTo>
                    <a:pt x="10155" y="682"/>
                  </a:moveTo>
                  <a:lnTo>
                    <a:pt x="10155" y="682"/>
                  </a:lnTo>
                  <a:lnTo>
                    <a:pt x="10195" y="661"/>
                  </a:lnTo>
                  <a:lnTo>
                    <a:pt x="10202" y="657"/>
                  </a:lnTo>
                  <a:moveTo>
                    <a:pt x="10226" y="645"/>
                  </a:moveTo>
                  <a:lnTo>
                    <a:pt x="10226" y="645"/>
                  </a:lnTo>
                  <a:lnTo>
                    <a:pt x="10273" y="621"/>
                  </a:lnTo>
                  <a:moveTo>
                    <a:pt x="10297" y="608"/>
                  </a:moveTo>
                  <a:lnTo>
                    <a:pt x="10297" y="608"/>
                  </a:lnTo>
                  <a:lnTo>
                    <a:pt x="10311" y="601"/>
                  </a:lnTo>
                  <a:lnTo>
                    <a:pt x="10345" y="584"/>
                  </a:lnTo>
                  <a:moveTo>
                    <a:pt x="10368" y="572"/>
                  </a:moveTo>
                  <a:lnTo>
                    <a:pt x="10368" y="572"/>
                  </a:lnTo>
                  <a:lnTo>
                    <a:pt x="10416" y="547"/>
                  </a:lnTo>
                  <a:moveTo>
                    <a:pt x="10439" y="535"/>
                  </a:moveTo>
                  <a:lnTo>
                    <a:pt x="10439" y="535"/>
                  </a:lnTo>
                  <a:lnTo>
                    <a:pt x="10487" y="510"/>
                  </a:lnTo>
                  <a:moveTo>
                    <a:pt x="10510" y="498"/>
                  </a:moveTo>
                  <a:lnTo>
                    <a:pt x="10510" y="498"/>
                  </a:lnTo>
                  <a:lnTo>
                    <a:pt x="10543" y="481"/>
                  </a:lnTo>
                  <a:lnTo>
                    <a:pt x="10558" y="474"/>
                  </a:lnTo>
                  <a:moveTo>
                    <a:pt x="10581" y="461"/>
                  </a:moveTo>
                  <a:lnTo>
                    <a:pt x="10581" y="461"/>
                  </a:lnTo>
                  <a:lnTo>
                    <a:pt x="10629" y="437"/>
                  </a:lnTo>
                  <a:moveTo>
                    <a:pt x="10652" y="425"/>
                  </a:moveTo>
                  <a:lnTo>
                    <a:pt x="10652" y="425"/>
                  </a:lnTo>
                  <a:lnTo>
                    <a:pt x="10659" y="421"/>
                  </a:lnTo>
                  <a:lnTo>
                    <a:pt x="10700" y="400"/>
                  </a:lnTo>
                  <a:moveTo>
                    <a:pt x="10723" y="387"/>
                  </a:moveTo>
                  <a:lnTo>
                    <a:pt x="10723" y="387"/>
                  </a:lnTo>
                  <a:lnTo>
                    <a:pt x="10770" y="362"/>
                  </a:lnTo>
                  <a:moveTo>
                    <a:pt x="10794" y="350"/>
                  </a:moveTo>
                  <a:lnTo>
                    <a:pt x="10794" y="350"/>
                  </a:lnTo>
                  <a:lnTo>
                    <a:pt x="10841" y="326"/>
                  </a:lnTo>
                  <a:moveTo>
                    <a:pt x="10865" y="313"/>
                  </a:moveTo>
                  <a:lnTo>
                    <a:pt x="10865" y="313"/>
                  </a:lnTo>
                  <a:lnTo>
                    <a:pt x="10891" y="300"/>
                  </a:lnTo>
                  <a:lnTo>
                    <a:pt x="10912" y="289"/>
                  </a:lnTo>
                  <a:moveTo>
                    <a:pt x="10936" y="276"/>
                  </a:moveTo>
                  <a:lnTo>
                    <a:pt x="10936" y="276"/>
                  </a:lnTo>
                  <a:lnTo>
                    <a:pt x="10983" y="252"/>
                  </a:lnTo>
                  <a:moveTo>
                    <a:pt x="11007" y="239"/>
                  </a:moveTo>
                  <a:lnTo>
                    <a:pt x="11007" y="239"/>
                  </a:lnTo>
                  <a:lnTo>
                    <a:pt x="11054" y="215"/>
                  </a:lnTo>
                  <a:moveTo>
                    <a:pt x="11078" y="203"/>
                  </a:moveTo>
                  <a:lnTo>
                    <a:pt x="11078" y="203"/>
                  </a:lnTo>
                  <a:lnTo>
                    <a:pt x="11122" y="180"/>
                  </a:lnTo>
                  <a:lnTo>
                    <a:pt x="11125" y="178"/>
                  </a:lnTo>
                  <a:moveTo>
                    <a:pt x="11149" y="166"/>
                  </a:moveTo>
                  <a:lnTo>
                    <a:pt x="11149" y="166"/>
                  </a:lnTo>
                  <a:lnTo>
                    <a:pt x="11196" y="141"/>
                  </a:lnTo>
                  <a:moveTo>
                    <a:pt x="11220" y="129"/>
                  </a:moveTo>
                  <a:lnTo>
                    <a:pt x="11220" y="129"/>
                  </a:lnTo>
                  <a:lnTo>
                    <a:pt x="11238" y="120"/>
                  </a:lnTo>
                  <a:lnTo>
                    <a:pt x="11267" y="105"/>
                  </a:lnTo>
                  <a:moveTo>
                    <a:pt x="11291" y="92"/>
                  </a:moveTo>
                  <a:lnTo>
                    <a:pt x="11291" y="92"/>
                  </a:lnTo>
                  <a:lnTo>
                    <a:pt x="11338" y="68"/>
                  </a:lnTo>
                  <a:moveTo>
                    <a:pt x="11362" y="56"/>
                  </a:moveTo>
                  <a:lnTo>
                    <a:pt x="11362" y="56"/>
                  </a:lnTo>
                  <a:lnTo>
                    <a:pt x="11410" y="31"/>
                  </a:lnTo>
                  <a:moveTo>
                    <a:pt x="11433" y="19"/>
                  </a:moveTo>
                  <a:lnTo>
                    <a:pt x="11433" y="19"/>
                  </a:lnTo>
                  <a:lnTo>
                    <a:pt x="1147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45"/>
            <p:cNvSpPr>
              <a:spLocks/>
            </p:cNvSpPr>
            <p:nvPr/>
          </p:nvSpPr>
          <p:spPr bwMode="auto">
            <a:xfrm>
              <a:off x="520" y="1040"/>
              <a:ext cx="38" cy="48"/>
            </a:xfrm>
            <a:custGeom>
              <a:avLst/>
              <a:gdLst>
                <a:gd name="T0" fmla="*/ 188 w 329"/>
                <a:gd name="T1" fmla="*/ 349 h 349"/>
                <a:gd name="T2" fmla="*/ 188 w 329"/>
                <a:gd name="T3" fmla="*/ 349 h 349"/>
                <a:gd name="T4" fmla="*/ 286 w 329"/>
                <a:gd name="T5" fmla="*/ 56 h 349"/>
                <a:gd name="T6" fmla="*/ 286 w 329"/>
                <a:gd name="T7" fmla="*/ 349 h 349"/>
                <a:gd name="T8" fmla="*/ 329 w 329"/>
                <a:gd name="T9" fmla="*/ 349 h 349"/>
                <a:gd name="T10" fmla="*/ 329 w 329"/>
                <a:gd name="T11" fmla="*/ 0 h 349"/>
                <a:gd name="T12" fmla="*/ 267 w 329"/>
                <a:gd name="T13" fmla="*/ 0 h 349"/>
                <a:gd name="T14" fmla="*/ 165 w 329"/>
                <a:gd name="T15" fmla="*/ 304 h 349"/>
                <a:gd name="T16" fmla="*/ 62 w 329"/>
                <a:gd name="T17" fmla="*/ 0 h 349"/>
                <a:gd name="T18" fmla="*/ 0 w 329"/>
                <a:gd name="T19" fmla="*/ 0 h 349"/>
                <a:gd name="T20" fmla="*/ 0 w 329"/>
                <a:gd name="T21" fmla="*/ 349 h 349"/>
                <a:gd name="T22" fmla="*/ 42 w 329"/>
                <a:gd name="T23" fmla="*/ 349 h 349"/>
                <a:gd name="T24" fmla="*/ 42 w 329"/>
                <a:gd name="T25" fmla="*/ 56 h 349"/>
                <a:gd name="T26" fmla="*/ 141 w 329"/>
                <a:gd name="T27" fmla="*/ 349 h 349"/>
                <a:gd name="T28" fmla="*/ 188 w 329"/>
                <a:gd name="T29" fmla="*/ 34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9" h="349">
                  <a:moveTo>
                    <a:pt x="188" y="349"/>
                  </a:moveTo>
                  <a:lnTo>
                    <a:pt x="188" y="349"/>
                  </a:lnTo>
                  <a:lnTo>
                    <a:pt x="286" y="56"/>
                  </a:lnTo>
                  <a:lnTo>
                    <a:pt x="286" y="349"/>
                  </a:lnTo>
                  <a:lnTo>
                    <a:pt x="329" y="349"/>
                  </a:lnTo>
                  <a:lnTo>
                    <a:pt x="329" y="0"/>
                  </a:lnTo>
                  <a:lnTo>
                    <a:pt x="267" y="0"/>
                  </a:lnTo>
                  <a:lnTo>
                    <a:pt x="165" y="304"/>
                  </a:lnTo>
                  <a:lnTo>
                    <a:pt x="62" y="0"/>
                  </a:lnTo>
                  <a:lnTo>
                    <a:pt x="0" y="0"/>
                  </a:lnTo>
                  <a:lnTo>
                    <a:pt x="0" y="349"/>
                  </a:lnTo>
                  <a:lnTo>
                    <a:pt x="42" y="349"/>
                  </a:lnTo>
                  <a:lnTo>
                    <a:pt x="42" y="56"/>
                  </a:lnTo>
                  <a:lnTo>
                    <a:pt x="141" y="349"/>
                  </a:lnTo>
                  <a:lnTo>
                    <a:pt x="188" y="34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46"/>
            <p:cNvSpPr>
              <a:spLocks noEditPoints="1"/>
            </p:cNvSpPr>
            <p:nvPr/>
          </p:nvSpPr>
          <p:spPr bwMode="auto">
            <a:xfrm>
              <a:off x="564" y="1053"/>
              <a:ext cx="26" cy="36"/>
            </a:xfrm>
            <a:custGeom>
              <a:avLst/>
              <a:gdLst>
                <a:gd name="T0" fmla="*/ 227 w 227"/>
                <a:gd name="T1" fmla="*/ 146 h 269"/>
                <a:gd name="T2" fmla="*/ 227 w 227"/>
                <a:gd name="T3" fmla="*/ 146 h 269"/>
                <a:gd name="T4" fmla="*/ 217 w 227"/>
                <a:gd name="T5" fmla="*/ 66 h 269"/>
                <a:gd name="T6" fmla="*/ 115 w 227"/>
                <a:gd name="T7" fmla="*/ 0 h 269"/>
                <a:gd name="T8" fmla="*/ 0 w 227"/>
                <a:gd name="T9" fmla="*/ 136 h 269"/>
                <a:gd name="T10" fmla="*/ 114 w 227"/>
                <a:gd name="T11" fmla="*/ 269 h 269"/>
                <a:gd name="T12" fmla="*/ 221 w 227"/>
                <a:gd name="T13" fmla="*/ 182 h 269"/>
                <a:gd name="T14" fmla="*/ 181 w 227"/>
                <a:gd name="T15" fmla="*/ 182 h 269"/>
                <a:gd name="T16" fmla="*/ 115 w 227"/>
                <a:gd name="T17" fmla="*/ 232 h 269"/>
                <a:gd name="T18" fmla="*/ 55 w 227"/>
                <a:gd name="T19" fmla="*/ 199 h 269"/>
                <a:gd name="T20" fmla="*/ 42 w 227"/>
                <a:gd name="T21" fmla="*/ 146 h 269"/>
                <a:gd name="T22" fmla="*/ 227 w 227"/>
                <a:gd name="T23" fmla="*/ 146 h 269"/>
                <a:gd name="T24" fmla="*/ 43 w 227"/>
                <a:gd name="T25" fmla="*/ 113 h 269"/>
                <a:gd name="T26" fmla="*/ 43 w 227"/>
                <a:gd name="T27" fmla="*/ 113 h 269"/>
                <a:gd name="T28" fmla="*/ 115 w 227"/>
                <a:gd name="T29" fmla="*/ 37 h 269"/>
                <a:gd name="T30" fmla="*/ 184 w 227"/>
                <a:gd name="T31" fmla="*/ 110 h 269"/>
                <a:gd name="T32" fmla="*/ 183 w 227"/>
                <a:gd name="T33" fmla="*/ 113 h 269"/>
                <a:gd name="T34" fmla="*/ 43 w 227"/>
                <a:gd name="T35" fmla="*/ 11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7" h="269">
                  <a:moveTo>
                    <a:pt x="227" y="146"/>
                  </a:moveTo>
                  <a:lnTo>
                    <a:pt x="227" y="146"/>
                  </a:lnTo>
                  <a:cubicBezTo>
                    <a:pt x="227" y="107"/>
                    <a:pt x="224" y="84"/>
                    <a:pt x="217" y="66"/>
                  </a:cubicBezTo>
                  <a:cubicBezTo>
                    <a:pt x="200" y="25"/>
                    <a:pt x="162" y="0"/>
                    <a:pt x="115" y="0"/>
                  </a:cubicBezTo>
                  <a:cubicBezTo>
                    <a:pt x="45" y="0"/>
                    <a:pt x="0" y="53"/>
                    <a:pt x="0" y="136"/>
                  </a:cubicBezTo>
                  <a:cubicBezTo>
                    <a:pt x="0" y="218"/>
                    <a:pt x="44" y="269"/>
                    <a:pt x="114" y="269"/>
                  </a:cubicBezTo>
                  <a:cubicBezTo>
                    <a:pt x="172" y="269"/>
                    <a:pt x="211" y="236"/>
                    <a:pt x="221" y="182"/>
                  </a:cubicBezTo>
                  <a:lnTo>
                    <a:pt x="181" y="182"/>
                  </a:lnTo>
                  <a:cubicBezTo>
                    <a:pt x="170" y="215"/>
                    <a:pt x="148" y="232"/>
                    <a:pt x="115" y="232"/>
                  </a:cubicBezTo>
                  <a:cubicBezTo>
                    <a:pt x="90" y="232"/>
                    <a:pt x="69" y="220"/>
                    <a:pt x="55" y="199"/>
                  </a:cubicBezTo>
                  <a:cubicBezTo>
                    <a:pt x="46" y="185"/>
                    <a:pt x="42" y="171"/>
                    <a:pt x="42" y="146"/>
                  </a:cubicBezTo>
                  <a:lnTo>
                    <a:pt x="227" y="146"/>
                  </a:lnTo>
                  <a:close/>
                  <a:moveTo>
                    <a:pt x="43" y="113"/>
                  </a:moveTo>
                  <a:lnTo>
                    <a:pt x="43" y="113"/>
                  </a:lnTo>
                  <a:cubicBezTo>
                    <a:pt x="46" y="67"/>
                    <a:pt x="74" y="37"/>
                    <a:pt x="115" y="37"/>
                  </a:cubicBezTo>
                  <a:cubicBezTo>
                    <a:pt x="154" y="37"/>
                    <a:pt x="184" y="69"/>
                    <a:pt x="184" y="110"/>
                  </a:cubicBezTo>
                  <a:cubicBezTo>
                    <a:pt x="184" y="111"/>
                    <a:pt x="184" y="112"/>
                    <a:pt x="183" y="113"/>
                  </a:cubicBezTo>
                  <a:lnTo>
                    <a:pt x="43" y="11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47"/>
            <p:cNvSpPr>
              <a:spLocks noEditPoints="1"/>
            </p:cNvSpPr>
            <p:nvPr/>
          </p:nvSpPr>
          <p:spPr bwMode="auto">
            <a:xfrm>
              <a:off x="595" y="1053"/>
              <a:ext cx="27" cy="36"/>
            </a:xfrm>
            <a:custGeom>
              <a:avLst/>
              <a:gdLst>
                <a:gd name="T0" fmla="*/ 236 w 236"/>
                <a:gd name="T1" fmla="*/ 234 h 269"/>
                <a:gd name="T2" fmla="*/ 236 w 236"/>
                <a:gd name="T3" fmla="*/ 234 h 269"/>
                <a:gd name="T4" fmla="*/ 227 w 236"/>
                <a:gd name="T5" fmla="*/ 235 h 269"/>
                <a:gd name="T6" fmla="*/ 206 w 236"/>
                <a:gd name="T7" fmla="*/ 216 h 269"/>
                <a:gd name="T8" fmla="*/ 206 w 236"/>
                <a:gd name="T9" fmla="*/ 68 h 269"/>
                <a:gd name="T10" fmla="*/ 111 w 236"/>
                <a:gd name="T11" fmla="*/ 0 h 269"/>
                <a:gd name="T12" fmla="*/ 28 w 236"/>
                <a:gd name="T13" fmla="*/ 29 h 269"/>
                <a:gd name="T14" fmla="*/ 11 w 236"/>
                <a:gd name="T15" fmla="*/ 81 h 269"/>
                <a:gd name="T16" fmla="*/ 51 w 236"/>
                <a:gd name="T17" fmla="*/ 81 h 269"/>
                <a:gd name="T18" fmla="*/ 110 w 236"/>
                <a:gd name="T19" fmla="*/ 37 h 269"/>
                <a:gd name="T20" fmla="*/ 166 w 236"/>
                <a:gd name="T21" fmla="*/ 74 h 269"/>
                <a:gd name="T22" fmla="*/ 166 w 236"/>
                <a:gd name="T23" fmla="*/ 84 h 269"/>
                <a:gd name="T24" fmla="*/ 124 w 236"/>
                <a:gd name="T25" fmla="*/ 112 h 269"/>
                <a:gd name="T26" fmla="*/ 44 w 236"/>
                <a:gd name="T27" fmla="*/ 128 h 269"/>
                <a:gd name="T28" fmla="*/ 0 w 236"/>
                <a:gd name="T29" fmla="*/ 195 h 269"/>
                <a:gd name="T30" fmla="*/ 82 w 236"/>
                <a:gd name="T31" fmla="*/ 269 h 269"/>
                <a:gd name="T32" fmla="*/ 168 w 236"/>
                <a:gd name="T33" fmla="*/ 232 h 269"/>
                <a:gd name="T34" fmla="*/ 209 w 236"/>
                <a:gd name="T35" fmla="*/ 269 h 269"/>
                <a:gd name="T36" fmla="*/ 236 w 236"/>
                <a:gd name="T37" fmla="*/ 265 h 269"/>
                <a:gd name="T38" fmla="*/ 236 w 236"/>
                <a:gd name="T39" fmla="*/ 234 h 269"/>
                <a:gd name="T40" fmla="*/ 166 w 236"/>
                <a:gd name="T41" fmla="*/ 179 h 269"/>
                <a:gd name="T42" fmla="*/ 166 w 236"/>
                <a:gd name="T43" fmla="*/ 179 h 269"/>
                <a:gd name="T44" fmla="*/ 150 w 236"/>
                <a:gd name="T45" fmla="*/ 211 h 269"/>
                <a:gd name="T46" fmla="*/ 91 w 236"/>
                <a:gd name="T47" fmla="*/ 234 h 269"/>
                <a:gd name="T48" fmla="*/ 42 w 236"/>
                <a:gd name="T49" fmla="*/ 194 h 269"/>
                <a:gd name="T50" fmla="*/ 102 w 236"/>
                <a:gd name="T51" fmla="*/ 148 h 269"/>
                <a:gd name="T52" fmla="*/ 166 w 236"/>
                <a:gd name="T53" fmla="*/ 134 h 269"/>
                <a:gd name="T54" fmla="*/ 166 w 236"/>
                <a:gd name="T55" fmla="*/ 17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6" h="269">
                  <a:moveTo>
                    <a:pt x="236" y="234"/>
                  </a:moveTo>
                  <a:lnTo>
                    <a:pt x="236" y="234"/>
                  </a:lnTo>
                  <a:cubicBezTo>
                    <a:pt x="232" y="235"/>
                    <a:pt x="230" y="235"/>
                    <a:pt x="227" y="235"/>
                  </a:cubicBezTo>
                  <a:cubicBezTo>
                    <a:pt x="214" y="235"/>
                    <a:pt x="206" y="228"/>
                    <a:pt x="206" y="216"/>
                  </a:cubicBezTo>
                  <a:lnTo>
                    <a:pt x="206" y="68"/>
                  </a:lnTo>
                  <a:cubicBezTo>
                    <a:pt x="206" y="24"/>
                    <a:pt x="173" y="0"/>
                    <a:pt x="111" y="0"/>
                  </a:cubicBezTo>
                  <a:cubicBezTo>
                    <a:pt x="75" y="0"/>
                    <a:pt x="45" y="10"/>
                    <a:pt x="28" y="29"/>
                  </a:cubicBezTo>
                  <a:cubicBezTo>
                    <a:pt x="17" y="42"/>
                    <a:pt x="12" y="56"/>
                    <a:pt x="11" y="81"/>
                  </a:cubicBezTo>
                  <a:lnTo>
                    <a:pt x="51" y="81"/>
                  </a:lnTo>
                  <a:cubicBezTo>
                    <a:pt x="54" y="50"/>
                    <a:pt x="73" y="37"/>
                    <a:pt x="110" y="37"/>
                  </a:cubicBezTo>
                  <a:cubicBezTo>
                    <a:pt x="146" y="37"/>
                    <a:pt x="166" y="50"/>
                    <a:pt x="166" y="74"/>
                  </a:cubicBezTo>
                  <a:lnTo>
                    <a:pt x="166" y="84"/>
                  </a:lnTo>
                  <a:cubicBezTo>
                    <a:pt x="166" y="101"/>
                    <a:pt x="156" y="108"/>
                    <a:pt x="124" y="112"/>
                  </a:cubicBezTo>
                  <a:cubicBezTo>
                    <a:pt x="68" y="119"/>
                    <a:pt x="59" y="121"/>
                    <a:pt x="44" y="128"/>
                  </a:cubicBezTo>
                  <a:cubicBezTo>
                    <a:pt x="15" y="140"/>
                    <a:pt x="0" y="162"/>
                    <a:pt x="0" y="195"/>
                  </a:cubicBezTo>
                  <a:cubicBezTo>
                    <a:pt x="0" y="240"/>
                    <a:pt x="32" y="269"/>
                    <a:pt x="82" y="269"/>
                  </a:cubicBezTo>
                  <a:cubicBezTo>
                    <a:pt x="114" y="269"/>
                    <a:pt x="139" y="258"/>
                    <a:pt x="168" y="232"/>
                  </a:cubicBezTo>
                  <a:cubicBezTo>
                    <a:pt x="170" y="257"/>
                    <a:pt x="183" y="269"/>
                    <a:pt x="209" y="269"/>
                  </a:cubicBezTo>
                  <a:cubicBezTo>
                    <a:pt x="217" y="269"/>
                    <a:pt x="223" y="268"/>
                    <a:pt x="236" y="265"/>
                  </a:cubicBezTo>
                  <a:lnTo>
                    <a:pt x="236" y="234"/>
                  </a:lnTo>
                  <a:close/>
                  <a:moveTo>
                    <a:pt x="166" y="179"/>
                  </a:moveTo>
                  <a:lnTo>
                    <a:pt x="166" y="179"/>
                  </a:lnTo>
                  <a:cubicBezTo>
                    <a:pt x="166" y="192"/>
                    <a:pt x="162" y="200"/>
                    <a:pt x="150" y="211"/>
                  </a:cubicBezTo>
                  <a:cubicBezTo>
                    <a:pt x="134" y="226"/>
                    <a:pt x="114" y="234"/>
                    <a:pt x="91" y="234"/>
                  </a:cubicBezTo>
                  <a:cubicBezTo>
                    <a:pt x="60" y="234"/>
                    <a:pt x="42" y="219"/>
                    <a:pt x="42" y="194"/>
                  </a:cubicBezTo>
                  <a:cubicBezTo>
                    <a:pt x="42" y="167"/>
                    <a:pt x="59" y="154"/>
                    <a:pt x="102" y="148"/>
                  </a:cubicBezTo>
                  <a:cubicBezTo>
                    <a:pt x="144" y="142"/>
                    <a:pt x="153" y="140"/>
                    <a:pt x="166" y="134"/>
                  </a:cubicBezTo>
                  <a:lnTo>
                    <a:pt x="166" y="17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48"/>
            <p:cNvSpPr>
              <a:spLocks/>
            </p:cNvSpPr>
            <p:nvPr/>
          </p:nvSpPr>
          <p:spPr bwMode="auto">
            <a:xfrm>
              <a:off x="627" y="1053"/>
              <a:ext cx="22" cy="35"/>
            </a:xfrm>
            <a:custGeom>
              <a:avLst/>
              <a:gdLst>
                <a:gd name="T0" fmla="*/ 0 w 200"/>
                <a:gd name="T1" fmla="*/ 7 h 258"/>
                <a:gd name="T2" fmla="*/ 0 w 200"/>
                <a:gd name="T3" fmla="*/ 7 h 258"/>
                <a:gd name="T4" fmla="*/ 0 w 200"/>
                <a:gd name="T5" fmla="*/ 258 h 258"/>
                <a:gd name="T6" fmla="*/ 40 w 200"/>
                <a:gd name="T7" fmla="*/ 258 h 258"/>
                <a:gd name="T8" fmla="*/ 40 w 200"/>
                <a:gd name="T9" fmla="*/ 119 h 258"/>
                <a:gd name="T10" fmla="*/ 108 w 200"/>
                <a:gd name="T11" fmla="*/ 35 h 258"/>
                <a:gd name="T12" fmla="*/ 160 w 200"/>
                <a:gd name="T13" fmla="*/ 84 h 258"/>
                <a:gd name="T14" fmla="*/ 160 w 200"/>
                <a:gd name="T15" fmla="*/ 258 h 258"/>
                <a:gd name="T16" fmla="*/ 200 w 200"/>
                <a:gd name="T17" fmla="*/ 258 h 258"/>
                <a:gd name="T18" fmla="*/ 200 w 200"/>
                <a:gd name="T19" fmla="*/ 68 h 258"/>
                <a:gd name="T20" fmla="*/ 120 w 200"/>
                <a:gd name="T21" fmla="*/ 0 h 258"/>
                <a:gd name="T22" fmla="*/ 37 w 200"/>
                <a:gd name="T23" fmla="*/ 49 h 258"/>
                <a:gd name="T24" fmla="*/ 37 w 200"/>
                <a:gd name="T25" fmla="*/ 7 h 258"/>
                <a:gd name="T26" fmla="*/ 0 w 200"/>
                <a:gd name="T27" fmla="*/ 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58">
                  <a:moveTo>
                    <a:pt x="0" y="7"/>
                  </a:moveTo>
                  <a:lnTo>
                    <a:pt x="0" y="7"/>
                  </a:lnTo>
                  <a:lnTo>
                    <a:pt x="0" y="258"/>
                  </a:lnTo>
                  <a:lnTo>
                    <a:pt x="40" y="258"/>
                  </a:lnTo>
                  <a:lnTo>
                    <a:pt x="40" y="119"/>
                  </a:lnTo>
                  <a:cubicBezTo>
                    <a:pt x="40" y="68"/>
                    <a:pt x="67" y="35"/>
                    <a:pt x="108" y="35"/>
                  </a:cubicBezTo>
                  <a:cubicBezTo>
                    <a:pt x="140" y="35"/>
                    <a:pt x="160" y="54"/>
                    <a:pt x="160" y="84"/>
                  </a:cubicBezTo>
                  <a:lnTo>
                    <a:pt x="160" y="258"/>
                  </a:lnTo>
                  <a:lnTo>
                    <a:pt x="200" y="258"/>
                  </a:lnTo>
                  <a:lnTo>
                    <a:pt x="200" y="68"/>
                  </a:lnTo>
                  <a:cubicBezTo>
                    <a:pt x="200" y="26"/>
                    <a:pt x="169" y="0"/>
                    <a:pt x="120" y="0"/>
                  </a:cubicBezTo>
                  <a:cubicBezTo>
                    <a:pt x="83" y="0"/>
                    <a:pt x="59" y="14"/>
                    <a:pt x="37" y="49"/>
                  </a:cubicBezTo>
                  <a:lnTo>
                    <a:pt x="37" y="7"/>
                  </a:lnTo>
                  <a:lnTo>
                    <a:pt x="0" y="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49"/>
            <p:cNvSpPr>
              <a:spLocks/>
            </p:cNvSpPr>
            <p:nvPr/>
          </p:nvSpPr>
          <p:spPr bwMode="auto">
            <a:xfrm>
              <a:off x="674" y="1040"/>
              <a:ext cx="5" cy="48"/>
            </a:xfrm>
            <a:custGeom>
              <a:avLst/>
              <a:gdLst>
                <a:gd name="T0" fmla="*/ 45 w 45"/>
                <a:gd name="T1" fmla="*/ 0 h 349"/>
                <a:gd name="T2" fmla="*/ 45 w 45"/>
                <a:gd name="T3" fmla="*/ 0 h 349"/>
                <a:gd name="T4" fmla="*/ 0 w 45"/>
                <a:gd name="T5" fmla="*/ 0 h 349"/>
                <a:gd name="T6" fmla="*/ 0 w 45"/>
                <a:gd name="T7" fmla="*/ 349 h 349"/>
                <a:gd name="T8" fmla="*/ 45 w 45"/>
                <a:gd name="T9" fmla="*/ 349 h 349"/>
                <a:gd name="T10" fmla="*/ 45 w 45"/>
                <a:gd name="T11" fmla="*/ 0 h 349"/>
              </a:gdLst>
              <a:ahLst/>
              <a:cxnLst>
                <a:cxn ang="0">
                  <a:pos x="T0" y="T1"/>
                </a:cxn>
                <a:cxn ang="0">
                  <a:pos x="T2" y="T3"/>
                </a:cxn>
                <a:cxn ang="0">
                  <a:pos x="T4" y="T5"/>
                </a:cxn>
                <a:cxn ang="0">
                  <a:pos x="T6" y="T7"/>
                </a:cxn>
                <a:cxn ang="0">
                  <a:pos x="T8" y="T9"/>
                </a:cxn>
                <a:cxn ang="0">
                  <a:pos x="T10" y="T11"/>
                </a:cxn>
              </a:cxnLst>
              <a:rect l="0" t="0" r="r" b="b"/>
              <a:pathLst>
                <a:path w="45" h="349">
                  <a:moveTo>
                    <a:pt x="45" y="0"/>
                  </a:moveTo>
                  <a:lnTo>
                    <a:pt x="45" y="0"/>
                  </a:lnTo>
                  <a:lnTo>
                    <a:pt x="0" y="0"/>
                  </a:lnTo>
                  <a:lnTo>
                    <a:pt x="0" y="349"/>
                  </a:lnTo>
                  <a:lnTo>
                    <a:pt x="45" y="349"/>
                  </a:lnTo>
                  <a:lnTo>
                    <a:pt x="4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50"/>
            <p:cNvSpPr>
              <a:spLocks/>
            </p:cNvSpPr>
            <p:nvPr/>
          </p:nvSpPr>
          <p:spPr bwMode="auto">
            <a:xfrm>
              <a:off x="688" y="1040"/>
              <a:ext cx="31" cy="48"/>
            </a:xfrm>
            <a:custGeom>
              <a:avLst/>
              <a:gdLst>
                <a:gd name="T0" fmla="*/ 273 w 273"/>
                <a:gd name="T1" fmla="*/ 0 h 349"/>
                <a:gd name="T2" fmla="*/ 273 w 273"/>
                <a:gd name="T3" fmla="*/ 0 h 349"/>
                <a:gd name="T4" fmla="*/ 231 w 273"/>
                <a:gd name="T5" fmla="*/ 0 h 349"/>
                <a:gd name="T6" fmla="*/ 231 w 273"/>
                <a:gd name="T7" fmla="*/ 285 h 349"/>
                <a:gd name="T8" fmla="*/ 48 w 273"/>
                <a:gd name="T9" fmla="*/ 0 h 349"/>
                <a:gd name="T10" fmla="*/ 0 w 273"/>
                <a:gd name="T11" fmla="*/ 0 h 349"/>
                <a:gd name="T12" fmla="*/ 0 w 273"/>
                <a:gd name="T13" fmla="*/ 349 h 349"/>
                <a:gd name="T14" fmla="*/ 42 w 273"/>
                <a:gd name="T15" fmla="*/ 349 h 349"/>
                <a:gd name="T16" fmla="*/ 42 w 273"/>
                <a:gd name="T17" fmla="*/ 66 h 349"/>
                <a:gd name="T18" fmla="*/ 223 w 273"/>
                <a:gd name="T19" fmla="*/ 349 h 349"/>
                <a:gd name="T20" fmla="*/ 273 w 273"/>
                <a:gd name="T21" fmla="*/ 349 h 349"/>
                <a:gd name="T22" fmla="*/ 273 w 273"/>
                <a:gd name="T2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349">
                  <a:moveTo>
                    <a:pt x="273" y="0"/>
                  </a:moveTo>
                  <a:lnTo>
                    <a:pt x="273" y="0"/>
                  </a:lnTo>
                  <a:lnTo>
                    <a:pt x="231" y="0"/>
                  </a:lnTo>
                  <a:lnTo>
                    <a:pt x="231" y="285"/>
                  </a:lnTo>
                  <a:lnTo>
                    <a:pt x="48" y="0"/>
                  </a:lnTo>
                  <a:lnTo>
                    <a:pt x="0" y="0"/>
                  </a:lnTo>
                  <a:lnTo>
                    <a:pt x="0" y="349"/>
                  </a:lnTo>
                  <a:lnTo>
                    <a:pt x="42" y="349"/>
                  </a:lnTo>
                  <a:lnTo>
                    <a:pt x="42" y="66"/>
                  </a:lnTo>
                  <a:lnTo>
                    <a:pt x="223" y="349"/>
                  </a:lnTo>
                  <a:lnTo>
                    <a:pt x="273" y="349"/>
                  </a:lnTo>
                  <a:lnTo>
                    <a:pt x="27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1"/>
            <p:cNvSpPr>
              <a:spLocks noEditPoints="1"/>
            </p:cNvSpPr>
            <p:nvPr/>
          </p:nvSpPr>
          <p:spPr bwMode="auto">
            <a:xfrm>
              <a:off x="728" y="1040"/>
              <a:ext cx="32" cy="48"/>
            </a:xfrm>
            <a:custGeom>
              <a:avLst/>
              <a:gdLst>
                <a:gd name="T0" fmla="*/ 44 w 280"/>
                <a:gd name="T1" fmla="*/ 198 h 349"/>
                <a:gd name="T2" fmla="*/ 44 w 280"/>
                <a:gd name="T3" fmla="*/ 198 h 349"/>
                <a:gd name="T4" fmla="*/ 159 w 280"/>
                <a:gd name="T5" fmla="*/ 198 h 349"/>
                <a:gd name="T6" fmla="*/ 216 w 280"/>
                <a:gd name="T7" fmla="*/ 261 h 349"/>
                <a:gd name="T8" fmla="*/ 216 w 280"/>
                <a:gd name="T9" fmla="*/ 292 h 349"/>
                <a:gd name="T10" fmla="*/ 226 w 280"/>
                <a:gd name="T11" fmla="*/ 349 h 349"/>
                <a:gd name="T12" fmla="*/ 280 w 280"/>
                <a:gd name="T13" fmla="*/ 349 h 349"/>
                <a:gd name="T14" fmla="*/ 280 w 280"/>
                <a:gd name="T15" fmla="*/ 338 h 349"/>
                <a:gd name="T16" fmla="*/ 259 w 280"/>
                <a:gd name="T17" fmla="*/ 267 h 349"/>
                <a:gd name="T18" fmla="*/ 212 w 280"/>
                <a:gd name="T19" fmla="*/ 176 h 349"/>
                <a:gd name="T20" fmla="*/ 267 w 280"/>
                <a:gd name="T21" fmla="*/ 93 h 349"/>
                <a:gd name="T22" fmla="*/ 160 w 280"/>
                <a:gd name="T23" fmla="*/ 0 h 349"/>
                <a:gd name="T24" fmla="*/ 0 w 280"/>
                <a:gd name="T25" fmla="*/ 0 h 349"/>
                <a:gd name="T26" fmla="*/ 0 w 280"/>
                <a:gd name="T27" fmla="*/ 349 h 349"/>
                <a:gd name="T28" fmla="*/ 44 w 280"/>
                <a:gd name="T29" fmla="*/ 349 h 349"/>
                <a:gd name="T30" fmla="*/ 44 w 280"/>
                <a:gd name="T31" fmla="*/ 198 h 349"/>
                <a:gd name="T32" fmla="*/ 44 w 280"/>
                <a:gd name="T33" fmla="*/ 159 h 349"/>
                <a:gd name="T34" fmla="*/ 44 w 280"/>
                <a:gd name="T35" fmla="*/ 159 h 349"/>
                <a:gd name="T36" fmla="*/ 44 w 280"/>
                <a:gd name="T37" fmla="*/ 39 h 349"/>
                <a:gd name="T38" fmla="*/ 152 w 280"/>
                <a:gd name="T39" fmla="*/ 39 h 349"/>
                <a:gd name="T40" fmla="*/ 202 w 280"/>
                <a:gd name="T41" fmla="*/ 52 h 349"/>
                <a:gd name="T42" fmla="*/ 220 w 280"/>
                <a:gd name="T43" fmla="*/ 99 h 349"/>
                <a:gd name="T44" fmla="*/ 152 w 280"/>
                <a:gd name="T45" fmla="*/ 159 h 349"/>
                <a:gd name="T46" fmla="*/ 44 w 280"/>
                <a:gd name="T47" fmla="*/ 15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0" h="349">
                  <a:moveTo>
                    <a:pt x="44" y="198"/>
                  </a:moveTo>
                  <a:lnTo>
                    <a:pt x="44" y="198"/>
                  </a:lnTo>
                  <a:lnTo>
                    <a:pt x="159" y="198"/>
                  </a:lnTo>
                  <a:cubicBezTo>
                    <a:pt x="199" y="198"/>
                    <a:pt x="216" y="218"/>
                    <a:pt x="216" y="261"/>
                  </a:cubicBezTo>
                  <a:lnTo>
                    <a:pt x="216" y="292"/>
                  </a:lnTo>
                  <a:cubicBezTo>
                    <a:pt x="216" y="313"/>
                    <a:pt x="220" y="334"/>
                    <a:pt x="226" y="349"/>
                  </a:cubicBezTo>
                  <a:lnTo>
                    <a:pt x="280" y="349"/>
                  </a:lnTo>
                  <a:lnTo>
                    <a:pt x="280" y="338"/>
                  </a:lnTo>
                  <a:cubicBezTo>
                    <a:pt x="263" y="326"/>
                    <a:pt x="260" y="314"/>
                    <a:pt x="259" y="267"/>
                  </a:cubicBezTo>
                  <a:cubicBezTo>
                    <a:pt x="259" y="210"/>
                    <a:pt x="250" y="193"/>
                    <a:pt x="212" y="176"/>
                  </a:cubicBezTo>
                  <a:cubicBezTo>
                    <a:pt x="251" y="157"/>
                    <a:pt x="267" y="133"/>
                    <a:pt x="267" y="93"/>
                  </a:cubicBezTo>
                  <a:cubicBezTo>
                    <a:pt x="267" y="33"/>
                    <a:pt x="229" y="0"/>
                    <a:pt x="160" y="0"/>
                  </a:cubicBezTo>
                  <a:lnTo>
                    <a:pt x="0" y="0"/>
                  </a:lnTo>
                  <a:lnTo>
                    <a:pt x="0" y="349"/>
                  </a:lnTo>
                  <a:lnTo>
                    <a:pt x="44" y="349"/>
                  </a:lnTo>
                  <a:lnTo>
                    <a:pt x="44" y="198"/>
                  </a:lnTo>
                  <a:close/>
                  <a:moveTo>
                    <a:pt x="44" y="159"/>
                  </a:moveTo>
                  <a:lnTo>
                    <a:pt x="44" y="159"/>
                  </a:lnTo>
                  <a:lnTo>
                    <a:pt x="44" y="39"/>
                  </a:lnTo>
                  <a:lnTo>
                    <a:pt x="152" y="39"/>
                  </a:lnTo>
                  <a:cubicBezTo>
                    <a:pt x="177" y="39"/>
                    <a:pt x="191" y="43"/>
                    <a:pt x="202" y="52"/>
                  </a:cubicBezTo>
                  <a:cubicBezTo>
                    <a:pt x="214" y="62"/>
                    <a:pt x="220" y="78"/>
                    <a:pt x="220" y="99"/>
                  </a:cubicBezTo>
                  <a:cubicBezTo>
                    <a:pt x="220" y="140"/>
                    <a:pt x="199" y="159"/>
                    <a:pt x="152" y="159"/>
                  </a:cubicBezTo>
                  <a:lnTo>
                    <a:pt x="44" y="15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52"/>
            <p:cNvSpPr>
              <a:spLocks noEditPoints="1"/>
            </p:cNvSpPr>
            <p:nvPr/>
          </p:nvSpPr>
          <p:spPr bwMode="auto">
            <a:xfrm>
              <a:off x="796" y="1066"/>
              <a:ext cx="981" cy="701"/>
            </a:xfrm>
            <a:custGeom>
              <a:avLst/>
              <a:gdLst>
                <a:gd name="T0" fmla="*/ 160 w 8590"/>
                <a:gd name="T1" fmla="*/ 0 h 5147"/>
                <a:gd name="T2" fmla="*/ 320 w 8590"/>
                <a:gd name="T3" fmla="*/ 0 h 5147"/>
                <a:gd name="T4" fmla="*/ 534 w 8590"/>
                <a:gd name="T5" fmla="*/ 0 h 5147"/>
                <a:gd name="T6" fmla="*/ 720 w 8590"/>
                <a:gd name="T7" fmla="*/ 0 h 5147"/>
                <a:gd name="T8" fmla="*/ 880 w 8590"/>
                <a:gd name="T9" fmla="*/ 0 h 5147"/>
                <a:gd name="T10" fmla="*/ 1094 w 8590"/>
                <a:gd name="T11" fmla="*/ 0 h 5147"/>
                <a:gd name="T12" fmla="*/ 1280 w 8590"/>
                <a:gd name="T13" fmla="*/ 0 h 5147"/>
                <a:gd name="T14" fmla="*/ 1594 w 8590"/>
                <a:gd name="T15" fmla="*/ 5147 h 5147"/>
                <a:gd name="T16" fmla="*/ 1736 w 8590"/>
                <a:gd name="T17" fmla="*/ 5073 h 5147"/>
                <a:gd name="T18" fmla="*/ 1878 w 8590"/>
                <a:gd name="T19" fmla="*/ 4999 h 5147"/>
                <a:gd name="T20" fmla="*/ 2020 w 8590"/>
                <a:gd name="T21" fmla="*/ 4925 h 5147"/>
                <a:gd name="T22" fmla="*/ 2162 w 8590"/>
                <a:gd name="T23" fmla="*/ 4851 h 5147"/>
                <a:gd name="T24" fmla="*/ 2334 w 8590"/>
                <a:gd name="T25" fmla="*/ 4763 h 5147"/>
                <a:gd name="T26" fmla="*/ 2450 w 8590"/>
                <a:gd name="T27" fmla="*/ 4703 h 5147"/>
                <a:gd name="T28" fmla="*/ 2635 w 8590"/>
                <a:gd name="T29" fmla="*/ 4606 h 5147"/>
                <a:gd name="T30" fmla="*/ 2778 w 8590"/>
                <a:gd name="T31" fmla="*/ 4533 h 5147"/>
                <a:gd name="T32" fmla="*/ 2919 w 8590"/>
                <a:gd name="T33" fmla="*/ 4459 h 5147"/>
                <a:gd name="T34" fmla="*/ 3061 w 8590"/>
                <a:gd name="T35" fmla="*/ 4384 h 5147"/>
                <a:gd name="T36" fmla="*/ 3227 w 8590"/>
                <a:gd name="T37" fmla="*/ 4299 h 5147"/>
                <a:gd name="T38" fmla="*/ 3369 w 8590"/>
                <a:gd name="T39" fmla="*/ 4225 h 5147"/>
                <a:gd name="T40" fmla="*/ 3511 w 8590"/>
                <a:gd name="T41" fmla="*/ 4152 h 5147"/>
                <a:gd name="T42" fmla="*/ 3653 w 8590"/>
                <a:gd name="T43" fmla="*/ 4078 h 5147"/>
                <a:gd name="T44" fmla="*/ 3795 w 8590"/>
                <a:gd name="T45" fmla="*/ 4005 h 5147"/>
                <a:gd name="T46" fmla="*/ 3937 w 8590"/>
                <a:gd name="T47" fmla="*/ 3931 h 5147"/>
                <a:gd name="T48" fmla="*/ 4079 w 8590"/>
                <a:gd name="T49" fmla="*/ 3857 h 5147"/>
                <a:gd name="T50" fmla="*/ 4221 w 8590"/>
                <a:gd name="T51" fmla="*/ 3783 h 5147"/>
                <a:gd name="T52" fmla="*/ 4363 w 8590"/>
                <a:gd name="T53" fmla="*/ 3709 h 5147"/>
                <a:gd name="T54" fmla="*/ 4505 w 8590"/>
                <a:gd name="T55" fmla="*/ 3635 h 5147"/>
                <a:gd name="T56" fmla="*/ 4647 w 8590"/>
                <a:gd name="T57" fmla="*/ 3562 h 5147"/>
                <a:gd name="T58" fmla="*/ 4789 w 8590"/>
                <a:gd name="T59" fmla="*/ 3488 h 5147"/>
                <a:gd name="T60" fmla="*/ 4931 w 8590"/>
                <a:gd name="T61" fmla="*/ 3415 h 5147"/>
                <a:gd name="T62" fmla="*/ 5114 w 8590"/>
                <a:gd name="T63" fmla="*/ 3320 h 5147"/>
                <a:gd name="T64" fmla="*/ 5230 w 8590"/>
                <a:gd name="T65" fmla="*/ 3260 h 5147"/>
                <a:gd name="T66" fmla="*/ 5405 w 8590"/>
                <a:gd name="T67" fmla="*/ 3169 h 5147"/>
                <a:gd name="T68" fmla="*/ 5547 w 8590"/>
                <a:gd name="T69" fmla="*/ 3096 h 5147"/>
                <a:gd name="T70" fmla="*/ 5689 w 8590"/>
                <a:gd name="T71" fmla="*/ 3022 h 5147"/>
                <a:gd name="T72" fmla="*/ 5831 w 8590"/>
                <a:gd name="T73" fmla="*/ 2949 h 5147"/>
                <a:gd name="T74" fmla="*/ 5973 w 8590"/>
                <a:gd name="T75" fmla="*/ 2874 h 5147"/>
                <a:gd name="T76" fmla="*/ 6115 w 8590"/>
                <a:gd name="T77" fmla="*/ 2800 h 5147"/>
                <a:gd name="T78" fmla="*/ 6257 w 8590"/>
                <a:gd name="T79" fmla="*/ 2727 h 5147"/>
                <a:gd name="T80" fmla="*/ 6399 w 8590"/>
                <a:gd name="T81" fmla="*/ 2653 h 5147"/>
                <a:gd name="T82" fmla="*/ 6541 w 8590"/>
                <a:gd name="T83" fmla="*/ 2580 h 5147"/>
                <a:gd name="T84" fmla="*/ 6707 w 8590"/>
                <a:gd name="T85" fmla="*/ 2494 h 5147"/>
                <a:gd name="T86" fmla="*/ 6849 w 8590"/>
                <a:gd name="T87" fmla="*/ 2420 h 5147"/>
                <a:gd name="T88" fmla="*/ 6991 w 8590"/>
                <a:gd name="T89" fmla="*/ 2347 h 5147"/>
                <a:gd name="T90" fmla="*/ 7133 w 8590"/>
                <a:gd name="T91" fmla="*/ 2273 h 5147"/>
                <a:gd name="T92" fmla="*/ 7274 w 8590"/>
                <a:gd name="T93" fmla="*/ 2199 h 5147"/>
                <a:gd name="T94" fmla="*/ 7416 w 8590"/>
                <a:gd name="T95" fmla="*/ 2125 h 5147"/>
                <a:gd name="T96" fmla="*/ 7559 w 8590"/>
                <a:gd name="T97" fmla="*/ 2051 h 5147"/>
                <a:gd name="T98" fmla="*/ 7701 w 8590"/>
                <a:gd name="T99" fmla="*/ 1978 h 5147"/>
                <a:gd name="T100" fmla="*/ 7843 w 8590"/>
                <a:gd name="T101" fmla="*/ 1904 h 5147"/>
                <a:gd name="T102" fmla="*/ 8011 w 8590"/>
                <a:gd name="T103" fmla="*/ 1817 h 5147"/>
                <a:gd name="T104" fmla="*/ 8174 w 8590"/>
                <a:gd name="T105" fmla="*/ 1732 h 5147"/>
                <a:gd name="T106" fmla="*/ 8316 w 8590"/>
                <a:gd name="T107" fmla="*/ 1659 h 5147"/>
                <a:gd name="T108" fmla="*/ 8458 w 8590"/>
                <a:gd name="T109" fmla="*/ 1585 h 5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90" h="5147">
                  <a:moveTo>
                    <a:pt x="0" y="0"/>
                  </a:moveTo>
                  <a:lnTo>
                    <a:pt x="0" y="0"/>
                  </a:lnTo>
                  <a:lnTo>
                    <a:pt x="54" y="0"/>
                  </a:lnTo>
                  <a:moveTo>
                    <a:pt x="80" y="0"/>
                  </a:moveTo>
                  <a:lnTo>
                    <a:pt x="80" y="0"/>
                  </a:lnTo>
                  <a:lnTo>
                    <a:pt x="134" y="0"/>
                  </a:lnTo>
                  <a:moveTo>
                    <a:pt x="160" y="0"/>
                  </a:moveTo>
                  <a:lnTo>
                    <a:pt x="160" y="0"/>
                  </a:lnTo>
                  <a:lnTo>
                    <a:pt x="214" y="0"/>
                  </a:lnTo>
                  <a:moveTo>
                    <a:pt x="240" y="0"/>
                  </a:moveTo>
                  <a:lnTo>
                    <a:pt x="240" y="0"/>
                  </a:lnTo>
                  <a:lnTo>
                    <a:pt x="294" y="0"/>
                  </a:lnTo>
                  <a:moveTo>
                    <a:pt x="320" y="0"/>
                  </a:moveTo>
                  <a:lnTo>
                    <a:pt x="320" y="0"/>
                  </a:lnTo>
                  <a:lnTo>
                    <a:pt x="374" y="0"/>
                  </a:lnTo>
                  <a:moveTo>
                    <a:pt x="400" y="0"/>
                  </a:moveTo>
                  <a:lnTo>
                    <a:pt x="400" y="0"/>
                  </a:lnTo>
                  <a:lnTo>
                    <a:pt x="454" y="0"/>
                  </a:lnTo>
                  <a:moveTo>
                    <a:pt x="480" y="0"/>
                  </a:moveTo>
                  <a:lnTo>
                    <a:pt x="480" y="0"/>
                  </a:lnTo>
                  <a:lnTo>
                    <a:pt x="534" y="0"/>
                  </a:lnTo>
                  <a:moveTo>
                    <a:pt x="560" y="0"/>
                  </a:moveTo>
                  <a:lnTo>
                    <a:pt x="560" y="0"/>
                  </a:lnTo>
                  <a:lnTo>
                    <a:pt x="614" y="0"/>
                  </a:lnTo>
                  <a:moveTo>
                    <a:pt x="640" y="0"/>
                  </a:moveTo>
                  <a:lnTo>
                    <a:pt x="640" y="0"/>
                  </a:lnTo>
                  <a:lnTo>
                    <a:pt x="694" y="0"/>
                  </a:lnTo>
                  <a:moveTo>
                    <a:pt x="720" y="0"/>
                  </a:moveTo>
                  <a:lnTo>
                    <a:pt x="720" y="0"/>
                  </a:lnTo>
                  <a:lnTo>
                    <a:pt x="774" y="0"/>
                  </a:lnTo>
                  <a:moveTo>
                    <a:pt x="800" y="0"/>
                  </a:moveTo>
                  <a:lnTo>
                    <a:pt x="800" y="0"/>
                  </a:lnTo>
                  <a:lnTo>
                    <a:pt x="854" y="0"/>
                  </a:lnTo>
                  <a:moveTo>
                    <a:pt x="880" y="0"/>
                  </a:moveTo>
                  <a:lnTo>
                    <a:pt x="880" y="0"/>
                  </a:lnTo>
                  <a:lnTo>
                    <a:pt x="934" y="0"/>
                  </a:lnTo>
                  <a:moveTo>
                    <a:pt x="960" y="0"/>
                  </a:moveTo>
                  <a:lnTo>
                    <a:pt x="960" y="0"/>
                  </a:lnTo>
                  <a:lnTo>
                    <a:pt x="1014" y="0"/>
                  </a:lnTo>
                  <a:moveTo>
                    <a:pt x="1040" y="0"/>
                  </a:moveTo>
                  <a:lnTo>
                    <a:pt x="1040" y="0"/>
                  </a:lnTo>
                  <a:lnTo>
                    <a:pt x="1094" y="0"/>
                  </a:lnTo>
                  <a:moveTo>
                    <a:pt x="1120" y="0"/>
                  </a:moveTo>
                  <a:lnTo>
                    <a:pt x="1120" y="0"/>
                  </a:lnTo>
                  <a:lnTo>
                    <a:pt x="1174" y="0"/>
                  </a:lnTo>
                  <a:moveTo>
                    <a:pt x="1200" y="0"/>
                  </a:moveTo>
                  <a:lnTo>
                    <a:pt x="1200" y="0"/>
                  </a:lnTo>
                  <a:lnTo>
                    <a:pt x="1254" y="0"/>
                  </a:lnTo>
                  <a:moveTo>
                    <a:pt x="1280" y="0"/>
                  </a:moveTo>
                  <a:lnTo>
                    <a:pt x="1280" y="0"/>
                  </a:lnTo>
                  <a:lnTo>
                    <a:pt x="1334" y="0"/>
                  </a:lnTo>
                  <a:moveTo>
                    <a:pt x="1360" y="0"/>
                  </a:moveTo>
                  <a:lnTo>
                    <a:pt x="1360" y="0"/>
                  </a:lnTo>
                  <a:lnTo>
                    <a:pt x="1362" y="0"/>
                  </a:lnTo>
                  <a:moveTo>
                    <a:pt x="1594" y="5147"/>
                  </a:moveTo>
                  <a:lnTo>
                    <a:pt x="1594" y="5147"/>
                  </a:lnTo>
                  <a:lnTo>
                    <a:pt x="1639" y="5123"/>
                  </a:lnTo>
                  <a:lnTo>
                    <a:pt x="1641" y="5122"/>
                  </a:lnTo>
                  <a:moveTo>
                    <a:pt x="1665" y="5109"/>
                  </a:moveTo>
                  <a:lnTo>
                    <a:pt x="1665" y="5109"/>
                  </a:lnTo>
                  <a:lnTo>
                    <a:pt x="1712" y="5085"/>
                  </a:lnTo>
                  <a:moveTo>
                    <a:pt x="1736" y="5073"/>
                  </a:moveTo>
                  <a:lnTo>
                    <a:pt x="1736" y="5073"/>
                  </a:lnTo>
                  <a:lnTo>
                    <a:pt x="1755" y="5063"/>
                  </a:lnTo>
                  <a:lnTo>
                    <a:pt x="1783" y="5048"/>
                  </a:lnTo>
                  <a:moveTo>
                    <a:pt x="1807" y="5036"/>
                  </a:moveTo>
                  <a:lnTo>
                    <a:pt x="1807" y="5036"/>
                  </a:lnTo>
                  <a:lnTo>
                    <a:pt x="1854" y="5011"/>
                  </a:lnTo>
                  <a:moveTo>
                    <a:pt x="1878" y="4999"/>
                  </a:moveTo>
                  <a:lnTo>
                    <a:pt x="1878" y="4999"/>
                  </a:lnTo>
                  <a:lnTo>
                    <a:pt x="1925" y="4974"/>
                  </a:lnTo>
                  <a:moveTo>
                    <a:pt x="1949" y="4962"/>
                  </a:moveTo>
                  <a:lnTo>
                    <a:pt x="1949" y="4962"/>
                  </a:lnTo>
                  <a:lnTo>
                    <a:pt x="1986" y="4943"/>
                  </a:lnTo>
                  <a:lnTo>
                    <a:pt x="1996" y="4937"/>
                  </a:lnTo>
                  <a:moveTo>
                    <a:pt x="2020" y="4925"/>
                  </a:moveTo>
                  <a:lnTo>
                    <a:pt x="2020" y="4925"/>
                  </a:lnTo>
                  <a:lnTo>
                    <a:pt x="2067" y="4900"/>
                  </a:lnTo>
                  <a:moveTo>
                    <a:pt x="2091" y="4888"/>
                  </a:moveTo>
                  <a:lnTo>
                    <a:pt x="2091" y="4888"/>
                  </a:lnTo>
                  <a:lnTo>
                    <a:pt x="2102" y="4883"/>
                  </a:lnTo>
                  <a:lnTo>
                    <a:pt x="2138" y="4864"/>
                  </a:lnTo>
                  <a:moveTo>
                    <a:pt x="2162" y="4851"/>
                  </a:moveTo>
                  <a:lnTo>
                    <a:pt x="2162" y="4851"/>
                  </a:lnTo>
                  <a:lnTo>
                    <a:pt x="2209" y="4827"/>
                  </a:lnTo>
                  <a:moveTo>
                    <a:pt x="2233" y="4815"/>
                  </a:moveTo>
                  <a:lnTo>
                    <a:pt x="2233" y="4815"/>
                  </a:lnTo>
                  <a:lnTo>
                    <a:pt x="2280" y="4790"/>
                  </a:lnTo>
                  <a:moveTo>
                    <a:pt x="2304" y="4778"/>
                  </a:moveTo>
                  <a:lnTo>
                    <a:pt x="2304" y="4778"/>
                  </a:lnTo>
                  <a:lnTo>
                    <a:pt x="2334" y="4763"/>
                  </a:lnTo>
                  <a:lnTo>
                    <a:pt x="2351" y="4753"/>
                  </a:lnTo>
                  <a:moveTo>
                    <a:pt x="2375" y="4741"/>
                  </a:moveTo>
                  <a:lnTo>
                    <a:pt x="2375" y="4741"/>
                  </a:lnTo>
                  <a:lnTo>
                    <a:pt x="2422" y="4717"/>
                  </a:lnTo>
                  <a:moveTo>
                    <a:pt x="2446" y="4704"/>
                  </a:moveTo>
                  <a:lnTo>
                    <a:pt x="2446" y="4704"/>
                  </a:lnTo>
                  <a:lnTo>
                    <a:pt x="2450" y="4703"/>
                  </a:lnTo>
                  <a:lnTo>
                    <a:pt x="2493" y="4680"/>
                  </a:lnTo>
                  <a:moveTo>
                    <a:pt x="2517" y="4668"/>
                  </a:moveTo>
                  <a:lnTo>
                    <a:pt x="2517" y="4668"/>
                  </a:lnTo>
                  <a:lnTo>
                    <a:pt x="2564" y="4643"/>
                  </a:lnTo>
                  <a:moveTo>
                    <a:pt x="2588" y="4631"/>
                  </a:moveTo>
                  <a:lnTo>
                    <a:pt x="2588" y="4631"/>
                  </a:lnTo>
                  <a:lnTo>
                    <a:pt x="2635" y="4606"/>
                  </a:lnTo>
                  <a:moveTo>
                    <a:pt x="2659" y="4594"/>
                  </a:moveTo>
                  <a:lnTo>
                    <a:pt x="2659" y="4594"/>
                  </a:lnTo>
                  <a:lnTo>
                    <a:pt x="2682" y="4583"/>
                  </a:lnTo>
                  <a:lnTo>
                    <a:pt x="2707" y="4570"/>
                  </a:lnTo>
                  <a:moveTo>
                    <a:pt x="2730" y="4557"/>
                  </a:moveTo>
                  <a:lnTo>
                    <a:pt x="2730" y="4557"/>
                  </a:lnTo>
                  <a:lnTo>
                    <a:pt x="2778" y="4533"/>
                  </a:lnTo>
                  <a:moveTo>
                    <a:pt x="2801" y="4521"/>
                  </a:moveTo>
                  <a:lnTo>
                    <a:pt x="2801" y="4521"/>
                  </a:lnTo>
                  <a:lnTo>
                    <a:pt x="2849" y="4496"/>
                  </a:lnTo>
                  <a:moveTo>
                    <a:pt x="2872" y="4484"/>
                  </a:moveTo>
                  <a:lnTo>
                    <a:pt x="2872" y="4484"/>
                  </a:lnTo>
                  <a:lnTo>
                    <a:pt x="2912" y="4463"/>
                  </a:lnTo>
                  <a:lnTo>
                    <a:pt x="2919" y="4459"/>
                  </a:lnTo>
                  <a:moveTo>
                    <a:pt x="2943" y="4446"/>
                  </a:moveTo>
                  <a:lnTo>
                    <a:pt x="2943" y="4446"/>
                  </a:lnTo>
                  <a:lnTo>
                    <a:pt x="2990" y="4421"/>
                  </a:lnTo>
                  <a:moveTo>
                    <a:pt x="3014" y="4409"/>
                  </a:moveTo>
                  <a:lnTo>
                    <a:pt x="3014" y="4409"/>
                  </a:lnTo>
                  <a:lnTo>
                    <a:pt x="3028" y="4401"/>
                  </a:lnTo>
                  <a:lnTo>
                    <a:pt x="3061" y="4384"/>
                  </a:lnTo>
                  <a:moveTo>
                    <a:pt x="3085" y="4372"/>
                  </a:moveTo>
                  <a:lnTo>
                    <a:pt x="3085" y="4372"/>
                  </a:lnTo>
                  <a:lnTo>
                    <a:pt x="3132" y="4348"/>
                  </a:lnTo>
                  <a:moveTo>
                    <a:pt x="3156" y="4335"/>
                  </a:moveTo>
                  <a:lnTo>
                    <a:pt x="3156" y="4335"/>
                  </a:lnTo>
                  <a:lnTo>
                    <a:pt x="3203" y="4311"/>
                  </a:lnTo>
                  <a:moveTo>
                    <a:pt x="3227" y="4299"/>
                  </a:moveTo>
                  <a:lnTo>
                    <a:pt x="3227" y="4299"/>
                  </a:lnTo>
                  <a:lnTo>
                    <a:pt x="3260" y="4281"/>
                  </a:lnTo>
                  <a:lnTo>
                    <a:pt x="3274" y="4274"/>
                  </a:lnTo>
                  <a:moveTo>
                    <a:pt x="3298" y="4262"/>
                  </a:moveTo>
                  <a:lnTo>
                    <a:pt x="3298" y="4262"/>
                  </a:lnTo>
                  <a:lnTo>
                    <a:pt x="3345" y="4237"/>
                  </a:lnTo>
                  <a:moveTo>
                    <a:pt x="3369" y="4225"/>
                  </a:moveTo>
                  <a:lnTo>
                    <a:pt x="3369" y="4225"/>
                  </a:lnTo>
                  <a:lnTo>
                    <a:pt x="3376" y="4221"/>
                  </a:lnTo>
                  <a:lnTo>
                    <a:pt x="3416" y="4201"/>
                  </a:lnTo>
                  <a:moveTo>
                    <a:pt x="3440" y="4188"/>
                  </a:moveTo>
                  <a:lnTo>
                    <a:pt x="3440" y="4188"/>
                  </a:lnTo>
                  <a:lnTo>
                    <a:pt x="3487" y="4164"/>
                  </a:lnTo>
                  <a:moveTo>
                    <a:pt x="3511" y="4152"/>
                  </a:moveTo>
                  <a:lnTo>
                    <a:pt x="3511" y="4152"/>
                  </a:lnTo>
                  <a:lnTo>
                    <a:pt x="3558" y="4127"/>
                  </a:lnTo>
                  <a:moveTo>
                    <a:pt x="3582" y="4115"/>
                  </a:moveTo>
                  <a:lnTo>
                    <a:pt x="3582" y="4115"/>
                  </a:lnTo>
                  <a:lnTo>
                    <a:pt x="3608" y="4101"/>
                  </a:lnTo>
                  <a:lnTo>
                    <a:pt x="3629" y="4090"/>
                  </a:lnTo>
                  <a:moveTo>
                    <a:pt x="3653" y="4078"/>
                  </a:moveTo>
                  <a:lnTo>
                    <a:pt x="3653" y="4078"/>
                  </a:lnTo>
                  <a:lnTo>
                    <a:pt x="3701" y="4054"/>
                  </a:lnTo>
                  <a:moveTo>
                    <a:pt x="3724" y="4041"/>
                  </a:moveTo>
                  <a:lnTo>
                    <a:pt x="3724" y="4041"/>
                  </a:lnTo>
                  <a:lnTo>
                    <a:pt x="3724" y="4041"/>
                  </a:lnTo>
                  <a:lnTo>
                    <a:pt x="3772" y="4017"/>
                  </a:lnTo>
                  <a:moveTo>
                    <a:pt x="3795" y="4005"/>
                  </a:moveTo>
                  <a:lnTo>
                    <a:pt x="3795" y="4005"/>
                  </a:lnTo>
                  <a:lnTo>
                    <a:pt x="3840" y="3981"/>
                  </a:lnTo>
                  <a:lnTo>
                    <a:pt x="3843" y="3980"/>
                  </a:lnTo>
                  <a:moveTo>
                    <a:pt x="3866" y="3968"/>
                  </a:moveTo>
                  <a:lnTo>
                    <a:pt x="3866" y="3968"/>
                  </a:lnTo>
                  <a:lnTo>
                    <a:pt x="3914" y="3943"/>
                  </a:lnTo>
                  <a:moveTo>
                    <a:pt x="3937" y="3931"/>
                  </a:moveTo>
                  <a:lnTo>
                    <a:pt x="3937" y="3931"/>
                  </a:lnTo>
                  <a:lnTo>
                    <a:pt x="3955" y="3921"/>
                  </a:lnTo>
                  <a:lnTo>
                    <a:pt x="3984" y="3906"/>
                  </a:lnTo>
                  <a:moveTo>
                    <a:pt x="4008" y="3894"/>
                  </a:moveTo>
                  <a:lnTo>
                    <a:pt x="4008" y="3894"/>
                  </a:lnTo>
                  <a:lnTo>
                    <a:pt x="4056" y="3869"/>
                  </a:lnTo>
                  <a:moveTo>
                    <a:pt x="4079" y="3857"/>
                  </a:moveTo>
                  <a:lnTo>
                    <a:pt x="4079" y="3857"/>
                  </a:lnTo>
                  <a:lnTo>
                    <a:pt x="4127" y="3832"/>
                  </a:lnTo>
                  <a:moveTo>
                    <a:pt x="4150" y="3820"/>
                  </a:moveTo>
                  <a:lnTo>
                    <a:pt x="4150" y="3820"/>
                  </a:lnTo>
                  <a:lnTo>
                    <a:pt x="4187" y="3801"/>
                  </a:lnTo>
                  <a:lnTo>
                    <a:pt x="4198" y="3796"/>
                  </a:lnTo>
                  <a:moveTo>
                    <a:pt x="4221" y="3783"/>
                  </a:moveTo>
                  <a:lnTo>
                    <a:pt x="4221" y="3783"/>
                  </a:lnTo>
                  <a:lnTo>
                    <a:pt x="4269" y="3759"/>
                  </a:lnTo>
                  <a:moveTo>
                    <a:pt x="4292" y="3747"/>
                  </a:moveTo>
                  <a:lnTo>
                    <a:pt x="4292" y="3747"/>
                  </a:lnTo>
                  <a:lnTo>
                    <a:pt x="4303" y="3741"/>
                  </a:lnTo>
                  <a:lnTo>
                    <a:pt x="4340" y="3722"/>
                  </a:lnTo>
                  <a:moveTo>
                    <a:pt x="4363" y="3709"/>
                  </a:moveTo>
                  <a:lnTo>
                    <a:pt x="4363" y="3709"/>
                  </a:lnTo>
                  <a:lnTo>
                    <a:pt x="4410" y="3685"/>
                  </a:lnTo>
                  <a:moveTo>
                    <a:pt x="4434" y="3672"/>
                  </a:moveTo>
                  <a:lnTo>
                    <a:pt x="4434" y="3672"/>
                  </a:lnTo>
                  <a:lnTo>
                    <a:pt x="4481" y="3648"/>
                  </a:lnTo>
                  <a:moveTo>
                    <a:pt x="4505" y="3635"/>
                  </a:moveTo>
                  <a:lnTo>
                    <a:pt x="4505" y="3635"/>
                  </a:lnTo>
                  <a:lnTo>
                    <a:pt x="4535" y="3620"/>
                  </a:lnTo>
                  <a:lnTo>
                    <a:pt x="4552" y="3611"/>
                  </a:lnTo>
                  <a:moveTo>
                    <a:pt x="4576" y="3599"/>
                  </a:moveTo>
                  <a:lnTo>
                    <a:pt x="4576" y="3599"/>
                  </a:lnTo>
                  <a:lnTo>
                    <a:pt x="4623" y="3574"/>
                  </a:lnTo>
                  <a:moveTo>
                    <a:pt x="4647" y="3562"/>
                  </a:moveTo>
                  <a:lnTo>
                    <a:pt x="4647" y="3562"/>
                  </a:lnTo>
                  <a:lnTo>
                    <a:pt x="4651" y="3560"/>
                  </a:lnTo>
                  <a:lnTo>
                    <a:pt x="4695" y="3537"/>
                  </a:lnTo>
                  <a:moveTo>
                    <a:pt x="4718" y="3525"/>
                  </a:moveTo>
                  <a:lnTo>
                    <a:pt x="4718" y="3525"/>
                  </a:lnTo>
                  <a:lnTo>
                    <a:pt x="4766" y="3501"/>
                  </a:lnTo>
                  <a:moveTo>
                    <a:pt x="4789" y="3488"/>
                  </a:moveTo>
                  <a:lnTo>
                    <a:pt x="4789" y="3488"/>
                  </a:lnTo>
                  <a:lnTo>
                    <a:pt x="4837" y="3464"/>
                  </a:lnTo>
                  <a:moveTo>
                    <a:pt x="4860" y="3452"/>
                  </a:moveTo>
                  <a:lnTo>
                    <a:pt x="4860" y="3452"/>
                  </a:lnTo>
                  <a:lnTo>
                    <a:pt x="4883" y="3440"/>
                  </a:lnTo>
                  <a:lnTo>
                    <a:pt x="4908" y="3427"/>
                  </a:lnTo>
                  <a:moveTo>
                    <a:pt x="4931" y="3415"/>
                  </a:moveTo>
                  <a:lnTo>
                    <a:pt x="4931" y="3415"/>
                  </a:lnTo>
                  <a:lnTo>
                    <a:pt x="4978" y="3390"/>
                  </a:lnTo>
                  <a:moveTo>
                    <a:pt x="5002" y="3378"/>
                  </a:moveTo>
                  <a:lnTo>
                    <a:pt x="5002" y="3378"/>
                  </a:lnTo>
                  <a:lnTo>
                    <a:pt x="5050" y="3353"/>
                  </a:lnTo>
                  <a:moveTo>
                    <a:pt x="5073" y="3341"/>
                  </a:moveTo>
                  <a:lnTo>
                    <a:pt x="5073" y="3341"/>
                  </a:lnTo>
                  <a:lnTo>
                    <a:pt x="5114" y="3320"/>
                  </a:lnTo>
                  <a:lnTo>
                    <a:pt x="5121" y="3316"/>
                  </a:lnTo>
                  <a:moveTo>
                    <a:pt x="5144" y="3304"/>
                  </a:moveTo>
                  <a:lnTo>
                    <a:pt x="5144" y="3304"/>
                  </a:lnTo>
                  <a:lnTo>
                    <a:pt x="5192" y="3280"/>
                  </a:lnTo>
                  <a:moveTo>
                    <a:pt x="5215" y="3267"/>
                  </a:moveTo>
                  <a:lnTo>
                    <a:pt x="5215" y="3267"/>
                  </a:lnTo>
                  <a:lnTo>
                    <a:pt x="5230" y="3260"/>
                  </a:lnTo>
                  <a:lnTo>
                    <a:pt x="5263" y="3243"/>
                  </a:lnTo>
                  <a:moveTo>
                    <a:pt x="5286" y="3231"/>
                  </a:moveTo>
                  <a:lnTo>
                    <a:pt x="5286" y="3231"/>
                  </a:lnTo>
                  <a:lnTo>
                    <a:pt x="5334" y="3206"/>
                  </a:lnTo>
                  <a:moveTo>
                    <a:pt x="5357" y="3194"/>
                  </a:moveTo>
                  <a:lnTo>
                    <a:pt x="5357" y="3194"/>
                  </a:lnTo>
                  <a:lnTo>
                    <a:pt x="5405" y="3169"/>
                  </a:lnTo>
                  <a:moveTo>
                    <a:pt x="5428" y="3157"/>
                  </a:moveTo>
                  <a:lnTo>
                    <a:pt x="5428" y="3157"/>
                  </a:lnTo>
                  <a:lnTo>
                    <a:pt x="5462" y="3140"/>
                  </a:lnTo>
                  <a:lnTo>
                    <a:pt x="5476" y="3133"/>
                  </a:lnTo>
                  <a:moveTo>
                    <a:pt x="5500" y="3120"/>
                  </a:moveTo>
                  <a:lnTo>
                    <a:pt x="5500" y="3120"/>
                  </a:lnTo>
                  <a:lnTo>
                    <a:pt x="5547" y="3096"/>
                  </a:lnTo>
                  <a:moveTo>
                    <a:pt x="5571" y="3084"/>
                  </a:moveTo>
                  <a:lnTo>
                    <a:pt x="5571" y="3084"/>
                  </a:lnTo>
                  <a:lnTo>
                    <a:pt x="5578" y="3080"/>
                  </a:lnTo>
                  <a:lnTo>
                    <a:pt x="5618" y="3059"/>
                  </a:lnTo>
                  <a:moveTo>
                    <a:pt x="5642" y="3047"/>
                  </a:moveTo>
                  <a:lnTo>
                    <a:pt x="5642" y="3047"/>
                  </a:lnTo>
                  <a:lnTo>
                    <a:pt x="5689" y="3022"/>
                  </a:lnTo>
                  <a:moveTo>
                    <a:pt x="5713" y="3010"/>
                  </a:moveTo>
                  <a:lnTo>
                    <a:pt x="5713" y="3010"/>
                  </a:lnTo>
                  <a:lnTo>
                    <a:pt x="5760" y="2986"/>
                  </a:lnTo>
                  <a:moveTo>
                    <a:pt x="5784" y="2973"/>
                  </a:moveTo>
                  <a:lnTo>
                    <a:pt x="5784" y="2973"/>
                  </a:lnTo>
                  <a:lnTo>
                    <a:pt x="5810" y="2960"/>
                  </a:lnTo>
                  <a:lnTo>
                    <a:pt x="5831" y="2949"/>
                  </a:lnTo>
                  <a:moveTo>
                    <a:pt x="5855" y="2936"/>
                  </a:moveTo>
                  <a:lnTo>
                    <a:pt x="5855" y="2936"/>
                  </a:lnTo>
                  <a:lnTo>
                    <a:pt x="5902" y="2911"/>
                  </a:lnTo>
                  <a:moveTo>
                    <a:pt x="5925" y="2899"/>
                  </a:moveTo>
                  <a:lnTo>
                    <a:pt x="5925" y="2899"/>
                  </a:lnTo>
                  <a:lnTo>
                    <a:pt x="5926" y="2899"/>
                  </a:lnTo>
                  <a:lnTo>
                    <a:pt x="5973" y="2874"/>
                  </a:lnTo>
                  <a:moveTo>
                    <a:pt x="5996" y="2862"/>
                  </a:moveTo>
                  <a:lnTo>
                    <a:pt x="5996" y="2862"/>
                  </a:lnTo>
                  <a:lnTo>
                    <a:pt x="6040" y="2839"/>
                  </a:lnTo>
                  <a:lnTo>
                    <a:pt x="6043" y="2837"/>
                  </a:lnTo>
                  <a:moveTo>
                    <a:pt x="6067" y="2825"/>
                  </a:moveTo>
                  <a:lnTo>
                    <a:pt x="6067" y="2825"/>
                  </a:lnTo>
                  <a:lnTo>
                    <a:pt x="6115" y="2800"/>
                  </a:lnTo>
                  <a:moveTo>
                    <a:pt x="6138" y="2788"/>
                  </a:moveTo>
                  <a:lnTo>
                    <a:pt x="6138" y="2788"/>
                  </a:lnTo>
                  <a:lnTo>
                    <a:pt x="6156" y="2779"/>
                  </a:lnTo>
                  <a:lnTo>
                    <a:pt x="6186" y="2763"/>
                  </a:lnTo>
                  <a:moveTo>
                    <a:pt x="6209" y="2751"/>
                  </a:moveTo>
                  <a:lnTo>
                    <a:pt x="6209" y="2751"/>
                  </a:lnTo>
                  <a:lnTo>
                    <a:pt x="6257" y="2727"/>
                  </a:lnTo>
                  <a:moveTo>
                    <a:pt x="6280" y="2714"/>
                  </a:moveTo>
                  <a:lnTo>
                    <a:pt x="6280" y="2714"/>
                  </a:lnTo>
                  <a:lnTo>
                    <a:pt x="6328" y="2690"/>
                  </a:lnTo>
                  <a:moveTo>
                    <a:pt x="6351" y="2678"/>
                  </a:moveTo>
                  <a:lnTo>
                    <a:pt x="6351" y="2678"/>
                  </a:lnTo>
                  <a:lnTo>
                    <a:pt x="6388" y="2659"/>
                  </a:lnTo>
                  <a:lnTo>
                    <a:pt x="6399" y="2653"/>
                  </a:lnTo>
                  <a:moveTo>
                    <a:pt x="6422" y="2641"/>
                  </a:moveTo>
                  <a:lnTo>
                    <a:pt x="6422" y="2641"/>
                  </a:lnTo>
                  <a:lnTo>
                    <a:pt x="6470" y="2616"/>
                  </a:lnTo>
                  <a:moveTo>
                    <a:pt x="6494" y="2604"/>
                  </a:moveTo>
                  <a:lnTo>
                    <a:pt x="6494" y="2604"/>
                  </a:lnTo>
                  <a:lnTo>
                    <a:pt x="6504" y="2599"/>
                  </a:lnTo>
                  <a:lnTo>
                    <a:pt x="6541" y="2580"/>
                  </a:lnTo>
                  <a:moveTo>
                    <a:pt x="6565" y="2567"/>
                  </a:moveTo>
                  <a:lnTo>
                    <a:pt x="6565" y="2567"/>
                  </a:lnTo>
                  <a:lnTo>
                    <a:pt x="6612" y="2543"/>
                  </a:lnTo>
                  <a:moveTo>
                    <a:pt x="6636" y="2531"/>
                  </a:moveTo>
                  <a:lnTo>
                    <a:pt x="6636" y="2531"/>
                  </a:lnTo>
                  <a:lnTo>
                    <a:pt x="6683" y="2506"/>
                  </a:lnTo>
                  <a:moveTo>
                    <a:pt x="6707" y="2494"/>
                  </a:moveTo>
                  <a:lnTo>
                    <a:pt x="6707" y="2494"/>
                  </a:lnTo>
                  <a:lnTo>
                    <a:pt x="6736" y="2479"/>
                  </a:lnTo>
                  <a:lnTo>
                    <a:pt x="6754" y="2469"/>
                  </a:lnTo>
                  <a:moveTo>
                    <a:pt x="6778" y="2457"/>
                  </a:moveTo>
                  <a:lnTo>
                    <a:pt x="6778" y="2457"/>
                  </a:lnTo>
                  <a:lnTo>
                    <a:pt x="6825" y="2433"/>
                  </a:lnTo>
                  <a:moveTo>
                    <a:pt x="6849" y="2420"/>
                  </a:moveTo>
                  <a:lnTo>
                    <a:pt x="6849" y="2420"/>
                  </a:lnTo>
                  <a:lnTo>
                    <a:pt x="6852" y="2419"/>
                  </a:lnTo>
                  <a:lnTo>
                    <a:pt x="6896" y="2396"/>
                  </a:lnTo>
                  <a:moveTo>
                    <a:pt x="6920" y="2384"/>
                  </a:moveTo>
                  <a:lnTo>
                    <a:pt x="6920" y="2384"/>
                  </a:lnTo>
                  <a:lnTo>
                    <a:pt x="6967" y="2359"/>
                  </a:lnTo>
                  <a:moveTo>
                    <a:pt x="6991" y="2347"/>
                  </a:moveTo>
                  <a:lnTo>
                    <a:pt x="6991" y="2347"/>
                  </a:lnTo>
                  <a:lnTo>
                    <a:pt x="7038" y="2322"/>
                  </a:lnTo>
                  <a:moveTo>
                    <a:pt x="7062" y="2310"/>
                  </a:moveTo>
                  <a:lnTo>
                    <a:pt x="7062" y="2310"/>
                  </a:lnTo>
                  <a:lnTo>
                    <a:pt x="7083" y="2299"/>
                  </a:lnTo>
                  <a:lnTo>
                    <a:pt x="7109" y="2285"/>
                  </a:lnTo>
                  <a:moveTo>
                    <a:pt x="7133" y="2273"/>
                  </a:moveTo>
                  <a:lnTo>
                    <a:pt x="7133" y="2273"/>
                  </a:lnTo>
                  <a:lnTo>
                    <a:pt x="7180" y="2248"/>
                  </a:lnTo>
                  <a:moveTo>
                    <a:pt x="7204" y="2236"/>
                  </a:moveTo>
                  <a:lnTo>
                    <a:pt x="7204" y="2236"/>
                  </a:lnTo>
                  <a:lnTo>
                    <a:pt x="7251" y="2211"/>
                  </a:lnTo>
                  <a:moveTo>
                    <a:pt x="7274" y="2199"/>
                  </a:moveTo>
                  <a:lnTo>
                    <a:pt x="7274" y="2199"/>
                  </a:lnTo>
                  <a:lnTo>
                    <a:pt x="7315" y="2177"/>
                  </a:lnTo>
                  <a:lnTo>
                    <a:pt x="7322" y="2174"/>
                  </a:lnTo>
                  <a:moveTo>
                    <a:pt x="7345" y="2162"/>
                  </a:moveTo>
                  <a:lnTo>
                    <a:pt x="7345" y="2162"/>
                  </a:lnTo>
                  <a:lnTo>
                    <a:pt x="7393" y="2137"/>
                  </a:lnTo>
                  <a:moveTo>
                    <a:pt x="7416" y="2125"/>
                  </a:moveTo>
                  <a:lnTo>
                    <a:pt x="7416" y="2125"/>
                  </a:lnTo>
                  <a:lnTo>
                    <a:pt x="7431" y="2117"/>
                  </a:lnTo>
                  <a:lnTo>
                    <a:pt x="7464" y="2100"/>
                  </a:lnTo>
                  <a:moveTo>
                    <a:pt x="7487" y="2088"/>
                  </a:moveTo>
                  <a:lnTo>
                    <a:pt x="7487" y="2088"/>
                  </a:lnTo>
                  <a:lnTo>
                    <a:pt x="7535" y="2064"/>
                  </a:lnTo>
                  <a:moveTo>
                    <a:pt x="7559" y="2051"/>
                  </a:moveTo>
                  <a:lnTo>
                    <a:pt x="7559" y="2051"/>
                  </a:lnTo>
                  <a:lnTo>
                    <a:pt x="7606" y="2027"/>
                  </a:lnTo>
                  <a:moveTo>
                    <a:pt x="7630" y="2015"/>
                  </a:moveTo>
                  <a:lnTo>
                    <a:pt x="7630" y="2015"/>
                  </a:lnTo>
                  <a:lnTo>
                    <a:pt x="7663" y="1997"/>
                  </a:lnTo>
                  <a:lnTo>
                    <a:pt x="7677" y="1990"/>
                  </a:lnTo>
                  <a:moveTo>
                    <a:pt x="7701" y="1978"/>
                  </a:moveTo>
                  <a:lnTo>
                    <a:pt x="7701" y="1978"/>
                  </a:lnTo>
                  <a:lnTo>
                    <a:pt x="7748" y="1953"/>
                  </a:lnTo>
                  <a:moveTo>
                    <a:pt x="7772" y="1941"/>
                  </a:moveTo>
                  <a:lnTo>
                    <a:pt x="7772" y="1941"/>
                  </a:lnTo>
                  <a:lnTo>
                    <a:pt x="7779" y="1937"/>
                  </a:lnTo>
                  <a:lnTo>
                    <a:pt x="7819" y="1917"/>
                  </a:lnTo>
                  <a:moveTo>
                    <a:pt x="7843" y="1904"/>
                  </a:moveTo>
                  <a:lnTo>
                    <a:pt x="7843" y="1904"/>
                  </a:lnTo>
                  <a:lnTo>
                    <a:pt x="7890" y="1880"/>
                  </a:lnTo>
                  <a:moveTo>
                    <a:pt x="7914" y="1868"/>
                  </a:moveTo>
                  <a:lnTo>
                    <a:pt x="7914" y="1868"/>
                  </a:lnTo>
                  <a:lnTo>
                    <a:pt x="7961" y="1843"/>
                  </a:lnTo>
                  <a:moveTo>
                    <a:pt x="7985" y="1831"/>
                  </a:moveTo>
                  <a:lnTo>
                    <a:pt x="7985" y="1831"/>
                  </a:lnTo>
                  <a:lnTo>
                    <a:pt x="8011" y="1817"/>
                  </a:lnTo>
                  <a:lnTo>
                    <a:pt x="8032" y="1806"/>
                  </a:lnTo>
                  <a:moveTo>
                    <a:pt x="8056" y="1794"/>
                  </a:moveTo>
                  <a:lnTo>
                    <a:pt x="8056" y="1794"/>
                  </a:lnTo>
                  <a:lnTo>
                    <a:pt x="8103" y="1769"/>
                  </a:lnTo>
                  <a:moveTo>
                    <a:pt x="8127" y="1757"/>
                  </a:moveTo>
                  <a:lnTo>
                    <a:pt x="8127" y="1757"/>
                  </a:lnTo>
                  <a:lnTo>
                    <a:pt x="8174" y="1732"/>
                  </a:lnTo>
                  <a:moveTo>
                    <a:pt x="8198" y="1720"/>
                  </a:moveTo>
                  <a:lnTo>
                    <a:pt x="8198" y="1720"/>
                  </a:lnTo>
                  <a:lnTo>
                    <a:pt x="8242" y="1697"/>
                  </a:lnTo>
                  <a:lnTo>
                    <a:pt x="8245" y="1695"/>
                  </a:lnTo>
                  <a:moveTo>
                    <a:pt x="8269" y="1683"/>
                  </a:moveTo>
                  <a:lnTo>
                    <a:pt x="8269" y="1683"/>
                  </a:lnTo>
                  <a:lnTo>
                    <a:pt x="8316" y="1659"/>
                  </a:lnTo>
                  <a:moveTo>
                    <a:pt x="8340" y="1646"/>
                  </a:moveTo>
                  <a:lnTo>
                    <a:pt x="8340" y="1646"/>
                  </a:lnTo>
                  <a:lnTo>
                    <a:pt x="8358" y="1637"/>
                  </a:lnTo>
                  <a:lnTo>
                    <a:pt x="8387" y="1622"/>
                  </a:lnTo>
                  <a:moveTo>
                    <a:pt x="8411" y="1610"/>
                  </a:moveTo>
                  <a:lnTo>
                    <a:pt x="8411" y="1610"/>
                  </a:lnTo>
                  <a:lnTo>
                    <a:pt x="8458" y="1585"/>
                  </a:lnTo>
                  <a:moveTo>
                    <a:pt x="8482" y="1573"/>
                  </a:moveTo>
                  <a:lnTo>
                    <a:pt x="8482" y="1573"/>
                  </a:lnTo>
                  <a:lnTo>
                    <a:pt x="8529" y="1548"/>
                  </a:lnTo>
                  <a:moveTo>
                    <a:pt x="8553" y="1536"/>
                  </a:moveTo>
                  <a:lnTo>
                    <a:pt x="8553" y="1536"/>
                  </a:lnTo>
                  <a:lnTo>
                    <a:pt x="8590" y="1517"/>
                  </a:lnTo>
                </a:path>
              </a:pathLst>
            </a:custGeom>
            <a:noFill/>
            <a:ln w="6350" cap="flat">
              <a:solidFill>
                <a:srgbClr val="FF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53"/>
            <p:cNvSpPr>
              <a:spLocks noEditPoints="1"/>
            </p:cNvSpPr>
            <p:nvPr/>
          </p:nvSpPr>
          <p:spPr bwMode="auto">
            <a:xfrm>
              <a:off x="467" y="957"/>
              <a:ext cx="1310" cy="810"/>
            </a:xfrm>
            <a:custGeom>
              <a:avLst/>
              <a:gdLst>
                <a:gd name="T0" fmla="*/ 0 w 11470"/>
                <a:gd name="T1" fmla="*/ 0 h 5951"/>
                <a:gd name="T2" fmla="*/ 0 w 11470"/>
                <a:gd name="T3" fmla="*/ 0 h 5951"/>
                <a:gd name="T4" fmla="*/ 0 w 11470"/>
                <a:gd name="T5" fmla="*/ 5951 h 5951"/>
                <a:gd name="T6" fmla="*/ 11470 w 11470"/>
                <a:gd name="T7" fmla="*/ 5951 h 5951"/>
                <a:gd name="T8" fmla="*/ 0 w 11470"/>
                <a:gd name="T9" fmla="*/ 0 h 5951"/>
                <a:gd name="T10" fmla="*/ 0 w 11470"/>
                <a:gd name="T11" fmla="*/ 0 h 5951"/>
              </a:gdLst>
              <a:ahLst/>
              <a:cxnLst>
                <a:cxn ang="0">
                  <a:pos x="T0" y="T1"/>
                </a:cxn>
                <a:cxn ang="0">
                  <a:pos x="T2" y="T3"/>
                </a:cxn>
                <a:cxn ang="0">
                  <a:pos x="T4" y="T5"/>
                </a:cxn>
                <a:cxn ang="0">
                  <a:pos x="T6" y="T7"/>
                </a:cxn>
                <a:cxn ang="0">
                  <a:pos x="T8" y="T9"/>
                </a:cxn>
                <a:cxn ang="0">
                  <a:pos x="T10" y="T11"/>
                </a:cxn>
              </a:cxnLst>
              <a:rect l="0" t="0" r="r" b="b"/>
              <a:pathLst>
                <a:path w="11470" h="5951">
                  <a:moveTo>
                    <a:pt x="0" y="0"/>
                  </a:moveTo>
                  <a:lnTo>
                    <a:pt x="0" y="0"/>
                  </a:lnTo>
                  <a:lnTo>
                    <a:pt x="0" y="5951"/>
                  </a:lnTo>
                  <a:lnTo>
                    <a:pt x="11470" y="5951"/>
                  </a:lnTo>
                  <a:moveTo>
                    <a:pt x="0" y="0"/>
                  </a:moveTo>
                  <a:lnTo>
                    <a:pt x="0" y="0"/>
                  </a:lnTo>
                  <a:close/>
                </a:path>
              </a:pathLst>
            </a:custGeom>
            <a:noFill/>
            <a:ln w="1588"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en-US" dirty="0" smtClean="0"/>
              <a:t>Interference Nulling</a:t>
            </a:r>
            <a:endParaRPr lang="en-US" dirty="0"/>
          </a:p>
        </p:txBody>
      </p:sp>
      <p:sp>
        <p:nvSpPr>
          <p:cNvPr id="18" name="TextBox 17"/>
          <p:cNvSpPr txBox="1"/>
          <p:nvPr/>
        </p:nvSpPr>
        <p:spPr>
          <a:xfrm>
            <a:off x="5068270" y="1938669"/>
            <a:ext cx="2563347" cy="523220"/>
          </a:xfrm>
          <a:prstGeom prst="rect">
            <a:avLst/>
          </a:prstGeom>
          <a:noFill/>
        </p:spPr>
        <p:txBody>
          <a:bodyPr wrap="none" rtlCol="0">
            <a:spAutoFit/>
          </a:bodyPr>
          <a:lstStyle/>
          <a:p>
            <a:r>
              <a:rPr lang="en-US" sz="2800" dirty="0" smtClean="0"/>
              <a:t>Avg. gain = 1.7 ×</a:t>
            </a:r>
            <a:endParaRPr lang="en-US" sz="2800" dirty="0"/>
          </a:p>
        </p:txBody>
      </p:sp>
      <p:sp>
        <p:nvSpPr>
          <p:cNvPr id="14" name="TextBox 13"/>
          <p:cNvSpPr txBox="1"/>
          <p:nvPr/>
        </p:nvSpPr>
        <p:spPr>
          <a:xfrm>
            <a:off x="5166459" y="1334155"/>
            <a:ext cx="2581406" cy="523220"/>
          </a:xfrm>
          <a:prstGeom prst="rect">
            <a:avLst/>
          </a:prstGeom>
          <a:noFill/>
        </p:spPr>
        <p:txBody>
          <a:bodyPr wrap="none" rtlCol="0">
            <a:spAutoFit/>
          </a:bodyPr>
          <a:lstStyle/>
          <a:p>
            <a:r>
              <a:rPr lang="en-US" sz="2800" b="1" dirty="0" smtClean="0"/>
              <a:t>TCP Throughput</a:t>
            </a:r>
            <a:endParaRPr lang="en-US" sz="2800" b="1" dirty="0"/>
          </a:p>
        </p:txBody>
      </p:sp>
      <p:sp>
        <p:nvSpPr>
          <p:cNvPr id="11" name="Rectangle 10"/>
          <p:cNvSpPr/>
          <p:nvPr/>
        </p:nvSpPr>
        <p:spPr>
          <a:xfrm>
            <a:off x="4257086" y="2403475"/>
            <a:ext cx="4272972" cy="27203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2740312" y="1606214"/>
            <a:ext cx="0" cy="476504"/>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710805" y="1616374"/>
            <a:ext cx="788347" cy="369332"/>
          </a:xfrm>
          <a:prstGeom prst="rect">
            <a:avLst/>
          </a:prstGeom>
          <a:noFill/>
        </p:spPr>
        <p:txBody>
          <a:bodyPr wrap="none" rtlCol="0">
            <a:spAutoFit/>
          </a:bodyPr>
          <a:lstStyle/>
          <a:p>
            <a:r>
              <a:rPr lang="en-US" dirty="0" smtClean="0"/>
              <a:t>-12 dB</a:t>
            </a:r>
            <a:endParaRPr lang="en-US" dirty="0"/>
          </a:p>
        </p:txBody>
      </p:sp>
      <p:sp>
        <p:nvSpPr>
          <p:cNvPr id="12" name="TextBox 11"/>
          <p:cNvSpPr txBox="1"/>
          <p:nvPr/>
        </p:nvSpPr>
        <p:spPr>
          <a:xfrm rot="16200000">
            <a:off x="-387548" y="2040085"/>
            <a:ext cx="1313180" cy="461665"/>
          </a:xfrm>
          <a:prstGeom prst="rect">
            <a:avLst/>
          </a:prstGeom>
          <a:solidFill>
            <a:schemeClr val="bg1"/>
          </a:solidFill>
        </p:spPr>
        <p:txBody>
          <a:bodyPr wrap="none" rtlCol="0">
            <a:spAutoFit/>
          </a:bodyPr>
          <a:lstStyle/>
          <a:p>
            <a:pPr algn="ctr"/>
            <a:r>
              <a:rPr lang="en-US" sz="1200" dirty="0" smtClean="0"/>
              <a:t>Interference After </a:t>
            </a:r>
          </a:p>
          <a:p>
            <a:pPr algn="ctr"/>
            <a:r>
              <a:rPr lang="en-US" sz="1200" dirty="0" smtClean="0"/>
              <a:t>Nulling (dB)</a:t>
            </a:r>
            <a:endParaRPr lang="en-US" sz="1200" dirty="0"/>
          </a:p>
        </p:txBody>
      </p:sp>
      <p:sp>
        <p:nvSpPr>
          <p:cNvPr id="13" name="TextBox 12"/>
          <p:cNvSpPr txBox="1"/>
          <p:nvPr/>
        </p:nvSpPr>
        <p:spPr>
          <a:xfrm>
            <a:off x="737281" y="3000825"/>
            <a:ext cx="2147793" cy="276999"/>
          </a:xfrm>
          <a:prstGeom prst="rect">
            <a:avLst/>
          </a:prstGeom>
          <a:solidFill>
            <a:schemeClr val="bg1"/>
          </a:solidFill>
        </p:spPr>
        <p:txBody>
          <a:bodyPr wrap="none" rtlCol="0">
            <a:spAutoFit/>
          </a:bodyPr>
          <a:lstStyle/>
          <a:p>
            <a:r>
              <a:rPr lang="en-US" sz="1200" dirty="0" smtClean="0"/>
              <a:t>Interference Before Nulling(dB)</a:t>
            </a:r>
            <a:endParaRPr lang="en-US" sz="1200" dirty="0"/>
          </a:p>
        </p:txBody>
      </p:sp>
    </p:spTree>
    <p:extLst>
      <p:ext uri="{BB962C8B-B14F-4D97-AF65-F5344CB8AC3E}">
        <p14:creationId xmlns:p14="http://schemas.microsoft.com/office/powerpoint/2010/main" val="20985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780661" y="1714183"/>
            <a:ext cx="7084523" cy="4455994"/>
            <a:chOff x="37" y="969"/>
            <a:chExt cx="1838" cy="1028"/>
          </a:xfrm>
        </p:grpSpPr>
        <p:sp>
          <p:nvSpPr>
            <p:cNvPr id="5" name="AutoShape 3"/>
            <p:cNvSpPr>
              <a:spLocks noChangeAspect="1" noChangeArrowheads="1" noTextEdit="1"/>
            </p:cNvSpPr>
            <p:nvPr/>
          </p:nvSpPr>
          <p:spPr bwMode="auto">
            <a:xfrm>
              <a:off x="37" y="969"/>
              <a:ext cx="1838" cy="1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205"/>
            <p:cNvGrpSpPr>
              <a:grpSpLocks/>
            </p:cNvGrpSpPr>
            <p:nvPr/>
          </p:nvGrpSpPr>
          <p:grpSpPr bwMode="auto">
            <a:xfrm>
              <a:off x="135" y="1017"/>
              <a:ext cx="1689" cy="970"/>
              <a:chOff x="135" y="1017"/>
              <a:chExt cx="1689" cy="970"/>
            </a:xfrm>
          </p:grpSpPr>
          <p:sp>
            <p:nvSpPr>
              <p:cNvPr id="60" name="Freeform 5"/>
              <p:cNvSpPr>
                <a:spLocks/>
              </p:cNvSpPr>
              <p:nvPr/>
            </p:nvSpPr>
            <p:spPr bwMode="auto">
              <a:xfrm>
                <a:off x="374" y="1801"/>
                <a:ext cx="11"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6"/>
              <p:cNvSpPr>
                <a:spLocks noEditPoints="1"/>
              </p:cNvSpPr>
              <p:nvPr/>
            </p:nvSpPr>
            <p:spPr bwMode="auto">
              <a:xfrm>
                <a:off x="306" y="1778"/>
                <a:ext cx="28" cy="45"/>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7"/>
              <p:cNvSpPr>
                <a:spLocks/>
              </p:cNvSpPr>
              <p:nvPr/>
            </p:nvSpPr>
            <p:spPr bwMode="auto">
              <a:xfrm>
                <a:off x="374" y="1674"/>
                <a:ext cx="11"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8"/>
              <p:cNvSpPr>
                <a:spLocks/>
              </p:cNvSpPr>
              <p:nvPr/>
            </p:nvSpPr>
            <p:spPr bwMode="auto">
              <a:xfrm>
                <a:off x="305" y="1651"/>
                <a:ext cx="30" cy="45"/>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9"/>
              <p:cNvSpPr>
                <a:spLocks/>
              </p:cNvSpPr>
              <p:nvPr/>
            </p:nvSpPr>
            <p:spPr bwMode="auto">
              <a:xfrm>
                <a:off x="374" y="1547"/>
                <a:ext cx="11"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10"/>
              <p:cNvSpPr>
                <a:spLocks/>
              </p:cNvSpPr>
              <p:nvPr/>
            </p:nvSpPr>
            <p:spPr bwMode="auto">
              <a:xfrm>
                <a:off x="275" y="1524"/>
                <a:ext cx="15" cy="44"/>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11"/>
              <p:cNvSpPr>
                <a:spLocks noEditPoints="1"/>
              </p:cNvSpPr>
              <p:nvPr/>
            </p:nvSpPr>
            <p:spPr bwMode="auto">
              <a:xfrm>
                <a:off x="306" y="1524"/>
                <a:ext cx="28" cy="45"/>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12"/>
              <p:cNvSpPr>
                <a:spLocks/>
              </p:cNvSpPr>
              <p:nvPr/>
            </p:nvSpPr>
            <p:spPr bwMode="auto">
              <a:xfrm>
                <a:off x="374" y="1420"/>
                <a:ext cx="11"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13"/>
              <p:cNvSpPr>
                <a:spLocks/>
              </p:cNvSpPr>
              <p:nvPr/>
            </p:nvSpPr>
            <p:spPr bwMode="auto">
              <a:xfrm>
                <a:off x="275" y="1397"/>
                <a:ext cx="15" cy="44"/>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14"/>
              <p:cNvSpPr>
                <a:spLocks/>
              </p:cNvSpPr>
              <p:nvPr/>
            </p:nvSpPr>
            <p:spPr bwMode="auto">
              <a:xfrm>
                <a:off x="305" y="1397"/>
                <a:ext cx="30" cy="45"/>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5"/>
              <p:cNvSpPr>
                <a:spLocks/>
              </p:cNvSpPr>
              <p:nvPr/>
            </p:nvSpPr>
            <p:spPr bwMode="auto">
              <a:xfrm>
                <a:off x="374" y="1294"/>
                <a:ext cx="11"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16"/>
              <p:cNvSpPr>
                <a:spLocks/>
              </p:cNvSpPr>
              <p:nvPr/>
            </p:nvSpPr>
            <p:spPr bwMode="auto">
              <a:xfrm>
                <a:off x="271" y="1271"/>
                <a:ext cx="30" cy="43"/>
              </a:xfrm>
              <a:custGeom>
                <a:avLst/>
                <a:gdLst>
                  <a:gd name="T0" fmla="*/ 226 w 229"/>
                  <a:gd name="T1" fmla="*/ 298 h 340"/>
                  <a:gd name="T2" fmla="*/ 226 w 229"/>
                  <a:gd name="T3" fmla="*/ 298 h 340"/>
                  <a:gd name="T4" fmla="*/ 47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8 w 229"/>
                  <a:gd name="T25" fmla="*/ 37 h 340"/>
                  <a:gd name="T26" fmla="*/ 185 w 229"/>
                  <a:gd name="T27" fmla="*/ 100 h 340"/>
                  <a:gd name="T28" fmla="*/ 139 w 229"/>
                  <a:gd name="T29" fmla="*/ 168 h 340"/>
                  <a:gd name="T30" fmla="*/ 95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7"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1" y="95"/>
                      <a:pt x="54" y="81"/>
                      <a:pt x="60" y="70"/>
                    </a:cubicBezTo>
                    <a:cubicBezTo>
                      <a:pt x="71" y="49"/>
                      <a:pt x="93" y="37"/>
                      <a:pt x="118" y="37"/>
                    </a:cubicBezTo>
                    <a:cubicBezTo>
                      <a:pt x="157" y="37"/>
                      <a:pt x="185" y="64"/>
                      <a:pt x="185" y="100"/>
                    </a:cubicBezTo>
                    <a:cubicBezTo>
                      <a:pt x="185" y="127"/>
                      <a:pt x="170" y="150"/>
                      <a:pt x="139" y="168"/>
                    </a:cubicBezTo>
                    <a:lnTo>
                      <a:pt x="95" y="192"/>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7"/>
              <p:cNvSpPr>
                <a:spLocks noEditPoints="1"/>
              </p:cNvSpPr>
              <p:nvPr/>
            </p:nvSpPr>
            <p:spPr bwMode="auto">
              <a:xfrm>
                <a:off x="306" y="1271"/>
                <a:ext cx="28" cy="44"/>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8"/>
              <p:cNvSpPr>
                <a:spLocks/>
              </p:cNvSpPr>
              <p:nvPr/>
            </p:nvSpPr>
            <p:spPr bwMode="auto">
              <a:xfrm>
                <a:off x="374" y="1167"/>
                <a:ext cx="11"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19"/>
              <p:cNvSpPr>
                <a:spLocks/>
              </p:cNvSpPr>
              <p:nvPr/>
            </p:nvSpPr>
            <p:spPr bwMode="auto">
              <a:xfrm>
                <a:off x="271" y="1144"/>
                <a:ext cx="30" cy="43"/>
              </a:xfrm>
              <a:custGeom>
                <a:avLst/>
                <a:gdLst>
                  <a:gd name="T0" fmla="*/ 226 w 229"/>
                  <a:gd name="T1" fmla="*/ 298 h 340"/>
                  <a:gd name="T2" fmla="*/ 226 w 229"/>
                  <a:gd name="T3" fmla="*/ 298 h 340"/>
                  <a:gd name="T4" fmla="*/ 47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8 w 229"/>
                  <a:gd name="T25" fmla="*/ 37 h 340"/>
                  <a:gd name="T26" fmla="*/ 185 w 229"/>
                  <a:gd name="T27" fmla="*/ 100 h 340"/>
                  <a:gd name="T28" fmla="*/ 139 w 229"/>
                  <a:gd name="T29" fmla="*/ 168 h 340"/>
                  <a:gd name="T30" fmla="*/ 95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7"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1" y="95"/>
                      <a:pt x="54" y="81"/>
                      <a:pt x="60" y="70"/>
                    </a:cubicBezTo>
                    <a:cubicBezTo>
                      <a:pt x="71" y="49"/>
                      <a:pt x="93" y="37"/>
                      <a:pt x="118" y="37"/>
                    </a:cubicBezTo>
                    <a:cubicBezTo>
                      <a:pt x="157" y="37"/>
                      <a:pt x="185" y="64"/>
                      <a:pt x="185" y="100"/>
                    </a:cubicBezTo>
                    <a:cubicBezTo>
                      <a:pt x="185" y="127"/>
                      <a:pt x="170" y="150"/>
                      <a:pt x="139" y="168"/>
                    </a:cubicBezTo>
                    <a:lnTo>
                      <a:pt x="95" y="192"/>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20"/>
              <p:cNvSpPr>
                <a:spLocks/>
              </p:cNvSpPr>
              <p:nvPr/>
            </p:nvSpPr>
            <p:spPr bwMode="auto">
              <a:xfrm>
                <a:off x="305" y="1144"/>
                <a:ext cx="30" cy="45"/>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21"/>
              <p:cNvSpPr>
                <a:spLocks/>
              </p:cNvSpPr>
              <p:nvPr/>
            </p:nvSpPr>
            <p:spPr bwMode="auto">
              <a:xfrm>
                <a:off x="374" y="1040"/>
                <a:ext cx="11"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22"/>
              <p:cNvSpPr>
                <a:spLocks/>
              </p:cNvSpPr>
              <p:nvPr/>
            </p:nvSpPr>
            <p:spPr bwMode="auto">
              <a:xfrm>
                <a:off x="271" y="1017"/>
                <a:ext cx="29" cy="45"/>
              </a:xfrm>
              <a:custGeom>
                <a:avLst/>
                <a:gdLst>
                  <a:gd name="T0" fmla="*/ 91 w 227"/>
                  <a:gd name="T1" fmla="*/ 184 h 351"/>
                  <a:gd name="T2" fmla="*/ 91 w 227"/>
                  <a:gd name="T3" fmla="*/ 184 h 351"/>
                  <a:gd name="T4" fmla="*/ 96 w 227"/>
                  <a:gd name="T5" fmla="*/ 184 h 351"/>
                  <a:gd name="T6" fmla="*/ 114 w 227"/>
                  <a:gd name="T7" fmla="*/ 183 h 351"/>
                  <a:gd name="T8" fmla="*/ 184 w 227"/>
                  <a:gd name="T9" fmla="*/ 245 h 351"/>
                  <a:gd name="T10" fmla="*/ 114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70 w 227"/>
                  <a:gd name="T23" fmla="*/ 164 h 351"/>
                  <a:gd name="T24" fmla="*/ 217 w 227"/>
                  <a:gd name="T25" fmla="*/ 93 h 351"/>
                  <a:gd name="T26" fmla="*/ 114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7 w 227"/>
                  <a:gd name="T39" fmla="*/ 141 h 351"/>
                  <a:gd name="T40" fmla="*/ 91 w 227"/>
                  <a:gd name="T41" fmla="*/ 148 h 351"/>
                  <a:gd name="T42" fmla="*/ 91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1" y="184"/>
                    </a:moveTo>
                    <a:lnTo>
                      <a:pt x="91" y="184"/>
                    </a:lnTo>
                    <a:lnTo>
                      <a:pt x="96" y="184"/>
                    </a:lnTo>
                    <a:lnTo>
                      <a:pt x="114" y="183"/>
                    </a:lnTo>
                    <a:cubicBezTo>
                      <a:pt x="160" y="183"/>
                      <a:pt x="184" y="204"/>
                      <a:pt x="184" y="245"/>
                    </a:cubicBezTo>
                    <a:cubicBezTo>
                      <a:pt x="184" y="288"/>
                      <a:pt x="158" y="313"/>
                      <a:pt x="114" y="313"/>
                    </a:cubicBezTo>
                    <a:cubicBezTo>
                      <a:pt x="68" y="313"/>
                      <a:pt x="45" y="290"/>
                      <a:pt x="42" y="241"/>
                    </a:cubicBezTo>
                    <a:lnTo>
                      <a:pt x="0" y="241"/>
                    </a:lnTo>
                    <a:cubicBezTo>
                      <a:pt x="2" y="268"/>
                      <a:pt x="7" y="286"/>
                      <a:pt x="15" y="301"/>
                    </a:cubicBezTo>
                    <a:cubicBezTo>
                      <a:pt x="32" y="334"/>
                      <a:pt x="66" y="351"/>
                      <a:pt x="112" y="351"/>
                    </a:cubicBezTo>
                    <a:cubicBezTo>
                      <a:pt x="182" y="351"/>
                      <a:pt x="227" y="309"/>
                      <a:pt x="227" y="245"/>
                    </a:cubicBezTo>
                    <a:cubicBezTo>
                      <a:pt x="227" y="202"/>
                      <a:pt x="210" y="178"/>
                      <a:pt x="170" y="164"/>
                    </a:cubicBezTo>
                    <a:cubicBezTo>
                      <a:pt x="201" y="151"/>
                      <a:pt x="217" y="127"/>
                      <a:pt x="217" y="93"/>
                    </a:cubicBezTo>
                    <a:cubicBezTo>
                      <a:pt x="217" y="35"/>
                      <a:pt x="178" y="0"/>
                      <a:pt x="114" y="0"/>
                    </a:cubicBezTo>
                    <a:cubicBezTo>
                      <a:pt x="45" y="0"/>
                      <a:pt x="9" y="37"/>
                      <a:pt x="7" y="110"/>
                    </a:cubicBezTo>
                    <a:lnTo>
                      <a:pt x="49" y="110"/>
                    </a:lnTo>
                    <a:cubicBezTo>
                      <a:pt x="50" y="89"/>
                      <a:pt x="52" y="77"/>
                      <a:pt x="57" y="67"/>
                    </a:cubicBezTo>
                    <a:cubicBezTo>
                      <a:pt x="67" y="48"/>
                      <a:pt x="88" y="37"/>
                      <a:pt x="114" y="37"/>
                    </a:cubicBezTo>
                    <a:cubicBezTo>
                      <a:pt x="151" y="37"/>
                      <a:pt x="174" y="59"/>
                      <a:pt x="174" y="95"/>
                    </a:cubicBezTo>
                    <a:cubicBezTo>
                      <a:pt x="174" y="119"/>
                      <a:pt x="165" y="133"/>
                      <a:pt x="147" y="141"/>
                    </a:cubicBezTo>
                    <a:cubicBezTo>
                      <a:pt x="135" y="146"/>
                      <a:pt x="120" y="147"/>
                      <a:pt x="91" y="148"/>
                    </a:cubicBezTo>
                    <a:lnTo>
                      <a:pt x="91"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23"/>
              <p:cNvSpPr>
                <a:spLocks noEditPoints="1"/>
              </p:cNvSpPr>
              <p:nvPr/>
            </p:nvSpPr>
            <p:spPr bwMode="auto">
              <a:xfrm>
                <a:off x="306" y="1017"/>
                <a:ext cx="28" cy="45"/>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24"/>
              <p:cNvSpPr>
                <a:spLocks/>
              </p:cNvSpPr>
              <p:nvPr/>
            </p:nvSpPr>
            <p:spPr bwMode="auto">
              <a:xfrm>
                <a:off x="374" y="1790"/>
                <a:ext cx="0" cy="11"/>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25"/>
              <p:cNvSpPr>
                <a:spLocks noEditPoints="1"/>
              </p:cNvSpPr>
              <p:nvPr/>
            </p:nvSpPr>
            <p:spPr bwMode="auto">
              <a:xfrm>
                <a:off x="368" y="1839"/>
                <a:ext cx="29" cy="45"/>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26"/>
              <p:cNvSpPr>
                <a:spLocks/>
              </p:cNvSpPr>
              <p:nvPr/>
            </p:nvSpPr>
            <p:spPr bwMode="auto">
              <a:xfrm>
                <a:off x="609" y="1790"/>
                <a:ext cx="0" cy="11"/>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27"/>
              <p:cNvSpPr>
                <a:spLocks/>
              </p:cNvSpPr>
              <p:nvPr/>
            </p:nvSpPr>
            <p:spPr bwMode="auto">
              <a:xfrm>
                <a:off x="603" y="1839"/>
                <a:ext cx="29" cy="45"/>
              </a:xfrm>
              <a:custGeom>
                <a:avLst/>
                <a:gdLst>
                  <a:gd name="T0" fmla="*/ 211 w 229"/>
                  <a:gd name="T1" fmla="*/ 0 h 351"/>
                  <a:gd name="T2" fmla="*/ 211 w 229"/>
                  <a:gd name="T3" fmla="*/ 0 h 351"/>
                  <a:gd name="T4" fmla="*/ 35 w 229"/>
                  <a:gd name="T5" fmla="*/ 0 h 351"/>
                  <a:gd name="T6" fmla="*/ 10 w 229"/>
                  <a:gd name="T7" fmla="*/ 185 h 351"/>
                  <a:gd name="T8" fmla="*/ 49 w 229"/>
                  <a:gd name="T9" fmla="*/ 185 h 351"/>
                  <a:gd name="T10" fmla="*/ 111 w 229"/>
                  <a:gd name="T11" fmla="*/ 153 h 351"/>
                  <a:gd name="T12" fmla="*/ 185 w 229"/>
                  <a:gd name="T13" fmla="*/ 235 h 351"/>
                  <a:gd name="T14" fmla="*/ 111 w 229"/>
                  <a:gd name="T15" fmla="*/ 313 h 351"/>
                  <a:gd name="T16" fmla="*/ 42 w 229"/>
                  <a:gd name="T17" fmla="*/ 256 h 351"/>
                  <a:gd name="T18" fmla="*/ 0 w 229"/>
                  <a:gd name="T19" fmla="*/ 256 h 351"/>
                  <a:gd name="T20" fmla="*/ 20 w 229"/>
                  <a:gd name="T21" fmla="*/ 310 h 351"/>
                  <a:gd name="T22" fmla="*/ 112 w 229"/>
                  <a:gd name="T23" fmla="*/ 351 h 351"/>
                  <a:gd name="T24" fmla="*/ 229 w 229"/>
                  <a:gd name="T25" fmla="*/ 229 h 351"/>
                  <a:gd name="T26" fmla="*/ 119 w 229"/>
                  <a:gd name="T27" fmla="*/ 116 h 351"/>
                  <a:gd name="T28" fmla="*/ 56 w 229"/>
                  <a:gd name="T29" fmla="*/ 136 h 351"/>
                  <a:gd name="T30" fmla="*/ 69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5" y="0"/>
                    </a:lnTo>
                    <a:lnTo>
                      <a:pt x="10" y="185"/>
                    </a:lnTo>
                    <a:lnTo>
                      <a:pt x="49" y="185"/>
                    </a:lnTo>
                    <a:cubicBezTo>
                      <a:pt x="69" y="161"/>
                      <a:pt x="85" y="153"/>
                      <a:pt x="111" y="153"/>
                    </a:cubicBezTo>
                    <a:cubicBezTo>
                      <a:pt x="157" y="153"/>
                      <a:pt x="185" y="184"/>
                      <a:pt x="185" y="235"/>
                    </a:cubicBezTo>
                    <a:cubicBezTo>
                      <a:pt x="185" y="283"/>
                      <a:pt x="157" y="313"/>
                      <a:pt x="111" y="313"/>
                    </a:cubicBezTo>
                    <a:cubicBezTo>
                      <a:pt x="74" y="313"/>
                      <a:pt x="52" y="294"/>
                      <a:pt x="42" y="256"/>
                    </a:cubicBezTo>
                    <a:lnTo>
                      <a:pt x="0" y="256"/>
                    </a:lnTo>
                    <a:cubicBezTo>
                      <a:pt x="5" y="284"/>
                      <a:pt x="10" y="297"/>
                      <a:pt x="20" y="310"/>
                    </a:cubicBezTo>
                    <a:cubicBezTo>
                      <a:pt x="39" y="336"/>
                      <a:pt x="74" y="351"/>
                      <a:pt x="112" y="351"/>
                    </a:cubicBezTo>
                    <a:cubicBezTo>
                      <a:pt x="181" y="351"/>
                      <a:pt x="229" y="301"/>
                      <a:pt x="229" y="229"/>
                    </a:cubicBezTo>
                    <a:cubicBezTo>
                      <a:pt x="229" y="162"/>
                      <a:pt x="184" y="116"/>
                      <a:pt x="119" y="116"/>
                    </a:cubicBezTo>
                    <a:cubicBezTo>
                      <a:pt x="95" y="116"/>
                      <a:pt x="76" y="122"/>
                      <a:pt x="56" y="136"/>
                    </a:cubicBezTo>
                    <a:lnTo>
                      <a:pt x="69"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28"/>
              <p:cNvSpPr>
                <a:spLocks/>
              </p:cNvSpPr>
              <p:nvPr/>
            </p:nvSpPr>
            <p:spPr bwMode="auto">
              <a:xfrm>
                <a:off x="844" y="1790"/>
                <a:ext cx="0" cy="11"/>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29"/>
              <p:cNvSpPr>
                <a:spLocks/>
              </p:cNvSpPr>
              <p:nvPr/>
            </p:nvSpPr>
            <p:spPr bwMode="auto">
              <a:xfrm>
                <a:off x="825" y="1839"/>
                <a:ext cx="15" cy="44"/>
              </a:xfrm>
              <a:custGeom>
                <a:avLst/>
                <a:gdLst>
                  <a:gd name="T0" fmla="*/ 75 w 118"/>
                  <a:gd name="T1" fmla="*/ 98 h 340"/>
                  <a:gd name="T2" fmla="*/ 75 w 118"/>
                  <a:gd name="T3" fmla="*/ 98 h 340"/>
                  <a:gd name="T4" fmla="*/ 75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5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5" y="98"/>
                    </a:moveTo>
                    <a:lnTo>
                      <a:pt x="75" y="98"/>
                    </a:lnTo>
                    <a:lnTo>
                      <a:pt x="75" y="340"/>
                    </a:lnTo>
                    <a:lnTo>
                      <a:pt x="118" y="340"/>
                    </a:lnTo>
                    <a:lnTo>
                      <a:pt x="118" y="0"/>
                    </a:lnTo>
                    <a:lnTo>
                      <a:pt x="90"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30"/>
              <p:cNvSpPr>
                <a:spLocks noEditPoints="1"/>
              </p:cNvSpPr>
              <p:nvPr/>
            </p:nvSpPr>
            <p:spPr bwMode="auto">
              <a:xfrm>
                <a:off x="855" y="1839"/>
                <a:ext cx="29" cy="45"/>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31"/>
              <p:cNvSpPr>
                <a:spLocks/>
              </p:cNvSpPr>
              <p:nvPr/>
            </p:nvSpPr>
            <p:spPr bwMode="auto">
              <a:xfrm>
                <a:off x="1079" y="1790"/>
                <a:ext cx="0" cy="11"/>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32"/>
              <p:cNvSpPr>
                <a:spLocks/>
              </p:cNvSpPr>
              <p:nvPr/>
            </p:nvSpPr>
            <p:spPr bwMode="auto">
              <a:xfrm>
                <a:off x="1060" y="1839"/>
                <a:ext cx="15" cy="44"/>
              </a:xfrm>
              <a:custGeom>
                <a:avLst/>
                <a:gdLst>
                  <a:gd name="T0" fmla="*/ 75 w 118"/>
                  <a:gd name="T1" fmla="*/ 98 h 340"/>
                  <a:gd name="T2" fmla="*/ 75 w 118"/>
                  <a:gd name="T3" fmla="*/ 98 h 340"/>
                  <a:gd name="T4" fmla="*/ 75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5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5" y="98"/>
                    </a:moveTo>
                    <a:lnTo>
                      <a:pt x="75" y="98"/>
                    </a:lnTo>
                    <a:lnTo>
                      <a:pt x="75" y="340"/>
                    </a:lnTo>
                    <a:lnTo>
                      <a:pt x="118" y="340"/>
                    </a:lnTo>
                    <a:lnTo>
                      <a:pt x="118" y="0"/>
                    </a:lnTo>
                    <a:lnTo>
                      <a:pt x="90"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33"/>
              <p:cNvSpPr>
                <a:spLocks/>
              </p:cNvSpPr>
              <p:nvPr/>
            </p:nvSpPr>
            <p:spPr bwMode="auto">
              <a:xfrm>
                <a:off x="1090" y="1839"/>
                <a:ext cx="29" cy="45"/>
              </a:xfrm>
              <a:custGeom>
                <a:avLst/>
                <a:gdLst>
                  <a:gd name="T0" fmla="*/ 211 w 229"/>
                  <a:gd name="T1" fmla="*/ 0 h 351"/>
                  <a:gd name="T2" fmla="*/ 211 w 229"/>
                  <a:gd name="T3" fmla="*/ 0 h 351"/>
                  <a:gd name="T4" fmla="*/ 36 w 229"/>
                  <a:gd name="T5" fmla="*/ 0 h 351"/>
                  <a:gd name="T6" fmla="*/ 11 w 229"/>
                  <a:gd name="T7" fmla="*/ 185 h 351"/>
                  <a:gd name="T8" fmla="*/ 49 w 229"/>
                  <a:gd name="T9" fmla="*/ 185 h 351"/>
                  <a:gd name="T10" fmla="*/ 112 w 229"/>
                  <a:gd name="T11" fmla="*/ 153 h 351"/>
                  <a:gd name="T12" fmla="*/ 186 w 229"/>
                  <a:gd name="T13" fmla="*/ 235 h 351"/>
                  <a:gd name="T14" fmla="*/ 112 w 229"/>
                  <a:gd name="T15" fmla="*/ 313 h 351"/>
                  <a:gd name="T16" fmla="*/ 42 w 229"/>
                  <a:gd name="T17" fmla="*/ 256 h 351"/>
                  <a:gd name="T18" fmla="*/ 0 w 229"/>
                  <a:gd name="T19" fmla="*/ 256 h 351"/>
                  <a:gd name="T20" fmla="*/ 21 w 229"/>
                  <a:gd name="T21" fmla="*/ 310 h 351"/>
                  <a:gd name="T22" fmla="*/ 113 w 229"/>
                  <a:gd name="T23" fmla="*/ 351 h 351"/>
                  <a:gd name="T24" fmla="*/ 229 w 229"/>
                  <a:gd name="T25" fmla="*/ 229 h 351"/>
                  <a:gd name="T26" fmla="*/ 119 w 229"/>
                  <a:gd name="T27" fmla="*/ 116 h 351"/>
                  <a:gd name="T28" fmla="*/ 57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1" y="185"/>
                    </a:lnTo>
                    <a:lnTo>
                      <a:pt x="49" y="185"/>
                    </a:lnTo>
                    <a:cubicBezTo>
                      <a:pt x="69" y="161"/>
                      <a:pt x="85" y="153"/>
                      <a:pt x="112" y="153"/>
                    </a:cubicBezTo>
                    <a:cubicBezTo>
                      <a:pt x="157" y="153"/>
                      <a:pt x="186" y="184"/>
                      <a:pt x="186" y="235"/>
                    </a:cubicBezTo>
                    <a:cubicBezTo>
                      <a:pt x="186" y="283"/>
                      <a:pt x="158" y="313"/>
                      <a:pt x="112" y="313"/>
                    </a:cubicBezTo>
                    <a:cubicBezTo>
                      <a:pt x="75" y="313"/>
                      <a:pt x="52" y="294"/>
                      <a:pt x="42" y="256"/>
                    </a:cubicBezTo>
                    <a:lnTo>
                      <a:pt x="0" y="256"/>
                    </a:lnTo>
                    <a:cubicBezTo>
                      <a:pt x="6" y="284"/>
                      <a:pt x="11" y="297"/>
                      <a:pt x="21" y="310"/>
                    </a:cubicBezTo>
                    <a:cubicBezTo>
                      <a:pt x="40" y="336"/>
                      <a:pt x="74" y="351"/>
                      <a:pt x="113" y="351"/>
                    </a:cubicBezTo>
                    <a:cubicBezTo>
                      <a:pt x="181" y="351"/>
                      <a:pt x="229" y="301"/>
                      <a:pt x="229" y="229"/>
                    </a:cubicBezTo>
                    <a:cubicBezTo>
                      <a:pt x="229" y="162"/>
                      <a:pt x="184" y="116"/>
                      <a:pt x="119" y="116"/>
                    </a:cubicBezTo>
                    <a:cubicBezTo>
                      <a:pt x="95" y="116"/>
                      <a:pt x="76" y="122"/>
                      <a:pt x="57"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34"/>
              <p:cNvSpPr>
                <a:spLocks/>
              </p:cNvSpPr>
              <p:nvPr/>
            </p:nvSpPr>
            <p:spPr bwMode="auto">
              <a:xfrm>
                <a:off x="1314" y="1790"/>
                <a:ext cx="0" cy="11"/>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35"/>
              <p:cNvSpPr>
                <a:spLocks/>
              </p:cNvSpPr>
              <p:nvPr/>
            </p:nvSpPr>
            <p:spPr bwMode="auto">
              <a:xfrm>
                <a:off x="1291" y="1839"/>
                <a:ext cx="29" cy="44"/>
              </a:xfrm>
              <a:custGeom>
                <a:avLst/>
                <a:gdLst>
                  <a:gd name="T0" fmla="*/ 226 w 228"/>
                  <a:gd name="T1" fmla="*/ 298 h 340"/>
                  <a:gd name="T2" fmla="*/ 226 w 228"/>
                  <a:gd name="T3" fmla="*/ 298 h 340"/>
                  <a:gd name="T4" fmla="*/ 47 w 228"/>
                  <a:gd name="T5" fmla="*/ 298 h 340"/>
                  <a:gd name="T6" fmla="*/ 108 w 228"/>
                  <a:gd name="T7" fmla="*/ 228 h 340"/>
                  <a:gd name="T8" fmla="*/ 156 w 228"/>
                  <a:gd name="T9" fmla="*/ 202 h 340"/>
                  <a:gd name="T10" fmla="*/ 228 w 228"/>
                  <a:gd name="T11" fmla="*/ 100 h 340"/>
                  <a:gd name="T12" fmla="*/ 196 w 228"/>
                  <a:gd name="T13" fmla="*/ 27 h 340"/>
                  <a:gd name="T14" fmla="*/ 119 w 228"/>
                  <a:gd name="T15" fmla="*/ 0 h 340"/>
                  <a:gd name="T16" fmla="*/ 25 w 228"/>
                  <a:gd name="T17" fmla="*/ 44 h 340"/>
                  <a:gd name="T18" fmla="*/ 7 w 228"/>
                  <a:gd name="T19" fmla="*/ 118 h 340"/>
                  <a:gd name="T20" fmla="*/ 49 w 228"/>
                  <a:gd name="T21" fmla="*/ 118 h 340"/>
                  <a:gd name="T22" fmla="*/ 59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1" y="270"/>
                      <a:pt x="67" y="252"/>
                      <a:pt x="108" y="228"/>
                    </a:cubicBezTo>
                    <a:lnTo>
                      <a:pt x="156" y="202"/>
                    </a:lnTo>
                    <a:cubicBezTo>
                      <a:pt x="204" y="176"/>
                      <a:pt x="228" y="141"/>
                      <a:pt x="228" y="100"/>
                    </a:cubicBezTo>
                    <a:cubicBezTo>
                      <a:pt x="228" y="71"/>
                      <a:pt x="217" y="45"/>
                      <a:pt x="196" y="27"/>
                    </a:cubicBezTo>
                    <a:cubicBezTo>
                      <a:pt x="176" y="9"/>
                      <a:pt x="151" y="0"/>
                      <a:pt x="119" y="0"/>
                    </a:cubicBezTo>
                    <a:cubicBezTo>
                      <a:pt x="76" y="0"/>
                      <a:pt x="44" y="15"/>
                      <a:pt x="25" y="44"/>
                    </a:cubicBezTo>
                    <a:cubicBezTo>
                      <a:pt x="14" y="62"/>
                      <a:pt x="8" y="83"/>
                      <a:pt x="7" y="118"/>
                    </a:cubicBezTo>
                    <a:lnTo>
                      <a:pt x="49" y="118"/>
                    </a:lnTo>
                    <a:cubicBezTo>
                      <a:pt x="51" y="95"/>
                      <a:pt x="54" y="81"/>
                      <a:pt x="59" y="70"/>
                    </a:cubicBezTo>
                    <a:cubicBezTo>
                      <a:pt x="71" y="49"/>
                      <a:pt x="93" y="37"/>
                      <a:pt x="118" y="37"/>
                    </a:cubicBezTo>
                    <a:cubicBezTo>
                      <a:pt x="156" y="37"/>
                      <a:pt x="185" y="64"/>
                      <a:pt x="185" y="100"/>
                    </a:cubicBezTo>
                    <a:cubicBezTo>
                      <a:pt x="185" y="127"/>
                      <a:pt x="169" y="150"/>
                      <a:pt x="139" y="168"/>
                    </a:cubicBezTo>
                    <a:lnTo>
                      <a:pt x="95" y="192"/>
                    </a:lnTo>
                    <a:cubicBezTo>
                      <a:pt x="24" y="233"/>
                      <a:pt x="3"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36"/>
              <p:cNvSpPr>
                <a:spLocks noEditPoints="1"/>
              </p:cNvSpPr>
              <p:nvPr/>
            </p:nvSpPr>
            <p:spPr bwMode="auto">
              <a:xfrm>
                <a:off x="1326" y="1839"/>
                <a:ext cx="28" cy="45"/>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37"/>
              <p:cNvSpPr>
                <a:spLocks/>
              </p:cNvSpPr>
              <p:nvPr/>
            </p:nvSpPr>
            <p:spPr bwMode="auto">
              <a:xfrm>
                <a:off x="1549" y="1790"/>
                <a:ext cx="0" cy="11"/>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38"/>
              <p:cNvSpPr>
                <a:spLocks/>
              </p:cNvSpPr>
              <p:nvPr/>
            </p:nvSpPr>
            <p:spPr bwMode="auto">
              <a:xfrm>
                <a:off x="1526" y="1839"/>
                <a:ext cx="29" cy="44"/>
              </a:xfrm>
              <a:custGeom>
                <a:avLst/>
                <a:gdLst>
                  <a:gd name="T0" fmla="*/ 226 w 228"/>
                  <a:gd name="T1" fmla="*/ 298 h 340"/>
                  <a:gd name="T2" fmla="*/ 226 w 228"/>
                  <a:gd name="T3" fmla="*/ 298 h 340"/>
                  <a:gd name="T4" fmla="*/ 47 w 228"/>
                  <a:gd name="T5" fmla="*/ 298 h 340"/>
                  <a:gd name="T6" fmla="*/ 108 w 228"/>
                  <a:gd name="T7" fmla="*/ 228 h 340"/>
                  <a:gd name="T8" fmla="*/ 156 w 228"/>
                  <a:gd name="T9" fmla="*/ 202 h 340"/>
                  <a:gd name="T10" fmla="*/ 228 w 228"/>
                  <a:gd name="T11" fmla="*/ 100 h 340"/>
                  <a:gd name="T12" fmla="*/ 196 w 228"/>
                  <a:gd name="T13" fmla="*/ 27 h 340"/>
                  <a:gd name="T14" fmla="*/ 119 w 228"/>
                  <a:gd name="T15" fmla="*/ 0 h 340"/>
                  <a:gd name="T16" fmla="*/ 25 w 228"/>
                  <a:gd name="T17" fmla="*/ 44 h 340"/>
                  <a:gd name="T18" fmla="*/ 7 w 228"/>
                  <a:gd name="T19" fmla="*/ 118 h 340"/>
                  <a:gd name="T20" fmla="*/ 49 w 228"/>
                  <a:gd name="T21" fmla="*/ 118 h 340"/>
                  <a:gd name="T22" fmla="*/ 59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1" y="270"/>
                      <a:pt x="67" y="252"/>
                      <a:pt x="108" y="228"/>
                    </a:cubicBezTo>
                    <a:lnTo>
                      <a:pt x="156" y="202"/>
                    </a:lnTo>
                    <a:cubicBezTo>
                      <a:pt x="204" y="176"/>
                      <a:pt x="228" y="141"/>
                      <a:pt x="228" y="100"/>
                    </a:cubicBezTo>
                    <a:cubicBezTo>
                      <a:pt x="228" y="71"/>
                      <a:pt x="217" y="45"/>
                      <a:pt x="196" y="27"/>
                    </a:cubicBezTo>
                    <a:cubicBezTo>
                      <a:pt x="176" y="9"/>
                      <a:pt x="151" y="0"/>
                      <a:pt x="119" y="0"/>
                    </a:cubicBezTo>
                    <a:cubicBezTo>
                      <a:pt x="76" y="0"/>
                      <a:pt x="44" y="15"/>
                      <a:pt x="25" y="44"/>
                    </a:cubicBezTo>
                    <a:cubicBezTo>
                      <a:pt x="14" y="62"/>
                      <a:pt x="8" y="83"/>
                      <a:pt x="7" y="118"/>
                    </a:cubicBezTo>
                    <a:lnTo>
                      <a:pt x="49" y="118"/>
                    </a:lnTo>
                    <a:cubicBezTo>
                      <a:pt x="51" y="95"/>
                      <a:pt x="54" y="81"/>
                      <a:pt x="59" y="70"/>
                    </a:cubicBezTo>
                    <a:cubicBezTo>
                      <a:pt x="71" y="49"/>
                      <a:pt x="93" y="37"/>
                      <a:pt x="118" y="37"/>
                    </a:cubicBezTo>
                    <a:cubicBezTo>
                      <a:pt x="156" y="37"/>
                      <a:pt x="185" y="64"/>
                      <a:pt x="185" y="100"/>
                    </a:cubicBezTo>
                    <a:cubicBezTo>
                      <a:pt x="185" y="127"/>
                      <a:pt x="169" y="150"/>
                      <a:pt x="139" y="168"/>
                    </a:cubicBezTo>
                    <a:lnTo>
                      <a:pt x="95" y="192"/>
                    </a:lnTo>
                    <a:cubicBezTo>
                      <a:pt x="24" y="233"/>
                      <a:pt x="3"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39"/>
              <p:cNvSpPr>
                <a:spLocks/>
              </p:cNvSpPr>
              <p:nvPr/>
            </p:nvSpPr>
            <p:spPr bwMode="auto">
              <a:xfrm>
                <a:off x="1560" y="1839"/>
                <a:ext cx="29" cy="45"/>
              </a:xfrm>
              <a:custGeom>
                <a:avLst/>
                <a:gdLst>
                  <a:gd name="T0" fmla="*/ 211 w 229"/>
                  <a:gd name="T1" fmla="*/ 0 h 351"/>
                  <a:gd name="T2" fmla="*/ 211 w 229"/>
                  <a:gd name="T3" fmla="*/ 0 h 351"/>
                  <a:gd name="T4" fmla="*/ 36 w 229"/>
                  <a:gd name="T5" fmla="*/ 0 h 351"/>
                  <a:gd name="T6" fmla="*/ 11 w 229"/>
                  <a:gd name="T7" fmla="*/ 185 h 351"/>
                  <a:gd name="T8" fmla="*/ 49 w 229"/>
                  <a:gd name="T9" fmla="*/ 185 h 351"/>
                  <a:gd name="T10" fmla="*/ 112 w 229"/>
                  <a:gd name="T11" fmla="*/ 153 h 351"/>
                  <a:gd name="T12" fmla="*/ 186 w 229"/>
                  <a:gd name="T13" fmla="*/ 235 h 351"/>
                  <a:gd name="T14" fmla="*/ 112 w 229"/>
                  <a:gd name="T15" fmla="*/ 313 h 351"/>
                  <a:gd name="T16" fmla="*/ 42 w 229"/>
                  <a:gd name="T17" fmla="*/ 256 h 351"/>
                  <a:gd name="T18" fmla="*/ 0 w 229"/>
                  <a:gd name="T19" fmla="*/ 256 h 351"/>
                  <a:gd name="T20" fmla="*/ 21 w 229"/>
                  <a:gd name="T21" fmla="*/ 310 h 351"/>
                  <a:gd name="T22" fmla="*/ 113 w 229"/>
                  <a:gd name="T23" fmla="*/ 351 h 351"/>
                  <a:gd name="T24" fmla="*/ 229 w 229"/>
                  <a:gd name="T25" fmla="*/ 229 h 351"/>
                  <a:gd name="T26" fmla="*/ 119 w 229"/>
                  <a:gd name="T27" fmla="*/ 116 h 351"/>
                  <a:gd name="T28" fmla="*/ 57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1" y="185"/>
                    </a:lnTo>
                    <a:lnTo>
                      <a:pt x="49" y="185"/>
                    </a:lnTo>
                    <a:cubicBezTo>
                      <a:pt x="69" y="161"/>
                      <a:pt x="85" y="153"/>
                      <a:pt x="112" y="153"/>
                    </a:cubicBezTo>
                    <a:cubicBezTo>
                      <a:pt x="157" y="153"/>
                      <a:pt x="186" y="184"/>
                      <a:pt x="186" y="235"/>
                    </a:cubicBezTo>
                    <a:cubicBezTo>
                      <a:pt x="186" y="283"/>
                      <a:pt x="158" y="313"/>
                      <a:pt x="112" y="313"/>
                    </a:cubicBezTo>
                    <a:cubicBezTo>
                      <a:pt x="75" y="313"/>
                      <a:pt x="52" y="294"/>
                      <a:pt x="42" y="256"/>
                    </a:cubicBezTo>
                    <a:lnTo>
                      <a:pt x="0" y="256"/>
                    </a:lnTo>
                    <a:cubicBezTo>
                      <a:pt x="6" y="284"/>
                      <a:pt x="11" y="297"/>
                      <a:pt x="21" y="310"/>
                    </a:cubicBezTo>
                    <a:cubicBezTo>
                      <a:pt x="40" y="336"/>
                      <a:pt x="74" y="351"/>
                      <a:pt x="113" y="351"/>
                    </a:cubicBezTo>
                    <a:cubicBezTo>
                      <a:pt x="181" y="351"/>
                      <a:pt x="229" y="301"/>
                      <a:pt x="229" y="229"/>
                    </a:cubicBezTo>
                    <a:cubicBezTo>
                      <a:pt x="229" y="162"/>
                      <a:pt x="184" y="116"/>
                      <a:pt x="119" y="116"/>
                    </a:cubicBezTo>
                    <a:cubicBezTo>
                      <a:pt x="95" y="116"/>
                      <a:pt x="76" y="122"/>
                      <a:pt x="57"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40"/>
              <p:cNvSpPr>
                <a:spLocks/>
              </p:cNvSpPr>
              <p:nvPr/>
            </p:nvSpPr>
            <p:spPr bwMode="auto">
              <a:xfrm>
                <a:off x="1784" y="1790"/>
                <a:ext cx="0" cy="11"/>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41"/>
              <p:cNvSpPr>
                <a:spLocks/>
              </p:cNvSpPr>
              <p:nvPr/>
            </p:nvSpPr>
            <p:spPr bwMode="auto">
              <a:xfrm>
                <a:off x="1761" y="1839"/>
                <a:ext cx="29" cy="45"/>
              </a:xfrm>
              <a:custGeom>
                <a:avLst/>
                <a:gdLst>
                  <a:gd name="T0" fmla="*/ 90 w 227"/>
                  <a:gd name="T1" fmla="*/ 184 h 351"/>
                  <a:gd name="T2" fmla="*/ 90 w 227"/>
                  <a:gd name="T3" fmla="*/ 184 h 351"/>
                  <a:gd name="T4" fmla="*/ 95 w 227"/>
                  <a:gd name="T5" fmla="*/ 184 h 351"/>
                  <a:gd name="T6" fmla="*/ 113 w 227"/>
                  <a:gd name="T7" fmla="*/ 183 h 351"/>
                  <a:gd name="T8" fmla="*/ 184 w 227"/>
                  <a:gd name="T9" fmla="*/ 245 h 351"/>
                  <a:gd name="T10" fmla="*/ 113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69 w 227"/>
                  <a:gd name="T23" fmla="*/ 164 h 351"/>
                  <a:gd name="T24" fmla="*/ 217 w 227"/>
                  <a:gd name="T25" fmla="*/ 93 h 351"/>
                  <a:gd name="T26" fmla="*/ 113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6 w 227"/>
                  <a:gd name="T39" fmla="*/ 141 h 351"/>
                  <a:gd name="T40" fmla="*/ 90 w 227"/>
                  <a:gd name="T41" fmla="*/ 148 h 351"/>
                  <a:gd name="T42" fmla="*/ 90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0" y="184"/>
                    </a:moveTo>
                    <a:lnTo>
                      <a:pt x="90" y="184"/>
                    </a:lnTo>
                    <a:lnTo>
                      <a:pt x="95" y="184"/>
                    </a:lnTo>
                    <a:lnTo>
                      <a:pt x="113" y="183"/>
                    </a:lnTo>
                    <a:cubicBezTo>
                      <a:pt x="160" y="183"/>
                      <a:pt x="184" y="204"/>
                      <a:pt x="184" y="245"/>
                    </a:cubicBezTo>
                    <a:cubicBezTo>
                      <a:pt x="184" y="288"/>
                      <a:pt x="157" y="313"/>
                      <a:pt x="113" y="313"/>
                    </a:cubicBezTo>
                    <a:cubicBezTo>
                      <a:pt x="67" y="313"/>
                      <a:pt x="45" y="290"/>
                      <a:pt x="42" y="241"/>
                    </a:cubicBezTo>
                    <a:lnTo>
                      <a:pt x="0" y="241"/>
                    </a:lnTo>
                    <a:cubicBezTo>
                      <a:pt x="2" y="268"/>
                      <a:pt x="6" y="286"/>
                      <a:pt x="15" y="301"/>
                    </a:cubicBezTo>
                    <a:cubicBezTo>
                      <a:pt x="32" y="334"/>
                      <a:pt x="65" y="351"/>
                      <a:pt x="112" y="351"/>
                    </a:cubicBezTo>
                    <a:cubicBezTo>
                      <a:pt x="182" y="351"/>
                      <a:pt x="227" y="309"/>
                      <a:pt x="227" y="245"/>
                    </a:cubicBezTo>
                    <a:cubicBezTo>
                      <a:pt x="227" y="202"/>
                      <a:pt x="210" y="178"/>
                      <a:pt x="169" y="164"/>
                    </a:cubicBezTo>
                    <a:cubicBezTo>
                      <a:pt x="201" y="151"/>
                      <a:pt x="217" y="127"/>
                      <a:pt x="217" y="93"/>
                    </a:cubicBezTo>
                    <a:cubicBezTo>
                      <a:pt x="217" y="35"/>
                      <a:pt x="178" y="0"/>
                      <a:pt x="113" y="0"/>
                    </a:cubicBezTo>
                    <a:cubicBezTo>
                      <a:pt x="45" y="0"/>
                      <a:pt x="8" y="37"/>
                      <a:pt x="7" y="110"/>
                    </a:cubicBezTo>
                    <a:lnTo>
                      <a:pt x="49" y="110"/>
                    </a:lnTo>
                    <a:cubicBezTo>
                      <a:pt x="49" y="89"/>
                      <a:pt x="51" y="77"/>
                      <a:pt x="57" y="67"/>
                    </a:cubicBezTo>
                    <a:cubicBezTo>
                      <a:pt x="66" y="48"/>
                      <a:pt x="87" y="37"/>
                      <a:pt x="114" y="37"/>
                    </a:cubicBezTo>
                    <a:cubicBezTo>
                      <a:pt x="151" y="37"/>
                      <a:pt x="174" y="59"/>
                      <a:pt x="174" y="95"/>
                    </a:cubicBezTo>
                    <a:cubicBezTo>
                      <a:pt x="174" y="119"/>
                      <a:pt x="165" y="133"/>
                      <a:pt x="146" y="141"/>
                    </a:cubicBezTo>
                    <a:cubicBezTo>
                      <a:pt x="135" y="146"/>
                      <a:pt x="120" y="147"/>
                      <a:pt x="90" y="148"/>
                    </a:cubicBezTo>
                    <a:lnTo>
                      <a:pt x="90"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42"/>
              <p:cNvSpPr>
                <a:spLocks noEditPoints="1"/>
              </p:cNvSpPr>
              <p:nvPr/>
            </p:nvSpPr>
            <p:spPr bwMode="auto">
              <a:xfrm>
                <a:off x="1796" y="1839"/>
                <a:ext cx="28" cy="45"/>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43"/>
              <p:cNvSpPr>
                <a:spLocks noEditPoints="1"/>
              </p:cNvSpPr>
              <p:nvPr/>
            </p:nvSpPr>
            <p:spPr bwMode="auto">
              <a:xfrm>
                <a:off x="374" y="1040"/>
                <a:ext cx="1410" cy="761"/>
              </a:xfrm>
              <a:custGeom>
                <a:avLst/>
                <a:gdLst>
                  <a:gd name="T0" fmla="*/ 0 w 11040"/>
                  <a:gd name="T1" fmla="*/ 0 h 5952"/>
                  <a:gd name="T2" fmla="*/ 0 w 11040"/>
                  <a:gd name="T3" fmla="*/ 0 h 5952"/>
                  <a:gd name="T4" fmla="*/ 0 w 11040"/>
                  <a:gd name="T5" fmla="*/ 5952 h 5952"/>
                  <a:gd name="T6" fmla="*/ 11040 w 11040"/>
                  <a:gd name="T7" fmla="*/ 5952 h 5952"/>
                  <a:gd name="T8" fmla="*/ 0 w 11040"/>
                  <a:gd name="T9" fmla="*/ 0 h 5952"/>
                  <a:gd name="T10" fmla="*/ 0 w 11040"/>
                  <a:gd name="T11" fmla="*/ 0 h 5952"/>
                </a:gdLst>
                <a:ahLst/>
                <a:cxnLst>
                  <a:cxn ang="0">
                    <a:pos x="T0" y="T1"/>
                  </a:cxn>
                  <a:cxn ang="0">
                    <a:pos x="T2" y="T3"/>
                  </a:cxn>
                  <a:cxn ang="0">
                    <a:pos x="T4" y="T5"/>
                  </a:cxn>
                  <a:cxn ang="0">
                    <a:pos x="T6" y="T7"/>
                  </a:cxn>
                  <a:cxn ang="0">
                    <a:pos x="T8" y="T9"/>
                  </a:cxn>
                  <a:cxn ang="0">
                    <a:pos x="T10" y="T11"/>
                  </a:cxn>
                </a:cxnLst>
                <a:rect l="0" t="0" r="r" b="b"/>
                <a:pathLst>
                  <a:path w="11040" h="5952">
                    <a:moveTo>
                      <a:pt x="0" y="0"/>
                    </a:moveTo>
                    <a:lnTo>
                      <a:pt x="0" y="0"/>
                    </a:lnTo>
                    <a:lnTo>
                      <a:pt x="0" y="5952"/>
                    </a:lnTo>
                    <a:lnTo>
                      <a:pt x="11040" y="5952"/>
                    </a:lnTo>
                    <a:moveTo>
                      <a:pt x="0" y="0"/>
                    </a:move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44"/>
              <p:cNvSpPr>
                <a:spLocks/>
              </p:cNvSpPr>
              <p:nvPr/>
            </p:nvSpPr>
            <p:spPr bwMode="auto">
              <a:xfrm>
                <a:off x="135" y="1739"/>
                <a:ext cx="45" cy="6"/>
              </a:xfrm>
              <a:custGeom>
                <a:avLst/>
                <a:gdLst>
                  <a:gd name="T0" fmla="*/ 0 w 349"/>
                  <a:gd name="T1" fmla="*/ 0 h 45"/>
                  <a:gd name="T2" fmla="*/ 0 w 349"/>
                  <a:gd name="T3" fmla="*/ 0 h 45"/>
                  <a:gd name="T4" fmla="*/ 0 w 349"/>
                  <a:gd name="T5" fmla="*/ 45 h 45"/>
                  <a:gd name="T6" fmla="*/ 349 w 349"/>
                  <a:gd name="T7" fmla="*/ 45 h 45"/>
                  <a:gd name="T8" fmla="*/ 349 w 349"/>
                  <a:gd name="T9" fmla="*/ 0 h 45"/>
                  <a:gd name="T10" fmla="*/ 0 w 349"/>
                  <a:gd name="T11" fmla="*/ 0 h 45"/>
                </a:gdLst>
                <a:ahLst/>
                <a:cxnLst>
                  <a:cxn ang="0">
                    <a:pos x="T0" y="T1"/>
                  </a:cxn>
                  <a:cxn ang="0">
                    <a:pos x="T2" y="T3"/>
                  </a:cxn>
                  <a:cxn ang="0">
                    <a:pos x="T4" y="T5"/>
                  </a:cxn>
                  <a:cxn ang="0">
                    <a:pos x="T6" y="T7"/>
                  </a:cxn>
                  <a:cxn ang="0">
                    <a:pos x="T8" y="T9"/>
                  </a:cxn>
                  <a:cxn ang="0">
                    <a:pos x="T10" y="T11"/>
                  </a:cxn>
                </a:cxnLst>
                <a:rect l="0" t="0" r="r" b="b"/>
                <a:pathLst>
                  <a:path w="349" h="45">
                    <a:moveTo>
                      <a:pt x="0" y="0"/>
                    </a:moveTo>
                    <a:lnTo>
                      <a:pt x="0" y="0"/>
                    </a:lnTo>
                    <a:lnTo>
                      <a:pt x="0" y="45"/>
                    </a:lnTo>
                    <a:lnTo>
                      <a:pt x="349" y="45"/>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45"/>
              <p:cNvSpPr>
                <a:spLocks/>
              </p:cNvSpPr>
              <p:nvPr/>
            </p:nvSpPr>
            <p:spPr bwMode="auto">
              <a:xfrm>
                <a:off x="135" y="1694"/>
                <a:ext cx="45" cy="35"/>
              </a:xfrm>
              <a:custGeom>
                <a:avLst/>
                <a:gdLst>
                  <a:gd name="T0" fmla="*/ 0 w 349"/>
                  <a:gd name="T1" fmla="*/ 0 h 273"/>
                  <a:gd name="T2" fmla="*/ 0 w 349"/>
                  <a:gd name="T3" fmla="*/ 0 h 273"/>
                  <a:gd name="T4" fmla="*/ 0 w 349"/>
                  <a:gd name="T5" fmla="*/ 42 h 273"/>
                  <a:gd name="T6" fmla="*/ 286 w 349"/>
                  <a:gd name="T7" fmla="*/ 42 h 273"/>
                  <a:gd name="T8" fmla="*/ 0 w 349"/>
                  <a:gd name="T9" fmla="*/ 225 h 273"/>
                  <a:gd name="T10" fmla="*/ 0 w 349"/>
                  <a:gd name="T11" fmla="*/ 273 h 273"/>
                  <a:gd name="T12" fmla="*/ 349 w 349"/>
                  <a:gd name="T13" fmla="*/ 273 h 273"/>
                  <a:gd name="T14" fmla="*/ 349 w 349"/>
                  <a:gd name="T15" fmla="*/ 231 h 273"/>
                  <a:gd name="T16" fmla="*/ 66 w 349"/>
                  <a:gd name="T17" fmla="*/ 231 h 273"/>
                  <a:gd name="T18" fmla="*/ 349 w 349"/>
                  <a:gd name="T19" fmla="*/ 50 h 273"/>
                  <a:gd name="T20" fmla="*/ 349 w 349"/>
                  <a:gd name="T21" fmla="*/ 0 h 273"/>
                  <a:gd name="T22" fmla="*/ 0 w 349"/>
                  <a:gd name="T2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273">
                    <a:moveTo>
                      <a:pt x="0" y="0"/>
                    </a:moveTo>
                    <a:lnTo>
                      <a:pt x="0" y="0"/>
                    </a:lnTo>
                    <a:lnTo>
                      <a:pt x="0" y="42"/>
                    </a:lnTo>
                    <a:lnTo>
                      <a:pt x="286" y="42"/>
                    </a:lnTo>
                    <a:lnTo>
                      <a:pt x="0" y="225"/>
                    </a:lnTo>
                    <a:lnTo>
                      <a:pt x="0" y="273"/>
                    </a:lnTo>
                    <a:lnTo>
                      <a:pt x="349" y="273"/>
                    </a:lnTo>
                    <a:lnTo>
                      <a:pt x="349" y="231"/>
                    </a:lnTo>
                    <a:lnTo>
                      <a:pt x="66" y="231"/>
                    </a:lnTo>
                    <a:lnTo>
                      <a:pt x="349" y="50"/>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46"/>
              <p:cNvSpPr>
                <a:spLocks noEditPoints="1"/>
              </p:cNvSpPr>
              <p:nvPr/>
            </p:nvSpPr>
            <p:spPr bwMode="auto">
              <a:xfrm>
                <a:off x="135" y="1648"/>
                <a:ext cx="45" cy="36"/>
              </a:xfrm>
              <a:custGeom>
                <a:avLst/>
                <a:gdLst>
                  <a:gd name="T0" fmla="*/ 199 w 349"/>
                  <a:gd name="T1" fmla="*/ 236 h 280"/>
                  <a:gd name="T2" fmla="*/ 199 w 349"/>
                  <a:gd name="T3" fmla="*/ 236 h 280"/>
                  <a:gd name="T4" fmla="*/ 199 w 349"/>
                  <a:gd name="T5" fmla="*/ 121 h 280"/>
                  <a:gd name="T6" fmla="*/ 261 w 349"/>
                  <a:gd name="T7" fmla="*/ 63 h 280"/>
                  <a:gd name="T8" fmla="*/ 292 w 349"/>
                  <a:gd name="T9" fmla="*/ 64 h 280"/>
                  <a:gd name="T10" fmla="*/ 349 w 349"/>
                  <a:gd name="T11" fmla="*/ 54 h 280"/>
                  <a:gd name="T12" fmla="*/ 349 w 349"/>
                  <a:gd name="T13" fmla="*/ 0 h 280"/>
                  <a:gd name="T14" fmla="*/ 338 w 349"/>
                  <a:gd name="T15" fmla="*/ 0 h 280"/>
                  <a:gd name="T16" fmla="*/ 268 w 349"/>
                  <a:gd name="T17" fmla="*/ 21 h 280"/>
                  <a:gd name="T18" fmla="*/ 177 w 349"/>
                  <a:gd name="T19" fmla="*/ 68 h 280"/>
                  <a:gd name="T20" fmla="*/ 94 w 349"/>
                  <a:gd name="T21" fmla="*/ 13 h 280"/>
                  <a:gd name="T22" fmla="*/ 0 w 349"/>
                  <a:gd name="T23" fmla="*/ 119 h 280"/>
                  <a:gd name="T24" fmla="*/ 0 w 349"/>
                  <a:gd name="T25" fmla="*/ 280 h 280"/>
                  <a:gd name="T26" fmla="*/ 349 w 349"/>
                  <a:gd name="T27" fmla="*/ 280 h 280"/>
                  <a:gd name="T28" fmla="*/ 349 w 349"/>
                  <a:gd name="T29" fmla="*/ 236 h 280"/>
                  <a:gd name="T30" fmla="*/ 199 w 349"/>
                  <a:gd name="T31" fmla="*/ 236 h 280"/>
                  <a:gd name="T32" fmla="*/ 160 w 349"/>
                  <a:gd name="T33" fmla="*/ 236 h 280"/>
                  <a:gd name="T34" fmla="*/ 160 w 349"/>
                  <a:gd name="T35" fmla="*/ 236 h 280"/>
                  <a:gd name="T36" fmla="*/ 40 w 349"/>
                  <a:gd name="T37" fmla="*/ 236 h 280"/>
                  <a:gd name="T38" fmla="*/ 40 w 349"/>
                  <a:gd name="T39" fmla="*/ 128 h 280"/>
                  <a:gd name="T40" fmla="*/ 53 w 349"/>
                  <a:gd name="T41" fmla="*/ 78 h 280"/>
                  <a:gd name="T42" fmla="*/ 100 w 349"/>
                  <a:gd name="T43" fmla="*/ 60 h 280"/>
                  <a:gd name="T44" fmla="*/ 160 w 349"/>
                  <a:gd name="T45" fmla="*/ 128 h 280"/>
                  <a:gd name="T46" fmla="*/ 160 w 349"/>
                  <a:gd name="T47" fmla="*/ 23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80">
                    <a:moveTo>
                      <a:pt x="199" y="236"/>
                    </a:moveTo>
                    <a:lnTo>
                      <a:pt x="199" y="236"/>
                    </a:lnTo>
                    <a:lnTo>
                      <a:pt x="199" y="121"/>
                    </a:lnTo>
                    <a:cubicBezTo>
                      <a:pt x="199" y="81"/>
                      <a:pt x="218" y="63"/>
                      <a:pt x="261" y="63"/>
                    </a:cubicBezTo>
                    <a:lnTo>
                      <a:pt x="292" y="64"/>
                    </a:lnTo>
                    <a:cubicBezTo>
                      <a:pt x="314" y="64"/>
                      <a:pt x="335" y="60"/>
                      <a:pt x="349" y="54"/>
                    </a:cubicBezTo>
                    <a:lnTo>
                      <a:pt x="349" y="0"/>
                    </a:lnTo>
                    <a:lnTo>
                      <a:pt x="338" y="0"/>
                    </a:lnTo>
                    <a:cubicBezTo>
                      <a:pt x="327" y="16"/>
                      <a:pt x="315" y="20"/>
                      <a:pt x="268" y="21"/>
                    </a:cubicBezTo>
                    <a:cubicBezTo>
                      <a:pt x="211" y="21"/>
                      <a:pt x="193" y="30"/>
                      <a:pt x="177" y="68"/>
                    </a:cubicBezTo>
                    <a:cubicBezTo>
                      <a:pt x="158" y="29"/>
                      <a:pt x="133" y="13"/>
                      <a:pt x="94" y="13"/>
                    </a:cubicBezTo>
                    <a:cubicBezTo>
                      <a:pt x="33" y="13"/>
                      <a:pt x="0" y="51"/>
                      <a:pt x="0" y="119"/>
                    </a:cubicBezTo>
                    <a:lnTo>
                      <a:pt x="0" y="280"/>
                    </a:lnTo>
                    <a:lnTo>
                      <a:pt x="349" y="280"/>
                    </a:lnTo>
                    <a:lnTo>
                      <a:pt x="349" y="236"/>
                    </a:lnTo>
                    <a:lnTo>
                      <a:pt x="199" y="236"/>
                    </a:lnTo>
                    <a:close/>
                    <a:moveTo>
                      <a:pt x="160" y="236"/>
                    </a:moveTo>
                    <a:lnTo>
                      <a:pt x="160" y="236"/>
                    </a:lnTo>
                    <a:lnTo>
                      <a:pt x="40" y="236"/>
                    </a:lnTo>
                    <a:lnTo>
                      <a:pt x="40" y="128"/>
                    </a:lnTo>
                    <a:cubicBezTo>
                      <a:pt x="40" y="103"/>
                      <a:pt x="43" y="89"/>
                      <a:pt x="53" y="78"/>
                    </a:cubicBezTo>
                    <a:cubicBezTo>
                      <a:pt x="63" y="66"/>
                      <a:pt x="79" y="60"/>
                      <a:pt x="100" y="60"/>
                    </a:cubicBezTo>
                    <a:cubicBezTo>
                      <a:pt x="141" y="60"/>
                      <a:pt x="160" y="81"/>
                      <a:pt x="160" y="128"/>
                    </a:cubicBezTo>
                    <a:lnTo>
                      <a:pt x="160" y="23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47"/>
              <p:cNvSpPr>
                <a:spLocks noEditPoints="1"/>
              </p:cNvSpPr>
              <p:nvPr/>
            </p:nvSpPr>
            <p:spPr bwMode="auto">
              <a:xfrm>
                <a:off x="147" y="1596"/>
                <a:ext cx="34" cy="30"/>
              </a:xfrm>
              <a:custGeom>
                <a:avLst/>
                <a:gdLst>
                  <a:gd name="T0" fmla="*/ 235 w 270"/>
                  <a:gd name="T1" fmla="*/ 0 h 236"/>
                  <a:gd name="T2" fmla="*/ 235 w 270"/>
                  <a:gd name="T3" fmla="*/ 0 h 236"/>
                  <a:gd name="T4" fmla="*/ 236 w 270"/>
                  <a:gd name="T5" fmla="*/ 8 h 236"/>
                  <a:gd name="T6" fmla="*/ 216 w 270"/>
                  <a:gd name="T7" fmla="*/ 30 h 236"/>
                  <a:gd name="T8" fmla="*/ 69 w 270"/>
                  <a:gd name="T9" fmla="*/ 30 h 236"/>
                  <a:gd name="T10" fmla="*/ 0 w 270"/>
                  <a:gd name="T11" fmla="*/ 124 h 236"/>
                  <a:gd name="T12" fmla="*/ 30 w 270"/>
                  <a:gd name="T13" fmla="*/ 208 h 236"/>
                  <a:gd name="T14" fmla="*/ 82 w 270"/>
                  <a:gd name="T15" fmla="*/ 225 h 236"/>
                  <a:gd name="T16" fmla="*/ 82 w 270"/>
                  <a:gd name="T17" fmla="*/ 185 h 236"/>
                  <a:gd name="T18" fmla="*/ 37 w 270"/>
                  <a:gd name="T19" fmla="*/ 126 h 236"/>
                  <a:gd name="T20" fmla="*/ 75 w 270"/>
                  <a:gd name="T21" fmla="*/ 70 h 236"/>
                  <a:gd name="T22" fmla="*/ 85 w 270"/>
                  <a:gd name="T23" fmla="*/ 70 h 236"/>
                  <a:gd name="T24" fmla="*/ 113 w 270"/>
                  <a:gd name="T25" fmla="*/ 111 h 236"/>
                  <a:gd name="T26" fmla="*/ 128 w 270"/>
                  <a:gd name="T27" fmla="*/ 192 h 236"/>
                  <a:gd name="T28" fmla="*/ 195 w 270"/>
                  <a:gd name="T29" fmla="*/ 236 h 236"/>
                  <a:gd name="T30" fmla="*/ 270 w 270"/>
                  <a:gd name="T31" fmla="*/ 153 h 236"/>
                  <a:gd name="T32" fmla="*/ 233 w 270"/>
                  <a:gd name="T33" fmla="*/ 68 h 236"/>
                  <a:gd name="T34" fmla="*/ 270 w 270"/>
                  <a:gd name="T35" fmla="*/ 27 h 236"/>
                  <a:gd name="T36" fmla="*/ 265 w 270"/>
                  <a:gd name="T37" fmla="*/ 0 h 236"/>
                  <a:gd name="T38" fmla="*/ 235 w 270"/>
                  <a:gd name="T39" fmla="*/ 0 h 236"/>
                  <a:gd name="T40" fmla="*/ 179 w 270"/>
                  <a:gd name="T41" fmla="*/ 70 h 236"/>
                  <a:gd name="T42" fmla="*/ 179 w 270"/>
                  <a:gd name="T43" fmla="*/ 70 h 236"/>
                  <a:gd name="T44" fmla="*/ 212 w 270"/>
                  <a:gd name="T45" fmla="*/ 85 h 236"/>
                  <a:gd name="T46" fmla="*/ 235 w 270"/>
                  <a:gd name="T47" fmla="*/ 145 h 236"/>
                  <a:gd name="T48" fmla="*/ 194 w 270"/>
                  <a:gd name="T49" fmla="*/ 194 h 236"/>
                  <a:gd name="T50" fmla="*/ 148 w 270"/>
                  <a:gd name="T51" fmla="*/ 134 h 236"/>
                  <a:gd name="T52" fmla="*/ 134 w 270"/>
                  <a:gd name="T53" fmla="*/ 70 h 236"/>
                  <a:gd name="T54" fmla="*/ 179 w 270"/>
                  <a:gd name="T55" fmla="*/ 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236">
                    <a:moveTo>
                      <a:pt x="235" y="0"/>
                    </a:moveTo>
                    <a:lnTo>
                      <a:pt x="235" y="0"/>
                    </a:lnTo>
                    <a:cubicBezTo>
                      <a:pt x="236" y="4"/>
                      <a:pt x="236" y="6"/>
                      <a:pt x="236" y="8"/>
                    </a:cubicBezTo>
                    <a:cubicBezTo>
                      <a:pt x="236" y="22"/>
                      <a:pt x="229" y="30"/>
                      <a:pt x="216" y="30"/>
                    </a:cubicBezTo>
                    <a:lnTo>
                      <a:pt x="69" y="30"/>
                    </a:lnTo>
                    <a:cubicBezTo>
                      <a:pt x="24" y="30"/>
                      <a:pt x="0" y="62"/>
                      <a:pt x="0" y="124"/>
                    </a:cubicBezTo>
                    <a:cubicBezTo>
                      <a:pt x="0" y="161"/>
                      <a:pt x="11" y="191"/>
                      <a:pt x="30" y="208"/>
                    </a:cubicBezTo>
                    <a:cubicBezTo>
                      <a:pt x="42" y="219"/>
                      <a:pt x="57" y="224"/>
                      <a:pt x="82" y="225"/>
                    </a:cubicBezTo>
                    <a:lnTo>
                      <a:pt x="82" y="185"/>
                    </a:lnTo>
                    <a:cubicBezTo>
                      <a:pt x="51" y="181"/>
                      <a:pt x="37" y="163"/>
                      <a:pt x="37" y="126"/>
                    </a:cubicBezTo>
                    <a:cubicBezTo>
                      <a:pt x="37" y="90"/>
                      <a:pt x="51" y="70"/>
                      <a:pt x="75" y="70"/>
                    </a:cubicBezTo>
                    <a:lnTo>
                      <a:pt x="85" y="70"/>
                    </a:lnTo>
                    <a:cubicBezTo>
                      <a:pt x="102" y="70"/>
                      <a:pt x="109" y="80"/>
                      <a:pt x="113" y="111"/>
                    </a:cubicBezTo>
                    <a:cubicBezTo>
                      <a:pt x="120" y="168"/>
                      <a:pt x="122" y="176"/>
                      <a:pt x="128" y="192"/>
                    </a:cubicBezTo>
                    <a:cubicBezTo>
                      <a:pt x="140" y="221"/>
                      <a:pt x="163" y="236"/>
                      <a:pt x="195" y="236"/>
                    </a:cubicBezTo>
                    <a:cubicBezTo>
                      <a:pt x="241" y="236"/>
                      <a:pt x="270" y="204"/>
                      <a:pt x="270" y="153"/>
                    </a:cubicBezTo>
                    <a:cubicBezTo>
                      <a:pt x="270" y="122"/>
                      <a:pt x="258" y="96"/>
                      <a:pt x="233" y="68"/>
                    </a:cubicBezTo>
                    <a:cubicBezTo>
                      <a:pt x="258" y="65"/>
                      <a:pt x="270" y="53"/>
                      <a:pt x="270" y="27"/>
                    </a:cubicBezTo>
                    <a:cubicBezTo>
                      <a:pt x="270" y="19"/>
                      <a:pt x="269" y="13"/>
                      <a:pt x="265" y="0"/>
                    </a:cubicBezTo>
                    <a:lnTo>
                      <a:pt x="235" y="0"/>
                    </a:lnTo>
                    <a:close/>
                    <a:moveTo>
                      <a:pt x="179" y="70"/>
                    </a:moveTo>
                    <a:lnTo>
                      <a:pt x="179" y="70"/>
                    </a:lnTo>
                    <a:cubicBezTo>
                      <a:pt x="193" y="70"/>
                      <a:pt x="201" y="73"/>
                      <a:pt x="212" y="85"/>
                    </a:cubicBezTo>
                    <a:cubicBezTo>
                      <a:pt x="227" y="102"/>
                      <a:pt x="235" y="121"/>
                      <a:pt x="235" y="145"/>
                    </a:cubicBezTo>
                    <a:cubicBezTo>
                      <a:pt x="235" y="176"/>
                      <a:pt x="220" y="194"/>
                      <a:pt x="194" y="194"/>
                    </a:cubicBezTo>
                    <a:cubicBezTo>
                      <a:pt x="168" y="194"/>
                      <a:pt x="155" y="176"/>
                      <a:pt x="148" y="134"/>
                    </a:cubicBezTo>
                    <a:cubicBezTo>
                      <a:pt x="143" y="92"/>
                      <a:pt x="141" y="83"/>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48"/>
              <p:cNvSpPr>
                <a:spLocks/>
              </p:cNvSpPr>
              <p:nvPr/>
            </p:nvSpPr>
            <p:spPr bwMode="auto">
              <a:xfrm>
                <a:off x="135" y="1578"/>
                <a:ext cx="45" cy="15"/>
              </a:xfrm>
              <a:custGeom>
                <a:avLst/>
                <a:gdLst>
                  <a:gd name="T0" fmla="*/ 99 w 350"/>
                  <a:gd name="T1" fmla="*/ 0 h 115"/>
                  <a:gd name="T2" fmla="*/ 99 w 350"/>
                  <a:gd name="T3" fmla="*/ 0 h 115"/>
                  <a:gd name="T4" fmla="*/ 99 w 350"/>
                  <a:gd name="T5" fmla="*/ 42 h 115"/>
                  <a:gd name="T6" fmla="*/ 60 w 350"/>
                  <a:gd name="T7" fmla="*/ 42 h 115"/>
                  <a:gd name="T8" fmla="*/ 35 w 350"/>
                  <a:gd name="T9" fmla="*/ 14 h 115"/>
                  <a:gd name="T10" fmla="*/ 35 w 350"/>
                  <a:gd name="T11" fmla="*/ 0 h 115"/>
                  <a:gd name="T12" fmla="*/ 2 w 350"/>
                  <a:gd name="T13" fmla="*/ 0 h 115"/>
                  <a:gd name="T14" fmla="*/ 0 w 350"/>
                  <a:gd name="T15" fmla="*/ 23 h 115"/>
                  <a:gd name="T16" fmla="*/ 57 w 350"/>
                  <a:gd name="T17" fmla="*/ 82 h 115"/>
                  <a:gd name="T18" fmla="*/ 99 w 350"/>
                  <a:gd name="T19" fmla="*/ 82 h 115"/>
                  <a:gd name="T20" fmla="*/ 99 w 350"/>
                  <a:gd name="T21" fmla="*/ 115 h 115"/>
                  <a:gd name="T22" fmla="*/ 132 w 350"/>
                  <a:gd name="T23" fmla="*/ 115 h 115"/>
                  <a:gd name="T24" fmla="*/ 132 w 350"/>
                  <a:gd name="T25" fmla="*/ 82 h 115"/>
                  <a:gd name="T26" fmla="*/ 350 w 350"/>
                  <a:gd name="T27" fmla="*/ 82 h 115"/>
                  <a:gd name="T28" fmla="*/ 350 w 350"/>
                  <a:gd name="T29" fmla="*/ 42 h 115"/>
                  <a:gd name="T30" fmla="*/ 132 w 350"/>
                  <a:gd name="T31" fmla="*/ 42 h 115"/>
                  <a:gd name="T32" fmla="*/ 132 w 350"/>
                  <a:gd name="T33" fmla="*/ 0 h 115"/>
                  <a:gd name="T34" fmla="*/ 99 w 350"/>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 h="115">
                    <a:moveTo>
                      <a:pt x="99" y="0"/>
                    </a:moveTo>
                    <a:lnTo>
                      <a:pt x="99" y="0"/>
                    </a:lnTo>
                    <a:lnTo>
                      <a:pt x="99" y="42"/>
                    </a:lnTo>
                    <a:lnTo>
                      <a:pt x="60" y="42"/>
                    </a:lnTo>
                    <a:cubicBezTo>
                      <a:pt x="43" y="42"/>
                      <a:pt x="35" y="33"/>
                      <a:pt x="35" y="14"/>
                    </a:cubicBezTo>
                    <a:cubicBezTo>
                      <a:pt x="35" y="11"/>
                      <a:pt x="35" y="10"/>
                      <a:pt x="35" y="0"/>
                    </a:cubicBezTo>
                    <a:lnTo>
                      <a:pt x="2" y="0"/>
                    </a:lnTo>
                    <a:cubicBezTo>
                      <a:pt x="0" y="10"/>
                      <a:pt x="0" y="15"/>
                      <a:pt x="0" y="23"/>
                    </a:cubicBezTo>
                    <a:cubicBezTo>
                      <a:pt x="0" y="60"/>
                      <a:pt x="21" y="82"/>
                      <a:pt x="57" y="82"/>
                    </a:cubicBezTo>
                    <a:lnTo>
                      <a:pt x="99" y="82"/>
                    </a:lnTo>
                    <a:lnTo>
                      <a:pt x="99" y="115"/>
                    </a:lnTo>
                    <a:lnTo>
                      <a:pt x="132" y="115"/>
                    </a:lnTo>
                    <a:lnTo>
                      <a:pt x="132" y="82"/>
                    </a:lnTo>
                    <a:lnTo>
                      <a:pt x="350" y="82"/>
                    </a:lnTo>
                    <a:lnTo>
                      <a:pt x="350" y="42"/>
                    </a:lnTo>
                    <a:lnTo>
                      <a:pt x="132" y="42"/>
                    </a:lnTo>
                    <a:lnTo>
                      <a:pt x="132" y="0"/>
                    </a:lnTo>
                    <a:lnTo>
                      <a:pt x="9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49"/>
              <p:cNvSpPr>
                <a:spLocks/>
              </p:cNvSpPr>
              <p:nvPr/>
            </p:nvSpPr>
            <p:spPr bwMode="auto">
              <a:xfrm>
                <a:off x="139" y="1562"/>
                <a:ext cx="42" cy="14"/>
              </a:xfrm>
              <a:custGeom>
                <a:avLst/>
                <a:gdLst>
                  <a:gd name="T0" fmla="*/ 68 w 331"/>
                  <a:gd name="T1" fmla="*/ 0 h 115"/>
                  <a:gd name="T2" fmla="*/ 68 w 331"/>
                  <a:gd name="T3" fmla="*/ 0 h 115"/>
                  <a:gd name="T4" fmla="*/ 68 w 331"/>
                  <a:gd name="T5" fmla="*/ 41 h 115"/>
                  <a:gd name="T6" fmla="*/ 0 w 331"/>
                  <a:gd name="T7" fmla="*/ 41 h 115"/>
                  <a:gd name="T8" fmla="*/ 0 w 331"/>
                  <a:gd name="T9" fmla="*/ 81 h 115"/>
                  <a:gd name="T10" fmla="*/ 68 w 331"/>
                  <a:gd name="T11" fmla="*/ 81 h 115"/>
                  <a:gd name="T12" fmla="*/ 68 w 331"/>
                  <a:gd name="T13" fmla="*/ 115 h 115"/>
                  <a:gd name="T14" fmla="*/ 101 w 331"/>
                  <a:gd name="T15" fmla="*/ 115 h 115"/>
                  <a:gd name="T16" fmla="*/ 101 w 331"/>
                  <a:gd name="T17" fmla="*/ 81 h 115"/>
                  <a:gd name="T18" fmla="*/ 291 w 331"/>
                  <a:gd name="T19" fmla="*/ 81 h 115"/>
                  <a:gd name="T20" fmla="*/ 331 w 331"/>
                  <a:gd name="T21" fmla="*/ 32 h 115"/>
                  <a:gd name="T22" fmla="*/ 327 w 331"/>
                  <a:gd name="T23" fmla="*/ 0 h 115"/>
                  <a:gd name="T24" fmla="*/ 294 w 331"/>
                  <a:gd name="T25" fmla="*/ 0 h 115"/>
                  <a:gd name="T26" fmla="*/ 296 w 331"/>
                  <a:gd name="T27" fmla="*/ 19 h 115"/>
                  <a:gd name="T28" fmla="*/ 273 w 331"/>
                  <a:gd name="T29" fmla="*/ 41 h 115"/>
                  <a:gd name="T30" fmla="*/ 101 w 331"/>
                  <a:gd name="T31" fmla="*/ 41 h 115"/>
                  <a:gd name="T32" fmla="*/ 101 w 331"/>
                  <a:gd name="T33" fmla="*/ 0 h 115"/>
                  <a:gd name="T34" fmla="*/ 68 w 331"/>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115">
                    <a:moveTo>
                      <a:pt x="68" y="0"/>
                    </a:moveTo>
                    <a:lnTo>
                      <a:pt x="68" y="0"/>
                    </a:lnTo>
                    <a:lnTo>
                      <a:pt x="68" y="41"/>
                    </a:lnTo>
                    <a:lnTo>
                      <a:pt x="0" y="41"/>
                    </a:lnTo>
                    <a:lnTo>
                      <a:pt x="0" y="81"/>
                    </a:lnTo>
                    <a:lnTo>
                      <a:pt x="68" y="81"/>
                    </a:lnTo>
                    <a:lnTo>
                      <a:pt x="68" y="115"/>
                    </a:lnTo>
                    <a:lnTo>
                      <a:pt x="101" y="115"/>
                    </a:lnTo>
                    <a:lnTo>
                      <a:pt x="101" y="81"/>
                    </a:lnTo>
                    <a:lnTo>
                      <a:pt x="291" y="81"/>
                    </a:lnTo>
                    <a:cubicBezTo>
                      <a:pt x="316" y="81"/>
                      <a:pt x="331" y="64"/>
                      <a:pt x="331" y="32"/>
                    </a:cubicBezTo>
                    <a:cubicBezTo>
                      <a:pt x="331" y="23"/>
                      <a:pt x="330" y="13"/>
                      <a:pt x="327" y="0"/>
                    </a:cubicBezTo>
                    <a:lnTo>
                      <a:pt x="294" y="0"/>
                    </a:lnTo>
                    <a:cubicBezTo>
                      <a:pt x="295" y="5"/>
                      <a:pt x="296" y="11"/>
                      <a:pt x="296" y="19"/>
                    </a:cubicBezTo>
                    <a:cubicBezTo>
                      <a:pt x="296" y="36"/>
                      <a:pt x="291" y="41"/>
                      <a:pt x="273" y="41"/>
                    </a:cubicBezTo>
                    <a:lnTo>
                      <a:pt x="101" y="41"/>
                    </a:lnTo>
                    <a:lnTo>
                      <a:pt x="101" y="0"/>
                    </a:lnTo>
                    <a:lnTo>
                      <a:pt x="6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50"/>
              <p:cNvSpPr>
                <a:spLocks noEditPoints="1"/>
              </p:cNvSpPr>
              <p:nvPr/>
            </p:nvSpPr>
            <p:spPr bwMode="auto">
              <a:xfrm>
                <a:off x="147" y="1529"/>
                <a:ext cx="34" cy="29"/>
              </a:xfrm>
              <a:custGeom>
                <a:avLst/>
                <a:gdLst>
                  <a:gd name="T0" fmla="*/ 146 w 270"/>
                  <a:gd name="T1" fmla="*/ 0 h 227"/>
                  <a:gd name="T2" fmla="*/ 146 w 270"/>
                  <a:gd name="T3" fmla="*/ 0 h 227"/>
                  <a:gd name="T4" fmla="*/ 66 w 270"/>
                  <a:gd name="T5" fmla="*/ 10 h 227"/>
                  <a:gd name="T6" fmla="*/ 0 w 270"/>
                  <a:gd name="T7" fmla="*/ 112 h 227"/>
                  <a:gd name="T8" fmla="*/ 136 w 270"/>
                  <a:gd name="T9" fmla="*/ 227 h 227"/>
                  <a:gd name="T10" fmla="*/ 270 w 270"/>
                  <a:gd name="T11" fmla="*/ 113 h 227"/>
                  <a:gd name="T12" fmla="*/ 182 w 270"/>
                  <a:gd name="T13" fmla="*/ 6 h 227"/>
                  <a:gd name="T14" fmla="*/ 182 w 270"/>
                  <a:gd name="T15" fmla="*/ 46 h 227"/>
                  <a:gd name="T16" fmla="*/ 233 w 270"/>
                  <a:gd name="T17" fmla="*/ 112 h 227"/>
                  <a:gd name="T18" fmla="*/ 200 w 270"/>
                  <a:gd name="T19" fmla="*/ 172 h 227"/>
                  <a:gd name="T20" fmla="*/ 146 w 270"/>
                  <a:gd name="T21" fmla="*/ 185 h 227"/>
                  <a:gd name="T22" fmla="*/ 146 w 270"/>
                  <a:gd name="T23" fmla="*/ 0 h 227"/>
                  <a:gd name="T24" fmla="*/ 114 w 270"/>
                  <a:gd name="T25" fmla="*/ 184 h 227"/>
                  <a:gd name="T26" fmla="*/ 114 w 270"/>
                  <a:gd name="T27" fmla="*/ 184 h 227"/>
                  <a:gd name="T28" fmla="*/ 37 w 270"/>
                  <a:gd name="T29" fmla="*/ 112 h 227"/>
                  <a:gd name="T30" fmla="*/ 111 w 270"/>
                  <a:gd name="T31" fmla="*/ 43 h 227"/>
                  <a:gd name="T32" fmla="*/ 114 w 270"/>
                  <a:gd name="T33" fmla="*/ 44 h 227"/>
                  <a:gd name="T34" fmla="*/ 114 w 270"/>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7">
                    <a:moveTo>
                      <a:pt x="146" y="0"/>
                    </a:moveTo>
                    <a:lnTo>
                      <a:pt x="146" y="0"/>
                    </a:lnTo>
                    <a:cubicBezTo>
                      <a:pt x="108" y="0"/>
                      <a:pt x="85" y="3"/>
                      <a:pt x="66" y="10"/>
                    </a:cubicBezTo>
                    <a:cubicBezTo>
                      <a:pt x="25" y="27"/>
                      <a:pt x="0" y="65"/>
                      <a:pt x="0" y="112"/>
                    </a:cubicBezTo>
                    <a:cubicBezTo>
                      <a:pt x="0" y="182"/>
                      <a:pt x="54" y="227"/>
                      <a:pt x="136" y="227"/>
                    </a:cubicBezTo>
                    <a:cubicBezTo>
                      <a:pt x="219" y="227"/>
                      <a:pt x="270" y="183"/>
                      <a:pt x="270" y="113"/>
                    </a:cubicBezTo>
                    <a:cubicBezTo>
                      <a:pt x="270" y="55"/>
                      <a:pt x="237" y="16"/>
                      <a:pt x="182" y="6"/>
                    </a:cubicBezTo>
                    <a:lnTo>
                      <a:pt x="182" y="46"/>
                    </a:lnTo>
                    <a:cubicBezTo>
                      <a:pt x="215" y="57"/>
                      <a:pt x="233" y="79"/>
                      <a:pt x="233" y="112"/>
                    </a:cubicBezTo>
                    <a:cubicBezTo>
                      <a:pt x="233" y="137"/>
                      <a:pt x="221" y="158"/>
                      <a:pt x="200" y="172"/>
                    </a:cubicBezTo>
                    <a:cubicBezTo>
                      <a:pt x="186" y="181"/>
                      <a:pt x="171" y="185"/>
                      <a:pt x="146" y="185"/>
                    </a:cubicBezTo>
                    <a:lnTo>
                      <a:pt x="146" y="0"/>
                    </a:lnTo>
                    <a:close/>
                    <a:moveTo>
                      <a:pt x="114" y="184"/>
                    </a:moveTo>
                    <a:lnTo>
                      <a:pt x="114" y="184"/>
                    </a:lnTo>
                    <a:cubicBezTo>
                      <a:pt x="67" y="181"/>
                      <a:pt x="37" y="153"/>
                      <a:pt x="37" y="112"/>
                    </a:cubicBezTo>
                    <a:cubicBezTo>
                      <a:pt x="37" y="73"/>
                      <a:pt x="70" y="43"/>
                      <a:pt x="111" y="43"/>
                    </a:cubicBezTo>
                    <a:cubicBezTo>
                      <a:pt x="112" y="43"/>
                      <a:pt x="113" y="43"/>
                      <a:pt x="114" y="44"/>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51"/>
              <p:cNvSpPr>
                <a:spLocks/>
              </p:cNvSpPr>
              <p:nvPr/>
            </p:nvSpPr>
            <p:spPr bwMode="auto">
              <a:xfrm>
                <a:off x="147" y="1506"/>
                <a:ext cx="33" cy="16"/>
              </a:xfrm>
              <a:custGeom>
                <a:avLst/>
                <a:gdLst>
                  <a:gd name="T0" fmla="*/ 7 w 258"/>
                  <a:gd name="T1" fmla="*/ 121 h 121"/>
                  <a:gd name="T2" fmla="*/ 7 w 258"/>
                  <a:gd name="T3" fmla="*/ 121 h 121"/>
                  <a:gd name="T4" fmla="*/ 258 w 258"/>
                  <a:gd name="T5" fmla="*/ 121 h 121"/>
                  <a:gd name="T6" fmla="*/ 258 w 258"/>
                  <a:gd name="T7" fmla="*/ 81 h 121"/>
                  <a:gd name="T8" fmla="*/ 128 w 258"/>
                  <a:gd name="T9" fmla="*/ 81 h 121"/>
                  <a:gd name="T10" fmla="*/ 55 w 258"/>
                  <a:gd name="T11" fmla="*/ 53 h 121"/>
                  <a:gd name="T12" fmla="*/ 42 w 258"/>
                  <a:gd name="T13" fmla="*/ 0 h 121"/>
                  <a:gd name="T14" fmla="*/ 2 w 258"/>
                  <a:gd name="T15" fmla="*/ 0 h 121"/>
                  <a:gd name="T16" fmla="*/ 0 w 258"/>
                  <a:gd name="T17" fmla="*/ 16 h 121"/>
                  <a:gd name="T18" fmla="*/ 53 w 258"/>
                  <a:gd name="T19" fmla="*/ 84 h 121"/>
                  <a:gd name="T20" fmla="*/ 7 w 258"/>
                  <a:gd name="T21" fmla="*/ 84 h 121"/>
                  <a:gd name="T22" fmla="*/ 7 w 258"/>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1">
                    <a:moveTo>
                      <a:pt x="7" y="121"/>
                    </a:moveTo>
                    <a:lnTo>
                      <a:pt x="7" y="121"/>
                    </a:lnTo>
                    <a:lnTo>
                      <a:pt x="258" y="121"/>
                    </a:lnTo>
                    <a:lnTo>
                      <a:pt x="258" y="81"/>
                    </a:lnTo>
                    <a:lnTo>
                      <a:pt x="128" y="81"/>
                    </a:lnTo>
                    <a:cubicBezTo>
                      <a:pt x="92" y="81"/>
                      <a:pt x="69" y="72"/>
                      <a:pt x="55" y="53"/>
                    </a:cubicBezTo>
                    <a:cubicBezTo>
                      <a:pt x="46" y="40"/>
                      <a:pt x="43" y="28"/>
                      <a:pt x="42" y="0"/>
                    </a:cubicBezTo>
                    <a:lnTo>
                      <a:pt x="2" y="0"/>
                    </a:lnTo>
                    <a:cubicBezTo>
                      <a:pt x="1" y="7"/>
                      <a:pt x="0" y="11"/>
                      <a:pt x="0" y="16"/>
                    </a:cubicBezTo>
                    <a:cubicBezTo>
                      <a:pt x="0" y="42"/>
                      <a:pt x="16" y="61"/>
                      <a:pt x="53" y="84"/>
                    </a:cubicBezTo>
                    <a:lnTo>
                      <a:pt x="7" y="84"/>
                    </a:lnTo>
                    <a:lnTo>
                      <a:pt x="7"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52"/>
              <p:cNvSpPr>
                <a:spLocks noEditPoints="1"/>
              </p:cNvSpPr>
              <p:nvPr/>
            </p:nvSpPr>
            <p:spPr bwMode="auto">
              <a:xfrm>
                <a:off x="147" y="1456"/>
                <a:ext cx="34" cy="30"/>
              </a:xfrm>
              <a:custGeom>
                <a:avLst/>
                <a:gdLst>
                  <a:gd name="T0" fmla="*/ 235 w 270"/>
                  <a:gd name="T1" fmla="*/ 0 h 236"/>
                  <a:gd name="T2" fmla="*/ 235 w 270"/>
                  <a:gd name="T3" fmla="*/ 0 h 236"/>
                  <a:gd name="T4" fmla="*/ 236 w 270"/>
                  <a:gd name="T5" fmla="*/ 8 h 236"/>
                  <a:gd name="T6" fmla="*/ 216 w 270"/>
                  <a:gd name="T7" fmla="*/ 30 h 236"/>
                  <a:gd name="T8" fmla="*/ 69 w 270"/>
                  <a:gd name="T9" fmla="*/ 30 h 236"/>
                  <a:gd name="T10" fmla="*/ 0 w 270"/>
                  <a:gd name="T11" fmla="*/ 124 h 236"/>
                  <a:gd name="T12" fmla="*/ 30 w 270"/>
                  <a:gd name="T13" fmla="*/ 208 h 236"/>
                  <a:gd name="T14" fmla="*/ 82 w 270"/>
                  <a:gd name="T15" fmla="*/ 225 h 236"/>
                  <a:gd name="T16" fmla="*/ 82 w 270"/>
                  <a:gd name="T17" fmla="*/ 185 h 236"/>
                  <a:gd name="T18" fmla="*/ 37 w 270"/>
                  <a:gd name="T19" fmla="*/ 126 h 236"/>
                  <a:gd name="T20" fmla="*/ 75 w 270"/>
                  <a:gd name="T21" fmla="*/ 70 h 236"/>
                  <a:gd name="T22" fmla="*/ 85 w 270"/>
                  <a:gd name="T23" fmla="*/ 70 h 236"/>
                  <a:gd name="T24" fmla="*/ 113 w 270"/>
                  <a:gd name="T25" fmla="*/ 111 h 236"/>
                  <a:gd name="T26" fmla="*/ 128 w 270"/>
                  <a:gd name="T27" fmla="*/ 192 h 236"/>
                  <a:gd name="T28" fmla="*/ 195 w 270"/>
                  <a:gd name="T29" fmla="*/ 236 h 236"/>
                  <a:gd name="T30" fmla="*/ 270 w 270"/>
                  <a:gd name="T31" fmla="*/ 153 h 236"/>
                  <a:gd name="T32" fmla="*/ 233 w 270"/>
                  <a:gd name="T33" fmla="*/ 68 h 236"/>
                  <a:gd name="T34" fmla="*/ 270 w 270"/>
                  <a:gd name="T35" fmla="*/ 27 h 236"/>
                  <a:gd name="T36" fmla="*/ 265 w 270"/>
                  <a:gd name="T37" fmla="*/ 0 h 236"/>
                  <a:gd name="T38" fmla="*/ 235 w 270"/>
                  <a:gd name="T39" fmla="*/ 0 h 236"/>
                  <a:gd name="T40" fmla="*/ 179 w 270"/>
                  <a:gd name="T41" fmla="*/ 70 h 236"/>
                  <a:gd name="T42" fmla="*/ 179 w 270"/>
                  <a:gd name="T43" fmla="*/ 70 h 236"/>
                  <a:gd name="T44" fmla="*/ 212 w 270"/>
                  <a:gd name="T45" fmla="*/ 85 h 236"/>
                  <a:gd name="T46" fmla="*/ 235 w 270"/>
                  <a:gd name="T47" fmla="*/ 145 h 236"/>
                  <a:gd name="T48" fmla="*/ 194 w 270"/>
                  <a:gd name="T49" fmla="*/ 194 h 236"/>
                  <a:gd name="T50" fmla="*/ 148 w 270"/>
                  <a:gd name="T51" fmla="*/ 134 h 236"/>
                  <a:gd name="T52" fmla="*/ 134 w 270"/>
                  <a:gd name="T53" fmla="*/ 70 h 236"/>
                  <a:gd name="T54" fmla="*/ 179 w 270"/>
                  <a:gd name="T55" fmla="*/ 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236">
                    <a:moveTo>
                      <a:pt x="235" y="0"/>
                    </a:moveTo>
                    <a:lnTo>
                      <a:pt x="235" y="0"/>
                    </a:lnTo>
                    <a:cubicBezTo>
                      <a:pt x="236" y="4"/>
                      <a:pt x="236" y="6"/>
                      <a:pt x="236" y="8"/>
                    </a:cubicBezTo>
                    <a:cubicBezTo>
                      <a:pt x="236" y="22"/>
                      <a:pt x="229" y="30"/>
                      <a:pt x="216" y="30"/>
                    </a:cubicBezTo>
                    <a:lnTo>
                      <a:pt x="69" y="30"/>
                    </a:lnTo>
                    <a:cubicBezTo>
                      <a:pt x="24" y="30"/>
                      <a:pt x="0" y="62"/>
                      <a:pt x="0" y="124"/>
                    </a:cubicBezTo>
                    <a:cubicBezTo>
                      <a:pt x="0" y="161"/>
                      <a:pt x="11" y="191"/>
                      <a:pt x="30" y="208"/>
                    </a:cubicBezTo>
                    <a:cubicBezTo>
                      <a:pt x="42" y="219"/>
                      <a:pt x="57" y="224"/>
                      <a:pt x="82" y="225"/>
                    </a:cubicBezTo>
                    <a:lnTo>
                      <a:pt x="82" y="185"/>
                    </a:lnTo>
                    <a:cubicBezTo>
                      <a:pt x="51" y="181"/>
                      <a:pt x="37" y="163"/>
                      <a:pt x="37" y="126"/>
                    </a:cubicBezTo>
                    <a:cubicBezTo>
                      <a:pt x="37" y="90"/>
                      <a:pt x="51" y="70"/>
                      <a:pt x="75" y="70"/>
                    </a:cubicBezTo>
                    <a:lnTo>
                      <a:pt x="85" y="70"/>
                    </a:lnTo>
                    <a:cubicBezTo>
                      <a:pt x="102" y="70"/>
                      <a:pt x="109" y="80"/>
                      <a:pt x="113" y="111"/>
                    </a:cubicBezTo>
                    <a:cubicBezTo>
                      <a:pt x="120" y="168"/>
                      <a:pt x="122" y="176"/>
                      <a:pt x="128" y="192"/>
                    </a:cubicBezTo>
                    <a:cubicBezTo>
                      <a:pt x="140" y="221"/>
                      <a:pt x="163" y="236"/>
                      <a:pt x="195" y="236"/>
                    </a:cubicBezTo>
                    <a:cubicBezTo>
                      <a:pt x="241" y="236"/>
                      <a:pt x="270" y="204"/>
                      <a:pt x="270" y="153"/>
                    </a:cubicBezTo>
                    <a:cubicBezTo>
                      <a:pt x="270" y="122"/>
                      <a:pt x="258" y="96"/>
                      <a:pt x="233" y="68"/>
                    </a:cubicBezTo>
                    <a:cubicBezTo>
                      <a:pt x="258" y="65"/>
                      <a:pt x="270" y="53"/>
                      <a:pt x="270" y="27"/>
                    </a:cubicBezTo>
                    <a:cubicBezTo>
                      <a:pt x="270" y="19"/>
                      <a:pt x="269" y="13"/>
                      <a:pt x="265" y="0"/>
                    </a:cubicBezTo>
                    <a:lnTo>
                      <a:pt x="235" y="0"/>
                    </a:lnTo>
                    <a:close/>
                    <a:moveTo>
                      <a:pt x="179" y="70"/>
                    </a:moveTo>
                    <a:lnTo>
                      <a:pt x="179" y="70"/>
                    </a:lnTo>
                    <a:cubicBezTo>
                      <a:pt x="193" y="70"/>
                      <a:pt x="201" y="73"/>
                      <a:pt x="212" y="85"/>
                    </a:cubicBezTo>
                    <a:cubicBezTo>
                      <a:pt x="227" y="102"/>
                      <a:pt x="235" y="121"/>
                      <a:pt x="235" y="145"/>
                    </a:cubicBezTo>
                    <a:cubicBezTo>
                      <a:pt x="235" y="176"/>
                      <a:pt x="220" y="194"/>
                      <a:pt x="194" y="194"/>
                    </a:cubicBezTo>
                    <a:cubicBezTo>
                      <a:pt x="168" y="194"/>
                      <a:pt x="155" y="176"/>
                      <a:pt x="148" y="134"/>
                    </a:cubicBezTo>
                    <a:cubicBezTo>
                      <a:pt x="143" y="92"/>
                      <a:pt x="141" y="83"/>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53"/>
              <p:cNvSpPr>
                <a:spLocks/>
              </p:cNvSpPr>
              <p:nvPr/>
            </p:nvSpPr>
            <p:spPr bwMode="auto">
              <a:xfrm>
                <a:off x="135" y="1445"/>
                <a:ext cx="45" cy="5"/>
              </a:xfrm>
              <a:custGeom>
                <a:avLst/>
                <a:gdLst>
                  <a:gd name="T0" fmla="*/ 0 w 349"/>
                  <a:gd name="T1" fmla="*/ 0 h 41"/>
                  <a:gd name="T2" fmla="*/ 0 w 349"/>
                  <a:gd name="T3" fmla="*/ 0 h 41"/>
                  <a:gd name="T4" fmla="*/ 0 w 349"/>
                  <a:gd name="T5" fmla="*/ 41 h 41"/>
                  <a:gd name="T6" fmla="*/ 349 w 349"/>
                  <a:gd name="T7" fmla="*/ 41 h 41"/>
                  <a:gd name="T8" fmla="*/ 349 w 349"/>
                  <a:gd name="T9" fmla="*/ 0 h 41"/>
                  <a:gd name="T10" fmla="*/ 0 w 349"/>
                  <a:gd name="T11" fmla="*/ 0 h 41"/>
                </a:gdLst>
                <a:ahLst/>
                <a:cxnLst>
                  <a:cxn ang="0">
                    <a:pos x="T0" y="T1"/>
                  </a:cxn>
                  <a:cxn ang="0">
                    <a:pos x="T2" y="T3"/>
                  </a:cxn>
                  <a:cxn ang="0">
                    <a:pos x="T4" y="T5"/>
                  </a:cxn>
                  <a:cxn ang="0">
                    <a:pos x="T6" y="T7"/>
                  </a:cxn>
                  <a:cxn ang="0">
                    <a:pos x="T8" y="T9"/>
                  </a:cxn>
                  <a:cxn ang="0">
                    <a:pos x="T10" y="T11"/>
                  </a:cxn>
                </a:cxnLst>
                <a:rect l="0" t="0" r="r" b="b"/>
                <a:pathLst>
                  <a:path w="349" h="41">
                    <a:moveTo>
                      <a:pt x="0" y="0"/>
                    </a:moveTo>
                    <a:lnTo>
                      <a:pt x="0" y="0"/>
                    </a:lnTo>
                    <a:lnTo>
                      <a:pt x="0" y="41"/>
                    </a:lnTo>
                    <a:lnTo>
                      <a:pt x="349" y="41"/>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54"/>
              <p:cNvSpPr>
                <a:spLocks noEditPoints="1"/>
              </p:cNvSpPr>
              <p:nvPr/>
            </p:nvSpPr>
            <p:spPr bwMode="auto">
              <a:xfrm>
                <a:off x="135" y="1432"/>
                <a:ext cx="45" cy="5"/>
              </a:xfrm>
              <a:custGeom>
                <a:avLst/>
                <a:gdLst>
                  <a:gd name="T0" fmla="*/ 98 w 349"/>
                  <a:gd name="T1" fmla="*/ 0 h 40"/>
                  <a:gd name="T2" fmla="*/ 98 w 349"/>
                  <a:gd name="T3" fmla="*/ 0 h 40"/>
                  <a:gd name="T4" fmla="*/ 98 w 349"/>
                  <a:gd name="T5" fmla="*/ 39 h 40"/>
                  <a:gd name="T6" fmla="*/ 349 w 349"/>
                  <a:gd name="T7" fmla="*/ 39 h 40"/>
                  <a:gd name="T8" fmla="*/ 349 w 349"/>
                  <a:gd name="T9" fmla="*/ 0 h 40"/>
                  <a:gd name="T10" fmla="*/ 98 w 349"/>
                  <a:gd name="T11" fmla="*/ 0 h 40"/>
                  <a:gd name="T12" fmla="*/ 0 w 349"/>
                  <a:gd name="T13" fmla="*/ 0 h 40"/>
                  <a:gd name="T14" fmla="*/ 0 w 349"/>
                  <a:gd name="T15" fmla="*/ 0 h 40"/>
                  <a:gd name="T16" fmla="*/ 0 w 349"/>
                  <a:gd name="T17" fmla="*/ 40 h 40"/>
                  <a:gd name="T18" fmla="*/ 51 w 349"/>
                  <a:gd name="T19" fmla="*/ 40 h 40"/>
                  <a:gd name="T20" fmla="*/ 51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39"/>
                    </a:lnTo>
                    <a:lnTo>
                      <a:pt x="349" y="39"/>
                    </a:lnTo>
                    <a:lnTo>
                      <a:pt x="349" y="0"/>
                    </a:lnTo>
                    <a:lnTo>
                      <a:pt x="98" y="0"/>
                    </a:lnTo>
                    <a:close/>
                    <a:moveTo>
                      <a:pt x="0" y="0"/>
                    </a:moveTo>
                    <a:lnTo>
                      <a:pt x="0" y="0"/>
                    </a:lnTo>
                    <a:lnTo>
                      <a:pt x="0" y="40"/>
                    </a:lnTo>
                    <a:lnTo>
                      <a:pt x="51" y="40"/>
                    </a:lnTo>
                    <a:lnTo>
                      <a:pt x="51"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55"/>
              <p:cNvSpPr>
                <a:spLocks noEditPoints="1"/>
              </p:cNvSpPr>
              <p:nvPr/>
            </p:nvSpPr>
            <p:spPr bwMode="auto">
              <a:xfrm>
                <a:off x="147" y="1397"/>
                <a:ext cx="46" cy="28"/>
              </a:xfrm>
              <a:custGeom>
                <a:avLst/>
                <a:gdLst>
                  <a:gd name="T0" fmla="*/ 7 w 363"/>
                  <a:gd name="T1" fmla="*/ 37 h 220"/>
                  <a:gd name="T2" fmla="*/ 7 w 363"/>
                  <a:gd name="T3" fmla="*/ 37 h 220"/>
                  <a:gd name="T4" fmla="*/ 44 w 363"/>
                  <a:gd name="T5" fmla="*/ 37 h 220"/>
                  <a:gd name="T6" fmla="*/ 0 w 363"/>
                  <a:gd name="T7" fmla="*/ 113 h 220"/>
                  <a:gd name="T8" fmla="*/ 137 w 363"/>
                  <a:gd name="T9" fmla="*/ 220 h 220"/>
                  <a:gd name="T10" fmla="*/ 236 w 363"/>
                  <a:gd name="T11" fmla="*/ 188 h 220"/>
                  <a:gd name="T12" fmla="*/ 270 w 363"/>
                  <a:gd name="T13" fmla="*/ 117 h 220"/>
                  <a:gd name="T14" fmla="*/ 224 w 363"/>
                  <a:gd name="T15" fmla="*/ 40 h 220"/>
                  <a:gd name="T16" fmla="*/ 237 w 363"/>
                  <a:gd name="T17" fmla="*/ 40 h 220"/>
                  <a:gd name="T18" fmla="*/ 306 w 363"/>
                  <a:gd name="T19" fmla="*/ 55 h 220"/>
                  <a:gd name="T20" fmla="*/ 329 w 363"/>
                  <a:gd name="T21" fmla="*/ 110 h 220"/>
                  <a:gd name="T22" fmla="*/ 316 w 363"/>
                  <a:gd name="T23" fmla="*/ 156 h 220"/>
                  <a:gd name="T24" fmla="*/ 287 w 363"/>
                  <a:gd name="T25" fmla="*/ 171 h 220"/>
                  <a:gd name="T26" fmla="*/ 287 w 363"/>
                  <a:gd name="T27" fmla="*/ 212 h 220"/>
                  <a:gd name="T28" fmla="*/ 363 w 363"/>
                  <a:gd name="T29" fmla="*/ 112 h 220"/>
                  <a:gd name="T30" fmla="*/ 331 w 363"/>
                  <a:gd name="T31" fmla="*/ 26 h 220"/>
                  <a:gd name="T32" fmla="*/ 217 w 363"/>
                  <a:gd name="T33" fmla="*/ 0 h 220"/>
                  <a:gd name="T34" fmla="*/ 7 w 363"/>
                  <a:gd name="T35" fmla="*/ 0 h 220"/>
                  <a:gd name="T36" fmla="*/ 7 w 363"/>
                  <a:gd name="T37" fmla="*/ 37 h 220"/>
                  <a:gd name="T38" fmla="*/ 37 w 363"/>
                  <a:gd name="T39" fmla="*/ 109 h 220"/>
                  <a:gd name="T40" fmla="*/ 37 w 363"/>
                  <a:gd name="T41" fmla="*/ 109 h 220"/>
                  <a:gd name="T42" fmla="*/ 136 w 363"/>
                  <a:gd name="T43" fmla="*/ 40 h 220"/>
                  <a:gd name="T44" fmla="*/ 233 w 363"/>
                  <a:gd name="T45" fmla="*/ 108 h 220"/>
                  <a:gd name="T46" fmla="*/ 135 w 363"/>
                  <a:gd name="T47" fmla="*/ 178 h 220"/>
                  <a:gd name="T48" fmla="*/ 37 w 363"/>
                  <a:gd name="T49" fmla="*/ 10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3" h="220">
                    <a:moveTo>
                      <a:pt x="7" y="37"/>
                    </a:moveTo>
                    <a:lnTo>
                      <a:pt x="7" y="37"/>
                    </a:lnTo>
                    <a:lnTo>
                      <a:pt x="44" y="37"/>
                    </a:lnTo>
                    <a:cubicBezTo>
                      <a:pt x="14" y="57"/>
                      <a:pt x="0" y="81"/>
                      <a:pt x="0" y="113"/>
                    </a:cubicBezTo>
                    <a:cubicBezTo>
                      <a:pt x="0" y="177"/>
                      <a:pt x="56" y="220"/>
                      <a:pt x="137" y="220"/>
                    </a:cubicBezTo>
                    <a:cubicBezTo>
                      <a:pt x="178" y="220"/>
                      <a:pt x="212" y="209"/>
                      <a:pt x="236" y="188"/>
                    </a:cubicBezTo>
                    <a:cubicBezTo>
                      <a:pt x="257" y="170"/>
                      <a:pt x="270" y="143"/>
                      <a:pt x="270" y="117"/>
                    </a:cubicBezTo>
                    <a:cubicBezTo>
                      <a:pt x="270" y="85"/>
                      <a:pt x="256" y="63"/>
                      <a:pt x="224" y="40"/>
                    </a:cubicBezTo>
                    <a:lnTo>
                      <a:pt x="237" y="40"/>
                    </a:lnTo>
                    <a:cubicBezTo>
                      <a:pt x="271" y="40"/>
                      <a:pt x="292" y="45"/>
                      <a:pt x="306" y="55"/>
                    </a:cubicBezTo>
                    <a:cubicBezTo>
                      <a:pt x="321" y="65"/>
                      <a:pt x="329" y="86"/>
                      <a:pt x="329" y="110"/>
                    </a:cubicBezTo>
                    <a:cubicBezTo>
                      <a:pt x="329" y="129"/>
                      <a:pt x="325" y="145"/>
                      <a:pt x="316" y="156"/>
                    </a:cubicBezTo>
                    <a:cubicBezTo>
                      <a:pt x="309" y="165"/>
                      <a:pt x="302" y="169"/>
                      <a:pt x="287" y="171"/>
                    </a:cubicBezTo>
                    <a:lnTo>
                      <a:pt x="287" y="212"/>
                    </a:lnTo>
                    <a:cubicBezTo>
                      <a:pt x="335" y="208"/>
                      <a:pt x="363" y="171"/>
                      <a:pt x="363" y="112"/>
                    </a:cubicBezTo>
                    <a:cubicBezTo>
                      <a:pt x="363" y="74"/>
                      <a:pt x="351" y="42"/>
                      <a:pt x="331" y="26"/>
                    </a:cubicBezTo>
                    <a:cubicBezTo>
                      <a:pt x="308" y="7"/>
                      <a:pt x="276" y="0"/>
                      <a:pt x="217" y="0"/>
                    </a:cubicBezTo>
                    <a:lnTo>
                      <a:pt x="7" y="0"/>
                    </a:lnTo>
                    <a:lnTo>
                      <a:pt x="7" y="37"/>
                    </a:lnTo>
                    <a:close/>
                    <a:moveTo>
                      <a:pt x="37" y="109"/>
                    </a:moveTo>
                    <a:lnTo>
                      <a:pt x="37" y="109"/>
                    </a:lnTo>
                    <a:cubicBezTo>
                      <a:pt x="37" y="66"/>
                      <a:pt x="74" y="40"/>
                      <a:pt x="136" y="40"/>
                    </a:cubicBezTo>
                    <a:cubicBezTo>
                      <a:pt x="196" y="40"/>
                      <a:pt x="233" y="66"/>
                      <a:pt x="233" y="108"/>
                    </a:cubicBezTo>
                    <a:cubicBezTo>
                      <a:pt x="233" y="152"/>
                      <a:pt x="196" y="178"/>
                      <a:pt x="135" y="178"/>
                    </a:cubicBezTo>
                    <a:cubicBezTo>
                      <a:pt x="75" y="178"/>
                      <a:pt x="37" y="152"/>
                      <a:pt x="37" y="10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56"/>
              <p:cNvSpPr>
                <a:spLocks/>
              </p:cNvSpPr>
              <p:nvPr/>
            </p:nvSpPr>
            <p:spPr bwMode="auto">
              <a:xfrm>
                <a:off x="147" y="1363"/>
                <a:ext cx="33" cy="26"/>
              </a:xfrm>
              <a:custGeom>
                <a:avLst/>
                <a:gdLst>
                  <a:gd name="T0" fmla="*/ 7 w 258"/>
                  <a:gd name="T1" fmla="*/ 200 h 200"/>
                  <a:gd name="T2" fmla="*/ 7 w 258"/>
                  <a:gd name="T3" fmla="*/ 200 h 200"/>
                  <a:gd name="T4" fmla="*/ 258 w 258"/>
                  <a:gd name="T5" fmla="*/ 200 h 200"/>
                  <a:gd name="T6" fmla="*/ 258 w 258"/>
                  <a:gd name="T7" fmla="*/ 159 h 200"/>
                  <a:gd name="T8" fmla="*/ 120 w 258"/>
                  <a:gd name="T9" fmla="*/ 159 h 200"/>
                  <a:gd name="T10" fmla="*/ 35 w 258"/>
                  <a:gd name="T11" fmla="*/ 91 h 200"/>
                  <a:gd name="T12" fmla="*/ 85 w 258"/>
                  <a:gd name="T13" fmla="*/ 40 h 200"/>
                  <a:gd name="T14" fmla="*/ 258 w 258"/>
                  <a:gd name="T15" fmla="*/ 40 h 200"/>
                  <a:gd name="T16" fmla="*/ 258 w 258"/>
                  <a:gd name="T17" fmla="*/ 0 h 200"/>
                  <a:gd name="T18" fmla="*/ 69 w 258"/>
                  <a:gd name="T19" fmla="*/ 0 h 200"/>
                  <a:gd name="T20" fmla="*/ 0 w 258"/>
                  <a:gd name="T21" fmla="*/ 79 h 200"/>
                  <a:gd name="T22" fmla="*/ 50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59"/>
                    </a:lnTo>
                    <a:lnTo>
                      <a:pt x="120" y="159"/>
                    </a:lnTo>
                    <a:cubicBezTo>
                      <a:pt x="69" y="159"/>
                      <a:pt x="35" y="133"/>
                      <a:pt x="35" y="91"/>
                    </a:cubicBezTo>
                    <a:cubicBezTo>
                      <a:pt x="35" y="60"/>
                      <a:pt x="54" y="40"/>
                      <a:pt x="85" y="40"/>
                    </a:cubicBezTo>
                    <a:lnTo>
                      <a:pt x="258" y="40"/>
                    </a:lnTo>
                    <a:lnTo>
                      <a:pt x="258" y="0"/>
                    </a:lnTo>
                    <a:lnTo>
                      <a:pt x="69" y="0"/>
                    </a:lnTo>
                    <a:cubicBezTo>
                      <a:pt x="27" y="0"/>
                      <a:pt x="0" y="31"/>
                      <a:pt x="0" y="79"/>
                    </a:cubicBezTo>
                    <a:cubicBezTo>
                      <a:pt x="0" y="117"/>
                      <a:pt x="15" y="141"/>
                      <a:pt x="50"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57"/>
              <p:cNvSpPr>
                <a:spLocks/>
              </p:cNvSpPr>
              <p:nvPr/>
            </p:nvSpPr>
            <p:spPr bwMode="auto">
              <a:xfrm>
                <a:off x="147" y="1312"/>
                <a:ext cx="33" cy="43"/>
              </a:xfrm>
              <a:custGeom>
                <a:avLst/>
                <a:gdLst>
                  <a:gd name="T0" fmla="*/ 7 w 258"/>
                  <a:gd name="T1" fmla="*/ 332 h 332"/>
                  <a:gd name="T2" fmla="*/ 7 w 258"/>
                  <a:gd name="T3" fmla="*/ 332 h 332"/>
                  <a:gd name="T4" fmla="*/ 258 w 258"/>
                  <a:gd name="T5" fmla="*/ 332 h 332"/>
                  <a:gd name="T6" fmla="*/ 258 w 258"/>
                  <a:gd name="T7" fmla="*/ 291 h 332"/>
                  <a:gd name="T8" fmla="*/ 101 w 258"/>
                  <a:gd name="T9" fmla="*/ 291 h 332"/>
                  <a:gd name="T10" fmla="*/ 35 w 258"/>
                  <a:gd name="T11" fmla="*/ 233 h 332"/>
                  <a:gd name="T12" fmla="*/ 86 w 258"/>
                  <a:gd name="T13" fmla="*/ 186 h 332"/>
                  <a:gd name="T14" fmla="*/ 258 w 258"/>
                  <a:gd name="T15" fmla="*/ 186 h 332"/>
                  <a:gd name="T16" fmla="*/ 258 w 258"/>
                  <a:gd name="T17" fmla="*/ 146 h 332"/>
                  <a:gd name="T18" fmla="*/ 101 w 258"/>
                  <a:gd name="T19" fmla="*/ 146 h 332"/>
                  <a:gd name="T20" fmla="*/ 35 w 258"/>
                  <a:gd name="T21" fmla="*/ 87 h 332"/>
                  <a:gd name="T22" fmla="*/ 86 w 258"/>
                  <a:gd name="T23" fmla="*/ 40 h 332"/>
                  <a:gd name="T24" fmla="*/ 258 w 258"/>
                  <a:gd name="T25" fmla="*/ 40 h 332"/>
                  <a:gd name="T26" fmla="*/ 258 w 258"/>
                  <a:gd name="T27" fmla="*/ 0 h 332"/>
                  <a:gd name="T28" fmla="*/ 70 w 258"/>
                  <a:gd name="T29" fmla="*/ 0 h 332"/>
                  <a:gd name="T30" fmla="*/ 0 w 258"/>
                  <a:gd name="T31" fmla="*/ 73 h 332"/>
                  <a:gd name="T32" fmla="*/ 39 w 258"/>
                  <a:gd name="T33" fmla="*/ 150 h 332"/>
                  <a:gd name="T34" fmla="*/ 0 w 258"/>
                  <a:gd name="T35" fmla="*/ 218 h 332"/>
                  <a:gd name="T36" fmla="*/ 43 w 258"/>
                  <a:gd name="T37" fmla="*/ 295 h 332"/>
                  <a:gd name="T38" fmla="*/ 7 w 258"/>
                  <a:gd name="T39" fmla="*/ 295 h 332"/>
                  <a:gd name="T40" fmla="*/ 7 w 258"/>
                  <a:gd name="T41"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332">
                    <a:moveTo>
                      <a:pt x="7" y="332"/>
                    </a:moveTo>
                    <a:lnTo>
                      <a:pt x="7" y="332"/>
                    </a:lnTo>
                    <a:lnTo>
                      <a:pt x="258" y="332"/>
                    </a:lnTo>
                    <a:lnTo>
                      <a:pt x="258" y="291"/>
                    </a:lnTo>
                    <a:lnTo>
                      <a:pt x="101" y="291"/>
                    </a:lnTo>
                    <a:cubicBezTo>
                      <a:pt x="64" y="291"/>
                      <a:pt x="35" y="265"/>
                      <a:pt x="35" y="233"/>
                    </a:cubicBezTo>
                    <a:cubicBezTo>
                      <a:pt x="35" y="203"/>
                      <a:pt x="53" y="186"/>
                      <a:pt x="86" y="186"/>
                    </a:cubicBezTo>
                    <a:lnTo>
                      <a:pt x="258" y="186"/>
                    </a:lnTo>
                    <a:lnTo>
                      <a:pt x="258" y="146"/>
                    </a:lnTo>
                    <a:lnTo>
                      <a:pt x="101" y="146"/>
                    </a:lnTo>
                    <a:cubicBezTo>
                      <a:pt x="64" y="146"/>
                      <a:pt x="35" y="119"/>
                      <a:pt x="35" y="87"/>
                    </a:cubicBezTo>
                    <a:cubicBezTo>
                      <a:pt x="35" y="58"/>
                      <a:pt x="54" y="40"/>
                      <a:pt x="86" y="40"/>
                    </a:cubicBezTo>
                    <a:lnTo>
                      <a:pt x="258" y="40"/>
                    </a:lnTo>
                    <a:lnTo>
                      <a:pt x="258" y="0"/>
                    </a:lnTo>
                    <a:lnTo>
                      <a:pt x="70" y="0"/>
                    </a:lnTo>
                    <a:cubicBezTo>
                      <a:pt x="25" y="0"/>
                      <a:pt x="0" y="26"/>
                      <a:pt x="0" y="73"/>
                    </a:cubicBezTo>
                    <a:cubicBezTo>
                      <a:pt x="0" y="107"/>
                      <a:pt x="10" y="127"/>
                      <a:pt x="39" y="150"/>
                    </a:cubicBezTo>
                    <a:cubicBezTo>
                      <a:pt x="12" y="165"/>
                      <a:pt x="0" y="185"/>
                      <a:pt x="0" y="218"/>
                    </a:cubicBezTo>
                    <a:cubicBezTo>
                      <a:pt x="0" y="251"/>
                      <a:pt x="13" y="273"/>
                      <a:pt x="43" y="295"/>
                    </a:cubicBezTo>
                    <a:lnTo>
                      <a:pt x="7" y="295"/>
                    </a:lnTo>
                    <a:lnTo>
                      <a:pt x="7" y="33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58"/>
              <p:cNvSpPr>
                <a:spLocks noEditPoints="1"/>
              </p:cNvSpPr>
              <p:nvPr/>
            </p:nvSpPr>
            <p:spPr bwMode="auto">
              <a:xfrm>
                <a:off x="147" y="1276"/>
                <a:ext cx="34" cy="29"/>
              </a:xfrm>
              <a:custGeom>
                <a:avLst/>
                <a:gdLst>
                  <a:gd name="T0" fmla="*/ 146 w 270"/>
                  <a:gd name="T1" fmla="*/ 0 h 226"/>
                  <a:gd name="T2" fmla="*/ 146 w 270"/>
                  <a:gd name="T3" fmla="*/ 0 h 226"/>
                  <a:gd name="T4" fmla="*/ 66 w 270"/>
                  <a:gd name="T5" fmla="*/ 10 h 226"/>
                  <a:gd name="T6" fmla="*/ 0 w 270"/>
                  <a:gd name="T7" fmla="*/ 111 h 226"/>
                  <a:gd name="T8" fmla="*/ 136 w 270"/>
                  <a:gd name="T9" fmla="*/ 226 h 226"/>
                  <a:gd name="T10" fmla="*/ 270 w 270"/>
                  <a:gd name="T11" fmla="*/ 112 h 226"/>
                  <a:gd name="T12" fmla="*/ 182 w 270"/>
                  <a:gd name="T13" fmla="*/ 5 h 226"/>
                  <a:gd name="T14" fmla="*/ 182 w 270"/>
                  <a:gd name="T15" fmla="*/ 45 h 226"/>
                  <a:gd name="T16" fmla="*/ 233 w 270"/>
                  <a:gd name="T17" fmla="*/ 111 h 226"/>
                  <a:gd name="T18" fmla="*/ 200 w 270"/>
                  <a:gd name="T19" fmla="*/ 171 h 226"/>
                  <a:gd name="T20" fmla="*/ 146 w 270"/>
                  <a:gd name="T21" fmla="*/ 185 h 226"/>
                  <a:gd name="T22" fmla="*/ 146 w 270"/>
                  <a:gd name="T23" fmla="*/ 0 h 226"/>
                  <a:gd name="T24" fmla="*/ 114 w 270"/>
                  <a:gd name="T25" fmla="*/ 184 h 226"/>
                  <a:gd name="T26" fmla="*/ 114 w 270"/>
                  <a:gd name="T27" fmla="*/ 184 h 226"/>
                  <a:gd name="T28" fmla="*/ 37 w 270"/>
                  <a:gd name="T29" fmla="*/ 112 h 226"/>
                  <a:gd name="T30" fmla="*/ 111 w 270"/>
                  <a:gd name="T31" fmla="*/ 42 h 226"/>
                  <a:gd name="T32" fmla="*/ 114 w 270"/>
                  <a:gd name="T33" fmla="*/ 43 h 226"/>
                  <a:gd name="T34" fmla="*/ 114 w 270"/>
                  <a:gd name="T35" fmla="*/ 1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6">
                    <a:moveTo>
                      <a:pt x="146" y="0"/>
                    </a:moveTo>
                    <a:lnTo>
                      <a:pt x="146" y="0"/>
                    </a:lnTo>
                    <a:cubicBezTo>
                      <a:pt x="108" y="0"/>
                      <a:pt x="85" y="3"/>
                      <a:pt x="66" y="10"/>
                    </a:cubicBezTo>
                    <a:cubicBezTo>
                      <a:pt x="25" y="26"/>
                      <a:pt x="0" y="64"/>
                      <a:pt x="0" y="111"/>
                    </a:cubicBezTo>
                    <a:cubicBezTo>
                      <a:pt x="0" y="181"/>
                      <a:pt x="54" y="226"/>
                      <a:pt x="136" y="226"/>
                    </a:cubicBezTo>
                    <a:cubicBezTo>
                      <a:pt x="219" y="226"/>
                      <a:pt x="270" y="183"/>
                      <a:pt x="270" y="112"/>
                    </a:cubicBezTo>
                    <a:cubicBezTo>
                      <a:pt x="270" y="55"/>
                      <a:pt x="237" y="15"/>
                      <a:pt x="182" y="5"/>
                    </a:cubicBezTo>
                    <a:lnTo>
                      <a:pt x="182" y="45"/>
                    </a:lnTo>
                    <a:cubicBezTo>
                      <a:pt x="215" y="56"/>
                      <a:pt x="233" y="79"/>
                      <a:pt x="233" y="111"/>
                    </a:cubicBezTo>
                    <a:cubicBezTo>
                      <a:pt x="233" y="136"/>
                      <a:pt x="221" y="158"/>
                      <a:pt x="200" y="171"/>
                    </a:cubicBezTo>
                    <a:cubicBezTo>
                      <a:pt x="186" y="181"/>
                      <a:pt x="171" y="184"/>
                      <a:pt x="146" y="185"/>
                    </a:cubicBezTo>
                    <a:lnTo>
                      <a:pt x="146" y="0"/>
                    </a:lnTo>
                    <a:close/>
                    <a:moveTo>
                      <a:pt x="114" y="184"/>
                    </a:moveTo>
                    <a:lnTo>
                      <a:pt x="114" y="184"/>
                    </a:lnTo>
                    <a:cubicBezTo>
                      <a:pt x="67" y="180"/>
                      <a:pt x="37" y="152"/>
                      <a:pt x="37" y="112"/>
                    </a:cubicBezTo>
                    <a:cubicBezTo>
                      <a:pt x="37" y="72"/>
                      <a:pt x="70" y="42"/>
                      <a:pt x="111" y="42"/>
                    </a:cubicBezTo>
                    <a:cubicBezTo>
                      <a:pt x="112" y="42"/>
                      <a:pt x="113" y="42"/>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59"/>
              <p:cNvSpPr>
                <a:spLocks/>
              </p:cNvSpPr>
              <p:nvPr/>
            </p:nvSpPr>
            <p:spPr bwMode="auto">
              <a:xfrm>
                <a:off x="147" y="1244"/>
                <a:ext cx="33" cy="25"/>
              </a:xfrm>
              <a:custGeom>
                <a:avLst/>
                <a:gdLst>
                  <a:gd name="T0" fmla="*/ 7 w 258"/>
                  <a:gd name="T1" fmla="*/ 200 h 200"/>
                  <a:gd name="T2" fmla="*/ 7 w 258"/>
                  <a:gd name="T3" fmla="*/ 200 h 200"/>
                  <a:gd name="T4" fmla="*/ 258 w 258"/>
                  <a:gd name="T5" fmla="*/ 200 h 200"/>
                  <a:gd name="T6" fmla="*/ 258 w 258"/>
                  <a:gd name="T7" fmla="*/ 160 h 200"/>
                  <a:gd name="T8" fmla="*/ 120 w 258"/>
                  <a:gd name="T9" fmla="*/ 160 h 200"/>
                  <a:gd name="T10" fmla="*/ 35 w 258"/>
                  <a:gd name="T11" fmla="*/ 92 h 200"/>
                  <a:gd name="T12" fmla="*/ 85 w 258"/>
                  <a:gd name="T13" fmla="*/ 40 h 200"/>
                  <a:gd name="T14" fmla="*/ 258 w 258"/>
                  <a:gd name="T15" fmla="*/ 40 h 200"/>
                  <a:gd name="T16" fmla="*/ 258 w 258"/>
                  <a:gd name="T17" fmla="*/ 0 h 200"/>
                  <a:gd name="T18" fmla="*/ 69 w 258"/>
                  <a:gd name="T19" fmla="*/ 0 h 200"/>
                  <a:gd name="T20" fmla="*/ 0 w 258"/>
                  <a:gd name="T21" fmla="*/ 80 h 200"/>
                  <a:gd name="T22" fmla="*/ 50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60"/>
                    </a:lnTo>
                    <a:lnTo>
                      <a:pt x="120" y="160"/>
                    </a:lnTo>
                    <a:cubicBezTo>
                      <a:pt x="69" y="160"/>
                      <a:pt x="35" y="133"/>
                      <a:pt x="35" y="92"/>
                    </a:cubicBezTo>
                    <a:cubicBezTo>
                      <a:pt x="35" y="60"/>
                      <a:pt x="54" y="40"/>
                      <a:pt x="85" y="40"/>
                    </a:cubicBezTo>
                    <a:lnTo>
                      <a:pt x="258" y="40"/>
                    </a:lnTo>
                    <a:lnTo>
                      <a:pt x="258" y="0"/>
                    </a:lnTo>
                    <a:lnTo>
                      <a:pt x="69" y="0"/>
                    </a:lnTo>
                    <a:cubicBezTo>
                      <a:pt x="27" y="0"/>
                      <a:pt x="0" y="31"/>
                      <a:pt x="0" y="80"/>
                    </a:cubicBezTo>
                    <a:cubicBezTo>
                      <a:pt x="0" y="117"/>
                      <a:pt x="15" y="141"/>
                      <a:pt x="50"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60"/>
              <p:cNvSpPr>
                <a:spLocks/>
              </p:cNvSpPr>
              <p:nvPr/>
            </p:nvSpPr>
            <p:spPr bwMode="auto">
              <a:xfrm>
                <a:off x="139" y="1224"/>
                <a:ext cx="42" cy="15"/>
              </a:xfrm>
              <a:custGeom>
                <a:avLst/>
                <a:gdLst>
                  <a:gd name="T0" fmla="*/ 68 w 331"/>
                  <a:gd name="T1" fmla="*/ 0 h 115"/>
                  <a:gd name="T2" fmla="*/ 68 w 331"/>
                  <a:gd name="T3" fmla="*/ 0 h 115"/>
                  <a:gd name="T4" fmla="*/ 68 w 331"/>
                  <a:gd name="T5" fmla="*/ 41 h 115"/>
                  <a:gd name="T6" fmla="*/ 0 w 331"/>
                  <a:gd name="T7" fmla="*/ 41 h 115"/>
                  <a:gd name="T8" fmla="*/ 0 w 331"/>
                  <a:gd name="T9" fmla="*/ 81 h 115"/>
                  <a:gd name="T10" fmla="*/ 68 w 331"/>
                  <a:gd name="T11" fmla="*/ 81 h 115"/>
                  <a:gd name="T12" fmla="*/ 68 w 331"/>
                  <a:gd name="T13" fmla="*/ 115 h 115"/>
                  <a:gd name="T14" fmla="*/ 101 w 331"/>
                  <a:gd name="T15" fmla="*/ 115 h 115"/>
                  <a:gd name="T16" fmla="*/ 101 w 331"/>
                  <a:gd name="T17" fmla="*/ 81 h 115"/>
                  <a:gd name="T18" fmla="*/ 291 w 331"/>
                  <a:gd name="T19" fmla="*/ 81 h 115"/>
                  <a:gd name="T20" fmla="*/ 331 w 331"/>
                  <a:gd name="T21" fmla="*/ 33 h 115"/>
                  <a:gd name="T22" fmla="*/ 327 w 331"/>
                  <a:gd name="T23" fmla="*/ 0 h 115"/>
                  <a:gd name="T24" fmla="*/ 294 w 331"/>
                  <a:gd name="T25" fmla="*/ 0 h 115"/>
                  <a:gd name="T26" fmla="*/ 296 w 331"/>
                  <a:gd name="T27" fmla="*/ 19 h 115"/>
                  <a:gd name="T28" fmla="*/ 273 w 331"/>
                  <a:gd name="T29" fmla="*/ 41 h 115"/>
                  <a:gd name="T30" fmla="*/ 101 w 331"/>
                  <a:gd name="T31" fmla="*/ 41 h 115"/>
                  <a:gd name="T32" fmla="*/ 101 w 331"/>
                  <a:gd name="T33" fmla="*/ 0 h 115"/>
                  <a:gd name="T34" fmla="*/ 68 w 331"/>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115">
                    <a:moveTo>
                      <a:pt x="68" y="0"/>
                    </a:moveTo>
                    <a:lnTo>
                      <a:pt x="68" y="0"/>
                    </a:lnTo>
                    <a:lnTo>
                      <a:pt x="68" y="41"/>
                    </a:lnTo>
                    <a:lnTo>
                      <a:pt x="0" y="41"/>
                    </a:lnTo>
                    <a:lnTo>
                      <a:pt x="0" y="81"/>
                    </a:lnTo>
                    <a:lnTo>
                      <a:pt x="68" y="81"/>
                    </a:lnTo>
                    <a:lnTo>
                      <a:pt x="68" y="115"/>
                    </a:lnTo>
                    <a:lnTo>
                      <a:pt x="101" y="115"/>
                    </a:lnTo>
                    <a:lnTo>
                      <a:pt x="101" y="81"/>
                    </a:lnTo>
                    <a:lnTo>
                      <a:pt x="291" y="81"/>
                    </a:lnTo>
                    <a:cubicBezTo>
                      <a:pt x="316" y="81"/>
                      <a:pt x="331" y="64"/>
                      <a:pt x="331" y="33"/>
                    </a:cubicBezTo>
                    <a:cubicBezTo>
                      <a:pt x="331" y="23"/>
                      <a:pt x="330" y="13"/>
                      <a:pt x="327" y="0"/>
                    </a:cubicBezTo>
                    <a:lnTo>
                      <a:pt x="294" y="0"/>
                    </a:lnTo>
                    <a:cubicBezTo>
                      <a:pt x="295" y="5"/>
                      <a:pt x="296" y="11"/>
                      <a:pt x="296" y="19"/>
                    </a:cubicBezTo>
                    <a:cubicBezTo>
                      <a:pt x="296" y="36"/>
                      <a:pt x="291" y="41"/>
                      <a:pt x="273" y="41"/>
                    </a:cubicBezTo>
                    <a:lnTo>
                      <a:pt x="101" y="41"/>
                    </a:lnTo>
                    <a:lnTo>
                      <a:pt x="101" y="0"/>
                    </a:lnTo>
                    <a:lnTo>
                      <a:pt x="6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61"/>
              <p:cNvSpPr>
                <a:spLocks/>
              </p:cNvSpPr>
              <p:nvPr/>
            </p:nvSpPr>
            <p:spPr bwMode="auto">
              <a:xfrm>
                <a:off x="135" y="1188"/>
                <a:ext cx="58" cy="13"/>
              </a:xfrm>
              <a:custGeom>
                <a:avLst/>
                <a:gdLst>
                  <a:gd name="T0" fmla="*/ 0 w 451"/>
                  <a:gd name="T1" fmla="*/ 27 h 105"/>
                  <a:gd name="T2" fmla="*/ 0 w 451"/>
                  <a:gd name="T3" fmla="*/ 27 h 105"/>
                  <a:gd name="T4" fmla="*/ 225 w 451"/>
                  <a:gd name="T5" fmla="*/ 105 h 105"/>
                  <a:gd name="T6" fmla="*/ 451 w 451"/>
                  <a:gd name="T7" fmla="*/ 27 h 105"/>
                  <a:gd name="T8" fmla="*/ 451 w 451"/>
                  <a:gd name="T9" fmla="*/ 0 h 105"/>
                  <a:gd name="T10" fmla="*/ 225 w 451"/>
                  <a:gd name="T11" fmla="*/ 66 h 105"/>
                  <a:gd name="T12" fmla="*/ 0 w 451"/>
                  <a:gd name="T13" fmla="*/ 0 h 105"/>
                  <a:gd name="T14" fmla="*/ 0 w 451"/>
                  <a:gd name="T15" fmla="*/ 27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5">
                    <a:moveTo>
                      <a:pt x="0" y="27"/>
                    </a:moveTo>
                    <a:lnTo>
                      <a:pt x="0" y="27"/>
                    </a:lnTo>
                    <a:cubicBezTo>
                      <a:pt x="63" y="75"/>
                      <a:pt x="150" y="105"/>
                      <a:pt x="225" y="105"/>
                    </a:cubicBezTo>
                    <a:cubicBezTo>
                      <a:pt x="301" y="105"/>
                      <a:pt x="388" y="75"/>
                      <a:pt x="451" y="27"/>
                    </a:cubicBezTo>
                    <a:lnTo>
                      <a:pt x="451" y="0"/>
                    </a:lnTo>
                    <a:cubicBezTo>
                      <a:pt x="383" y="43"/>
                      <a:pt x="302" y="66"/>
                      <a:pt x="225" y="66"/>
                    </a:cubicBezTo>
                    <a:cubicBezTo>
                      <a:pt x="149" y="66"/>
                      <a:pt x="68" y="43"/>
                      <a:pt x="0" y="0"/>
                    </a:cubicBezTo>
                    <a:lnTo>
                      <a:pt x="0" y="2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62"/>
              <p:cNvSpPr>
                <a:spLocks noEditPoints="1"/>
              </p:cNvSpPr>
              <p:nvPr/>
            </p:nvSpPr>
            <p:spPr bwMode="auto">
              <a:xfrm>
                <a:off x="135" y="1155"/>
                <a:ext cx="46" cy="28"/>
              </a:xfrm>
              <a:custGeom>
                <a:avLst/>
                <a:gdLst>
                  <a:gd name="T0" fmla="*/ 0 w 361"/>
                  <a:gd name="T1" fmla="*/ 0 h 224"/>
                  <a:gd name="T2" fmla="*/ 0 w 361"/>
                  <a:gd name="T3" fmla="*/ 0 h 224"/>
                  <a:gd name="T4" fmla="*/ 0 w 361"/>
                  <a:gd name="T5" fmla="*/ 40 h 224"/>
                  <a:gd name="T6" fmla="*/ 130 w 361"/>
                  <a:gd name="T7" fmla="*/ 40 h 224"/>
                  <a:gd name="T8" fmla="*/ 91 w 361"/>
                  <a:gd name="T9" fmla="*/ 117 h 224"/>
                  <a:gd name="T10" fmla="*/ 224 w 361"/>
                  <a:gd name="T11" fmla="*/ 224 h 224"/>
                  <a:gd name="T12" fmla="*/ 361 w 361"/>
                  <a:gd name="T13" fmla="*/ 115 h 224"/>
                  <a:gd name="T14" fmla="*/ 316 w 361"/>
                  <a:gd name="T15" fmla="*/ 35 h 224"/>
                  <a:gd name="T16" fmla="*/ 349 w 361"/>
                  <a:gd name="T17" fmla="*/ 35 h 224"/>
                  <a:gd name="T18" fmla="*/ 349 w 361"/>
                  <a:gd name="T19" fmla="*/ 0 h 224"/>
                  <a:gd name="T20" fmla="*/ 0 w 361"/>
                  <a:gd name="T21" fmla="*/ 0 h 224"/>
                  <a:gd name="T22" fmla="*/ 129 w 361"/>
                  <a:gd name="T23" fmla="*/ 110 h 224"/>
                  <a:gd name="T24" fmla="*/ 129 w 361"/>
                  <a:gd name="T25" fmla="*/ 110 h 224"/>
                  <a:gd name="T26" fmla="*/ 227 w 361"/>
                  <a:gd name="T27" fmla="*/ 40 h 224"/>
                  <a:gd name="T28" fmla="*/ 323 w 361"/>
                  <a:gd name="T29" fmla="*/ 109 h 224"/>
                  <a:gd name="T30" fmla="*/ 226 w 361"/>
                  <a:gd name="T31" fmla="*/ 183 h 224"/>
                  <a:gd name="T32" fmla="*/ 129 w 361"/>
                  <a:gd name="T33" fmla="*/ 11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1" h="224">
                    <a:moveTo>
                      <a:pt x="0" y="0"/>
                    </a:moveTo>
                    <a:lnTo>
                      <a:pt x="0" y="0"/>
                    </a:lnTo>
                    <a:lnTo>
                      <a:pt x="0" y="40"/>
                    </a:lnTo>
                    <a:lnTo>
                      <a:pt x="130" y="40"/>
                    </a:lnTo>
                    <a:cubicBezTo>
                      <a:pt x="105" y="56"/>
                      <a:pt x="91" y="83"/>
                      <a:pt x="91" y="117"/>
                    </a:cubicBezTo>
                    <a:cubicBezTo>
                      <a:pt x="91" y="182"/>
                      <a:pt x="144" y="224"/>
                      <a:pt x="224" y="224"/>
                    </a:cubicBezTo>
                    <a:cubicBezTo>
                      <a:pt x="308" y="224"/>
                      <a:pt x="361" y="183"/>
                      <a:pt x="361" y="115"/>
                    </a:cubicBezTo>
                    <a:cubicBezTo>
                      <a:pt x="361" y="81"/>
                      <a:pt x="348" y="57"/>
                      <a:pt x="316" y="35"/>
                    </a:cubicBezTo>
                    <a:lnTo>
                      <a:pt x="349" y="35"/>
                    </a:lnTo>
                    <a:lnTo>
                      <a:pt x="349" y="0"/>
                    </a:lnTo>
                    <a:lnTo>
                      <a:pt x="0" y="0"/>
                    </a:lnTo>
                    <a:close/>
                    <a:moveTo>
                      <a:pt x="129" y="110"/>
                    </a:moveTo>
                    <a:lnTo>
                      <a:pt x="129" y="110"/>
                    </a:lnTo>
                    <a:cubicBezTo>
                      <a:pt x="129" y="67"/>
                      <a:pt x="167" y="40"/>
                      <a:pt x="227" y="40"/>
                    </a:cubicBezTo>
                    <a:cubicBezTo>
                      <a:pt x="285" y="40"/>
                      <a:pt x="323" y="67"/>
                      <a:pt x="323" y="109"/>
                    </a:cubicBezTo>
                    <a:cubicBezTo>
                      <a:pt x="323" y="154"/>
                      <a:pt x="284" y="183"/>
                      <a:pt x="226" y="183"/>
                    </a:cubicBezTo>
                    <a:cubicBezTo>
                      <a:pt x="167" y="183"/>
                      <a:pt x="129" y="154"/>
                      <a:pt x="129" y="11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63"/>
              <p:cNvSpPr>
                <a:spLocks noEditPoints="1"/>
              </p:cNvSpPr>
              <p:nvPr/>
            </p:nvSpPr>
            <p:spPr bwMode="auto">
              <a:xfrm>
                <a:off x="135" y="1113"/>
                <a:ext cx="45" cy="33"/>
              </a:xfrm>
              <a:custGeom>
                <a:avLst/>
                <a:gdLst>
                  <a:gd name="T0" fmla="*/ 349 w 349"/>
                  <a:gd name="T1" fmla="*/ 260 h 260"/>
                  <a:gd name="T2" fmla="*/ 349 w 349"/>
                  <a:gd name="T3" fmla="*/ 260 h 260"/>
                  <a:gd name="T4" fmla="*/ 349 w 349"/>
                  <a:gd name="T5" fmla="*/ 103 h 260"/>
                  <a:gd name="T6" fmla="*/ 320 w 349"/>
                  <a:gd name="T7" fmla="*/ 26 h 260"/>
                  <a:gd name="T8" fmla="*/ 250 w 349"/>
                  <a:gd name="T9" fmla="*/ 0 h 260"/>
                  <a:gd name="T10" fmla="*/ 165 w 349"/>
                  <a:gd name="T11" fmla="*/ 63 h 260"/>
                  <a:gd name="T12" fmla="*/ 89 w 349"/>
                  <a:gd name="T13" fmla="*/ 15 h 260"/>
                  <a:gd name="T14" fmla="*/ 25 w 349"/>
                  <a:gd name="T15" fmla="*/ 43 h 260"/>
                  <a:gd name="T16" fmla="*/ 0 w 349"/>
                  <a:gd name="T17" fmla="*/ 118 h 260"/>
                  <a:gd name="T18" fmla="*/ 0 w 349"/>
                  <a:gd name="T19" fmla="*/ 260 h 260"/>
                  <a:gd name="T20" fmla="*/ 349 w 349"/>
                  <a:gd name="T21" fmla="*/ 260 h 260"/>
                  <a:gd name="T22" fmla="*/ 151 w 349"/>
                  <a:gd name="T23" fmla="*/ 216 h 260"/>
                  <a:gd name="T24" fmla="*/ 151 w 349"/>
                  <a:gd name="T25" fmla="*/ 216 h 260"/>
                  <a:gd name="T26" fmla="*/ 40 w 349"/>
                  <a:gd name="T27" fmla="*/ 216 h 260"/>
                  <a:gd name="T28" fmla="*/ 40 w 349"/>
                  <a:gd name="T29" fmla="*/ 129 h 260"/>
                  <a:gd name="T30" fmla="*/ 52 w 349"/>
                  <a:gd name="T31" fmla="*/ 79 h 260"/>
                  <a:gd name="T32" fmla="*/ 95 w 349"/>
                  <a:gd name="T33" fmla="*/ 59 h 260"/>
                  <a:gd name="T34" fmla="*/ 138 w 349"/>
                  <a:gd name="T35" fmla="*/ 79 h 260"/>
                  <a:gd name="T36" fmla="*/ 151 w 349"/>
                  <a:gd name="T37" fmla="*/ 129 h 260"/>
                  <a:gd name="T38" fmla="*/ 151 w 349"/>
                  <a:gd name="T39" fmla="*/ 216 h 260"/>
                  <a:gd name="T40" fmla="*/ 310 w 349"/>
                  <a:gd name="T41" fmla="*/ 216 h 260"/>
                  <a:gd name="T42" fmla="*/ 310 w 349"/>
                  <a:gd name="T43" fmla="*/ 216 h 260"/>
                  <a:gd name="T44" fmla="*/ 190 w 349"/>
                  <a:gd name="T45" fmla="*/ 216 h 260"/>
                  <a:gd name="T46" fmla="*/ 190 w 349"/>
                  <a:gd name="T47" fmla="*/ 107 h 260"/>
                  <a:gd name="T48" fmla="*/ 207 w 349"/>
                  <a:gd name="T49" fmla="*/ 60 h 260"/>
                  <a:gd name="T50" fmla="*/ 250 w 349"/>
                  <a:gd name="T51" fmla="*/ 44 h 260"/>
                  <a:gd name="T52" fmla="*/ 293 w 349"/>
                  <a:gd name="T53" fmla="*/ 60 h 260"/>
                  <a:gd name="T54" fmla="*/ 310 w 349"/>
                  <a:gd name="T55" fmla="*/ 107 h 260"/>
                  <a:gd name="T56" fmla="*/ 310 w 349"/>
                  <a:gd name="T57" fmla="*/ 21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9" h="260">
                    <a:moveTo>
                      <a:pt x="349" y="260"/>
                    </a:moveTo>
                    <a:lnTo>
                      <a:pt x="349" y="260"/>
                    </a:lnTo>
                    <a:lnTo>
                      <a:pt x="349" y="103"/>
                    </a:lnTo>
                    <a:cubicBezTo>
                      <a:pt x="349" y="70"/>
                      <a:pt x="340" y="45"/>
                      <a:pt x="320" y="26"/>
                    </a:cubicBezTo>
                    <a:cubicBezTo>
                      <a:pt x="302" y="9"/>
                      <a:pt x="277" y="0"/>
                      <a:pt x="250" y="0"/>
                    </a:cubicBezTo>
                    <a:cubicBezTo>
                      <a:pt x="208" y="0"/>
                      <a:pt x="182" y="19"/>
                      <a:pt x="165" y="63"/>
                    </a:cubicBezTo>
                    <a:cubicBezTo>
                      <a:pt x="150" y="32"/>
                      <a:pt x="124" y="15"/>
                      <a:pt x="89" y="15"/>
                    </a:cubicBezTo>
                    <a:cubicBezTo>
                      <a:pt x="64" y="15"/>
                      <a:pt x="41" y="25"/>
                      <a:pt x="25" y="43"/>
                    </a:cubicBezTo>
                    <a:cubicBezTo>
                      <a:pt x="8" y="61"/>
                      <a:pt x="0" y="85"/>
                      <a:pt x="0" y="118"/>
                    </a:cubicBezTo>
                    <a:lnTo>
                      <a:pt x="0" y="260"/>
                    </a:lnTo>
                    <a:lnTo>
                      <a:pt x="349" y="260"/>
                    </a:lnTo>
                    <a:close/>
                    <a:moveTo>
                      <a:pt x="151" y="216"/>
                    </a:moveTo>
                    <a:lnTo>
                      <a:pt x="151" y="216"/>
                    </a:lnTo>
                    <a:lnTo>
                      <a:pt x="40" y="216"/>
                    </a:lnTo>
                    <a:lnTo>
                      <a:pt x="40" y="129"/>
                    </a:lnTo>
                    <a:cubicBezTo>
                      <a:pt x="40" y="105"/>
                      <a:pt x="43" y="91"/>
                      <a:pt x="52" y="79"/>
                    </a:cubicBezTo>
                    <a:cubicBezTo>
                      <a:pt x="62" y="66"/>
                      <a:pt x="76" y="59"/>
                      <a:pt x="95" y="59"/>
                    </a:cubicBezTo>
                    <a:cubicBezTo>
                      <a:pt x="114" y="59"/>
                      <a:pt x="129" y="66"/>
                      <a:pt x="138" y="79"/>
                    </a:cubicBezTo>
                    <a:cubicBezTo>
                      <a:pt x="147" y="91"/>
                      <a:pt x="151" y="105"/>
                      <a:pt x="151" y="129"/>
                    </a:cubicBezTo>
                    <a:lnTo>
                      <a:pt x="151" y="216"/>
                    </a:lnTo>
                    <a:close/>
                    <a:moveTo>
                      <a:pt x="310" y="216"/>
                    </a:moveTo>
                    <a:lnTo>
                      <a:pt x="310" y="216"/>
                    </a:lnTo>
                    <a:lnTo>
                      <a:pt x="190" y="216"/>
                    </a:lnTo>
                    <a:lnTo>
                      <a:pt x="190" y="107"/>
                    </a:lnTo>
                    <a:cubicBezTo>
                      <a:pt x="190" y="85"/>
                      <a:pt x="195" y="71"/>
                      <a:pt x="207" y="60"/>
                    </a:cubicBezTo>
                    <a:cubicBezTo>
                      <a:pt x="218" y="50"/>
                      <a:pt x="233" y="44"/>
                      <a:pt x="250" y="44"/>
                    </a:cubicBezTo>
                    <a:cubicBezTo>
                      <a:pt x="267" y="44"/>
                      <a:pt x="282" y="50"/>
                      <a:pt x="293" y="60"/>
                    </a:cubicBezTo>
                    <a:cubicBezTo>
                      <a:pt x="305" y="71"/>
                      <a:pt x="310" y="85"/>
                      <a:pt x="310" y="107"/>
                    </a:cubicBezTo>
                    <a:lnTo>
                      <a:pt x="310" y="2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64"/>
              <p:cNvSpPr>
                <a:spLocks/>
              </p:cNvSpPr>
              <p:nvPr/>
            </p:nvSpPr>
            <p:spPr bwMode="auto">
              <a:xfrm>
                <a:off x="135" y="1094"/>
                <a:ext cx="58" cy="14"/>
              </a:xfrm>
              <a:custGeom>
                <a:avLst/>
                <a:gdLst>
                  <a:gd name="T0" fmla="*/ 451 w 451"/>
                  <a:gd name="T1" fmla="*/ 78 h 105"/>
                  <a:gd name="T2" fmla="*/ 451 w 451"/>
                  <a:gd name="T3" fmla="*/ 78 h 105"/>
                  <a:gd name="T4" fmla="*/ 226 w 451"/>
                  <a:gd name="T5" fmla="*/ 0 h 105"/>
                  <a:gd name="T6" fmla="*/ 0 w 451"/>
                  <a:gd name="T7" fmla="*/ 78 h 105"/>
                  <a:gd name="T8" fmla="*/ 0 w 451"/>
                  <a:gd name="T9" fmla="*/ 105 h 105"/>
                  <a:gd name="T10" fmla="*/ 226 w 451"/>
                  <a:gd name="T11" fmla="*/ 39 h 105"/>
                  <a:gd name="T12" fmla="*/ 451 w 451"/>
                  <a:gd name="T13" fmla="*/ 105 h 105"/>
                  <a:gd name="T14" fmla="*/ 451 w 451"/>
                  <a:gd name="T15" fmla="*/ 78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5">
                    <a:moveTo>
                      <a:pt x="451" y="78"/>
                    </a:moveTo>
                    <a:lnTo>
                      <a:pt x="451" y="78"/>
                    </a:lnTo>
                    <a:cubicBezTo>
                      <a:pt x="388" y="30"/>
                      <a:pt x="301" y="0"/>
                      <a:pt x="226" y="0"/>
                    </a:cubicBezTo>
                    <a:cubicBezTo>
                      <a:pt x="150" y="0"/>
                      <a:pt x="63" y="30"/>
                      <a:pt x="0" y="78"/>
                    </a:cubicBezTo>
                    <a:lnTo>
                      <a:pt x="0" y="105"/>
                    </a:lnTo>
                    <a:cubicBezTo>
                      <a:pt x="69" y="63"/>
                      <a:pt x="149" y="39"/>
                      <a:pt x="226" y="39"/>
                    </a:cubicBezTo>
                    <a:cubicBezTo>
                      <a:pt x="302" y="39"/>
                      <a:pt x="383" y="63"/>
                      <a:pt x="451" y="105"/>
                    </a:cubicBezTo>
                    <a:lnTo>
                      <a:pt x="451"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65"/>
              <p:cNvSpPr>
                <a:spLocks/>
              </p:cNvSpPr>
              <p:nvPr/>
            </p:nvSpPr>
            <p:spPr bwMode="auto">
              <a:xfrm>
                <a:off x="879" y="1930"/>
                <a:ext cx="43" cy="45"/>
              </a:xfrm>
              <a:custGeom>
                <a:avLst/>
                <a:gdLst>
                  <a:gd name="T0" fmla="*/ 188 w 329"/>
                  <a:gd name="T1" fmla="*/ 350 h 350"/>
                  <a:gd name="T2" fmla="*/ 188 w 329"/>
                  <a:gd name="T3" fmla="*/ 350 h 350"/>
                  <a:gd name="T4" fmla="*/ 287 w 329"/>
                  <a:gd name="T5" fmla="*/ 57 h 350"/>
                  <a:gd name="T6" fmla="*/ 287 w 329"/>
                  <a:gd name="T7" fmla="*/ 350 h 350"/>
                  <a:gd name="T8" fmla="*/ 329 w 329"/>
                  <a:gd name="T9" fmla="*/ 350 h 350"/>
                  <a:gd name="T10" fmla="*/ 329 w 329"/>
                  <a:gd name="T11" fmla="*/ 0 h 350"/>
                  <a:gd name="T12" fmla="*/ 267 w 329"/>
                  <a:gd name="T13" fmla="*/ 0 h 350"/>
                  <a:gd name="T14" fmla="*/ 165 w 329"/>
                  <a:gd name="T15" fmla="*/ 304 h 350"/>
                  <a:gd name="T16" fmla="*/ 62 w 329"/>
                  <a:gd name="T17" fmla="*/ 0 h 350"/>
                  <a:gd name="T18" fmla="*/ 0 w 329"/>
                  <a:gd name="T19" fmla="*/ 0 h 350"/>
                  <a:gd name="T20" fmla="*/ 0 w 329"/>
                  <a:gd name="T21" fmla="*/ 350 h 350"/>
                  <a:gd name="T22" fmla="*/ 42 w 329"/>
                  <a:gd name="T23" fmla="*/ 350 h 350"/>
                  <a:gd name="T24" fmla="*/ 42 w 329"/>
                  <a:gd name="T25" fmla="*/ 57 h 350"/>
                  <a:gd name="T26" fmla="*/ 141 w 329"/>
                  <a:gd name="T27" fmla="*/ 350 h 350"/>
                  <a:gd name="T28" fmla="*/ 188 w 329"/>
                  <a:gd name="T2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9" h="350">
                    <a:moveTo>
                      <a:pt x="188" y="350"/>
                    </a:moveTo>
                    <a:lnTo>
                      <a:pt x="188" y="350"/>
                    </a:lnTo>
                    <a:lnTo>
                      <a:pt x="287" y="57"/>
                    </a:lnTo>
                    <a:lnTo>
                      <a:pt x="287" y="350"/>
                    </a:lnTo>
                    <a:lnTo>
                      <a:pt x="329" y="350"/>
                    </a:lnTo>
                    <a:lnTo>
                      <a:pt x="329" y="0"/>
                    </a:lnTo>
                    <a:lnTo>
                      <a:pt x="267" y="0"/>
                    </a:lnTo>
                    <a:lnTo>
                      <a:pt x="165" y="304"/>
                    </a:lnTo>
                    <a:lnTo>
                      <a:pt x="62" y="0"/>
                    </a:lnTo>
                    <a:lnTo>
                      <a:pt x="0" y="0"/>
                    </a:lnTo>
                    <a:lnTo>
                      <a:pt x="0" y="350"/>
                    </a:lnTo>
                    <a:lnTo>
                      <a:pt x="42" y="350"/>
                    </a:lnTo>
                    <a:lnTo>
                      <a:pt x="42" y="57"/>
                    </a:lnTo>
                    <a:lnTo>
                      <a:pt x="141" y="350"/>
                    </a:lnTo>
                    <a:lnTo>
                      <a:pt x="188" y="35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66"/>
              <p:cNvSpPr>
                <a:spLocks noEditPoints="1"/>
              </p:cNvSpPr>
              <p:nvPr/>
            </p:nvSpPr>
            <p:spPr bwMode="auto">
              <a:xfrm>
                <a:off x="928" y="1941"/>
                <a:ext cx="29" cy="35"/>
              </a:xfrm>
              <a:custGeom>
                <a:avLst/>
                <a:gdLst>
                  <a:gd name="T0" fmla="*/ 227 w 227"/>
                  <a:gd name="T1" fmla="*/ 146 h 270"/>
                  <a:gd name="T2" fmla="*/ 227 w 227"/>
                  <a:gd name="T3" fmla="*/ 146 h 270"/>
                  <a:gd name="T4" fmla="*/ 217 w 227"/>
                  <a:gd name="T5" fmla="*/ 66 h 270"/>
                  <a:gd name="T6" fmla="*/ 115 w 227"/>
                  <a:gd name="T7" fmla="*/ 0 h 270"/>
                  <a:gd name="T8" fmla="*/ 0 w 227"/>
                  <a:gd name="T9" fmla="*/ 136 h 270"/>
                  <a:gd name="T10" fmla="*/ 114 w 227"/>
                  <a:gd name="T11" fmla="*/ 270 h 270"/>
                  <a:gd name="T12" fmla="*/ 221 w 227"/>
                  <a:gd name="T13" fmla="*/ 182 h 270"/>
                  <a:gd name="T14" fmla="*/ 181 w 227"/>
                  <a:gd name="T15" fmla="*/ 182 h 270"/>
                  <a:gd name="T16" fmla="*/ 116 w 227"/>
                  <a:gd name="T17" fmla="*/ 233 h 270"/>
                  <a:gd name="T18" fmla="*/ 55 w 227"/>
                  <a:gd name="T19" fmla="*/ 200 h 270"/>
                  <a:gd name="T20" fmla="*/ 42 w 227"/>
                  <a:gd name="T21" fmla="*/ 146 h 270"/>
                  <a:gd name="T22" fmla="*/ 227 w 227"/>
                  <a:gd name="T23" fmla="*/ 146 h 270"/>
                  <a:gd name="T24" fmla="*/ 43 w 227"/>
                  <a:gd name="T25" fmla="*/ 114 h 270"/>
                  <a:gd name="T26" fmla="*/ 43 w 227"/>
                  <a:gd name="T27" fmla="*/ 114 h 270"/>
                  <a:gd name="T28" fmla="*/ 115 w 227"/>
                  <a:gd name="T29" fmla="*/ 37 h 270"/>
                  <a:gd name="T30" fmla="*/ 184 w 227"/>
                  <a:gd name="T31" fmla="*/ 111 h 270"/>
                  <a:gd name="T32" fmla="*/ 184 w 227"/>
                  <a:gd name="T33" fmla="*/ 114 h 270"/>
                  <a:gd name="T34" fmla="*/ 43 w 227"/>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7" h="270">
                    <a:moveTo>
                      <a:pt x="227" y="146"/>
                    </a:moveTo>
                    <a:lnTo>
                      <a:pt x="227" y="146"/>
                    </a:lnTo>
                    <a:cubicBezTo>
                      <a:pt x="227" y="108"/>
                      <a:pt x="224" y="85"/>
                      <a:pt x="217" y="66"/>
                    </a:cubicBezTo>
                    <a:cubicBezTo>
                      <a:pt x="200" y="25"/>
                      <a:pt x="162" y="0"/>
                      <a:pt x="115" y="0"/>
                    </a:cubicBezTo>
                    <a:cubicBezTo>
                      <a:pt x="45" y="0"/>
                      <a:pt x="0" y="54"/>
                      <a:pt x="0" y="136"/>
                    </a:cubicBezTo>
                    <a:cubicBezTo>
                      <a:pt x="0" y="219"/>
                      <a:pt x="44" y="270"/>
                      <a:pt x="114" y="270"/>
                    </a:cubicBezTo>
                    <a:cubicBezTo>
                      <a:pt x="172" y="270"/>
                      <a:pt x="211" y="237"/>
                      <a:pt x="221" y="182"/>
                    </a:cubicBezTo>
                    <a:lnTo>
                      <a:pt x="181" y="182"/>
                    </a:lnTo>
                    <a:cubicBezTo>
                      <a:pt x="170" y="215"/>
                      <a:pt x="148" y="233"/>
                      <a:pt x="116" y="233"/>
                    </a:cubicBezTo>
                    <a:cubicBezTo>
                      <a:pt x="90" y="233"/>
                      <a:pt x="69" y="221"/>
                      <a:pt x="55" y="200"/>
                    </a:cubicBezTo>
                    <a:cubicBezTo>
                      <a:pt x="46" y="186"/>
                      <a:pt x="42" y="171"/>
                      <a:pt x="42" y="146"/>
                    </a:cubicBezTo>
                    <a:lnTo>
                      <a:pt x="227" y="146"/>
                    </a:lnTo>
                    <a:close/>
                    <a:moveTo>
                      <a:pt x="43" y="114"/>
                    </a:moveTo>
                    <a:lnTo>
                      <a:pt x="43" y="114"/>
                    </a:lnTo>
                    <a:cubicBezTo>
                      <a:pt x="46" y="67"/>
                      <a:pt x="74" y="37"/>
                      <a:pt x="115" y="37"/>
                    </a:cubicBezTo>
                    <a:cubicBezTo>
                      <a:pt x="154" y="37"/>
                      <a:pt x="184" y="70"/>
                      <a:pt x="184" y="111"/>
                    </a:cubicBezTo>
                    <a:cubicBezTo>
                      <a:pt x="184" y="112"/>
                      <a:pt x="184" y="113"/>
                      <a:pt x="184" y="114"/>
                    </a:cubicBezTo>
                    <a:lnTo>
                      <a:pt x="43"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67"/>
              <p:cNvSpPr>
                <a:spLocks noEditPoints="1"/>
              </p:cNvSpPr>
              <p:nvPr/>
            </p:nvSpPr>
            <p:spPr bwMode="auto">
              <a:xfrm>
                <a:off x="963" y="1941"/>
                <a:ext cx="30" cy="35"/>
              </a:xfrm>
              <a:custGeom>
                <a:avLst/>
                <a:gdLst>
                  <a:gd name="T0" fmla="*/ 236 w 236"/>
                  <a:gd name="T1" fmla="*/ 235 h 270"/>
                  <a:gd name="T2" fmla="*/ 236 w 236"/>
                  <a:gd name="T3" fmla="*/ 235 h 270"/>
                  <a:gd name="T4" fmla="*/ 228 w 236"/>
                  <a:gd name="T5" fmla="*/ 236 h 270"/>
                  <a:gd name="T6" fmla="*/ 206 w 236"/>
                  <a:gd name="T7" fmla="*/ 216 h 270"/>
                  <a:gd name="T8" fmla="*/ 206 w 236"/>
                  <a:gd name="T9" fmla="*/ 69 h 270"/>
                  <a:gd name="T10" fmla="*/ 112 w 236"/>
                  <a:gd name="T11" fmla="*/ 0 h 270"/>
                  <a:gd name="T12" fmla="*/ 28 w 236"/>
                  <a:gd name="T13" fmla="*/ 30 h 270"/>
                  <a:gd name="T14" fmla="*/ 11 w 236"/>
                  <a:gd name="T15" fmla="*/ 82 h 270"/>
                  <a:gd name="T16" fmla="*/ 51 w 236"/>
                  <a:gd name="T17" fmla="*/ 82 h 270"/>
                  <a:gd name="T18" fmla="*/ 110 w 236"/>
                  <a:gd name="T19" fmla="*/ 37 h 270"/>
                  <a:gd name="T20" fmla="*/ 166 w 236"/>
                  <a:gd name="T21" fmla="*/ 75 h 270"/>
                  <a:gd name="T22" fmla="*/ 166 w 236"/>
                  <a:gd name="T23" fmla="*/ 85 h 270"/>
                  <a:gd name="T24" fmla="*/ 125 w 236"/>
                  <a:gd name="T25" fmla="*/ 113 h 270"/>
                  <a:gd name="T26" fmla="*/ 44 w 236"/>
                  <a:gd name="T27" fmla="*/ 128 h 270"/>
                  <a:gd name="T28" fmla="*/ 0 w 236"/>
                  <a:gd name="T29" fmla="*/ 195 h 270"/>
                  <a:gd name="T30" fmla="*/ 82 w 236"/>
                  <a:gd name="T31" fmla="*/ 270 h 270"/>
                  <a:gd name="T32" fmla="*/ 168 w 236"/>
                  <a:gd name="T33" fmla="*/ 233 h 270"/>
                  <a:gd name="T34" fmla="*/ 209 w 236"/>
                  <a:gd name="T35" fmla="*/ 270 h 270"/>
                  <a:gd name="T36" fmla="*/ 236 w 236"/>
                  <a:gd name="T37" fmla="*/ 265 h 270"/>
                  <a:gd name="T38" fmla="*/ 236 w 236"/>
                  <a:gd name="T39" fmla="*/ 235 h 270"/>
                  <a:gd name="T40" fmla="*/ 166 w 236"/>
                  <a:gd name="T41" fmla="*/ 179 h 270"/>
                  <a:gd name="T42" fmla="*/ 166 w 236"/>
                  <a:gd name="T43" fmla="*/ 179 h 270"/>
                  <a:gd name="T44" fmla="*/ 150 w 236"/>
                  <a:gd name="T45" fmla="*/ 212 h 270"/>
                  <a:gd name="T46" fmla="*/ 91 w 236"/>
                  <a:gd name="T47" fmla="*/ 235 h 270"/>
                  <a:gd name="T48" fmla="*/ 42 w 236"/>
                  <a:gd name="T49" fmla="*/ 194 h 270"/>
                  <a:gd name="T50" fmla="*/ 102 w 236"/>
                  <a:gd name="T51" fmla="*/ 148 h 270"/>
                  <a:gd name="T52" fmla="*/ 166 w 236"/>
                  <a:gd name="T53" fmla="*/ 134 h 270"/>
                  <a:gd name="T54" fmla="*/ 166 w 236"/>
                  <a:gd name="T55" fmla="*/ 17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6" h="270">
                    <a:moveTo>
                      <a:pt x="236" y="235"/>
                    </a:moveTo>
                    <a:lnTo>
                      <a:pt x="236" y="235"/>
                    </a:lnTo>
                    <a:cubicBezTo>
                      <a:pt x="232" y="236"/>
                      <a:pt x="230" y="236"/>
                      <a:pt x="228" y="236"/>
                    </a:cubicBezTo>
                    <a:cubicBezTo>
                      <a:pt x="214" y="236"/>
                      <a:pt x="206" y="229"/>
                      <a:pt x="206" y="216"/>
                    </a:cubicBezTo>
                    <a:lnTo>
                      <a:pt x="206" y="69"/>
                    </a:lnTo>
                    <a:cubicBezTo>
                      <a:pt x="206" y="24"/>
                      <a:pt x="173" y="0"/>
                      <a:pt x="112" y="0"/>
                    </a:cubicBezTo>
                    <a:cubicBezTo>
                      <a:pt x="75" y="0"/>
                      <a:pt x="45" y="11"/>
                      <a:pt x="28" y="30"/>
                    </a:cubicBezTo>
                    <a:cubicBezTo>
                      <a:pt x="17" y="42"/>
                      <a:pt x="12" y="57"/>
                      <a:pt x="11" y="82"/>
                    </a:cubicBezTo>
                    <a:lnTo>
                      <a:pt x="51" y="82"/>
                    </a:lnTo>
                    <a:cubicBezTo>
                      <a:pt x="55" y="51"/>
                      <a:pt x="73" y="37"/>
                      <a:pt x="110" y="37"/>
                    </a:cubicBezTo>
                    <a:cubicBezTo>
                      <a:pt x="146" y="37"/>
                      <a:pt x="166" y="51"/>
                      <a:pt x="166" y="75"/>
                    </a:cubicBezTo>
                    <a:lnTo>
                      <a:pt x="166" y="85"/>
                    </a:lnTo>
                    <a:cubicBezTo>
                      <a:pt x="166" y="102"/>
                      <a:pt x="156" y="109"/>
                      <a:pt x="125" y="113"/>
                    </a:cubicBezTo>
                    <a:cubicBezTo>
                      <a:pt x="68" y="120"/>
                      <a:pt x="59" y="122"/>
                      <a:pt x="44" y="128"/>
                    </a:cubicBezTo>
                    <a:cubicBezTo>
                      <a:pt x="15" y="140"/>
                      <a:pt x="0" y="163"/>
                      <a:pt x="0" y="195"/>
                    </a:cubicBezTo>
                    <a:cubicBezTo>
                      <a:pt x="0" y="241"/>
                      <a:pt x="32" y="270"/>
                      <a:pt x="82" y="270"/>
                    </a:cubicBezTo>
                    <a:cubicBezTo>
                      <a:pt x="114" y="270"/>
                      <a:pt x="139" y="259"/>
                      <a:pt x="168" y="233"/>
                    </a:cubicBezTo>
                    <a:cubicBezTo>
                      <a:pt x="171" y="258"/>
                      <a:pt x="183" y="270"/>
                      <a:pt x="209" y="270"/>
                    </a:cubicBezTo>
                    <a:cubicBezTo>
                      <a:pt x="217" y="270"/>
                      <a:pt x="223" y="269"/>
                      <a:pt x="236" y="265"/>
                    </a:cubicBezTo>
                    <a:lnTo>
                      <a:pt x="236" y="235"/>
                    </a:lnTo>
                    <a:close/>
                    <a:moveTo>
                      <a:pt x="166" y="179"/>
                    </a:moveTo>
                    <a:lnTo>
                      <a:pt x="166" y="179"/>
                    </a:lnTo>
                    <a:cubicBezTo>
                      <a:pt x="166" y="193"/>
                      <a:pt x="162" y="201"/>
                      <a:pt x="150" y="212"/>
                    </a:cubicBezTo>
                    <a:cubicBezTo>
                      <a:pt x="134" y="227"/>
                      <a:pt x="115" y="235"/>
                      <a:pt x="91" y="235"/>
                    </a:cubicBezTo>
                    <a:cubicBezTo>
                      <a:pt x="60" y="235"/>
                      <a:pt x="42" y="220"/>
                      <a:pt x="42" y="194"/>
                    </a:cubicBezTo>
                    <a:cubicBezTo>
                      <a:pt x="42" y="168"/>
                      <a:pt x="59" y="155"/>
                      <a:pt x="102" y="148"/>
                    </a:cubicBezTo>
                    <a:cubicBezTo>
                      <a:pt x="144" y="143"/>
                      <a:pt x="153" y="141"/>
                      <a:pt x="166" y="134"/>
                    </a:cubicBezTo>
                    <a:lnTo>
                      <a:pt x="166" y="17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8"/>
              <p:cNvSpPr>
                <a:spLocks/>
              </p:cNvSpPr>
              <p:nvPr/>
            </p:nvSpPr>
            <p:spPr bwMode="auto">
              <a:xfrm>
                <a:off x="998" y="1941"/>
                <a:ext cx="26" cy="34"/>
              </a:xfrm>
              <a:custGeom>
                <a:avLst/>
                <a:gdLst>
                  <a:gd name="T0" fmla="*/ 0 w 200"/>
                  <a:gd name="T1" fmla="*/ 8 h 259"/>
                  <a:gd name="T2" fmla="*/ 0 w 200"/>
                  <a:gd name="T3" fmla="*/ 8 h 259"/>
                  <a:gd name="T4" fmla="*/ 0 w 200"/>
                  <a:gd name="T5" fmla="*/ 259 h 259"/>
                  <a:gd name="T6" fmla="*/ 41 w 200"/>
                  <a:gd name="T7" fmla="*/ 259 h 259"/>
                  <a:gd name="T8" fmla="*/ 41 w 200"/>
                  <a:gd name="T9" fmla="*/ 120 h 259"/>
                  <a:gd name="T10" fmla="*/ 109 w 200"/>
                  <a:gd name="T11" fmla="*/ 35 h 259"/>
                  <a:gd name="T12" fmla="*/ 160 w 200"/>
                  <a:gd name="T13" fmla="*/ 85 h 259"/>
                  <a:gd name="T14" fmla="*/ 160 w 200"/>
                  <a:gd name="T15" fmla="*/ 259 h 259"/>
                  <a:gd name="T16" fmla="*/ 200 w 200"/>
                  <a:gd name="T17" fmla="*/ 259 h 259"/>
                  <a:gd name="T18" fmla="*/ 200 w 200"/>
                  <a:gd name="T19" fmla="*/ 69 h 259"/>
                  <a:gd name="T20" fmla="*/ 121 w 200"/>
                  <a:gd name="T21" fmla="*/ 0 h 259"/>
                  <a:gd name="T22" fmla="*/ 37 w 200"/>
                  <a:gd name="T23" fmla="*/ 50 h 259"/>
                  <a:gd name="T24" fmla="*/ 37 w 200"/>
                  <a:gd name="T25" fmla="*/ 8 h 259"/>
                  <a:gd name="T26" fmla="*/ 0 w 200"/>
                  <a:gd name="T27"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59">
                    <a:moveTo>
                      <a:pt x="0" y="8"/>
                    </a:moveTo>
                    <a:lnTo>
                      <a:pt x="0" y="8"/>
                    </a:lnTo>
                    <a:lnTo>
                      <a:pt x="0" y="259"/>
                    </a:lnTo>
                    <a:lnTo>
                      <a:pt x="41" y="259"/>
                    </a:lnTo>
                    <a:lnTo>
                      <a:pt x="41" y="120"/>
                    </a:lnTo>
                    <a:cubicBezTo>
                      <a:pt x="41" y="69"/>
                      <a:pt x="67" y="35"/>
                      <a:pt x="109" y="35"/>
                    </a:cubicBezTo>
                    <a:cubicBezTo>
                      <a:pt x="140" y="35"/>
                      <a:pt x="160" y="54"/>
                      <a:pt x="160" y="85"/>
                    </a:cubicBezTo>
                    <a:lnTo>
                      <a:pt x="160" y="259"/>
                    </a:lnTo>
                    <a:lnTo>
                      <a:pt x="200" y="259"/>
                    </a:lnTo>
                    <a:lnTo>
                      <a:pt x="200" y="69"/>
                    </a:lnTo>
                    <a:cubicBezTo>
                      <a:pt x="200" y="27"/>
                      <a:pt x="169" y="0"/>
                      <a:pt x="121" y="0"/>
                    </a:cubicBezTo>
                    <a:cubicBezTo>
                      <a:pt x="83" y="0"/>
                      <a:pt x="59" y="15"/>
                      <a:pt x="37" y="50"/>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69"/>
              <p:cNvSpPr>
                <a:spLocks/>
              </p:cNvSpPr>
              <p:nvPr/>
            </p:nvSpPr>
            <p:spPr bwMode="auto">
              <a:xfrm>
                <a:off x="1051" y="1930"/>
                <a:ext cx="6" cy="45"/>
              </a:xfrm>
              <a:custGeom>
                <a:avLst/>
                <a:gdLst>
                  <a:gd name="T0" fmla="*/ 45 w 45"/>
                  <a:gd name="T1" fmla="*/ 0 h 350"/>
                  <a:gd name="T2" fmla="*/ 45 w 45"/>
                  <a:gd name="T3" fmla="*/ 0 h 350"/>
                  <a:gd name="T4" fmla="*/ 0 w 45"/>
                  <a:gd name="T5" fmla="*/ 0 h 350"/>
                  <a:gd name="T6" fmla="*/ 0 w 45"/>
                  <a:gd name="T7" fmla="*/ 350 h 350"/>
                  <a:gd name="T8" fmla="*/ 45 w 45"/>
                  <a:gd name="T9" fmla="*/ 350 h 350"/>
                  <a:gd name="T10" fmla="*/ 45 w 45"/>
                  <a:gd name="T11" fmla="*/ 0 h 350"/>
                </a:gdLst>
                <a:ahLst/>
                <a:cxnLst>
                  <a:cxn ang="0">
                    <a:pos x="T0" y="T1"/>
                  </a:cxn>
                  <a:cxn ang="0">
                    <a:pos x="T2" y="T3"/>
                  </a:cxn>
                  <a:cxn ang="0">
                    <a:pos x="T4" y="T5"/>
                  </a:cxn>
                  <a:cxn ang="0">
                    <a:pos x="T6" y="T7"/>
                  </a:cxn>
                  <a:cxn ang="0">
                    <a:pos x="T8" y="T9"/>
                  </a:cxn>
                  <a:cxn ang="0">
                    <a:pos x="T10" y="T11"/>
                  </a:cxn>
                </a:cxnLst>
                <a:rect l="0" t="0" r="r" b="b"/>
                <a:pathLst>
                  <a:path w="45" h="350">
                    <a:moveTo>
                      <a:pt x="45" y="0"/>
                    </a:moveTo>
                    <a:lnTo>
                      <a:pt x="45" y="0"/>
                    </a:lnTo>
                    <a:lnTo>
                      <a:pt x="0" y="0"/>
                    </a:lnTo>
                    <a:lnTo>
                      <a:pt x="0" y="350"/>
                    </a:lnTo>
                    <a:lnTo>
                      <a:pt x="45" y="350"/>
                    </a:lnTo>
                    <a:lnTo>
                      <a:pt x="4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70"/>
              <p:cNvSpPr>
                <a:spLocks/>
              </p:cNvSpPr>
              <p:nvPr/>
            </p:nvSpPr>
            <p:spPr bwMode="auto">
              <a:xfrm>
                <a:off x="1067" y="1930"/>
                <a:ext cx="35" cy="45"/>
              </a:xfrm>
              <a:custGeom>
                <a:avLst/>
                <a:gdLst>
                  <a:gd name="T0" fmla="*/ 273 w 273"/>
                  <a:gd name="T1" fmla="*/ 0 h 350"/>
                  <a:gd name="T2" fmla="*/ 273 w 273"/>
                  <a:gd name="T3" fmla="*/ 0 h 350"/>
                  <a:gd name="T4" fmla="*/ 231 w 273"/>
                  <a:gd name="T5" fmla="*/ 0 h 350"/>
                  <a:gd name="T6" fmla="*/ 231 w 273"/>
                  <a:gd name="T7" fmla="*/ 286 h 350"/>
                  <a:gd name="T8" fmla="*/ 48 w 273"/>
                  <a:gd name="T9" fmla="*/ 0 h 350"/>
                  <a:gd name="T10" fmla="*/ 0 w 273"/>
                  <a:gd name="T11" fmla="*/ 0 h 350"/>
                  <a:gd name="T12" fmla="*/ 0 w 273"/>
                  <a:gd name="T13" fmla="*/ 350 h 350"/>
                  <a:gd name="T14" fmla="*/ 42 w 273"/>
                  <a:gd name="T15" fmla="*/ 350 h 350"/>
                  <a:gd name="T16" fmla="*/ 42 w 273"/>
                  <a:gd name="T17" fmla="*/ 66 h 350"/>
                  <a:gd name="T18" fmla="*/ 223 w 273"/>
                  <a:gd name="T19" fmla="*/ 350 h 350"/>
                  <a:gd name="T20" fmla="*/ 273 w 273"/>
                  <a:gd name="T21" fmla="*/ 350 h 350"/>
                  <a:gd name="T22" fmla="*/ 273 w 273"/>
                  <a:gd name="T23"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350">
                    <a:moveTo>
                      <a:pt x="273" y="0"/>
                    </a:moveTo>
                    <a:lnTo>
                      <a:pt x="273" y="0"/>
                    </a:lnTo>
                    <a:lnTo>
                      <a:pt x="231" y="0"/>
                    </a:lnTo>
                    <a:lnTo>
                      <a:pt x="231" y="286"/>
                    </a:lnTo>
                    <a:lnTo>
                      <a:pt x="48" y="0"/>
                    </a:lnTo>
                    <a:lnTo>
                      <a:pt x="0" y="0"/>
                    </a:lnTo>
                    <a:lnTo>
                      <a:pt x="0" y="350"/>
                    </a:lnTo>
                    <a:lnTo>
                      <a:pt x="42" y="350"/>
                    </a:lnTo>
                    <a:lnTo>
                      <a:pt x="42" y="66"/>
                    </a:lnTo>
                    <a:lnTo>
                      <a:pt x="223" y="350"/>
                    </a:lnTo>
                    <a:lnTo>
                      <a:pt x="273" y="350"/>
                    </a:lnTo>
                    <a:lnTo>
                      <a:pt x="27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71"/>
              <p:cNvSpPr>
                <a:spLocks noEditPoints="1"/>
              </p:cNvSpPr>
              <p:nvPr/>
            </p:nvSpPr>
            <p:spPr bwMode="auto">
              <a:xfrm>
                <a:off x="1112" y="1930"/>
                <a:ext cx="36" cy="45"/>
              </a:xfrm>
              <a:custGeom>
                <a:avLst/>
                <a:gdLst>
                  <a:gd name="T0" fmla="*/ 44 w 280"/>
                  <a:gd name="T1" fmla="*/ 199 h 350"/>
                  <a:gd name="T2" fmla="*/ 44 w 280"/>
                  <a:gd name="T3" fmla="*/ 199 h 350"/>
                  <a:gd name="T4" fmla="*/ 159 w 280"/>
                  <a:gd name="T5" fmla="*/ 199 h 350"/>
                  <a:gd name="T6" fmla="*/ 217 w 280"/>
                  <a:gd name="T7" fmla="*/ 261 h 350"/>
                  <a:gd name="T8" fmla="*/ 216 w 280"/>
                  <a:gd name="T9" fmla="*/ 293 h 350"/>
                  <a:gd name="T10" fmla="*/ 226 w 280"/>
                  <a:gd name="T11" fmla="*/ 350 h 350"/>
                  <a:gd name="T12" fmla="*/ 280 w 280"/>
                  <a:gd name="T13" fmla="*/ 350 h 350"/>
                  <a:gd name="T14" fmla="*/ 280 w 280"/>
                  <a:gd name="T15" fmla="*/ 338 h 350"/>
                  <a:gd name="T16" fmla="*/ 259 w 280"/>
                  <a:gd name="T17" fmla="*/ 268 h 350"/>
                  <a:gd name="T18" fmla="*/ 212 w 280"/>
                  <a:gd name="T19" fmla="*/ 177 h 350"/>
                  <a:gd name="T20" fmla="*/ 267 w 280"/>
                  <a:gd name="T21" fmla="*/ 94 h 350"/>
                  <a:gd name="T22" fmla="*/ 161 w 280"/>
                  <a:gd name="T23" fmla="*/ 0 h 350"/>
                  <a:gd name="T24" fmla="*/ 0 w 280"/>
                  <a:gd name="T25" fmla="*/ 0 h 350"/>
                  <a:gd name="T26" fmla="*/ 0 w 280"/>
                  <a:gd name="T27" fmla="*/ 350 h 350"/>
                  <a:gd name="T28" fmla="*/ 44 w 280"/>
                  <a:gd name="T29" fmla="*/ 350 h 350"/>
                  <a:gd name="T30" fmla="*/ 44 w 280"/>
                  <a:gd name="T31" fmla="*/ 199 h 350"/>
                  <a:gd name="T32" fmla="*/ 44 w 280"/>
                  <a:gd name="T33" fmla="*/ 160 h 350"/>
                  <a:gd name="T34" fmla="*/ 44 w 280"/>
                  <a:gd name="T35" fmla="*/ 160 h 350"/>
                  <a:gd name="T36" fmla="*/ 44 w 280"/>
                  <a:gd name="T37" fmla="*/ 40 h 350"/>
                  <a:gd name="T38" fmla="*/ 152 w 280"/>
                  <a:gd name="T39" fmla="*/ 40 h 350"/>
                  <a:gd name="T40" fmla="*/ 202 w 280"/>
                  <a:gd name="T41" fmla="*/ 53 h 350"/>
                  <a:gd name="T42" fmla="*/ 220 w 280"/>
                  <a:gd name="T43" fmla="*/ 100 h 350"/>
                  <a:gd name="T44" fmla="*/ 152 w 280"/>
                  <a:gd name="T45" fmla="*/ 160 h 350"/>
                  <a:gd name="T46" fmla="*/ 44 w 280"/>
                  <a:gd name="T47" fmla="*/ 16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0" h="350">
                    <a:moveTo>
                      <a:pt x="44" y="199"/>
                    </a:moveTo>
                    <a:lnTo>
                      <a:pt x="44" y="199"/>
                    </a:lnTo>
                    <a:lnTo>
                      <a:pt x="159" y="199"/>
                    </a:lnTo>
                    <a:cubicBezTo>
                      <a:pt x="199" y="199"/>
                      <a:pt x="217" y="218"/>
                      <a:pt x="217" y="261"/>
                    </a:cubicBezTo>
                    <a:lnTo>
                      <a:pt x="216" y="293"/>
                    </a:lnTo>
                    <a:cubicBezTo>
                      <a:pt x="216" y="314"/>
                      <a:pt x="220" y="335"/>
                      <a:pt x="226" y="350"/>
                    </a:cubicBezTo>
                    <a:lnTo>
                      <a:pt x="280" y="350"/>
                    </a:lnTo>
                    <a:lnTo>
                      <a:pt x="280" y="338"/>
                    </a:lnTo>
                    <a:cubicBezTo>
                      <a:pt x="264" y="327"/>
                      <a:pt x="260" y="315"/>
                      <a:pt x="259" y="268"/>
                    </a:cubicBezTo>
                    <a:cubicBezTo>
                      <a:pt x="259" y="211"/>
                      <a:pt x="250" y="193"/>
                      <a:pt x="212" y="177"/>
                    </a:cubicBezTo>
                    <a:cubicBezTo>
                      <a:pt x="251" y="158"/>
                      <a:pt x="267" y="133"/>
                      <a:pt x="267" y="94"/>
                    </a:cubicBezTo>
                    <a:cubicBezTo>
                      <a:pt x="267" y="33"/>
                      <a:pt x="229" y="0"/>
                      <a:pt x="161" y="0"/>
                    </a:cubicBezTo>
                    <a:lnTo>
                      <a:pt x="0" y="0"/>
                    </a:lnTo>
                    <a:lnTo>
                      <a:pt x="0" y="350"/>
                    </a:lnTo>
                    <a:lnTo>
                      <a:pt x="44" y="350"/>
                    </a:lnTo>
                    <a:lnTo>
                      <a:pt x="44" y="199"/>
                    </a:lnTo>
                    <a:close/>
                    <a:moveTo>
                      <a:pt x="44" y="160"/>
                    </a:moveTo>
                    <a:lnTo>
                      <a:pt x="44" y="160"/>
                    </a:lnTo>
                    <a:lnTo>
                      <a:pt x="44" y="40"/>
                    </a:lnTo>
                    <a:lnTo>
                      <a:pt x="152" y="40"/>
                    </a:lnTo>
                    <a:cubicBezTo>
                      <a:pt x="177" y="40"/>
                      <a:pt x="191" y="43"/>
                      <a:pt x="202" y="53"/>
                    </a:cubicBezTo>
                    <a:cubicBezTo>
                      <a:pt x="214" y="63"/>
                      <a:pt x="220" y="79"/>
                      <a:pt x="220" y="100"/>
                    </a:cubicBezTo>
                    <a:cubicBezTo>
                      <a:pt x="220" y="141"/>
                      <a:pt x="199" y="160"/>
                      <a:pt x="152" y="160"/>
                    </a:cubicBezTo>
                    <a:lnTo>
                      <a:pt x="44" y="16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72"/>
              <p:cNvSpPr>
                <a:spLocks/>
              </p:cNvSpPr>
              <p:nvPr/>
            </p:nvSpPr>
            <p:spPr bwMode="auto">
              <a:xfrm>
                <a:off x="1172" y="1930"/>
                <a:ext cx="14" cy="57"/>
              </a:xfrm>
              <a:custGeom>
                <a:avLst/>
                <a:gdLst>
                  <a:gd name="T0" fmla="*/ 78 w 105"/>
                  <a:gd name="T1" fmla="*/ 0 h 451"/>
                  <a:gd name="T2" fmla="*/ 78 w 105"/>
                  <a:gd name="T3" fmla="*/ 0 h 451"/>
                  <a:gd name="T4" fmla="*/ 0 w 105"/>
                  <a:gd name="T5" fmla="*/ 225 h 451"/>
                  <a:gd name="T6" fmla="*/ 78 w 105"/>
                  <a:gd name="T7" fmla="*/ 451 h 451"/>
                  <a:gd name="T8" fmla="*/ 105 w 105"/>
                  <a:gd name="T9" fmla="*/ 451 h 451"/>
                  <a:gd name="T10" fmla="*/ 39 w 105"/>
                  <a:gd name="T11" fmla="*/ 225 h 451"/>
                  <a:gd name="T12" fmla="*/ 105 w 105"/>
                  <a:gd name="T13" fmla="*/ 0 h 451"/>
                  <a:gd name="T14" fmla="*/ 78 w 105"/>
                  <a:gd name="T15" fmla="*/ 0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451">
                    <a:moveTo>
                      <a:pt x="78" y="0"/>
                    </a:moveTo>
                    <a:lnTo>
                      <a:pt x="78" y="0"/>
                    </a:lnTo>
                    <a:cubicBezTo>
                      <a:pt x="30" y="63"/>
                      <a:pt x="0" y="150"/>
                      <a:pt x="0" y="225"/>
                    </a:cubicBezTo>
                    <a:cubicBezTo>
                      <a:pt x="0" y="301"/>
                      <a:pt x="30" y="388"/>
                      <a:pt x="78" y="451"/>
                    </a:cubicBezTo>
                    <a:lnTo>
                      <a:pt x="105" y="451"/>
                    </a:lnTo>
                    <a:cubicBezTo>
                      <a:pt x="62" y="383"/>
                      <a:pt x="39" y="302"/>
                      <a:pt x="39" y="225"/>
                    </a:cubicBezTo>
                    <a:cubicBezTo>
                      <a:pt x="39" y="149"/>
                      <a:pt x="62" y="68"/>
                      <a:pt x="105" y="0"/>
                    </a:cubicBezTo>
                    <a:lnTo>
                      <a:pt x="7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73"/>
              <p:cNvSpPr>
                <a:spLocks noEditPoints="1"/>
              </p:cNvSpPr>
              <p:nvPr/>
            </p:nvSpPr>
            <p:spPr bwMode="auto">
              <a:xfrm>
                <a:off x="1190" y="1930"/>
                <a:ext cx="29" cy="46"/>
              </a:xfrm>
              <a:custGeom>
                <a:avLst/>
                <a:gdLst>
                  <a:gd name="T0" fmla="*/ 225 w 225"/>
                  <a:gd name="T1" fmla="*/ 0 h 361"/>
                  <a:gd name="T2" fmla="*/ 225 w 225"/>
                  <a:gd name="T3" fmla="*/ 0 h 361"/>
                  <a:gd name="T4" fmla="*/ 185 w 225"/>
                  <a:gd name="T5" fmla="*/ 0 h 361"/>
                  <a:gd name="T6" fmla="*/ 185 w 225"/>
                  <a:gd name="T7" fmla="*/ 130 h 361"/>
                  <a:gd name="T8" fmla="*/ 108 w 225"/>
                  <a:gd name="T9" fmla="*/ 91 h 361"/>
                  <a:gd name="T10" fmla="*/ 0 w 225"/>
                  <a:gd name="T11" fmla="*/ 224 h 361"/>
                  <a:gd name="T12" fmla="*/ 110 w 225"/>
                  <a:gd name="T13" fmla="*/ 361 h 361"/>
                  <a:gd name="T14" fmla="*/ 190 w 225"/>
                  <a:gd name="T15" fmla="*/ 316 h 361"/>
                  <a:gd name="T16" fmla="*/ 190 w 225"/>
                  <a:gd name="T17" fmla="*/ 350 h 361"/>
                  <a:gd name="T18" fmla="*/ 225 w 225"/>
                  <a:gd name="T19" fmla="*/ 350 h 361"/>
                  <a:gd name="T20" fmla="*/ 225 w 225"/>
                  <a:gd name="T21" fmla="*/ 0 h 361"/>
                  <a:gd name="T22" fmla="*/ 115 w 225"/>
                  <a:gd name="T23" fmla="*/ 129 h 361"/>
                  <a:gd name="T24" fmla="*/ 115 w 225"/>
                  <a:gd name="T25" fmla="*/ 129 h 361"/>
                  <a:gd name="T26" fmla="*/ 185 w 225"/>
                  <a:gd name="T27" fmla="*/ 227 h 361"/>
                  <a:gd name="T28" fmla="*/ 115 w 225"/>
                  <a:gd name="T29" fmla="*/ 323 h 361"/>
                  <a:gd name="T30" fmla="*/ 42 w 225"/>
                  <a:gd name="T31" fmla="*/ 226 h 361"/>
                  <a:gd name="T32" fmla="*/ 115 w 225"/>
                  <a:gd name="T33" fmla="*/ 129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361">
                    <a:moveTo>
                      <a:pt x="225" y="0"/>
                    </a:moveTo>
                    <a:lnTo>
                      <a:pt x="225" y="0"/>
                    </a:lnTo>
                    <a:lnTo>
                      <a:pt x="185" y="0"/>
                    </a:lnTo>
                    <a:lnTo>
                      <a:pt x="185" y="130"/>
                    </a:lnTo>
                    <a:cubicBezTo>
                      <a:pt x="169" y="105"/>
                      <a:pt x="142" y="91"/>
                      <a:pt x="108" y="91"/>
                    </a:cubicBezTo>
                    <a:cubicBezTo>
                      <a:pt x="43" y="91"/>
                      <a:pt x="0" y="144"/>
                      <a:pt x="0" y="224"/>
                    </a:cubicBezTo>
                    <a:cubicBezTo>
                      <a:pt x="0" y="308"/>
                      <a:pt x="42" y="361"/>
                      <a:pt x="110" y="361"/>
                    </a:cubicBezTo>
                    <a:cubicBezTo>
                      <a:pt x="144" y="361"/>
                      <a:pt x="168" y="348"/>
                      <a:pt x="190" y="316"/>
                    </a:cubicBezTo>
                    <a:lnTo>
                      <a:pt x="190" y="350"/>
                    </a:lnTo>
                    <a:lnTo>
                      <a:pt x="225" y="350"/>
                    </a:lnTo>
                    <a:lnTo>
                      <a:pt x="225" y="0"/>
                    </a:lnTo>
                    <a:close/>
                    <a:moveTo>
                      <a:pt x="115" y="129"/>
                    </a:moveTo>
                    <a:lnTo>
                      <a:pt x="115" y="129"/>
                    </a:lnTo>
                    <a:cubicBezTo>
                      <a:pt x="158" y="129"/>
                      <a:pt x="185" y="167"/>
                      <a:pt x="185" y="227"/>
                    </a:cubicBezTo>
                    <a:cubicBezTo>
                      <a:pt x="185" y="285"/>
                      <a:pt x="158" y="323"/>
                      <a:pt x="115" y="323"/>
                    </a:cubicBezTo>
                    <a:cubicBezTo>
                      <a:pt x="71" y="323"/>
                      <a:pt x="42" y="284"/>
                      <a:pt x="42" y="226"/>
                    </a:cubicBezTo>
                    <a:cubicBezTo>
                      <a:pt x="42" y="167"/>
                      <a:pt x="71" y="129"/>
                      <a:pt x="115" y="12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74"/>
              <p:cNvSpPr>
                <a:spLocks noEditPoints="1"/>
              </p:cNvSpPr>
              <p:nvPr/>
            </p:nvSpPr>
            <p:spPr bwMode="auto">
              <a:xfrm>
                <a:off x="1227" y="1930"/>
                <a:ext cx="34" cy="45"/>
              </a:xfrm>
              <a:custGeom>
                <a:avLst/>
                <a:gdLst>
                  <a:gd name="T0" fmla="*/ 0 w 260"/>
                  <a:gd name="T1" fmla="*/ 350 h 350"/>
                  <a:gd name="T2" fmla="*/ 0 w 260"/>
                  <a:gd name="T3" fmla="*/ 350 h 350"/>
                  <a:gd name="T4" fmla="*/ 157 w 260"/>
                  <a:gd name="T5" fmla="*/ 350 h 350"/>
                  <a:gd name="T6" fmla="*/ 233 w 260"/>
                  <a:gd name="T7" fmla="*/ 320 h 350"/>
                  <a:gd name="T8" fmla="*/ 260 w 260"/>
                  <a:gd name="T9" fmla="*/ 250 h 350"/>
                  <a:gd name="T10" fmla="*/ 197 w 260"/>
                  <a:gd name="T11" fmla="*/ 165 h 350"/>
                  <a:gd name="T12" fmla="*/ 245 w 260"/>
                  <a:gd name="T13" fmla="*/ 89 h 350"/>
                  <a:gd name="T14" fmla="*/ 217 w 260"/>
                  <a:gd name="T15" fmla="*/ 25 h 350"/>
                  <a:gd name="T16" fmla="*/ 141 w 260"/>
                  <a:gd name="T17" fmla="*/ 0 h 350"/>
                  <a:gd name="T18" fmla="*/ 0 w 260"/>
                  <a:gd name="T19" fmla="*/ 0 h 350"/>
                  <a:gd name="T20" fmla="*/ 0 w 260"/>
                  <a:gd name="T21" fmla="*/ 350 h 350"/>
                  <a:gd name="T22" fmla="*/ 44 w 260"/>
                  <a:gd name="T23" fmla="*/ 151 h 350"/>
                  <a:gd name="T24" fmla="*/ 44 w 260"/>
                  <a:gd name="T25" fmla="*/ 151 h 350"/>
                  <a:gd name="T26" fmla="*/ 44 w 260"/>
                  <a:gd name="T27" fmla="*/ 40 h 350"/>
                  <a:gd name="T28" fmla="*/ 130 w 260"/>
                  <a:gd name="T29" fmla="*/ 40 h 350"/>
                  <a:gd name="T30" fmla="*/ 181 w 260"/>
                  <a:gd name="T31" fmla="*/ 52 h 350"/>
                  <a:gd name="T32" fmla="*/ 200 w 260"/>
                  <a:gd name="T33" fmla="*/ 95 h 350"/>
                  <a:gd name="T34" fmla="*/ 181 w 260"/>
                  <a:gd name="T35" fmla="*/ 138 h 350"/>
                  <a:gd name="T36" fmla="*/ 130 w 260"/>
                  <a:gd name="T37" fmla="*/ 151 h 350"/>
                  <a:gd name="T38" fmla="*/ 44 w 260"/>
                  <a:gd name="T39" fmla="*/ 151 h 350"/>
                  <a:gd name="T40" fmla="*/ 44 w 260"/>
                  <a:gd name="T41" fmla="*/ 310 h 350"/>
                  <a:gd name="T42" fmla="*/ 44 w 260"/>
                  <a:gd name="T43" fmla="*/ 310 h 350"/>
                  <a:gd name="T44" fmla="*/ 44 w 260"/>
                  <a:gd name="T45" fmla="*/ 190 h 350"/>
                  <a:gd name="T46" fmla="*/ 153 w 260"/>
                  <a:gd name="T47" fmla="*/ 190 h 350"/>
                  <a:gd name="T48" fmla="*/ 199 w 260"/>
                  <a:gd name="T49" fmla="*/ 207 h 350"/>
                  <a:gd name="T50" fmla="*/ 216 w 260"/>
                  <a:gd name="T51" fmla="*/ 250 h 350"/>
                  <a:gd name="T52" fmla="*/ 199 w 260"/>
                  <a:gd name="T53" fmla="*/ 293 h 350"/>
                  <a:gd name="T54" fmla="*/ 153 w 260"/>
                  <a:gd name="T55" fmla="*/ 310 h 350"/>
                  <a:gd name="T56" fmla="*/ 44 w 260"/>
                  <a:gd name="T57" fmla="*/ 31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0" h="350">
                    <a:moveTo>
                      <a:pt x="0" y="350"/>
                    </a:moveTo>
                    <a:lnTo>
                      <a:pt x="0" y="350"/>
                    </a:lnTo>
                    <a:lnTo>
                      <a:pt x="157" y="350"/>
                    </a:lnTo>
                    <a:cubicBezTo>
                      <a:pt x="190" y="350"/>
                      <a:pt x="215" y="340"/>
                      <a:pt x="233" y="320"/>
                    </a:cubicBezTo>
                    <a:cubicBezTo>
                      <a:pt x="251" y="302"/>
                      <a:pt x="260" y="277"/>
                      <a:pt x="260" y="250"/>
                    </a:cubicBezTo>
                    <a:cubicBezTo>
                      <a:pt x="260" y="208"/>
                      <a:pt x="241" y="182"/>
                      <a:pt x="197" y="165"/>
                    </a:cubicBezTo>
                    <a:cubicBezTo>
                      <a:pt x="228" y="150"/>
                      <a:pt x="245" y="124"/>
                      <a:pt x="245" y="89"/>
                    </a:cubicBezTo>
                    <a:cubicBezTo>
                      <a:pt x="245" y="64"/>
                      <a:pt x="235" y="41"/>
                      <a:pt x="217" y="25"/>
                    </a:cubicBezTo>
                    <a:cubicBezTo>
                      <a:pt x="199" y="8"/>
                      <a:pt x="175" y="0"/>
                      <a:pt x="141" y="0"/>
                    </a:cubicBezTo>
                    <a:lnTo>
                      <a:pt x="0" y="0"/>
                    </a:lnTo>
                    <a:lnTo>
                      <a:pt x="0" y="350"/>
                    </a:lnTo>
                    <a:close/>
                    <a:moveTo>
                      <a:pt x="44" y="151"/>
                    </a:moveTo>
                    <a:lnTo>
                      <a:pt x="44" y="151"/>
                    </a:lnTo>
                    <a:lnTo>
                      <a:pt x="44" y="40"/>
                    </a:lnTo>
                    <a:lnTo>
                      <a:pt x="130" y="40"/>
                    </a:lnTo>
                    <a:cubicBezTo>
                      <a:pt x="155" y="40"/>
                      <a:pt x="169" y="43"/>
                      <a:pt x="181" y="52"/>
                    </a:cubicBezTo>
                    <a:cubicBezTo>
                      <a:pt x="194" y="62"/>
                      <a:pt x="200" y="76"/>
                      <a:pt x="200" y="95"/>
                    </a:cubicBezTo>
                    <a:cubicBezTo>
                      <a:pt x="200" y="114"/>
                      <a:pt x="194" y="129"/>
                      <a:pt x="181" y="138"/>
                    </a:cubicBezTo>
                    <a:cubicBezTo>
                      <a:pt x="169" y="147"/>
                      <a:pt x="155" y="151"/>
                      <a:pt x="130" y="151"/>
                    </a:cubicBezTo>
                    <a:lnTo>
                      <a:pt x="44" y="151"/>
                    </a:lnTo>
                    <a:close/>
                    <a:moveTo>
                      <a:pt x="44" y="310"/>
                    </a:moveTo>
                    <a:lnTo>
                      <a:pt x="44" y="310"/>
                    </a:lnTo>
                    <a:lnTo>
                      <a:pt x="44" y="190"/>
                    </a:lnTo>
                    <a:lnTo>
                      <a:pt x="153" y="190"/>
                    </a:lnTo>
                    <a:cubicBezTo>
                      <a:pt x="175" y="190"/>
                      <a:pt x="189" y="195"/>
                      <a:pt x="199" y="207"/>
                    </a:cubicBezTo>
                    <a:cubicBezTo>
                      <a:pt x="210" y="218"/>
                      <a:pt x="216" y="233"/>
                      <a:pt x="216" y="250"/>
                    </a:cubicBezTo>
                    <a:cubicBezTo>
                      <a:pt x="216" y="267"/>
                      <a:pt x="210" y="282"/>
                      <a:pt x="199" y="293"/>
                    </a:cubicBezTo>
                    <a:cubicBezTo>
                      <a:pt x="189" y="305"/>
                      <a:pt x="175" y="310"/>
                      <a:pt x="153" y="310"/>
                    </a:cubicBezTo>
                    <a:lnTo>
                      <a:pt x="44" y="3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75"/>
              <p:cNvSpPr>
                <a:spLocks/>
              </p:cNvSpPr>
              <p:nvPr/>
            </p:nvSpPr>
            <p:spPr bwMode="auto">
              <a:xfrm>
                <a:off x="1266" y="1930"/>
                <a:ext cx="13" cy="57"/>
              </a:xfrm>
              <a:custGeom>
                <a:avLst/>
                <a:gdLst>
                  <a:gd name="T0" fmla="*/ 27 w 105"/>
                  <a:gd name="T1" fmla="*/ 451 h 451"/>
                  <a:gd name="T2" fmla="*/ 27 w 105"/>
                  <a:gd name="T3" fmla="*/ 451 h 451"/>
                  <a:gd name="T4" fmla="*/ 105 w 105"/>
                  <a:gd name="T5" fmla="*/ 226 h 451"/>
                  <a:gd name="T6" fmla="*/ 27 w 105"/>
                  <a:gd name="T7" fmla="*/ 0 h 451"/>
                  <a:gd name="T8" fmla="*/ 0 w 105"/>
                  <a:gd name="T9" fmla="*/ 0 h 451"/>
                  <a:gd name="T10" fmla="*/ 66 w 105"/>
                  <a:gd name="T11" fmla="*/ 226 h 451"/>
                  <a:gd name="T12" fmla="*/ 0 w 105"/>
                  <a:gd name="T13" fmla="*/ 451 h 451"/>
                  <a:gd name="T14" fmla="*/ 27 w 105"/>
                  <a:gd name="T15" fmla="*/ 451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451">
                    <a:moveTo>
                      <a:pt x="27" y="451"/>
                    </a:moveTo>
                    <a:lnTo>
                      <a:pt x="27" y="451"/>
                    </a:lnTo>
                    <a:cubicBezTo>
                      <a:pt x="74" y="388"/>
                      <a:pt x="105" y="301"/>
                      <a:pt x="105" y="226"/>
                    </a:cubicBezTo>
                    <a:cubicBezTo>
                      <a:pt x="105" y="150"/>
                      <a:pt x="74" y="63"/>
                      <a:pt x="27" y="0"/>
                    </a:cubicBezTo>
                    <a:lnTo>
                      <a:pt x="0" y="0"/>
                    </a:lnTo>
                    <a:cubicBezTo>
                      <a:pt x="42" y="69"/>
                      <a:pt x="66" y="149"/>
                      <a:pt x="66" y="226"/>
                    </a:cubicBezTo>
                    <a:cubicBezTo>
                      <a:pt x="66" y="302"/>
                      <a:pt x="42" y="383"/>
                      <a:pt x="0" y="451"/>
                    </a:cubicBezTo>
                    <a:lnTo>
                      <a:pt x="27" y="4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76"/>
              <p:cNvSpPr>
                <a:spLocks/>
              </p:cNvSpPr>
              <p:nvPr/>
            </p:nvSpPr>
            <p:spPr bwMode="auto">
              <a:xfrm>
                <a:off x="1323" y="1534"/>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77"/>
              <p:cNvSpPr>
                <a:spLocks/>
              </p:cNvSpPr>
              <p:nvPr/>
            </p:nvSpPr>
            <p:spPr bwMode="auto">
              <a:xfrm>
                <a:off x="1335" y="1546"/>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78"/>
              <p:cNvSpPr>
                <a:spLocks/>
              </p:cNvSpPr>
              <p:nvPr/>
            </p:nvSpPr>
            <p:spPr bwMode="auto">
              <a:xfrm>
                <a:off x="1313" y="1698"/>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79"/>
              <p:cNvSpPr>
                <a:spLocks/>
              </p:cNvSpPr>
              <p:nvPr/>
            </p:nvSpPr>
            <p:spPr bwMode="auto">
              <a:xfrm>
                <a:off x="1325" y="1709"/>
                <a:ext cx="4" cy="5"/>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80"/>
              <p:cNvSpPr>
                <a:spLocks/>
              </p:cNvSpPr>
              <p:nvPr/>
            </p:nvSpPr>
            <p:spPr bwMode="auto">
              <a:xfrm>
                <a:off x="1327" y="1608"/>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81"/>
              <p:cNvSpPr>
                <a:spLocks/>
              </p:cNvSpPr>
              <p:nvPr/>
            </p:nvSpPr>
            <p:spPr bwMode="auto">
              <a:xfrm>
                <a:off x="1338" y="1619"/>
                <a:ext cx="4"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82"/>
              <p:cNvSpPr>
                <a:spLocks/>
              </p:cNvSpPr>
              <p:nvPr/>
            </p:nvSpPr>
            <p:spPr bwMode="auto">
              <a:xfrm>
                <a:off x="1290" y="1529"/>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83"/>
              <p:cNvSpPr>
                <a:spLocks/>
              </p:cNvSpPr>
              <p:nvPr/>
            </p:nvSpPr>
            <p:spPr bwMode="auto">
              <a:xfrm>
                <a:off x="1302" y="1540"/>
                <a:ext cx="4" cy="5"/>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84"/>
              <p:cNvSpPr>
                <a:spLocks/>
              </p:cNvSpPr>
              <p:nvPr/>
            </p:nvSpPr>
            <p:spPr bwMode="auto">
              <a:xfrm>
                <a:off x="1542" y="1383"/>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85"/>
              <p:cNvSpPr>
                <a:spLocks/>
              </p:cNvSpPr>
              <p:nvPr/>
            </p:nvSpPr>
            <p:spPr bwMode="auto">
              <a:xfrm>
                <a:off x="1554" y="1394"/>
                <a:ext cx="4" cy="4"/>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86"/>
              <p:cNvSpPr>
                <a:spLocks/>
              </p:cNvSpPr>
              <p:nvPr/>
            </p:nvSpPr>
            <p:spPr bwMode="auto">
              <a:xfrm>
                <a:off x="1266" y="1710"/>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87"/>
              <p:cNvSpPr>
                <a:spLocks/>
              </p:cNvSpPr>
              <p:nvPr/>
            </p:nvSpPr>
            <p:spPr bwMode="auto">
              <a:xfrm>
                <a:off x="1277" y="1721"/>
                <a:ext cx="4"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88"/>
              <p:cNvSpPr>
                <a:spLocks/>
              </p:cNvSpPr>
              <p:nvPr/>
            </p:nvSpPr>
            <p:spPr bwMode="auto">
              <a:xfrm>
                <a:off x="1322" y="150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89"/>
              <p:cNvSpPr>
                <a:spLocks/>
              </p:cNvSpPr>
              <p:nvPr/>
            </p:nvSpPr>
            <p:spPr bwMode="auto">
              <a:xfrm>
                <a:off x="1333" y="1519"/>
                <a:ext cx="5"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90"/>
              <p:cNvSpPr>
                <a:spLocks/>
              </p:cNvSpPr>
              <p:nvPr/>
            </p:nvSpPr>
            <p:spPr bwMode="auto">
              <a:xfrm>
                <a:off x="1248" y="1484"/>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91"/>
              <p:cNvSpPr>
                <a:spLocks/>
              </p:cNvSpPr>
              <p:nvPr/>
            </p:nvSpPr>
            <p:spPr bwMode="auto">
              <a:xfrm>
                <a:off x="1259" y="1495"/>
                <a:ext cx="4" cy="4"/>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92"/>
              <p:cNvSpPr>
                <a:spLocks/>
              </p:cNvSpPr>
              <p:nvPr/>
            </p:nvSpPr>
            <p:spPr bwMode="auto">
              <a:xfrm>
                <a:off x="1301" y="1574"/>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93"/>
              <p:cNvSpPr>
                <a:spLocks/>
              </p:cNvSpPr>
              <p:nvPr/>
            </p:nvSpPr>
            <p:spPr bwMode="auto">
              <a:xfrm>
                <a:off x="1312" y="1585"/>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94"/>
              <p:cNvSpPr>
                <a:spLocks/>
              </p:cNvSpPr>
              <p:nvPr/>
            </p:nvSpPr>
            <p:spPr bwMode="auto">
              <a:xfrm>
                <a:off x="1093" y="1572"/>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95"/>
              <p:cNvSpPr>
                <a:spLocks/>
              </p:cNvSpPr>
              <p:nvPr/>
            </p:nvSpPr>
            <p:spPr bwMode="auto">
              <a:xfrm>
                <a:off x="1105" y="1583"/>
                <a:ext cx="4" cy="4"/>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96"/>
              <p:cNvSpPr>
                <a:spLocks/>
              </p:cNvSpPr>
              <p:nvPr/>
            </p:nvSpPr>
            <p:spPr bwMode="auto">
              <a:xfrm>
                <a:off x="1447" y="1430"/>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97"/>
              <p:cNvSpPr>
                <a:spLocks/>
              </p:cNvSpPr>
              <p:nvPr/>
            </p:nvSpPr>
            <p:spPr bwMode="auto">
              <a:xfrm>
                <a:off x="1459" y="1441"/>
                <a:ext cx="4"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98"/>
              <p:cNvSpPr>
                <a:spLocks/>
              </p:cNvSpPr>
              <p:nvPr/>
            </p:nvSpPr>
            <p:spPr bwMode="auto">
              <a:xfrm>
                <a:off x="1187" y="1527"/>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99"/>
              <p:cNvSpPr>
                <a:spLocks/>
              </p:cNvSpPr>
              <p:nvPr/>
            </p:nvSpPr>
            <p:spPr bwMode="auto">
              <a:xfrm>
                <a:off x="1198" y="1538"/>
                <a:ext cx="5"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00"/>
              <p:cNvSpPr>
                <a:spLocks/>
              </p:cNvSpPr>
              <p:nvPr/>
            </p:nvSpPr>
            <p:spPr bwMode="auto">
              <a:xfrm>
                <a:off x="1267" y="1540"/>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101"/>
              <p:cNvSpPr>
                <a:spLocks/>
              </p:cNvSpPr>
              <p:nvPr/>
            </p:nvSpPr>
            <p:spPr bwMode="auto">
              <a:xfrm>
                <a:off x="1279" y="1552"/>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02"/>
              <p:cNvSpPr>
                <a:spLocks/>
              </p:cNvSpPr>
              <p:nvPr/>
            </p:nvSpPr>
            <p:spPr bwMode="auto">
              <a:xfrm>
                <a:off x="1461" y="1463"/>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103"/>
              <p:cNvSpPr>
                <a:spLocks/>
              </p:cNvSpPr>
              <p:nvPr/>
            </p:nvSpPr>
            <p:spPr bwMode="auto">
              <a:xfrm>
                <a:off x="1472" y="1474"/>
                <a:ext cx="4"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04"/>
              <p:cNvSpPr>
                <a:spLocks/>
              </p:cNvSpPr>
              <p:nvPr/>
            </p:nvSpPr>
            <p:spPr bwMode="auto">
              <a:xfrm>
                <a:off x="1263" y="162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105"/>
              <p:cNvSpPr>
                <a:spLocks/>
              </p:cNvSpPr>
              <p:nvPr/>
            </p:nvSpPr>
            <p:spPr bwMode="auto">
              <a:xfrm>
                <a:off x="1275" y="1638"/>
                <a:ext cx="4"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106"/>
              <p:cNvSpPr>
                <a:spLocks/>
              </p:cNvSpPr>
              <p:nvPr/>
            </p:nvSpPr>
            <p:spPr bwMode="auto">
              <a:xfrm>
                <a:off x="1180" y="166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107"/>
              <p:cNvSpPr>
                <a:spLocks/>
              </p:cNvSpPr>
              <p:nvPr/>
            </p:nvSpPr>
            <p:spPr bwMode="auto">
              <a:xfrm>
                <a:off x="1192" y="1678"/>
                <a:ext cx="4" cy="5"/>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08"/>
              <p:cNvSpPr>
                <a:spLocks/>
              </p:cNvSpPr>
              <p:nvPr/>
            </p:nvSpPr>
            <p:spPr bwMode="auto">
              <a:xfrm>
                <a:off x="1279" y="1511"/>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109"/>
              <p:cNvSpPr>
                <a:spLocks/>
              </p:cNvSpPr>
              <p:nvPr/>
            </p:nvSpPr>
            <p:spPr bwMode="auto">
              <a:xfrm>
                <a:off x="1290" y="1523"/>
                <a:ext cx="5" cy="4"/>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110"/>
              <p:cNvSpPr>
                <a:spLocks/>
              </p:cNvSpPr>
              <p:nvPr/>
            </p:nvSpPr>
            <p:spPr bwMode="auto">
              <a:xfrm>
                <a:off x="1430" y="1445"/>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Freeform 111"/>
              <p:cNvSpPr>
                <a:spLocks/>
              </p:cNvSpPr>
              <p:nvPr/>
            </p:nvSpPr>
            <p:spPr bwMode="auto">
              <a:xfrm>
                <a:off x="1441" y="1457"/>
                <a:ext cx="5"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12"/>
              <p:cNvSpPr>
                <a:spLocks/>
              </p:cNvSpPr>
              <p:nvPr/>
            </p:nvSpPr>
            <p:spPr bwMode="auto">
              <a:xfrm>
                <a:off x="1084" y="1608"/>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Freeform 113"/>
              <p:cNvSpPr>
                <a:spLocks/>
              </p:cNvSpPr>
              <p:nvPr/>
            </p:nvSpPr>
            <p:spPr bwMode="auto">
              <a:xfrm>
                <a:off x="1095" y="1619"/>
                <a:ext cx="4"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114"/>
              <p:cNvSpPr>
                <a:spLocks/>
              </p:cNvSpPr>
              <p:nvPr/>
            </p:nvSpPr>
            <p:spPr bwMode="auto">
              <a:xfrm>
                <a:off x="1061" y="1656"/>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115"/>
              <p:cNvSpPr>
                <a:spLocks/>
              </p:cNvSpPr>
              <p:nvPr/>
            </p:nvSpPr>
            <p:spPr bwMode="auto">
              <a:xfrm>
                <a:off x="1072" y="1667"/>
                <a:ext cx="5"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16"/>
              <p:cNvSpPr>
                <a:spLocks/>
              </p:cNvSpPr>
              <p:nvPr/>
            </p:nvSpPr>
            <p:spPr bwMode="auto">
              <a:xfrm>
                <a:off x="1245" y="1573"/>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Freeform 117"/>
              <p:cNvSpPr>
                <a:spLocks/>
              </p:cNvSpPr>
              <p:nvPr/>
            </p:nvSpPr>
            <p:spPr bwMode="auto">
              <a:xfrm>
                <a:off x="1256" y="1585"/>
                <a:ext cx="5"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18"/>
              <p:cNvSpPr>
                <a:spLocks/>
              </p:cNvSpPr>
              <p:nvPr/>
            </p:nvSpPr>
            <p:spPr bwMode="auto">
              <a:xfrm>
                <a:off x="1326" y="154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Freeform 119"/>
              <p:cNvSpPr>
                <a:spLocks/>
              </p:cNvSpPr>
              <p:nvPr/>
            </p:nvSpPr>
            <p:spPr bwMode="auto">
              <a:xfrm>
                <a:off x="1338" y="1558"/>
                <a:ext cx="4"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20"/>
              <p:cNvSpPr>
                <a:spLocks/>
              </p:cNvSpPr>
              <p:nvPr/>
            </p:nvSpPr>
            <p:spPr bwMode="auto">
              <a:xfrm>
                <a:off x="1326" y="154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Freeform 121"/>
              <p:cNvSpPr>
                <a:spLocks/>
              </p:cNvSpPr>
              <p:nvPr/>
            </p:nvSpPr>
            <p:spPr bwMode="auto">
              <a:xfrm>
                <a:off x="1338" y="1558"/>
                <a:ext cx="4"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22"/>
              <p:cNvSpPr>
                <a:spLocks/>
              </p:cNvSpPr>
              <p:nvPr/>
            </p:nvSpPr>
            <p:spPr bwMode="auto">
              <a:xfrm>
                <a:off x="1316" y="1502"/>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Freeform 123"/>
              <p:cNvSpPr>
                <a:spLocks/>
              </p:cNvSpPr>
              <p:nvPr/>
            </p:nvSpPr>
            <p:spPr bwMode="auto">
              <a:xfrm>
                <a:off x="1327" y="1513"/>
                <a:ext cx="4"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24"/>
              <p:cNvSpPr>
                <a:spLocks/>
              </p:cNvSpPr>
              <p:nvPr/>
            </p:nvSpPr>
            <p:spPr bwMode="auto">
              <a:xfrm>
                <a:off x="1281" y="1520"/>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 name="Freeform 125"/>
              <p:cNvSpPr>
                <a:spLocks/>
              </p:cNvSpPr>
              <p:nvPr/>
            </p:nvSpPr>
            <p:spPr bwMode="auto">
              <a:xfrm>
                <a:off x="1293" y="1531"/>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126"/>
              <p:cNvSpPr>
                <a:spLocks/>
              </p:cNvSpPr>
              <p:nvPr/>
            </p:nvSpPr>
            <p:spPr bwMode="auto">
              <a:xfrm>
                <a:off x="1185" y="1626"/>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Freeform 127"/>
              <p:cNvSpPr>
                <a:spLocks/>
              </p:cNvSpPr>
              <p:nvPr/>
            </p:nvSpPr>
            <p:spPr bwMode="auto">
              <a:xfrm>
                <a:off x="1196" y="1637"/>
                <a:ext cx="4" cy="5"/>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128"/>
              <p:cNvSpPr>
                <a:spLocks/>
              </p:cNvSpPr>
              <p:nvPr/>
            </p:nvSpPr>
            <p:spPr bwMode="auto">
              <a:xfrm>
                <a:off x="1244" y="1555"/>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Freeform 129"/>
              <p:cNvSpPr>
                <a:spLocks/>
              </p:cNvSpPr>
              <p:nvPr/>
            </p:nvSpPr>
            <p:spPr bwMode="auto">
              <a:xfrm>
                <a:off x="1256" y="1567"/>
                <a:ext cx="4" cy="4"/>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30"/>
              <p:cNvSpPr>
                <a:spLocks/>
              </p:cNvSpPr>
              <p:nvPr/>
            </p:nvSpPr>
            <p:spPr bwMode="auto">
              <a:xfrm>
                <a:off x="1196" y="1565"/>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Freeform 131"/>
              <p:cNvSpPr>
                <a:spLocks/>
              </p:cNvSpPr>
              <p:nvPr/>
            </p:nvSpPr>
            <p:spPr bwMode="auto">
              <a:xfrm>
                <a:off x="1207" y="1577"/>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32"/>
              <p:cNvSpPr>
                <a:spLocks/>
              </p:cNvSpPr>
              <p:nvPr/>
            </p:nvSpPr>
            <p:spPr bwMode="auto">
              <a:xfrm>
                <a:off x="1471" y="1438"/>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 name="Freeform 133"/>
              <p:cNvSpPr>
                <a:spLocks/>
              </p:cNvSpPr>
              <p:nvPr/>
            </p:nvSpPr>
            <p:spPr bwMode="auto">
              <a:xfrm>
                <a:off x="1483" y="1449"/>
                <a:ext cx="4" cy="4"/>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134"/>
              <p:cNvSpPr>
                <a:spLocks/>
              </p:cNvSpPr>
              <p:nvPr/>
            </p:nvSpPr>
            <p:spPr bwMode="auto">
              <a:xfrm>
                <a:off x="1238" y="1625"/>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Freeform 135"/>
              <p:cNvSpPr>
                <a:spLocks/>
              </p:cNvSpPr>
              <p:nvPr/>
            </p:nvSpPr>
            <p:spPr bwMode="auto">
              <a:xfrm>
                <a:off x="1250" y="1636"/>
                <a:ext cx="4" cy="5"/>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136"/>
              <p:cNvSpPr>
                <a:spLocks/>
              </p:cNvSpPr>
              <p:nvPr/>
            </p:nvSpPr>
            <p:spPr bwMode="auto">
              <a:xfrm>
                <a:off x="1432" y="1428"/>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Freeform 137"/>
              <p:cNvSpPr>
                <a:spLocks/>
              </p:cNvSpPr>
              <p:nvPr/>
            </p:nvSpPr>
            <p:spPr bwMode="auto">
              <a:xfrm>
                <a:off x="1444" y="1439"/>
                <a:ext cx="4" cy="5"/>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138"/>
              <p:cNvSpPr>
                <a:spLocks/>
              </p:cNvSpPr>
              <p:nvPr/>
            </p:nvSpPr>
            <p:spPr bwMode="auto">
              <a:xfrm>
                <a:off x="1332" y="1460"/>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Freeform 139"/>
              <p:cNvSpPr>
                <a:spLocks/>
              </p:cNvSpPr>
              <p:nvPr/>
            </p:nvSpPr>
            <p:spPr bwMode="auto">
              <a:xfrm>
                <a:off x="1343" y="1471"/>
                <a:ext cx="4" cy="5"/>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40"/>
              <p:cNvSpPr>
                <a:spLocks/>
              </p:cNvSpPr>
              <p:nvPr/>
            </p:nvSpPr>
            <p:spPr bwMode="auto">
              <a:xfrm>
                <a:off x="1322" y="1479"/>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Freeform 141"/>
              <p:cNvSpPr>
                <a:spLocks/>
              </p:cNvSpPr>
              <p:nvPr/>
            </p:nvSpPr>
            <p:spPr bwMode="auto">
              <a:xfrm>
                <a:off x="1333" y="1490"/>
                <a:ext cx="5"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142"/>
              <p:cNvSpPr>
                <a:spLocks/>
              </p:cNvSpPr>
              <p:nvPr/>
            </p:nvSpPr>
            <p:spPr bwMode="auto">
              <a:xfrm>
                <a:off x="1226" y="1495"/>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Freeform 143"/>
              <p:cNvSpPr>
                <a:spLocks/>
              </p:cNvSpPr>
              <p:nvPr/>
            </p:nvSpPr>
            <p:spPr bwMode="auto">
              <a:xfrm>
                <a:off x="1237" y="1507"/>
                <a:ext cx="5"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44"/>
              <p:cNvSpPr>
                <a:spLocks/>
              </p:cNvSpPr>
              <p:nvPr/>
            </p:nvSpPr>
            <p:spPr bwMode="auto">
              <a:xfrm>
                <a:off x="1323" y="1489"/>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Freeform 145"/>
              <p:cNvSpPr>
                <a:spLocks/>
              </p:cNvSpPr>
              <p:nvPr/>
            </p:nvSpPr>
            <p:spPr bwMode="auto">
              <a:xfrm>
                <a:off x="1335" y="1501"/>
                <a:ext cx="4" cy="4"/>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146"/>
              <p:cNvSpPr>
                <a:spLocks/>
              </p:cNvSpPr>
              <p:nvPr/>
            </p:nvSpPr>
            <p:spPr bwMode="auto">
              <a:xfrm>
                <a:off x="1291" y="1486"/>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Freeform 147"/>
              <p:cNvSpPr>
                <a:spLocks/>
              </p:cNvSpPr>
              <p:nvPr/>
            </p:nvSpPr>
            <p:spPr bwMode="auto">
              <a:xfrm>
                <a:off x="1302" y="1498"/>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148"/>
              <p:cNvSpPr>
                <a:spLocks/>
              </p:cNvSpPr>
              <p:nvPr/>
            </p:nvSpPr>
            <p:spPr bwMode="auto">
              <a:xfrm>
                <a:off x="1197" y="1506"/>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Freeform 149"/>
              <p:cNvSpPr>
                <a:spLocks/>
              </p:cNvSpPr>
              <p:nvPr/>
            </p:nvSpPr>
            <p:spPr bwMode="auto">
              <a:xfrm>
                <a:off x="1209" y="1518"/>
                <a:ext cx="4" cy="4"/>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50"/>
              <p:cNvSpPr>
                <a:spLocks/>
              </p:cNvSpPr>
              <p:nvPr/>
            </p:nvSpPr>
            <p:spPr bwMode="auto">
              <a:xfrm>
                <a:off x="1175" y="172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Freeform 151"/>
              <p:cNvSpPr>
                <a:spLocks/>
              </p:cNvSpPr>
              <p:nvPr/>
            </p:nvSpPr>
            <p:spPr bwMode="auto">
              <a:xfrm>
                <a:off x="1186" y="1739"/>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52"/>
              <p:cNvSpPr>
                <a:spLocks/>
              </p:cNvSpPr>
              <p:nvPr/>
            </p:nvSpPr>
            <p:spPr bwMode="auto">
              <a:xfrm>
                <a:off x="1113" y="1609"/>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Freeform 153"/>
              <p:cNvSpPr>
                <a:spLocks/>
              </p:cNvSpPr>
              <p:nvPr/>
            </p:nvSpPr>
            <p:spPr bwMode="auto">
              <a:xfrm>
                <a:off x="1124" y="1620"/>
                <a:ext cx="4" cy="5"/>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154"/>
              <p:cNvSpPr>
                <a:spLocks/>
              </p:cNvSpPr>
              <p:nvPr/>
            </p:nvSpPr>
            <p:spPr bwMode="auto">
              <a:xfrm>
                <a:off x="1229" y="1526"/>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 name="Freeform 155"/>
              <p:cNvSpPr>
                <a:spLocks/>
              </p:cNvSpPr>
              <p:nvPr/>
            </p:nvSpPr>
            <p:spPr bwMode="auto">
              <a:xfrm>
                <a:off x="1241" y="1537"/>
                <a:ext cx="4" cy="5"/>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156"/>
              <p:cNvSpPr>
                <a:spLocks/>
              </p:cNvSpPr>
              <p:nvPr/>
            </p:nvSpPr>
            <p:spPr bwMode="auto">
              <a:xfrm>
                <a:off x="1048" y="1650"/>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 name="Freeform 157"/>
              <p:cNvSpPr>
                <a:spLocks/>
              </p:cNvSpPr>
              <p:nvPr/>
            </p:nvSpPr>
            <p:spPr bwMode="auto">
              <a:xfrm>
                <a:off x="1059" y="1662"/>
                <a:ext cx="5"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158"/>
              <p:cNvSpPr>
                <a:spLocks/>
              </p:cNvSpPr>
              <p:nvPr/>
            </p:nvSpPr>
            <p:spPr bwMode="auto">
              <a:xfrm>
                <a:off x="1298" y="1475"/>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Freeform 159"/>
              <p:cNvSpPr>
                <a:spLocks/>
              </p:cNvSpPr>
              <p:nvPr/>
            </p:nvSpPr>
            <p:spPr bwMode="auto">
              <a:xfrm>
                <a:off x="1309" y="1486"/>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160"/>
              <p:cNvSpPr>
                <a:spLocks/>
              </p:cNvSpPr>
              <p:nvPr/>
            </p:nvSpPr>
            <p:spPr bwMode="auto">
              <a:xfrm>
                <a:off x="1427" y="1456"/>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 name="Freeform 161"/>
              <p:cNvSpPr>
                <a:spLocks/>
              </p:cNvSpPr>
              <p:nvPr/>
            </p:nvSpPr>
            <p:spPr bwMode="auto">
              <a:xfrm>
                <a:off x="1438" y="1467"/>
                <a:ext cx="5"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162"/>
              <p:cNvSpPr>
                <a:spLocks/>
              </p:cNvSpPr>
              <p:nvPr/>
            </p:nvSpPr>
            <p:spPr bwMode="auto">
              <a:xfrm>
                <a:off x="1033" y="1636"/>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Freeform 163"/>
              <p:cNvSpPr>
                <a:spLocks/>
              </p:cNvSpPr>
              <p:nvPr/>
            </p:nvSpPr>
            <p:spPr bwMode="auto">
              <a:xfrm>
                <a:off x="1045" y="1647"/>
                <a:ext cx="4"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64"/>
              <p:cNvSpPr>
                <a:spLocks/>
              </p:cNvSpPr>
              <p:nvPr/>
            </p:nvSpPr>
            <p:spPr bwMode="auto">
              <a:xfrm>
                <a:off x="1181" y="1569"/>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 name="Freeform 165"/>
              <p:cNvSpPr>
                <a:spLocks/>
              </p:cNvSpPr>
              <p:nvPr/>
            </p:nvSpPr>
            <p:spPr bwMode="auto">
              <a:xfrm>
                <a:off x="1192" y="1580"/>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166"/>
              <p:cNvSpPr>
                <a:spLocks/>
              </p:cNvSpPr>
              <p:nvPr/>
            </p:nvSpPr>
            <p:spPr bwMode="auto">
              <a:xfrm>
                <a:off x="1433" y="145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 name="Freeform 167"/>
              <p:cNvSpPr>
                <a:spLocks/>
              </p:cNvSpPr>
              <p:nvPr/>
            </p:nvSpPr>
            <p:spPr bwMode="auto">
              <a:xfrm>
                <a:off x="1445" y="1468"/>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168"/>
              <p:cNvSpPr>
                <a:spLocks/>
              </p:cNvSpPr>
              <p:nvPr/>
            </p:nvSpPr>
            <p:spPr bwMode="auto">
              <a:xfrm>
                <a:off x="1005" y="1692"/>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 name="Freeform 169"/>
              <p:cNvSpPr>
                <a:spLocks/>
              </p:cNvSpPr>
              <p:nvPr/>
            </p:nvSpPr>
            <p:spPr bwMode="auto">
              <a:xfrm>
                <a:off x="1016" y="1704"/>
                <a:ext cx="4" cy="4"/>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170"/>
              <p:cNvSpPr>
                <a:spLocks/>
              </p:cNvSpPr>
              <p:nvPr/>
            </p:nvSpPr>
            <p:spPr bwMode="auto">
              <a:xfrm>
                <a:off x="1181" y="1571"/>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 name="Freeform 171"/>
              <p:cNvSpPr>
                <a:spLocks/>
              </p:cNvSpPr>
              <p:nvPr/>
            </p:nvSpPr>
            <p:spPr bwMode="auto">
              <a:xfrm>
                <a:off x="1192" y="1582"/>
                <a:ext cx="4"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172"/>
              <p:cNvSpPr>
                <a:spLocks/>
              </p:cNvSpPr>
              <p:nvPr/>
            </p:nvSpPr>
            <p:spPr bwMode="auto">
              <a:xfrm>
                <a:off x="1347" y="1505"/>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 name="Freeform 173"/>
              <p:cNvSpPr>
                <a:spLocks/>
              </p:cNvSpPr>
              <p:nvPr/>
            </p:nvSpPr>
            <p:spPr bwMode="auto">
              <a:xfrm>
                <a:off x="1358" y="1516"/>
                <a:ext cx="4" cy="5"/>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174"/>
              <p:cNvSpPr>
                <a:spLocks/>
              </p:cNvSpPr>
              <p:nvPr/>
            </p:nvSpPr>
            <p:spPr bwMode="auto">
              <a:xfrm>
                <a:off x="1263" y="1569"/>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 name="Freeform 175"/>
              <p:cNvSpPr>
                <a:spLocks/>
              </p:cNvSpPr>
              <p:nvPr/>
            </p:nvSpPr>
            <p:spPr bwMode="auto">
              <a:xfrm>
                <a:off x="1274" y="1580"/>
                <a:ext cx="5"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176"/>
              <p:cNvSpPr>
                <a:spLocks/>
              </p:cNvSpPr>
              <p:nvPr/>
            </p:nvSpPr>
            <p:spPr bwMode="auto">
              <a:xfrm>
                <a:off x="1251" y="1531"/>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 name="Freeform 177"/>
              <p:cNvSpPr>
                <a:spLocks/>
              </p:cNvSpPr>
              <p:nvPr/>
            </p:nvSpPr>
            <p:spPr bwMode="auto">
              <a:xfrm>
                <a:off x="1262" y="1542"/>
                <a:ext cx="4"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178"/>
              <p:cNvSpPr>
                <a:spLocks/>
              </p:cNvSpPr>
              <p:nvPr/>
            </p:nvSpPr>
            <p:spPr bwMode="auto">
              <a:xfrm>
                <a:off x="1374" y="1426"/>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Freeform 179"/>
              <p:cNvSpPr>
                <a:spLocks/>
              </p:cNvSpPr>
              <p:nvPr/>
            </p:nvSpPr>
            <p:spPr bwMode="auto">
              <a:xfrm>
                <a:off x="1386" y="1438"/>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180"/>
              <p:cNvSpPr>
                <a:spLocks/>
              </p:cNvSpPr>
              <p:nvPr/>
            </p:nvSpPr>
            <p:spPr bwMode="auto">
              <a:xfrm>
                <a:off x="1567" y="1334"/>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Freeform 181"/>
              <p:cNvSpPr>
                <a:spLocks/>
              </p:cNvSpPr>
              <p:nvPr/>
            </p:nvSpPr>
            <p:spPr bwMode="auto">
              <a:xfrm>
                <a:off x="1578" y="1345"/>
                <a:ext cx="5" cy="4"/>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182"/>
              <p:cNvSpPr>
                <a:spLocks/>
              </p:cNvSpPr>
              <p:nvPr/>
            </p:nvSpPr>
            <p:spPr bwMode="auto">
              <a:xfrm>
                <a:off x="1348" y="1520"/>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Freeform 183"/>
              <p:cNvSpPr>
                <a:spLocks/>
              </p:cNvSpPr>
              <p:nvPr/>
            </p:nvSpPr>
            <p:spPr bwMode="auto">
              <a:xfrm>
                <a:off x="1360" y="1531"/>
                <a:ext cx="4"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184"/>
              <p:cNvSpPr>
                <a:spLocks/>
              </p:cNvSpPr>
              <p:nvPr/>
            </p:nvSpPr>
            <p:spPr bwMode="auto">
              <a:xfrm>
                <a:off x="1205" y="1669"/>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 name="Freeform 185"/>
              <p:cNvSpPr>
                <a:spLocks/>
              </p:cNvSpPr>
              <p:nvPr/>
            </p:nvSpPr>
            <p:spPr bwMode="auto">
              <a:xfrm>
                <a:off x="1216" y="1681"/>
                <a:ext cx="4" cy="4"/>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186"/>
              <p:cNvSpPr>
                <a:spLocks/>
              </p:cNvSpPr>
              <p:nvPr/>
            </p:nvSpPr>
            <p:spPr bwMode="auto">
              <a:xfrm>
                <a:off x="1443" y="1430"/>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Freeform 187"/>
              <p:cNvSpPr>
                <a:spLocks/>
              </p:cNvSpPr>
              <p:nvPr/>
            </p:nvSpPr>
            <p:spPr bwMode="auto">
              <a:xfrm>
                <a:off x="1455" y="1441"/>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188"/>
              <p:cNvSpPr>
                <a:spLocks/>
              </p:cNvSpPr>
              <p:nvPr/>
            </p:nvSpPr>
            <p:spPr bwMode="auto">
              <a:xfrm>
                <a:off x="1210" y="1628"/>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 name="Freeform 189"/>
              <p:cNvSpPr>
                <a:spLocks/>
              </p:cNvSpPr>
              <p:nvPr/>
            </p:nvSpPr>
            <p:spPr bwMode="auto">
              <a:xfrm>
                <a:off x="1221" y="1640"/>
                <a:ext cx="5"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190"/>
              <p:cNvSpPr>
                <a:spLocks/>
              </p:cNvSpPr>
              <p:nvPr/>
            </p:nvSpPr>
            <p:spPr bwMode="auto">
              <a:xfrm>
                <a:off x="1103" y="1701"/>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Freeform 191"/>
              <p:cNvSpPr>
                <a:spLocks/>
              </p:cNvSpPr>
              <p:nvPr/>
            </p:nvSpPr>
            <p:spPr bwMode="auto">
              <a:xfrm>
                <a:off x="1115" y="1712"/>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192"/>
              <p:cNvSpPr>
                <a:spLocks/>
              </p:cNvSpPr>
              <p:nvPr/>
            </p:nvSpPr>
            <p:spPr bwMode="auto">
              <a:xfrm>
                <a:off x="1204" y="156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Freeform 193"/>
              <p:cNvSpPr>
                <a:spLocks/>
              </p:cNvSpPr>
              <p:nvPr/>
            </p:nvSpPr>
            <p:spPr bwMode="auto">
              <a:xfrm>
                <a:off x="1215" y="1578"/>
                <a:ext cx="5"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194"/>
              <p:cNvSpPr>
                <a:spLocks/>
              </p:cNvSpPr>
              <p:nvPr/>
            </p:nvSpPr>
            <p:spPr bwMode="auto">
              <a:xfrm>
                <a:off x="1287" y="1518"/>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Freeform 195"/>
              <p:cNvSpPr>
                <a:spLocks/>
              </p:cNvSpPr>
              <p:nvPr/>
            </p:nvSpPr>
            <p:spPr bwMode="auto">
              <a:xfrm>
                <a:off x="1299" y="1529"/>
                <a:ext cx="4" cy="4"/>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196"/>
              <p:cNvSpPr>
                <a:spLocks/>
              </p:cNvSpPr>
              <p:nvPr/>
            </p:nvSpPr>
            <p:spPr bwMode="auto">
              <a:xfrm>
                <a:off x="1402" y="153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Freeform 197"/>
              <p:cNvSpPr>
                <a:spLocks/>
              </p:cNvSpPr>
              <p:nvPr/>
            </p:nvSpPr>
            <p:spPr bwMode="auto">
              <a:xfrm>
                <a:off x="1413" y="1548"/>
                <a:ext cx="5"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198"/>
              <p:cNvSpPr>
                <a:spLocks/>
              </p:cNvSpPr>
              <p:nvPr/>
            </p:nvSpPr>
            <p:spPr bwMode="auto">
              <a:xfrm>
                <a:off x="1367" y="1652"/>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 name="Freeform 199"/>
              <p:cNvSpPr>
                <a:spLocks/>
              </p:cNvSpPr>
              <p:nvPr/>
            </p:nvSpPr>
            <p:spPr bwMode="auto">
              <a:xfrm>
                <a:off x="1378" y="1663"/>
                <a:ext cx="5"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200"/>
              <p:cNvSpPr>
                <a:spLocks/>
              </p:cNvSpPr>
              <p:nvPr/>
            </p:nvSpPr>
            <p:spPr bwMode="auto">
              <a:xfrm>
                <a:off x="1402" y="1599"/>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 name="Freeform 201"/>
              <p:cNvSpPr>
                <a:spLocks/>
              </p:cNvSpPr>
              <p:nvPr/>
            </p:nvSpPr>
            <p:spPr bwMode="auto">
              <a:xfrm>
                <a:off x="1413" y="1610"/>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202"/>
              <p:cNvSpPr>
                <a:spLocks/>
              </p:cNvSpPr>
              <p:nvPr/>
            </p:nvSpPr>
            <p:spPr bwMode="auto">
              <a:xfrm>
                <a:off x="1572" y="1537"/>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 name="Freeform 203"/>
              <p:cNvSpPr>
                <a:spLocks/>
              </p:cNvSpPr>
              <p:nvPr/>
            </p:nvSpPr>
            <p:spPr bwMode="auto">
              <a:xfrm>
                <a:off x="1583" y="1548"/>
                <a:ext cx="4" cy="5"/>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204"/>
              <p:cNvSpPr>
                <a:spLocks/>
              </p:cNvSpPr>
              <p:nvPr/>
            </p:nvSpPr>
            <p:spPr bwMode="auto">
              <a:xfrm>
                <a:off x="1475" y="1480"/>
                <a:ext cx="26"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 name="Freeform 206"/>
            <p:cNvSpPr>
              <a:spLocks/>
            </p:cNvSpPr>
            <p:nvPr/>
          </p:nvSpPr>
          <p:spPr bwMode="auto">
            <a:xfrm>
              <a:off x="1486" y="1491"/>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07"/>
            <p:cNvSpPr>
              <a:spLocks/>
            </p:cNvSpPr>
            <p:nvPr/>
          </p:nvSpPr>
          <p:spPr bwMode="auto">
            <a:xfrm>
              <a:off x="1396" y="157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208"/>
            <p:cNvSpPr>
              <a:spLocks/>
            </p:cNvSpPr>
            <p:nvPr/>
          </p:nvSpPr>
          <p:spPr bwMode="auto">
            <a:xfrm>
              <a:off x="1407" y="1588"/>
              <a:ext cx="5"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09"/>
            <p:cNvSpPr>
              <a:spLocks/>
            </p:cNvSpPr>
            <p:nvPr/>
          </p:nvSpPr>
          <p:spPr bwMode="auto">
            <a:xfrm>
              <a:off x="1482" y="1516"/>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210"/>
            <p:cNvSpPr>
              <a:spLocks/>
            </p:cNvSpPr>
            <p:nvPr/>
          </p:nvSpPr>
          <p:spPr bwMode="auto">
            <a:xfrm>
              <a:off x="1493" y="1527"/>
              <a:ext cx="4" cy="5"/>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211"/>
            <p:cNvSpPr>
              <a:spLocks/>
            </p:cNvSpPr>
            <p:nvPr/>
          </p:nvSpPr>
          <p:spPr bwMode="auto">
            <a:xfrm>
              <a:off x="1501" y="147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212"/>
            <p:cNvSpPr>
              <a:spLocks/>
            </p:cNvSpPr>
            <p:nvPr/>
          </p:nvSpPr>
          <p:spPr bwMode="auto">
            <a:xfrm>
              <a:off x="1513" y="1489"/>
              <a:ext cx="4"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13"/>
            <p:cNvSpPr>
              <a:spLocks/>
            </p:cNvSpPr>
            <p:nvPr/>
          </p:nvSpPr>
          <p:spPr bwMode="auto">
            <a:xfrm>
              <a:off x="1534" y="1436"/>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14"/>
            <p:cNvSpPr>
              <a:spLocks/>
            </p:cNvSpPr>
            <p:nvPr/>
          </p:nvSpPr>
          <p:spPr bwMode="auto">
            <a:xfrm>
              <a:off x="1545" y="1447"/>
              <a:ext cx="5"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15"/>
            <p:cNvSpPr>
              <a:spLocks/>
            </p:cNvSpPr>
            <p:nvPr/>
          </p:nvSpPr>
          <p:spPr bwMode="auto">
            <a:xfrm>
              <a:off x="1587" y="151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16"/>
            <p:cNvSpPr>
              <a:spLocks/>
            </p:cNvSpPr>
            <p:nvPr/>
          </p:nvSpPr>
          <p:spPr bwMode="auto">
            <a:xfrm>
              <a:off x="1598" y="1528"/>
              <a:ext cx="4"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17"/>
            <p:cNvSpPr>
              <a:spLocks/>
            </p:cNvSpPr>
            <p:nvPr/>
          </p:nvSpPr>
          <p:spPr bwMode="auto">
            <a:xfrm>
              <a:off x="1562" y="1621"/>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18"/>
            <p:cNvSpPr>
              <a:spLocks/>
            </p:cNvSpPr>
            <p:nvPr/>
          </p:nvSpPr>
          <p:spPr bwMode="auto">
            <a:xfrm>
              <a:off x="1573" y="1632"/>
              <a:ext cx="4" cy="4"/>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19"/>
            <p:cNvSpPr>
              <a:spLocks/>
            </p:cNvSpPr>
            <p:nvPr/>
          </p:nvSpPr>
          <p:spPr bwMode="auto">
            <a:xfrm>
              <a:off x="1697" y="1370"/>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20"/>
            <p:cNvSpPr>
              <a:spLocks/>
            </p:cNvSpPr>
            <p:nvPr/>
          </p:nvSpPr>
          <p:spPr bwMode="auto">
            <a:xfrm>
              <a:off x="1708" y="1381"/>
              <a:ext cx="4"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21"/>
            <p:cNvSpPr>
              <a:spLocks/>
            </p:cNvSpPr>
            <p:nvPr/>
          </p:nvSpPr>
          <p:spPr bwMode="auto">
            <a:xfrm>
              <a:off x="1323" y="1540"/>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2"/>
            <p:cNvSpPr>
              <a:spLocks/>
            </p:cNvSpPr>
            <p:nvPr/>
          </p:nvSpPr>
          <p:spPr bwMode="auto">
            <a:xfrm>
              <a:off x="1334" y="1552"/>
              <a:ext cx="5"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23"/>
            <p:cNvSpPr>
              <a:spLocks/>
            </p:cNvSpPr>
            <p:nvPr/>
          </p:nvSpPr>
          <p:spPr bwMode="auto">
            <a:xfrm>
              <a:off x="1302" y="1532"/>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4"/>
            <p:cNvSpPr>
              <a:spLocks/>
            </p:cNvSpPr>
            <p:nvPr/>
          </p:nvSpPr>
          <p:spPr bwMode="auto">
            <a:xfrm>
              <a:off x="1314" y="1544"/>
              <a:ext cx="4" cy="4"/>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25"/>
            <p:cNvSpPr>
              <a:spLocks/>
            </p:cNvSpPr>
            <p:nvPr/>
          </p:nvSpPr>
          <p:spPr bwMode="auto">
            <a:xfrm>
              <a:off x="1393" y="1451"/>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26"/>
            <p:cNvSpPr>
              <a:spLocks/>
            </p:cNvSpPr>
            <p:nvPr/>
          </p:nvSpPr>
          <p:spPr bwMode="auto">
            <a:xfrm>
              <a:off x="1404" y="1462"/>
              <a:ext cx="5"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27"/>
            <p:cNvSpPr>
              <a:spLocks/>
            </p:cNvSpPr>
            <p:nvPr/>
          </p:nvSpPr>
          <p:spPr bwMode="auto">
            <a:xfrm>
              <a:off x="1327" y="1600"/>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28"/>
            <p:cNvSpPr>
              <a:spLocks/>
            </p:cNvSpPr>
            <p:nvPr/>
          </p:nvSpPr>
          <p:spPr bwMode="auto">
            <a:xfrm>
              <a:off x="1338" y="1612"/>
              <a:ext cx="5" cy="4"/>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29"/>
            <p:cNvSpPr>
              <a:spLocks/>
            </p:cNvSpPr>
            <p:nvPr/>
          </p:nvSpPr>
          <p:spPr bwMode="auto">
            <a:xfrm>
              <a:off x="1531" y="1592"/>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230"/>
            <p:cNvSpPr>
              <a:spLocks/>
            </p:cNvSpPr>
            <p:nvPr/>
          </p:nvSpPr>
          <p:spPr bwMode="auto">
            <a:xfrm>
              <a:off x="1542" y="1604"/>
              <a:ext cx="5"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31"/>
            <p:cNvSpPr>
              <a:spLocks/>
            </p:cNvSpPr>
            <p:nvPr/>
          </p:nvSpPr>
          <p:spPr bwMode="auto">
            <a:xfrm>
              <a:off x="1283" y="1683"/>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232"/>
            <p:cNvSpPr>
              <a:spLocks/>
            </p:cNvSpPr>
            <p:nvPr/>
          </p:nvSpPr>
          <p:spPr bwMode="auto">
            <a:xfrm>
              <a:off x="1294" y="1694"/>
              <a:ext cx="4"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33"/>
            <p:cNvSpPr>
              <a:spLocks/>
            </p:cNvSpPr>
            <p:nvPr/>
          </p:nvSpPr>
          <p:spPr bwMode="auto">
            <a:xfrm>
              <a:off x="609" y="1070"/>
              <a:ext cx="28" cy="32"/>
            </a:xfrm>
            <a:custGeom>
              <a:avLst/>
              <a:gdLst>
                <a:gd name="T0" fmla="*/ 132 w 219"/>
                <a:gd name="T1" fmla="*/ 121 h 251"/>
                <a:gd name="T2" fmla="*/ 132 w 219"/>
                <a:gd name="T3" fmla="*/ 121 h 251"/>
                <a:gd name="T4" fmla="*/ 216 w 219"/>
                <a:gd name="T5" fmla="*/ 0 h 251"/>
                <a:gd name="T6" fmla="*/ 171 w 219"/>
                <a:gd name="T7" fmla="*/ 0 h 251"/>
                <a:gd name="T8" fmla="*/ 111 w 219"/>
                <a:gd name="T9" fmla="*/ 91 h 251"/>
                <a:gd name="T10" fmla="*/ 51 w 219"/>
                <a:gd name="T11" fmla="*/ 0 h 251"/>
                <a:gd name="T12" fmla="*/ 5 w 219"/>
                <a:gd name="T13" fmla="*/ 0 h 251"/>
                <a:gd name="T14" fmla="*/ 89 w 219"/>
                <a:gd name="T15" fmla="*/ 123 h 251"/>
                <a:gd name="T16" fmla="*/ 0 w 219"/>
                <a:gd name="T17" fmla="*/ 251 h 251"/>
                <a:gd name="T18" fmla="*/ 46 w 219"/>
                <a:gd name="T19" fmla="*/ 251 h 251"/>
                <a:gd name="T20" fmla="*/ 110 w 219"/>
                <a:gd name="T21" fmla="*/ 154 h 251"/>
                <a:gd name="T22" fmla="*/ 172 w 219"/>
                <a:gd name="T23" fmla="*/ 251 h 251"/>
                <a:gd name="T24" fmla="*/ 219 w 219"/>
                <a:gd name="T25" fmla="*/ 251 h 251"/>
                <a:gd name="T26" fmla="*/ 132 w 219"/>
                <a:gd name="T27" fmla="*/ 12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51">
                  <a:moveTo>
                    <a:pt x="132" y="121"/>
                  </a:moveTo>
                  <a:lnTo>
                    <a:pt x="132" y="121"/>
                  </a:lnTo>
                  <a:lnTo>
                    <a:pt x="216" y="0"/>
                  </a:lnTo>
                  <a:lnTo>
                    <a:pt x="171" y="0"/>
                  </a:lnTo>
                  <a:lnTo>
                    <a:pt x="111" y="91"/>
                  </a:lnTo>
                  <a:lnTo>
                    <a:pt x="51" y="0"/>
                  </a:lnTo>
                  <a:lnTo>
                    <a:pt x="5" y="0"/>
                  </a:lnTo>
                  <a:lnTo>
                    <a:pt x="89" y="123"/>
                  </a:lnTo>
                  <a:lnTo>
                    <a:pt x="0" y="251"/>
                  </a:lnTo>
                  <a:lnTo>
                    <a:pt x="46" y="251"/>
                  </a:lnTo>
                  <a:lnTo>
                    <a:pt x="110" y="154"/>
                  </a:lnTo>
                  <a:lnTo>
                    <a:pt x="172" y="251"/>
                  </a:lnTo>
                  <a:lnTo>
                    <a:pt x="219" y="251"/>
                  </a:lnTo>
                  <a:lnTo>
                    <a:pt x="132"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34"/>
            <p:cNvSpPr>
              <a:spLocks noEditPoints="1"/>
            </p:cNvSpPr>
            <p:nvPr/>
          </p:nvSpPr>
          <p:spPr bwMode="auto">
            <a:xfrm>
              <a:off x="642" y="1080"/>
              <a:ext cx="30" cy="15"/>
            </a:xfrm>
            <a:custGeom>
              <a:avLst/>
              <a:gdLst>
                <a:gd name="T0" fmla="*/ 232 w 232"/>
                <a:gd name="T1" fmla="*/ 0 h 116"/>
                <a:gd name="T2" fmla="*/ 232 w 232"/>
                <a:gd name="T3" fmla="*/ 0 h 116"/>
                <a:gd name="T4" fmla="*/ 0 w 232"/>
                <a:gd name="T5" fmla="*/ 0 h 116"/>
                <a:gd name="T6" fmla="*/ 0 w 232"/>
                <a:gd name="T7" fmla="*/ 34 h 116"/>
                <a:gd name="T8" fmla="*/ 232 w 232"/>
                <a:gd name="T9" fmla="*/ 34 h 116"/>
                <a:gd name="T10" fmla="*/ 232 w 232"/>
                <a:gd name="T11" fmla="*/ 0 h 116"/>
                <a:gd name="T12" fmla="*/ 232 w 232"/>
                <a:gd name="T13" fmla="*/ 83 h 116"/>
                <a:gd name="T14" fmla="*/ 232 w 232"/>
                <a:gd name="T15" fmla="*/ 83 h 116"/>
                <a:gd name="T16" fmla="*/ 0 w 232"/>
                <a:gd name="T17" fmla="*/ 83 h 116"/>
                <a:gd name="T18" fmla="*/ 0 w 232"/>
                <a:gd name="T19" fmla="*/ 116 h 116"/>
                <a:gd name="T20" fmla="*/ 232 w 232"/>
                <a:gd name="T21" fmla="*/ 116 h 116"/>
                <a:gd name="T22" fmla="*/ 232 w 232"/>
                <a:gd name="T23" fmla="*/ 8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 h="116">
                  <a:moveTo>
                    <a:pt x="232" y="0"/>
                  </a:moveTo>
                  <a:lnTo>
                    <a:pt x="232" y="0"/>
                  </a:lnTo>
                  <a:lnTo>
                    <a:pt x="0" y="0"/>
                  </a:lnTo>
                  <a:lnTo>
                    <a:pt x="0" y="34"/>
                  </a:lnTo>
                  <a:lnTo>
                    <a:pt x="232" y="34"/>
                  </a:lnTo>
                  <a:lnTo>
                    <a:pt x="232" y="0"/>
                  </a:lnTo>
                  <a:close/>
                  <a:moveTo>
                    <a:pt x="232" y="83"/>
                  </a:moveTo>
                  <a:lnTo>
                    <a:pt x="232" y="83"/>
                  </a:lnTo>
                  <a:lnTo>
                    <a:pt x="0" y="83"/>
                  </a:lnTo>
                  <a:lnTo>
                    <a:pt x="0" y="116"/>
                  </a:lnTo>
                  <a:lnTo>
                    <a:pt x="232" y="116"/>
                  </a:lnTo>
                  <a:lnTo>
                    <a:pt x="232" y="8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35"/>
            <p:cNvSpPr>
              <a:spLocks/>
            </p:cNvSpPr>
            <p:nvPr/>
          </p:nvSpPr>
          <p:spPr bwMode="auto">
            <a:xfrm>
              <a:off x="676" y="1070"/>
              <a:ext cx="28" cy="45"/>
            </a:xfrm>
            <a:custGeom>
              <a:avLst/>
              <a:gdLst>
                <a:gd name="T0" fmla="*/ 176 w 219"/>
                <a:gd name="T1" fmla="*/ 0 h 355"/>
                <a:gd name="T2" fmla="*/ 176 w 219"/>
                <a:gd name="T3" fmla="*/ 0 h 355"/>
                <a:gd name="T4" fmla="*/ 107 w 219"/>
                <a:gd name="T5" fmla="*/ 195 h 355"/>
                <a:gd name="T6" fmla="*/ 43 w 219"/>
                <a:gd name="T7" fmla="*/ 0 h 355"/>
                <a:gd name="T8" fmla="*/ 0 w 219"/>
                <a:gd name="T9" fmla="*/ 0 h 355"/>
                <a:gd name="T10" fmla="*/ 85 w 219"/>
                <a:gd name="T11" fmla="*/ 251 h 355"/>
                <a:gd name="T12" fmla="*/ 70 w 219"/>
                <a:gd name="T13" fmla="*/ 291 h 355"/>
                <a:gd name="T14" fmla="*/ 37 w 219"/>
                <a:gd name="T15" fmla="*/ 316 h 355"/>
                <a:gd name="T16" fmla="*/ 16 w 219"/>
                <a:gd name="T17" fmla="*/ 313 h 355"/>
                <a:gd name="T18" fmla="*/ 16 w 219"/>
                <a:gd name="T19" fmla="*/ 349 h 355"/>
                <a:gd name="T20" fmla="*/ 43 w 219"/>
                <a:gd name="T21" fmla="*/ 355 h 355"/>
                <a:gd name="T22" fmla="*/ 81 w 219"/>
                <a:gd name="T23" fmla="*/ 343 h 355"/>
                <a:gd name="T24" fmla="*/ 108 w 219"/>
                <a:gd name="T25" fmla="*/ 303 h 355"/>
                <a:gd name="T26" fmla="*/ 219 w 219"/>
                <a:gd name="T27" fmla="*/ 0 h 355"/>
                <a:gd name="T28" fmla="*/ 176 w 219"/>
                <a:gd name="T29"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9" h="355">
                  <a:moveTo>
                    <a:pt x="176" y="0"/>
                  </a:moveTo>
                  <a:lnTo>
                    <a:pt x="176" y="0"/>
                  </a:lnTo>
                  <a:lnTo>
                    <a:pt x="107" y="195"/>
                  </a:lnTo>
                  <a:lnTo>
                    <a:pt x="43" y="0"/>
                  </a:lnTo>
                  <a:lnTo>
                    <a:pt x="0" y="0"/>
                  </a:lnTo>
                  <a:lnTo>
                    <a:pt x="85" y="251"/>
                  </a:lnTo>
                  <a:lnTo>
                    <a:pt x="70" y="291"/>
                  </a:lnTo>
                  <a:cubicBezTo>
                    <a:pt x="63" y="309"/>
                    <a:pt x="54" y="316"/>
                    <a:pt x="37" y="316"/>
                  </a:cubicBezTo>
                  <a:cubicBezTo>
                    <a:pt x="32" y="316"/>
                    <a:pt x="25" y="315"/>
                    <a:pt x="16" y="313"/>
                  </a:cubicBezTo>
                  <a:lnTo>
                    <a:pt x="16" y="349"/>
                  </a:lnTo>
                  <a:cubicBezTo>
                    <a:pt x="25" y="353"/>
                    <a:pt x="33" y="355"/>
                    <a:pt x="43" y="355"/>
                  </a:cubicBezTo>
                  <a:cubicBezTo>
                    <a:pt x="56" y="355"/>
                    <a:pt x="70" y="351"/>
                    <a:pt x="81" y="343"/>
                  </a:cubicBezTo>
                  <a:cubicBezTo>
                    <a:pt x="93" y="334"/>
                    <a:pt x="100" y="323"/>
                    <a:pt x="108" y="303"/>
                  </a:cubicBezTo>
                  <a:lnTo>
                    <a:pt x="219" y="0"/>
                  </a:lnTo>
                  <a:lnTo>
                    <a:pt x="17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36"/>
            <p:cNvSpPr>
              <a:spLocks noEditPoints="1"/>
            </p:cNvSpPr>
            <p:nvPr/>
          </p:nvSpPr>
          <p:spPr bwMode="auto">
            <a:xfrm>
              <a:off x="374" y="1040"/>
              <a:ext cx="1410" cy="761"/>
            </a:xfrm>
            <a:custGeom>
              <a:avLst/>
              <a:gdLst>
                <a:gd name="T0" fmla="*/ 3120 w 11033"/>
                <a:gd name="T1" fmla="*/ 320 h 5948"/>
                <a:gd name="T2" fmla="*/ 3360 w 11033"/>
                <a:gd name="T3" fmla="*/ 320 h 5948"/>
                <a:gd name="T4" fmla="*/ 3654 w 11033"/>
                <a:gd name="T5" fmla="*/ 320 h 5948"/>
                <a:gd name="T6" fmla="*/ 3920 w 11033"/>
                <a:gd name="T7" fmla="*/ 320 h 5948"/>
                <a:gd name="T8" fmla="*/ 4160 w 11033"/>
                <a:gd name="T9" fmla="*/ 320 h 5948"/>
                <a:gd name="T10" fmla="*/ 112 w 11033"/>
                <a:gd name="T11" fmla="*/ 5888 h 5948"/>
                <a:gd name="T12" fmla="*/ 282 w 11033"/>
                <a:gd name="T13" fmla="*/ 5796 h 5948"/>
                <a:gd name="T14" fmla="*/ 494 w 11033"/>
                <a:gd name="T15" fmla="*/ 5682 h 5948"/>
                <a:gd name="T16" fmla="*/ 704 w 11033"/>
                <a:gd name="T17" fmla="*/ 5567 h 5948"/>
                <a:gd name="T18" fmla="*/ 916 w 11033"/>
                <a:gd name="T19" fmla="*/ 5454 h 5948"/>
                <a:gd name="T20" fmla="*/ 1127 w 11033"/>
                <a:gd name="T21" fmla="*/ 5340 h 5948"/>
                <a:gd name="T22" fmla="*/ 1339 w 11033"/>
                <a:gd name="T23" fmla="*/ 5226 h 5948"/>
                <a:gd name="T24" fmla="*/ 1550 w 11033"/>
                <a:gd name="T25" fmla="*/ 5113 h 5948"/>
                <a:gd name="T26" fmla="*/ 1761 w 11033"/>
                <a:gd name="T27" fmla="*/ 4999 h 5948"/>
                <a:gd name="T28" fmla="*/ 1972 w 11033"/>
                <a:gd name="T29" fmla="*/ 4884 h 5948"/>
                <a:gd name="T30" fmla="*/ 2160 w 11033"/>
                <a:gd name="T31" fmla="*/ 4783 h 5948"/>
                <a:gd name="T32" fmla="*/ 2371 w 11033"/>
                <a:gd name="T33" fmla="*/ 4669 h 5948"/>
                <a:gd name="T34" fmla="*/ 2583 w 11033"/>
                <a:gd name="T35" fmla="*/ 4556 h 5948"/>
                <a:gd name="T36" fmla="*/ 2788 w 11033"/>
                <a:gd name="T37" fmla="*/ 4445 h 5948"/>
                <a:gd name="T38" fmla="*/ 2958 w 11033"/>
                <a:gd name="T39" fmla="*/ 4353 h 5948"/>
                <a:gd name="T40" fmla="*/ 3169 w 11033"/>
                <a:gd name="T41" fmla="*/ 4239 h 5948"/>
                <a:gd name="T42" fmla="*/ 3380 w 11033"/>
                <a:gd name="T43" fmla="*/ 4125 h 5948"/>
                <a:gd name="T44" fmla="*/ 3592 w 11033"/>
                <a:gd name="T45" fmla="*/ 4011 h 5948"/>
                <a:gd name="T46" fmla="*/ 3803 w 11033"/>
                <a:gd name="T47" fmla="*/ 3898 h 5948"/>
                <a:gd name="T48" fmla="*/ 4014 w 11033"/>
                <a:gd name="T49" fmla="*/ 3784 h 5948"/>
                <a:gd name="T50" fmla="*/ 4226 w 11033"/>
                <a:gd name="T51" fmla="*/ 3670 h 5948"/>
                <a:gd name="T52" fmla="*/ 4437 w 11033"/>
                <a:gd name="T53" fmla="*/ 3555 h 5948"/>
                <a:gd name="T54" fmla="*/ 4648 w 11033"/>
                <a:gd name="T55" fmla="*/ 3442 h 5948"/>
                <a:gd name="T56" fmla="*/ 4836 w 11033"/>
                <a:gd name="T57" fmla="*/ 3340 h 5948"/>
                <a:gd name="T58" fmla="*/ 5047 w 11033"/>
                <a:gd name="T59" fmla="*/ 3227 h 5948"/>
                <a:gd name="T60" fmla="*/ 5259 w 11033"/>
                <a:gd name="T61" fmla="*/ 3113 h 5948"/>
                <a:gd name="T62" fmla="*/ 5464 w 11033"/>
                <a:gd name="T63" fmla="*/ 3002 h 5948"/>
                <a:gd name="T64" fmla="*/ 5634 w 11033"/>
                <a:gd name="T65" fmla="*/ 2910 h 5948"/>
                <a:gd name="T66" fmla="*/ 5845 w 11033"/>
                <a:gd name="T67" fmla="*/ 2796 h 5948"/>
                <a:gd name="T68" fmla="*/ 6056 w 11033"/>
                <a:gd name="T69" fmla="*/ 2682 h 5948"/>
                <a:gd name="T70" fmla="*/ 6268 w 11033"/>
                <a:gd name="T71" fmla="*/ 2569 h 5948"/>
                <a:gd name="T72" fmla="*/ 6479 w 11033"/>
                <a:gd name="T73" fmla="*/ 2455 h 5948"/>
                <a:gd name="T74" fmla="*/ 6690 w 11033"/>
                <a:gd name="T75" fmla="*/ 2341 h 5948"/>
                <a:gd name="T76" fmla="*/ 6901 w 11033"/>
                <a:gd name="T77" fmla="*/ 2226 h 5948"/>
                <a:gd name="T78" fmla="*/ 7113 w 11033"/>
                <a:gd name="T79" fmla="*/ 2113 h 5948"/>
                <a:gd name="T80" fmla="*/ 7324 w 11033"/>
                <a:gd name="T81" fmla="*/ 1999 h 5948"/>
                <a:gd name="T82" fmla="*/ 7512 w 11033"/>
                <a:gd name="T83" fmla="*/ 1898 h 5948"/>
                <a:gd name="T84" fmla="*/ 7723 w 11033"/>
                <a:gd name="T85" fmla="*/ 1784 h 5948"/>
                <a:gd name="T86" fmla="*/ 7934 w 11033"/>
                <a:gd name="T87" fmla="*/ 1670 h 5948"/>
                <a:gd name="T88" fmla="*/ 8140 w 11033"/>
                <a:gd name="T89" fmla="*/ 1558 h 5948"/>
                <a:gd name="T90" fmla="*/ 8310 w 11033"/>
                <a:gd name="T91" fmla="*/ 1468 h 5948"/>
                <a:gd name="T92" fmla="*/ 8521 w 11033"/>
                <a:gd name="T93" fmla="*/ 1354 h 5948"/>
                <a:gd name="T94" fmla="*/ 8732 w 11033"/>
                <a:gd name="T95" fmla="*/ 1240 h 5948"/>
                <a:gd name="T96" fmla="*/ 8944 w 11033"/>
                <a:gd name="T97" fmla="*/ 1126 h 5948"/>
                <a:gd name="T98" fmla="*/ 9155 w 11033"/>
                <a:gd name="T99" fmla="*/ 1012 h 5948"/>
                <a:gd name="T100" fmla="*/ 9366 w 11033"/>
                <a:gd name="T101" fmla="*/ 898 h 5948"/>
                <a:gd name="T102" fmla="*/ 9577 w 11033"/>
                <a:gd name="T103" fmla="*/ 784 h 5948"/>
                <a:gd name="T104" fmla="*/ 9789 w 11033"/>
                <a:gd name="T105" fmla="*/ 670 h 5948"/>
                <a:gd name="T106" fmla="*/ 10000 w 11033"/>
                <a:gd name="T107" fmla="*/ 557 h 5948"/>
                <a:gd name="T108" fmla="*/ 10188 w 11033"/>
                <a:gd name="T109" fmla="*/ 456 h 5948"/>
                <a:gd name="T110" fmla="*/ 10399 w 11033"/>
                <a:gd name="T111" fmla="*/ 342 h 5948"/>
                <a:gd name="T112" fmla="*/ 10610 w 11033"/>
                <a:gd name="T113" fmla="*/ 227 h 5948"/>
                <a:gd name="T114" fmla="*/ 10818 w 11033"/>
                <a:gd name="T115" fmla="*/ 116 h 5948"/>
                <a:gd name="T116" fmla="*/ 10986 w 11033"/>
                <a:gd name="T117" fmla="*/ 25 h 5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33" h="5948">
                  <a:moveTo>
                    <a:pt x="2880" y="320"/>
                  </a:moveTo>
                  <a:lnTo>
                    <a:pt x="2880" y="320"/>
                  </a:lnTo>
                  <a:lnTo>
                    <a:pt x="2934" y="320"/>
                  </a:lnTo>
                  <a:moveTo>
                    <a:pt x="2960" y="320"/>
                  </a:moveTo>
                  <a:lnTo>
                    <a:pt x="2960" y="320"/>
                  </a:lnTo>
                  <a:lnTo>
                    <a:pt x="3014" y="320"/>
                  </a:lnTo>
                  <a:moveTo>
                    <a:pt x="3040" y="320"/>
                  </a:moveTo>
                  <a:lnTo>
                    <a:pt x="3040" y="320"/>
                  </a:lnTo>
                  <a:lnTo>
                    <a:pt x="3094" y="320"/>
                  </a:lnTo>
                  <a:moveTo>
                    <a:pt x="3120" y="320"/>
                  </a:moveTo>
                  <a:lnTo>
                    <a:pt x="3120" y="320"/>
                  </a:lnTo>
                  <a:lnTo>
                    <a:pt x="3174" y="320"/>
                  </a:lnTo>
                  <a:moveTo>
                    <a:pt x="3200" y="320"/>
                  </a:moveTo>
                  <a:lnTo>
                    <a:pt x="3200" y="320"/>
                  </a:lnTo>
                  <a:lnTo>
                    <a:pt x="3254" y="320"/>
                  </a:lnTo>
                  <a:moveTo>
                    <a:pt x="3280" y="320"/>
                  </a:moveTo>
                  <a:lnTo>
                    <a:pt x="3280" y="320"/>
                  </a:lnTo>
                  <a:lnTo>
                    <a:pt x="3334" y="320"/>
                  </a:lnTo>
                  <a:moveTo>
                    <a:pt x="3360" y="320"/>
                  </a:moveTo>
                  <a:lnTo>
                    <a:pt x="3360" y="320"/>
                  </a:lnTo>
                  <a:lnTo>
                    <a:pt x="3414" y="320"/>
                  </a:lnTo>
                  <a:moveTo>
                    <a:pt x="3440" y="320"/>
                  </a:moveTo>
                  <a:lnTo>
                    <a:pt x="3440" y="320"/>
                  </a:lnTo>
                  <a:lnTo>
                    <a:pt x="3494" y="320"/>
                  </a:lnTo>
                  <a:moveTo>
                    <a:pt x="3520" y="320"/>
                  </a:moveTo>
                  <a:lnTo>
                    <a:pt x="3520" y="320"/>
                  </a:lnTo>
                  <a:lnTo>
                    <a:pt x="3574" y="320"/>
                  </a:lnTo>
                  <a:moveTo>
                    <a:pt x="3600" y="320"/>
                  </a:moveTo>
                  <a:lnTo>
                    <a:pt x="3600" y="320"/>
                  </a:lnTo>
                  <a:lnTo>
                    <a:pt x="3654" y="320"/>
                  </a:lnTo>
                  <a:moveTo>
                    <a:pt x="3680" y="320"/>
                  </a:moveTo>
                  <a:lnTo>
                    <a:pt x="3680" y="320"/>
                  </a:lnTo>
                  <a:lnTo>
                    <a:pt x="3734" y="320"/>
                  </a:lnTo>
                  <a:moveTo>
                    <a:pt x="3760" y="320"/>
                  </a:moveTo>
                  <a:lnTo>
                    <a:pt x="3760" y="320"/>
                  </a:lnTo>
                  <a:lnTo>
                    <a:pt x="3814" y="320"/>
                  </a:lnTo>
                  <a:moveTo>
                    <a:pt x="3840" y="320"/>
                  </a:moveTo>
                  <a:lnTo>
                    <a:pt x="3840" y="320"/>
                  </a:lnTo>
                  <a:lnTo>
                    <a:pt x="3894" y="320"/>
                  </a:lnTo>
                  <a:moveTo>
                    <a:pt x="3920" y="320"/>
                  </a:moveTo>
                  <a:lnTo>
                    <a:pt x="3920" y="320"/>
                  </a:lnTo>
                  <a:lnTo>
                    <a:pt x="3974" y="320"/>
                  </a:lnTo>
                  <a:moveTo>
                    <a:pt x="4000" y="320"/>
                  </a:moveTo>
                  <a:lnTo>
                    <a:pt x="4000" y="320"/>
                  </a:lnTo>
                  <a:lnTo>
                    <a:pt x="4054" y="320"/>
                  </a:lnTo>
                  <a:moveTo>
                    <a:pt x="4080" y="320"/>
                  </a:moveTo>
                  <a:lnTo>
                    <a:pt x="4080" y="320"/>
                  </a:lnTo>
                  <a:lnTo>
                    <a:pt x="4134" y="320"/>
                  </a:lnTo>
                  <a:moveTo>
                    <a:pt x="4160" y="320"/>
                  </a:moveTo>
                  <a:lnTo>
                    <a:pt x="4160" y="320"/>
                  </a:lnTo>
                  <a:lnTo>
                    <a:pt x="4214" y="320"/>
                  </a:lnTo>
                  <a:moveTo>
                    <a:pt x="4240" y="320"/>
                  </a:moveTo>
                  <a:lnTo>
                    <a:pt x="4240" y="320"/>
                  </a:lnTo>
                  <a:lnTo>
                    <a:pt x="4242" y="320"/>
                  </a:lnTo>
                  <a:moveTo>
                    <a:pt x="0" y="5948"/>
                  </a:moveTo>
                  <a:lnTo>
                    <a:pt x="0" y="5948"/>
                  </a:lnTo>
                  <a:lnTo>
                    <a:pt x="48" y="5922"/>
                  </a:lnTo>
                  <a:moveTo>
                    <a:pt x="71" y="5910"/>
                  </a:moveTo>
                  <a:lnTo>
                    <a:pt x="71" y="5910"/>
                  </a:lnTo>
                  <a:lnTo>
                    <a:pt x="112" y="5888"/>
                  </a:lnTo>
                  <a:lnTo>
                    <a:pt x="118" y="5885"/>
                  </a:lnTo>
                  <a:moveTo>
                    <a:pt x="141" y="5872"/>
                  </a:moveTo>
                  <a:lnTo>
                    <a:pt x="141" y="5872"/>
                  </a:lnTo>
                  <a:lnTo>
                    <a:pt x="188" y="5846"/>
                  </a:lnTo>
                  <a:moveTo>
                    <a:pt x="212" y="5834"/>
                  </a:moveTo>
                  <a:lnTo>
                    <a:pt x="212" y="5834"/>
                  </a:lnTo>
                  <a:lnTo>
                    <a:pt x="223" y="5828"/>
                  </a:lnTo>
                  <a:lnTo>
                    <a:pt x="259" y="5808"/>
                  </a:lnTo>
                  <a:moveTo>
                    <a:pt x="282" y="5796"/>
                  </a:moveTo>
                  <a:lnTo>
                    <a:pt x="282" y="5796"/>
                  </a:lnTo>
                  <a:lnTo>
                    <a:pt x="329" y="5771"/>
                  </a:lnTo>
                  <a:moveTo>
                    <a:pt x="353" y="5758"/>
                  </a:moveTo>
                  <a:lnTo>
                    <a:pt x="353" y="5758"/>
                  </a:lnTo>
                  <a:lnTo>
                    <a:pt x="400" y="5733"/>
                  </a:lnTo>
                  <a:moveTo>
                    <a:pt x="423" y="5720"/>
                  </a:moveTo>
                  <a:lnTo>
                    <a:pt x="423" y="5720"/>
                  </a:lnTo>
                  <a:lnTo>
                    <a:pt x="447" y="5708"/>
                  </a:lnTo>
                  <a:lnTo>
                    <a:pt x="470" y="5695"/>
                  </a:lnTo>
                  <a:moveTo>
                    <a:pt x="494" y="5682"/>
                  </a:moveTo>
                  <a:lnTo>
                    <a:pt x="494" y="5682"/>
                  </a:lnTo>
                  <a:lnTo>
                    <a:pt x="541" y="5657"/>
                  </a:lnTo>
                  <a:moveTo>
                    <a:pt x="564" y="5644"/>
                  </a:moveTo>
                  <a:lnTo>
                    <a:pt x="564" y="5644"/>
                  </a:lnTo>
                  <a:lnTo>
                    <a:pt x="611" y="5618"/>
                  </a:lnTo>
                  <a:moveTo>
                    <a:pt x="634" y="5606"/>
                  </a:moveTo>
                  <a:lnTo>
                    <a:pt x="634" y="5606"/>
                  </a:lnTo>
                  <a:lnTo>
                    <a:pt x="670" y="5586"/>
                  </a:lnTo>
                  <a:lnTo>
                    <a:pt x="681" y="5580"/>
                  </a:lnTo>
                  <a:moveTo>
                    <a:pt x="704" y="5567"/>
                  </a:moveTo>
                  <a:lnTo>
                    <a:pt x="704" y="5567"/>
                  </a:lnTo>
                  <a:lnTo>
                    <a:pt x="751" y="5542"/>
                  </a:lnTo>
                  <a:moveTo>
                    <a:pt x="775" y="5529"/>
                  </a:moveTo>
                  <a:lnTo>
                    <a:pt x="775" y="5529"/>
                  </a:lnTo>
                  <a:lnTo>
                    <a:pt x="780" y="5526"/>
                  </a:lnTo>
                  <a:lnTo>
                    <a:pt x="822" y="5504"/>
                  </a:lnTo>
                  <a:moveTo>
                    <a:pt x="845" y="5491"/>
                  </a:moveTo>
                  <a:lnTo>
                    <a:pt x="845" y="5491"/>
                  </a:lnTo>
                  <a:lnTo>
                    <a:pt x="892" y="5466"/>
                  </a:lnTo>
                  <a:moveTo>
                    <a:pt x="916" y="5454"/>
                  </a:moveTo>
                  <a:lnTo>
                    <a:pt x="916" y="5454"/>
                  </a:lnTo>
                  <a:lnTo>
                    <a:pt x="963" y="5429"/>
                  </a:lnTo>
                  <a:moveTo>
                    <a:pt x="986" y="5416"/>
                  </a:moveTo>
                  <a:lnTo>
                    <a:pt x="986" y="5416"/>
                  </a:lnTo>
                  <a:lnTo>
                    <a:pt x="1004" y="5406"/>
                  </a:lnTo>
                  <a:lnTo>
                    <a:pt x="1033" y="5391"/>
                  </a:lnTo>
                  <a:moveTo>
                    <a:pt x="1057" y="5378"/>
                  </a:moveTo>
                  <a:lnTo>
                    <a:pt x="1057" y="5378"/>
                  </a:lnTo>
                  <a:lnTo>
                    <a:pt x="1104" y="5352"/>
                  </a:lnTo>
                  <a:moveTo>
                    <a:pt x="1127" y="5340"/>
                  </a:moveTo>
                  <a:lnTo>
                    <a:pt x="1127" y="5340"/>
                  </a:lnTo>
                  <a:lnTo>
                    <a:pt x="1174" y="5315"/>
                  </a:lnTo>
                  <a:moveTo>
                    <a:pt x="1198" y="5302"/>
                  </a:moveTo>
                  <a:lnTo>
                    <a:pt x="1198" y="5302"/>
                  </a:lnTo>
                  <a:lnTo>
                    <a:pt x="1227" y="5286"/>
                  </a:lnTo>
                  <a:lnTo>
                    <a:pt x="1245" y="5277"/>
                  </a:lnTo>
                  <a:moveTo>
                    <a:pt x="1268" y="5264"/>
                  </a:moveTo>
                  <a:lnTo>
                    <a:pt x="1268" y="5264"/>
                  </a:lnTo>
                  <a:lnTo>
                    <a:pt x="1315" y="5239"/>
                  </a:lnTo>
                  <a:moveTo>
                    <a:pt x="1339" y="5226"/>
                  </a:moveTo>
                  <a:lnTo>
                    <a:pt x="1339" y="5226"/>
                  </a:lnTo>
                  <a:lnTo>
                    <a:pt x="1339" y="5226"/>
                  </a:lnTo>
                  <a:lnTo>
                    <a:pt x="1385" y="5201"/>
                  </a:lnTo>
                  <a:moveTo>
                    <a:pt x="1409" y="5188"/>
                  </a:moveTo>
                  <a:lnTo>
                    <a:pt x="1409" y="5188"/>
                  </a:lnTo>
                  <a:lnTo>
                    <a:pt x="1450" y="5166"/>
                  </a:lnTo>
                  <a:lnTo>
                    <a:pt x="1456" y="5163"/>
                  </a:lnTo>
                  <a:moveTo>
                    <a:pt x="1479" y="5150"/>
                  </a:moveTo>
                  <a:lnTo>
                    <a:pt x="1479" y="5150"/>
                  </a:lnTo>
                  <a:lnTo>
                    <a:pt x="1526" y="5125"/>
                  </a:lnTo>
                  <a:moveTo>
                    <a:pt x="1550" y="5113"/>
                  </a:moveTo>
                  <a:lnTo>
                    <a:pt x="1550" y="5113"/>
                  </a:lnTo>
                  <a:lnTo>
                    <a:pt x="1562" y="5106"/>
                  </a:lnTo>
                  <a:lnTo>
                    <a:pt x="1597" y="5087"/>
                  </a:lnTo>
                  <a:moveTo>
                    <a:pt x="1620" y="5075"/>
                  </a:moveTo>
                  <a:lnTo>
                    <a:pt x="1620" y="5075"/>
                  </a:lnTo>
                  <a:lnTo>
                    <a:pt x="1667" y="5050"/>
                  </a:lnTo>
                  <a:moveTo>
                    <a:pt x="1691" y="5037"/>
                  </a:moveTo>
                  <a:lnTo>
                    <a:pt x="1691" y="5037"/>
                  </a:lnTo>
                  <a:lnTo>
                    <a:pt x="1738" y="5012"/>
                  </a:lnTo>
                  <a:moveTo>
                    <a:pt x="1761" y="4999"/>
                  </a:moveTo>
                  <a:lnTo>
                    <a:pt x="1761" y="4999"/>
                  </a:lnTo>
                  <a:lnTo>
                    <a:pt x="1784" y="4986"/>
                  </a:lnTo>
                  <a:lnTo>
                    <a:pt x="1808" y="4973"/>
                  </a:lnTo>
                  <a:moveTo>
                    <a:pt x="1831" y="4960"/>
                  </a:moveTo>
                  <a:lnTo>
                    <a:pt x="1831" y="4960"/>
                  </a:lnTo>
                  <a:lnTo>
                    <a:pt x="1878" y="4935"/>
                  </a:lnTo>
                  <a:moveTo>
                    <a:pt x="1902" y="4922"/>
                  </a:moveTo>
                  <a:lnTo>
                    <a:pt x="1902" y="4922"/>
                  </a:lnTo>
                  <a:lnTo>
                    <a:pt x="1948" y="4897"/>
                  </a:lnTo>
                  <a:moveTo>
                    <a:pt x="1972" y="4884"/>
                  </a:moveTo>
                  <a:lnTo>
                    <a:pt x="1972" y="4884"/>
                  </a:lnTo>
                  <a:lnTo>
                    <a:pt x="2007" y="4865"/>
                  </a:lnTo>
                  <a:lnTo>
                    <a:pt x="2019" y="4859"/>
                  </a:lnTo>
                  <a:moveTo>
                    <a:pt x="2042" y="4846"/>
                  </a:moveTo>
                  <a:lnTo>
                    <a:pt x="2042" y="4846"/>
                  </a:lnTo>
                  <a:lnTo>
                    <a:pt x="2089" y="4821"/>
                  </a:lnTo>
                  <a:moveTo>
                    <a:pt x="2113" y="4808"/>
                  </a:moveTo>
                  <a:lnTo>
                    <a:pt x="2113" y="4808"/>
                  </a:lnTo>
                  <a:lnTo>
                    <a:pt x="2119" y="4805"/>
                  </a:lnTo>
                  <a:lnTo>
                    <a:pt x="2160" y="4783"/>
                  </a:lnTo>
                  <a:moveTo>
                    <a:pt x="2183" y="4770"/>
                  </a:moveTo>
                  <a:lnTo>
                    <a:pt x="2183" y="4770"/>
                  </a:lnTo>
                  <a:lnTo>
                    <a:pt x="2230" y="4745"/>
                  </a:lnTo>
                  <a:moveTo>
                    <a:pt x="2254" y="4733"/>
                  </a:moveTo>
                  <a:lnTo>
                    <a:pt x="2254" y="4733"/>
                  </a:lnTo>
                  <a:lnTo>
                    <a:pt x="2301" y="4707"/>
                  </a:lnTo>
                  <a:moveTo>
                    <a:pt x="2324" y="4694"/>
                  </a:moveTo>
                  <a:lnTo>
                    <a:pt x="2324" y="4694"/>
                  </a:lnTo>
                  <a:lnTo>
                    <a:pt x="2342" y="4685"/>
                  </a:lnTo>
                  <a:lnTo>
                    <a:pt x="2371" y="4669"/>
                  </a:lnTo>
                  <a:moveTo>
                    <a:pt x="2395" y="4657"/>
                  </a:moveTo>
                  <a:lnTo>
                    <a:pt x="2395" y="4657"/>
                  </a:lnTo>
                  <a:lnTo>
                    <a:pt x="2442" y="4631"/>
                  </a:lnTo>
                  <a:moveTo>
                    <a:pt x="2465" y="4619"/>
                  </a:moveTo>
                  <a:lnTo>
                    <a:pt x="2465" y="4619"/>
                  </a:lnTo>
                  <a:lnTo>
                    <a:pt x="2512" y="4594"/>
                  </a:lnTo>
                  <a:moveTo>
                    <a:pt x="2536" y="4581"/>
                  </a:moveTo>
                  <a:lnTo>
                    <a:pt x="2536" y="4581"/>
                  </a:lnTo>
                  <a:lnTo>
                    <a:pt x="2566" y="4565"/>
                  </a:lnTo>
                  <a:lnTo>
                    <a:pt x="2583" y="4556"/>
                  </a:lnTo>
                  <a:moveTo>
                    <a:pt x="2606" y="4543"/>
                  </a:moveTo>
                  <a:lnTo>
                    <a:pt x="2606" y="4543"/>
                  </a:lnTo>
                  <a:lnTo>
                    <a:pt x="2653" y="4518"/>
                  </a:lnTo>
                  <a:moveTo>
                    <a:pt x="2676" y="4505"/>
                  </a:moveTo>
                  <a:lnTo>
                    <a:pt x="2676" y="4505"/>
                  </a:lnTo>
                  <a:lnTo>
                    <a:pt x="2676" y="4505"/>
                  </a:lnTo>
                  <a:lnTo>
                    <a:pt x="2723" y="4480"/>
                  </a:lnTo>
                  <a:moveTo>
                    <a:pt x="2747" y="4467"/>
                  </a:moveTo>
                  <a:lnTo>
                    <a:pt x="2747" y="4467"/>
                  </a:lnTo>
                  <a:lnTo>
                    <a:pt x="2788" y="4445"/>
                  </a:lnTo>
                  <a:lnTo>
                    <a:pt x="2794" y="4442"/>
                  </a:lnTo>
                  <a:moveTo>
                    <a:pt x="2817" y="4429"/>
                  </a:moveTo>
                  <a:lnTo>
                    <a:pt x="2817" y="4429"/>
                  </a:lnTo>
                  <a:lnTo>
                    <a:pt x="2864" y="4404"/>
                  </a:lnTo>
                  <a:moveTo>
                    <a:pt x="2888" y="4392"/>
                  </a:moveTo>
                  <a:lnTo>
                    <a:pt x="2888" y="4392"/>
                  </a:lnTo>
                  <a:lnTo>
                    <a:pt x="2900" y="4385"/>
                  </a:lnTo>
                  <a:lnTo>
                    <a:pt x="2935" y="4366"/>
                  </a:lnTo>
                  <a:moveTo>
                    <a:pt x="2958" y="4353"/>
                  </a:moveTo>
                  <a:lnTo>
                    <a:pt x="2958" y="4353"/>
                  </a:lnTo>
                  <a:lnTo>
                    <a:pt x="3005" y="4328"/>
                  </a:lnTo>
                  <a:moveTo>
                    <a:pt x="3029" y="4315"/>
                  </a:moveTo>
                  <a:lnTo>
                    <a:pt x="3029" y="4315"/>
                  </a:lnTo>
                  <a:lnTo>
                    <a:pt x="3075" y="4290"/>
                  </a:lnTo>
                  <a:moveTo>
                    <a:pt x="3099" y="4277"/>
                  </a:moveTo>
                  <a:lnTo>
                    <a:pt x="3099" y="4277"/>
                  </a:lnTo>
                  <a:lnTo>
                    <a:pt x="3123" y="4264"/>
                  </a:lnTo>
                  <a:lnTo>
                    <a:pt x="3146" y="4251"/>
                  </a:lnTo>
                  <a:moveTo>
                    <a:pt x="3169" y="4239"/>
                  </a:moveTo>
                  <a:lnTo>
                    <a:pt x="3169" y="4239"/>
                  </a:lnTo>
                  <a:lnTo>
                    <a:pt x="3216" y="4213"/>
                  </a:lnTo>
                  <a:moveTo>
                    <a:pt x="3239" y="4201"/>
                  </a:moveTo>
                  <a:lnTo>
                    <a:pt x="3239" y="4201"/>
                  </a:lnTo>
                  <a:lnTo>
                    <a:pt x="3286" y="4175"/>
                  </a:lnTo>
                  <a:moveTo>
                    <a:pt x="3310" y="4163"/>
                  </a:moveTo>
                  <a:lnTo>
                    <a:pt x="3310" y="4163"/>
                  </a:lnTo>
                  <a:lnTo>
                    <a:pt x="3346" y="4144"/>
                  </a:lnTo>
                  <a:lnTo>
                    <a:pt x="3357" y="4138"/>
                  </a:lnTo>
                  <a:moveTo>
                    <a:pt x="3380" y="4125"/>
                  </a:moveTo>
                  <a:lnTo>
                    <a:pt x="3380" y="4125"/>
                  </a:lnTo>
                  <a:lnTo>
                    <a:pt x="3427" y="4100"/>
                  </a:lnTo>
                  <a:moveTo>
                    <a:pt x="3451" y="4087"/>
                  </a:moveTo>
                  <a:lnTo>
                    <a:pt x="3451" y="4087"/>
                  </a:lnTo>
                  <a:lnTo>
                    <a:pt x="3458" y="4084"/>
                  </a:lnTo>
                  <a:lnTo>
                    <a:pt x="3498" y="4062"/>
                  </a:lnTo>
                  <a:moveTo>
                    <a:pt x="3521" y="4049"/>
                  </a:moveTo>
                  <a:lnTo>
                    <a:pt x="3521" y="4049"/>
                  </a:lnTo>
                  <a:lnTo>
                    <a:pt x="3568" y="4024"/>
                  </a:lnTo>
                  <a:moveTo>
                    <a:pt x="3592" y="4011"/>
                  </a:moveTo>
                  <a:lnTo>
                    <a:pt x="3592" y="4011"/>
                  </a:lnTo>
                  <a:lnTo>
                    <a:pt x="3639" y="3986"/>
                  </a:lnTo>
                  <a:moveTo>
                    <a:pt x="3662" y="3973"/>
                  </a:moveTo>
                  <a:lnTo>
                    <a:pt x="3662" y="3973"/>
                  </a:lnTo>
                  <a:lnTo>
                    <a:pt x="3680" y="3964"/>
                  </a:lnTo>
                  <a:lnTo>
                    <a:pt x="3709" y="3948"/>
                  </a:lnTo>
                  <a:moveTo>
                    <a:pt x="3733" y="3936"/>
                  </a:moveTo>
                  <a:lnTo>
                    <a:pt x="3733" y="3936"/>
                  </a:lnTo>
                  <a:lnTo>
                    <a:pt x="3780" y="3910"/>
                  </a:lnTo>
                  <a:moveTo>
                    <a:pt x="3803" y="3898"/>
                  </a:moveTo>
                  <a:lnTo>
                    <a:pt x="3803" y="3898"/>
                  </a:lnTo>
                  <a:lnTo>
                    <a:pt x="3850" y="3872"/>
                  </a:lnTo>
                  <a:moveTo>
                    <a:pt x="3874" y="3860"/>
                  </a:moveTo>
                  <a:lnTo>
                    <a:pt x="3874" y="3860"/>
                  </a:lnTo>
                  <a:lnTo>
                    <a:pt x="3903" y="3844"/>
                  </a:lnTo>
                  <a:lnTo>
                    <a:pt x="3920" y="3834"/>
                  </a:lnTo>
                  <a:moveTo>
                    <a:pt x="3944" y="3822"/>
                  </a:moveTo>
                  <a:lnTo>
                    <a:pt x="3944" y="3822"/>
                  </a:lnTo>
                  <a:lnTo>
                    <a:pt x="3991" y="3796"/>
                  </a:lnTo>
                  <a:moveTo>
                    <a:pt x="4014" y="3784"/>
                  </a:moveTo>
                  <a:lnTo>
                    <a:pt x="4014" y="3784"/>
                  </a:lnTo>
                  <a:lnTo>
                    <a:pt x="4015" y="3784"/>
                  </a:lnTo>
                  <a:lnTo>
                    <a:pt x="4061" y="3759"/>
                  </a:lnTo>
                  <a:moveTo>
                    <a:pt x="4085" y="3746"/>
                  </a:moveTo>
                  <a:lnTo>
                    <a:pt x="4085" y="3746"/>
                  </a:lnTo>
                  <a:lnTo>
                    <a:pt x="4127" y="3724"/>
                  </a:lnTo>
                  <a:lnTo>
                    <a:pt x="4132" y="3721"/>
                  </a:lnTo>
                  <a:moveTo>
                    <a:pt x="4155" y="3708"/>
                  </a:moveTo>
                  <a:lnTo>
                    <a:pt x="4155" y="3708"/>
                  </a:lnTo>
                  <a:lnTo>
                    <a:pt x="4202" y="3683"/>
                  </a:lnTo>
                  <a:moveTo>
                    <a:pt x="4226" y="3670"/>
                  </a:moveTo>
                  <a:lnTo>
                    <a:pt x="4226" y="3670"/>
                  </a:lnTo>
                  <a:lnTo>
                    <a:pt x="4238" y="3664"/>
                  </a:lnTo>
                  <a:lnTo>
                    <a:pt x="4273" y="3644"/>
                  </a:lnTo>
                  <a:moveTo>
                    <a:pt x="4296" y="3632"/>
                  </a:moveTo>
                  <a:lnTo>
                    <a:pt x="4296" y="3632"/>
                  </a:lnTo>
                  <a:lnTo>
                    <a:pt x="4343" y="3606"/>
                  </a:lnTo>
                  <a:moveTo>
                    <a:pt x="4366" y="3593"/>
                  </a:moveTo>
                  <a:lnTo>
                    <a:pt x="4366" y="3593"/>
                  </a:lnTo>
                  <a:lnTo>
                    <a:pt x="4413" y="3568"/>
                  </a:lnTo>
                  <a:moveTo>
                    <a:pt x="4437" y="3555"/>
                  </a:moveTo>
                  <a:lnTo>
                    <a:pt x="4437" y="3555"/>
                  </a:lnTo>
                  <a:lnTo>
                    <a:pt x="4460" y="3542"/>
                  </a:lnTo>
                  <a:lnTo>
                    <a:pt x="4483" y="3530"/>
                  </a:lnTo>
                  <a:moveTo>
                    <a:pt x="4507" y="3517"/>
                  </a:moveTo>
                  <a:lnTo>
                    <a:pt x="4507" y="3517"/>
                  </a:lnTo>
                  <a:lnTo>
                    <a:pt x="4554" y="3492"/>
                  </a:lnTo>
                  <a:moveTo>
                    <a:pt x="4577" y="3480"/>
                  </a:moveTo>
                  <a:lnTo>
                    <a:pt x="4577" y="3480"/>
                  </a:lnTo>
                  <a:lnTo>
                    <a:pt x="4624" y="3454"/>
                  </a:lnTo>
                  <a:moveTo>
                    <a:pt x="4648" y="3442"/>
                  </a:moveTo>
                  <a:lnTo>
                    <a:pt x="4648" y="3442"/>
                  </a:lnTo>
                  <a:lnTo>
                    <a:pt x="4684" y="3422"/>
                  </a:lnTo>
                  <a:lnTo>
                    <a:pt x="4695" y="3416"/>
                  </a:lnTo>
                  <a:moveTo>
                    <a:pt x="4718" y="3404"/>
                  </a:moveTo>
                  <a:lnTo>
                    <a:pt x="4718" y="3404"/>
                  </a:lnTo>
                  <a:lnTo>
                    <a:pt x="4765" y="3378"/>
                  </a:lnTo>
                  <a:moveTo>
                    <a:pt x="4789" y="3366"/>
                  </a:moveTo>
                  <a:lnTo>
                    <a:pt x="4789" y="3366"/>
                  </a:lnTo>
                  <a:lnTo>
                    <a:pt x="4795" y="3362"/>
                  </a:lnTo>
                  <a:lnTo>
                    <a:pt x="4836" y="3340"/>
                  </a:lnTo>
                  <a:moveTo>
                    <a:pt x="4859" y="3328"/>
                  </a:moveTo>
                  <a:lnTo>
                    <a:pt x="4859" y="3328"/>
                  </a:lnTo>
                  <a:lnTo>
                    <a:pt x="4906" y="3303"/>
                  </a:lnTo>
                  <a:moveTo>
                    <a:pt x="4930" y="3290"/>
                  </a:moveTo>
                  <a:lnTo>
                    <a:pt x="4930" y="3290"/>
                  </a:lnTo>
                  <a:lnTo>
                    <a:pt x="4977" y="3265"/>
                  </a:lnTo>
                  <a:moveTo>
                    <a:pt x="5000" y="3252"/>
                  </a:moveTo>
                  <a:lnTo>
                    <a:pt x="5000" y="3252"/>
                  </a:lnTo>
                  <a:lnTo>
                    <a:pt x="5019" y="3242"/>
                  </a:lnTo>
                  <a:lnTo>
                    <a:pt x="5047" y="3227"/>
                  </a:lnTo>
                  <a:moveTo>
                    <a:pt x="5071" y="3214"/>
                  </a:moveTo>
                  <a:lnTo>
                    <a:pt x="5071" y="3214"/>
                  </a:lnTo>
                  <a:lnTo>
                    <a:pt x="5118" y="3189"/>
                  </a:lnTo>
                  <a:moveTo>
                    <a:pt x="5141" y="3176"/>
                  </a:moveTo>
                  <a:lnTo>
                    <a:pt x="5141" y="3176"/>
                  </a:lnTo>
                  <a:lnTo>
                    <a:pt x="5188" y="3151"/>
                  </a:lnTo>
                  <a:moveTo>
                    <a:pt x="5212" y="3138"/>
                  </a:moveTo>
                  <a:lnTo>
                    <a:pt x="5212" y="3138"/>
                  </a:lnTo>
                  <a:lnTo>
                    <a:pt x="5242" y="3122"/>
                  </a:lnTo>
                  <a:lnTo>
                    <a:pt x="5259" y="3113"/>
                  </a:lnTo>
                  <a:moveTo>
                    <a:pt x="5282" y="3101"/>
                  </a:moveTo>
                  <a:lnTo>
                    <a:pt x="5282" y="3101"/>
                  </a:lnTo>
                  <a:lnTo>
                    <a:pt x="5329" y="3075"/>
                  </a:lnTo>
                  <a:moveTo>
                    <a:pt x="5353" y="3063"/>
                  </a:moveTo>
                  <a:lnTo>
                    <a:pt x="5353" y="3063"/>
                  </a:lnTo>
                  <a:lnTo>
                    <a:pt x="5354" y="3062"/>
                  </a:lnTo>
                  <a:lnTo>
                    <a:pt x="5399" y="3037"/>
                  </a:lnTo>
                  <a:moveTo>
                    <a:pt x="5423" y="3025"/>
                  </a:moveTo>
                  <a:lnTo>
                    <a:pt x="5423" y="3025"/>
                  </a:lnTo>
                  <a:lnTo>
                    <a:pt x="5464" y="3002"/>
                  </a:lnTo>
                  <a:lnTo>
                    <a:pt x="5470" y="2999"/>
                  </a:lnTo>
                  <a:moveTo>
                    <a:pt x="5493" y="2986"/>
                  </a:moveTo>
                  <a:lnTo>
                    <a:pt x="5493" y="2986"/>
                  </a:lnTo>
                  <a:lnTo>
                    <a:pt x="5540" y="2961"/>
                  </a:lnTo>
                  <a:moveTo>
                    <a:pt x="5563" y="2948"/>
                  </a:moveTo>
                  <a:lnTo>
                    <a:pt x="5563" y="2948"/>
                  </a:lnTo>
                  <a:lnTo>
                    <a:pt x="5576" y="2941"/>
                  </a:lnTo>
                  <a:lnTo>
                    <a:pt x="5610" y="2923"/>
                  </a:lnTo>
                  <a:moveTo>
                    <a:pt x="5634" y="2910"/>
                  </a:moveTo>
                  <a:lnTo>
                    <a:pt x="5634" y="2910"/>
                  </a:lnTo>
                  <a:lnTo>
                    <a:pt x="5681" y="2884"/>
                  </a:lnTo>
                  <a:moveTo>
                    <a:pt x="5704" y="2872"/>
                  </a:moveTo>
                  <a:lnTo>
                    <a:pt x="5704" y="2872"/>
                  </a:lnTo>
                  <a:lnTo>
                    <a:pt x="5751" y="2847"/>
                  </a:lnTo>
                  <a:moveTo>
                    <a:pt x="5775" y="2834"/>
                  </a:moveTo>
                  <a:lnTo>
                    <a:pt x="5775" y="2834"/>
                  </a:lnTo>
                  <a:lnTo>
                    <a:pt x="5799" y="2821"/>
                  </a:lnTo>
                  <a:lnTo>
                    <a:pt x="5822" y="2809"/>
                  </a:lnTo>
                  <a:moveTo>
                    <a:pt x="5845" y="2796"/>
                  </a:moveTo>
                  <a:lnTo>
                    <a:pt x="5845" y="2796"/>
                  </a:lnTo>
                  <a:lnTo>
                    <a:pt x="5892" y="2771"/>
                  </a:lnTo>
                  <a:moveTo>
                    <a:pt x="5916" y="2758"/>
                  </a:moveTo>
                  <a:lnTo>
                    <a:pt x="5916" y="2758"/>
                  </a:lnTo>
                  <a:lnTo>
                    <a:pt x="5962" y="2733"/>
                  </a:lnTo>
                  <a:moveTo>
                    <a:pt x="5986" y="2720"/>
                  </a:moveTo>
                  <a:lnTo>
                    <a:pt x="5986" y="2720"/>
                  </a:lnTo>
                  <a:lnTo>
                    <a:pt x="6022" y="2701"/>
                  </a:lnTo>
                  <a:lnTo>
                    <a:pt x="6033" y="2695"/>
                  </a:lnTo>
                  <a:moveTo>
                    <a:pt x="6056" y="2682"/>
                  </a:moveTo>
                  <a:lnTo>
                    <a:pt x="6056" y="2682"/>
                  </a:lnTo>
                  <a:lnTo>
                    <a:pt x="6103" y="2657"/>
                  </a:lnTo>
                  <a:moveTo>
                    <a:pt x="6127" y="2645"/>
                  </a:moveTo>
                  <a:lnTo>
                    <a:pt x="6127" y="2645"/>
                  </a:lnTo>
                  <a:lnTo>
                    <a:pt x="6134" y="2641"/>
                  </a:lnTo>
                  <a:lnTo>
                    <a:pt x="6174" y="2619"/>
                  </a:lnTo>
                  <a:moveTo>
                    <a:pt x="6197" y="2607"/>
                  </a:moveTo>
                  <a:lnTo>
                    <a:pt x="6197" y="2607"/>
                  </a:lnTo>
                  <a:lnTo>
                    <a:pt x="6244" y="2582"/>
                  </a:lnTo>
                  <a:moveTo>
                    <a:pt x="6268" y="2569"/>
                  </a:moveTo>
                  <a:lnTo>
                    <a:pt x="6268" y="2569"/>
                  </a:lnTo>
                  <a:lnTo>
                    <a:pt x="6315" y="2544"/>
                  </a:lnTo>
                  <a:moveTo>
                    <a:pt x="6338" y="2531"/>
                  </a:moveTo>
                  <a:lnTo>
                    <a:pt x="6338" y="2531"/>
                  </a:lnTo>
                  <a:lnTo>
                    <a:pt x="6356" y="2521"/>
                  </a:lnTo>
                  <a:lnTo>
                    <a:pt x="6385" y="2506"/>
                  </a:lnTo>
                  <a:moveTo>
                    <a:pt x="6409" y="2493"/>
                  </a:moveTo>
                  <a:lnTo>
                    <a:pt x="6409" y="2493"/>
                  </a:lnTo>
                  <a:lnTo>
                    <a:pt x="6456" y="2468"/>
                  </a:lnTo>
                  <a:moveTo>
                    <a:pt x="6479" y="2455"/>
                  </a:moveTo>
                  <a:lnTo>
                    <a:pt x="6479" y="2455"/>
                  </a:lnTo>
                  <a:lnTo>
                    <a:pt x="6526" y="2430"/>
                  </a:lnTo>
                  <a:moveTo>
                    <a:pt x="6550" y="2417"/>
                  </a:moveTo>
                  <a:lnTo>
                    <a:pt x="6550" y="2417"/>
                  </a:lnTo>
                  <a:lnTo>
                    <a:pt x="6580" y="2401"/>
                  </a:lnTo>
                  <a:lnTo>
                    <a:pt x="6597" y="2392"/>
                  </a:lnTo>
                  <a:moveTo>
                    <a:pt x="6620" y="2379"/>
                  </a:moveTo>
                  <a:lnTo>
                    <a:pt x="6620" y="2379"/>
                  </a:lnTo>
                  <a:lnTo>
                    <a:pt x="6667" y="2354"/>
                  </a:lnTo>
                  <a:moveTo>
                    <a:pt x="6690" y="2341"/>
                  </a:moveTo>
                  <a:lnTo>
                    <a:pt x="6690" y="2341"/>
                  </a:lnTo>
                  <a:lnTo>
                    <a:pt x="6691" y="2341"/>
                  </a:lnTo>
                  <a:lnTo>
                    <a:pt x="6737" y="2316"/>
                  </a:lnTo>
                  <a:moveTo>
                    <a:pt x="6761" y="2303"/>
                  </a:moveTo>
                  <a:lnTo>
                    <a:pt x="6761" y="2303"/>
                  </a:lnTo>
                  <a:lnTo>
                    <a:pt x="6803" y="2280"/>
                  </a:lnTo>
                  <a:lnTo>
                    <a:pt x="6807" y="2277"/>
                  </a:lnTo>
                  <a:moveTo>
                    <a:pt x="6831" y="2265"/>
                  </a:moveTo>
                  <a:lnTo>
                    <a:pt x="6831" y="2265"/>
                  </a:lnTo>
                  <a:lnTo>
                    <a:pt x="6878" y="2239"/>
                  </a:lnTo>
                  <a:moveTo>
                    <a:pt x="6901" y="2226"/>
                  </a:moveTo>
                  <a:lnTo>
                    <a:pt x="6901" y="2226"/>
                  </a:lnTo>
                  <a:lnTo>
                    <a:pt x="6914" y="2220"/>
                  </a:lnTo>
                  <a:lnTo>
                    <a:pt x="6948" y="2201"/>
                  </a:lnTo>
                  <a:moveTo>
                    <a:pt x="6972" y="2189"/>
                  </a:moveTo>
                  <a:lnTo>
                    <a:pt x="6972" y="2189"/>
                  </a:lnTo>
                  <a:lnTo>
                    <a:pt x="7019" y="2163"/>
                  </a:lnTo>
                  <a:moveTo>
                    <a:pt x="7042" y="2151"/>
                  </a:moveTo>
                  <a:lnTo>
                    <a:pt x="7042" y="2151"/>
                  </a:lnTo>
                  <a:lnTo>
                    <a:pt x="7089" y="2126"/>
                  </a:lnTo>
                  <a:moveTo>
                    <a:pt x="7113" y="2113"/>
                  </a:moveTo>
                  <a:lnTo>
                    <a:pt x="7113" y="2113"/>
                  </a:lnTo>
                  <a:lnTo>
                    <a:pt x="7138" y="2100"/>
                  </a:lnTo>
                  <a:lnTo>
                    <a:pt x="7160" y="2088"/>
                  </a:lnTo>
                  <a:moveTo>
                    <a:pt x="7183" y="2075"/>
                  </a:moveTo>
                  <a:lnTo>
                    <a:pt x="7183" y="2075"/>
                  </a:lnTo>
                  <a:lnTo>
                    <a:pt x="7230" y="2050"/>
                  </a:lnTo>
                  <a:moveTo>
                    <a:pt x="7253" y="2037"/>
                  </a:moveTo>
                  <a:lnTo>
                    <a:pt x="7253" y="2037"/>
                  </a:lnTo>
                  <a:lnTo>
                    <a:pt x="7300" y="2012"/>
                  </a:lnTo>
                  <a:moveTo>
                    <a:pt x="7324" y="1999"/>
                  </a:moveTo>
                  <a:lnTo>
                    <a:pt x="7324" y="1999"/>
                  </a:lnTo>
                  <a:lnTo>
                    <a:pt x="7360" y="1980"/>
                  </a:lnTo>
                  <a:lnTo>
                    <a:pt x="7371" y="1974"/>
                  </a:lnTo>
                  <a:moveTo>
                    <a:pt x="7394" y="1961"/>
                  </a:moveTo>
                  <a:lnTo>
                    <a:pt x="7394" y="1961"/>
                  </a:lnTo>
                  <a:lnTo>
                    <a:pt x="7441" y="1936"/>
                  </a:lnTo>
                  <a:moveTo>
                    <a:pt x="7465" y="1924"/>
                  </a:moveTo>
                  <a:lnTo>
                    <a:pt x="7465" y="1924"/>
                  </a:lnTo>
                  <a:lnTo>
                    <a:pt x="7472" y="1920"/>
                  </a:lnTo>
                  <a:lnTo>
                    <a:pt x="7512" y="1898"/>
                  </a:lnTo>
                  <a:moveTo>
                    <a:pt x="7535" y="1885"/>
                  </a:moveTo>
                  <a:lnTo>
                    <a:pt x="7535" y="1885"/>
                  </a:lnTo>
                  <a:lnTo>
                    <a:pt x="7582" y="1860"/>
                  </a:lnTo>
                  <a:moveTo>
                    <a:pt x="7606" y="1847"/>
                  </a:moveTo>
                  <a:lnTo>
                    <a:pt x="7606" y="1847"/>
                  </a:lnTo>
                  <a:lnTo>
                    <a:pt x="7653" y="1822"/>
                  </a:lnTo>
                  <a:moveTo>
                    <a:pt x="7676" y="1810"/>
                  </a:moveTo>
                  <a:lnTo>
                    <a:pt x="7676" y="1810"/>
                  </a:lnTo>
                  <a:lnTo>
                    <a:pt x="7695" y="1800"/>
                  </a:lnTo>
                  <a:lnTo>
                    <a:pt x="7723" y="1784"/>
                  </a:lnTo>
                  <a:moveTo>
                    <a:pt x="7747" y="1772"/>
                  </a:moveTo>
                  <a:lnTo>
                    <a:pt x="7747" y="1772"/>
                  </a:lnTo>
                  <a:lnTo>
                    <a:pt x="7794" y="1747"/>
                  </a:lnTo>
                  <a:moveTo>
                    <a:pt x="7817" y="1734"/>
                  </a:moveTo>
                  <a:lnTo>
                    <a:pt x="7817" y="1734"/>
                  </a:lnTo>
                  <a:lnTo>
                    <a:pt x="7864" y="1709"/>
                  </a:lnTo>
                  <a:moveTo>
                    <a:pt x="7888" y="1696"/>
                  </a:moveTo>
                  <a:lnTo>
                    <a:pt x="7888" y="1696"/>
                  </a:lnTo>
                  <a:lnTo>
                    <a:pt x="7918" y="1680"/>
                  </a:lnTo>
                  <a:lnTo>
                    <a:pt x="7934" y="1670"/>
                  </a:lnTo>
                  <a:moveTo>
                    <a:pt x="7958" y="1658"/>
                  </a:moveTo>
                  <a:lnTo>
                    <a:pt x="7958" y="1658"/>
                  </a:lnTo>
                  <a:lnTo>
                    <a:pt x="8005" y="1632"/>
                  </a:lnTo>
                  <a:moveTo>
                    <a:pt x="8028" y="1619"/>
                  </a:moveTo>
                  <a:lnTo>
                    <a:pt x="8028" y="1619"/>
                  </a:lnTo>
                  <a:lnTo>
                    <a:pt x="8030" y="1618"/>
                  </a:lnTo>
                  <a:lnTo>
                    <a:pt x="8075" y="1594"/>
                  </a:lnTo>
                  <a:moveTo>
                    <a:pt x="8098" y="1581"/>
                  </a:moveTo>
                  <a:lnTo>
                    <a:pt x="8098" y="1581"/>
                  </a:lnTo>
                  <a:lnTo>
                    <a:pt x="8140" y="1558"/>
                  </a:lnTo>
                  <a:lnTo>
                    <a:pt x="8145" y="1556"/>
                  </a:lnTo>
                  <a:moveTo>
                    <a:pt x="8169" y="1543"/>
                  </a:moveTo>
                  <a:lnTo>
                    <a:pt x="8169" y="1543"/>
                  </a:lnTo>
                  <a:lnTo>
                    <a:pt x="8216" y="1518"/>
                  </a:lnTo>
                  <a:moveTo>
                    <a:pt x="8239" y="1505"/>
                  </a:moveTo>
                  <a:lnTo>
                    <a:pt x="8239" y="1505"/>
                  </a:lnTo>
                  <a:lnTo>
                    <a:pt x="8252" y="1498"/>
                  </a:lnTo>
                  <a:lnTo>
                    <a:pt x="8286" y="1480"/>
                  </a:lnTo>
                  <a:moveTo>
                    <a:pt x="8310" y="1468"/>
                  </a:moveTo>
                  <a:lnTo>
                    <a:pt x="8310" y="1468"/>
                  </a:lnTo>
                  <a:lnTo>
                    <a:pt x="8357" y="1442"/>
                  </a:lnTo>
                  <a:moveTo>
                    <a:pt x="8380" y="1430"/>
                  </a:moveTo>
                  <a:lnTo>
                    <a:pt x="8380" y="1430"/>
                  </a:lnTo>
                  <a:lnTo>
                    <a:pt x="8427" y="1404"/>
                  </a:lnTo>
                  <a:moveTo>
                    <a:pt x="8450" y="1392"/>
                  </a:moveTo>
                  <a:lnTo>
                    <a:pt x="8450" y="1392"/>
                  </a:lnTo>
                  <a:lnTo>
                    <a:pt x="8475" y="1378"/>
                  </a:lnTo>
                  <a:lnTo>
                    <a:pt x="8497" y="1366"/>
                  </a:lnTo>
                  <a:moveTo>
                    <a:pt x="8521" y="1354"/>
                  </a:moveTo>
                  <a:lnTo>
                    <a:pt x="8521" y="1354"/>
                  </a:lnTo>
                  <a:lnTo>
                    <a:pt x="8568" y="1328"/>
                  </a:lnTo>
                  <a:moveTo>
                    <a:pt x="8591" y="1316"/>
                  </a:moveTo>
                  <a:lnTo>
                    <a:pt x="8591" y="1316"/>
                  </a:lnTo>
                  <a:lnTo>
                    <a:pt x="8638" y="1291"/>
                  </a:lnTo>
                  <a:moveTo>
                    <a:pt x="8662" y="1278"/>
                  </a:moveTo>
                  <a:lnTo>
                    <a:pt x="8662" y="1278"/>
                  </a:lnTo>
                  <a:lnTo>
                    <a:pt x="8699" y="1258"/>
                  </a:lnTo>
                  <a:lnTo>
                    <a:pt x="8709" y="1253"/>
                  </a:lnTo>
                  <a:moveTo>
                    <a:pt x="8732" y="1240"/>
                  </a:moveTo>
                  <a:lnTo>
                    <a:pt x="8732" y="1240"/>
                  </a:lnTo>
                  <a:lnTo>
                    <a:pt x="8779" y="1215"/>
                  </a:lnTo>
                  <a:moveTo>
                    <a:pt x="8803" y="1202"/>
                  </a:moveTo>
                  <a:lnTo>
                    <a:pt x="8803" y="1202"/>
                  </a:lnTo>
                  <a:lnTo>
                    <a:pt x="8810" y="1198"/>
                  </a:lnTo>
                  <a:lnTo>
                    <a:pt x="8850" y="1177"/>
                  </a:lnTo>
                  <a:moveTo>
                    <a:pt x="8873" y="1164"/>
                  </a:moveTo>
                  <a:lnTo>
                    <a:pt x="8873" y="1164"/>
                  </a:lnTo>
                  <a:lnTo>
                    <a:pt x="8920" y="1139"/>
                  </a:lnTo>
                  <a:moveTo>
                    <a:pt x="8944" y="1126"/>
                  </a:moveTo>
                  <a:lnTo>
                    <a:pt x="8944" y="1126"/>
                  </a:lnTo>
                  <a:lnTo>
                    <a:pt x="8991" y="1101"/>
                  </a:lnTo>
                  <a:moveTo>
                    <a:pt x="9014" y="1089"/>
                  </a:moveTo>
                  <a:lnTo>
                    <a:pt x="9014" y="1089"/>
                  </a:lnTo>
                  <a:lnTo>
                    <a:pt x="9034" y="1078"/>
                  </a:lnTo>
                  <a:lnTo>
                    <a:pt x="9061" y="1063"/>
                  </a:lnTo>
                  <a:moveTo>
                    <a:pt x="9085" y="1051"/>
                  </a:moveTo>
                  <a:lnTo>
                    <a:pt x="9085" y="1051"/>
                  </a:lnTo>
                  <a:lnTo>
                    <a:pt x="9132" y="1025"/>
                  </a:lnTo>
                  <a:moveTo>
                    <a:pt x="9155" y="1012"/>
                  </a:moveTo>
                  <a:lnTo>
                    <a:pt x="9155" y="1012"/>
                  </a:lnTo>
                  <a:lnTo>
                    <a:pt x="9202" y="987"/>
                  </a:lnTo>
                  <a:moveTo>
                    <a:pt x="9225" y="974"/>
                  </a:moveTo>
                  <a:lnTo>
                    <a:pt x="9225" y="974"/>
                  </a:lnTo>
                  <a:lnTo>
                    <a:pt x="9256" y="957"/>
                  </a:lnTo>
                  <a:lnTo>
                    <a:pt x="9272" y="948"/>
                  </a:lnTo>
                  <a:moveTo>
                    <a:pt x="9295" y="936"/>
                  </a:moveTo>
                  <a:lnTo>
                    <a:pt x="9295" y="936"/>
                  </a:lnTo>
                  <a:lnTo>
                    <a:pt x="9342" y="910"/>
                  </a:lnTo>
                  <a:moveTo>
                    <a:pt x="9366" y="898"/>
                  </a:moveTo>
                  <a:lnTo>
                    <a:pt x="9366" y="898"/>
                  </a:lnTo>
                  <a:lnTo>
                    <a:pt x="9367" y="897"/>
                  </a:lnTo>
                  <a:lnTo>
                    <a:pt x="9413" y="872"/>
                  </a:lnTo>
                  <a:moveTo>
                    <a:pt x="9436" y="860"/>
                  </a:moveTo>
                  <a:lnTo>
                    <a:pt x="9436" y="860"/>
                  </a:lnTo>
                  <a:lnTo>
                    <a:pt x="9479" y="837"/>
                  </a:lnTo>
                  <a:lnTo>
                    <a:pt x="9483" y="835"/>
                  </a:lnTo>
                  <a:moveTo>
                    <a:pt x="9507" y="822"/>
                  </a:moveTo>
                  <a:lnTo>
                    <a:pt x="9507" y="822"/>
                  </a:lnTo>
                  <a:lnTo>
                    <a:pt x="9554" y="797"/>
                  </a:lnTo>
                  <a:moveTo>
                    <a:pt x="9577" y="784"/>
                  </a:moveTo>
                  <a:lnTo>
                    <a:pt x="9577" y="784"/>
                  </a:lnTo>
                  <a:lnTo>
                    <a:pt x="9591" y="777"/>
                  </a:lnTo>
                  <a:lnTo>
                    <a:pt x="9624" y="759"/>
                  </a:lnTo>
                  <a:moveTo>
                    <a:pt x="9648" y="746"/>
                  </a:moveTo>
                  <a:lnTo>
                    <a:pt x="9648" y="746"/>
                  </a:lnTo>
                  <a:lnTo>
                    <a:pt x="9695" y="721"/>
                  </a:lnTo>
                  <a:moveTo>
                    <a:pt x="9718" y="708"/>
                  </a:moveTo>
                  <a:lnTo>
                    <a:pt x="9718" y="708"/>
                  </a:lnTo>
                  <a:lnTo>
                    <a:pt x="9765" y="683"/>
                  </a:lnTo>
                  <a:moveTo>
                    <a:pt x="9789" y="670"/>
                  </a:moveTo>
                  <a:lnTo>
                    <a:pt x="9789" y="670"/>
                  </a:lnTo>
                  <a:lnTo>
                    <a:pt x="9814" y="657"/>
                  </a:lnTo>
                  <a:lnTo>
                    <a:pt x="9836" y="645"/>
                  </a:lnTo>
                  <a:moveTo>
                    <a:pt x="9859" y="633"/>
                  </a:moveTo>
                  <a:lnTo>
                    <a:pt x="9859" y="633"/>
                  </a:lnTo>
                  <a:lnTo>
                    <a:pt x="9906" y="607"/>
                  </a:lnTo>
                  <a:moveTo>
                    <a:pt x="9930" y="595"/>
                  </a:moveTo>
                  <a:lnTo>
                    <a:pt x="9930" y="595"/>
                  </a:lnTo>
                  <a:lnTo>
                    <a:pt x="9976" y="569"/>
                  </a:lnTo>
                  <a:moveTo>
                    <a:pt x="10000" y="557"/>
                  </a:moveTo>
                  <a:lnTo>
                    <a:pt x="10000" y="557"/>
                  </a:lnTo>
                  <a:lnTo>
                    <a:pt x="10036" y="537"/>
                  </a:lnTo>
                  <a:lnTo>
                    <a:pt x="10047" y="531"/>
                  </a:lnTo>
                  <a:moveTo>
                    <a:pt x="10070" y="519"/>
                  </a:moveTo>
                  <a:lnTo>
                    <a:pt x="10070" y="519"/>
                  </a:lnTo>
                  <a:lnTo>
                    <a:pt x="10117" y="494"/>
                  </a:lnTo>
                  <a:moveTo>
                    <a:pt x="10141" y="481"/>
                  </a:moveTo>
                  <a:lnTo>
                    <a:pt x="10141" y="481"/>
                  </a:lnTo>
                  <a:lnTo>
                    <a:pt x="10148" y="477"/>
                  </a:lnTo>
                  <a:lnTo>
                    <a:pt x="10188" y="456"/>
                  </a:lnTo>
                  <a:moveTo>
                    <a:pt x="10211" y="443"/>
                  </a:moveTo>
                  <a:lnTo>
                    <a:pt x="10211" y="443"/>
                  </a:lnTo>
                  <a:lnTo>
                    <a:pt x="10258" y="418"/>
                  </a:lnTo>
                  <a:moveTo>
                    <a:pt x="10282" y="405"/>
                  </a:moveTo>
                  <a:lnTo>
                    <a:pt x="10282" y="405"/>
                  </a:lnTo>
                  <a:lnTo>
                    <a:pt x="10329" y="380"/>
                  </a:lnTo>
                  <a:moveTo>
                    <a:pt x="10352" y="367"/>
                  </a:moveTo>
                  <a:lnTo>
                    <a:pt x="10352" y="367"/>
                  </a:lnTo>
                  <a:lnTo>
                    <a:pt x="10371" y="357"/>
                  </a:lnTo>
                  <a:lnTo>
                    <a:pt x="10399" y="342"/>
                  </a:lnTo>
                  <a:moveTo>
                    <a:pt x="10422" y="329"/>
                  </a:moveTo>
                  <a:lnTo>
                    <a:pt x="10422" y="329"/>
                  </a:lnTo>
                  <a:lnTo>
                    <a:pt x="10469" y="303"/>
                  </a:lnTo>
                  <a:moveTo>
                    <a:pt x="10493" y="290"/>
                  </a:moveTo>
                  <a:lnTo>
                    <a:pt x="10493" y="290"/>
                  </a:lnTo>
                  <a:lnTo>
                    <a:pt x="10539" y="265"/>
                  </a:lnTo>
                  <a:moveTo>
                    <a:pt x="10563" y="252"/>
                  </a:moveTo>
                  <a:lnTo>
                    <a:pt x="10563" y="252"/>
                  </a:lnTo>
                  <a:lnTo>
                    <a:pt x="10594" y="236"/>
                  </a:lnTo>
                  <a:lnTo>
                    <a:pt x="10610" y="227"/>
                  </a:lnTo>
                  <a:moveTo>
                    <a:pt x="10633" y="214"/>
                  </a:moveTo>
                  <a:lnTo>
                    <a:pt x="10633" y="214"/>
                  </a:lnTo>
                  <a:lnTo>
                    <a:pt x="10680" y="189"/>
                  </a:lnTo>
                  <a:moveTo>
                    <a:pt x="10704" y="177"/>
                  </a:moveTo>
                  <a:lnTo>
                    <a:pt x="10704" y="177"/>
                  </a:lnTo>
                  <a:lnTo>
                    <a:pt x="10706" y="176"/>
                  </a:lnTo>
                  <a:lnTo>
                    <a:pt x="10751" y="151"/>
                  </a:lnTo>
                  <a:moveTo>
                    <a:pt x="10774" y="139"/>
                  </a:moveTo>
                  <a:lnTo>
                    <a:pt x="10774" y="139"/>
                  </a:lnTo>
                  <a:lnTo>
                    <a:pt x="10818" y="116"/>
                  </a:lnTo>
                  <a:lnTo>
                    <a:pt x="10821" y="114"/>
                  </a:lnTo>
                  <a:moveTo>
                    <a:pt x="10845" y="101"/>
                  </a:moveTo>
                  <a:lnTo>
                    <a:pt x="10845" y="101"/>
                  </a:lnTo>
                  <a:lnTo>
                    <a:pt x="10892" y="75"/>
                  </a:lnTo>
                  <a:moveTo>
                    <a:pt x="10915" y="63"/>
                  </a:moveTo>
                  <a:lnTo>
                    <a:pt x="10915" y="63"/>
                  </a:lnTo>
                  <a:lnTo>
                    <a:pt x="10928" y="56"/>
                  </a:lnTo>
                  <a:lnTo>
                    <a:pt x="10962" y="38"/>
                  </a:lnTo>
                  <a:moveTo>
                    <a:pt x="10986" y="25"/>
                  </a:moveTo>
                  <a:lnTo>
                    <a:pt x="10986" y="25"/>
                  </a:lnTo>
                  <a:lnTo>
                    <a:pt x="11033" y="0"/>
                  </a:lnTo>
                </a:path>
              </a:pathLst>
            </a:custGeom>
            <a:noFill/>
            <a:ln w="6350" cap="flat">
              <a:solidFill>
                <a:srgbClr val="80808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45"/>
            <p:cNvSpPr>
              <a:spLocks noEditPoints="1"/>
            </p:cNvSpPr>
            <p:nvPr/>
          </p:nvSpPr>
          <p:spPr bwMode="auto">
            <a:xfrm>
              <a:off x="374" y="1040"/>
              <a:ext cx="1410" cy="761"/>
            </a:xfrm>
            <a:custGeom>
              <a:avLst/>
              <a:gdLst>
                <a:gd name="T0" fmla="*/ 0 w 11040"/>
                <a:gd name="T1" fmla="*/ 0 h 5952"/>
                <a:gd name="T2" fmla="*/ 0 w 11040"/>
                <a:gd name="T3" fmla="*/ 0 h 5952"/>
                <a:gd name="T4" fmla="*/ 0 w 11040"/>
                <a:gd name="T5" fmla="*/ 5952 h 5952"/>
                <a:gd name="T6" fmla="*/ 11040 w 11040"/>
                <a:gd name="T7" fmla="*/ 5952 h 5952"/>
                <a:gd name="T8" fmla="*/ 0 w 11040"/>
                <a:gd name="T9" fmla="*/ 0 h 5952"/>
                <a:gd name="T10" fmla="*/ 0 w 11040"/>
                <a:gd name="T11" fmla="*/ 0 h 5952"/>
              </a:gdLst>
              <a:ahLst/>
              <a:cxnLst>
                <a:cxn ang="0">
                  <a:pos x="T0" y="T1"/>
                </a:cxn>
                <a:cxn ang="0">
                  <a:pos x="T2" y="T3"/>
                </a:cxn>
                <a:cxn ang="0">
                  <a:pos x="T4" y="T5"/>
                </a:cxn>
                <a:cxn ang="0">
                  <a:pos x="T6" y="T7"/>
                </a:cxn>
                <a:cxn ang="0">
                  <a:pos x="T8" y="T9"/>
                </a:cxn>
                <a:cxn ang="0">
                  <a:pos x="T10" y="T11"/>
                </a:cxn>
              </a:cxnLst>
              <a:rect l="0" t="0" r="r" b="b"/>
              <a:pathLst>
                <a:path w="11040" h="5952">
                  <a:moveTo>
                    <a:pt x="0" y="0"/>
                  </a:moveTo>
                  <a:lnTo>
                    <a:pt x="0" y="0"/>
                  </a:lnTo>
                  <a:lnTo>
                    <a:pt x="0" y="5952"/>
                  </a:lnTo>
                  <a:lnTo>
                    <a:pt x="11040" y="5952"/>
                  </a:lnTo>
                  <a:moveTo>
                    <a:pt x="0" y="0"/>
                  </a:move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46"/>
            <p:cNvSpPr>
              <a:spLocks/>
            </p:cNvSpPr>
            <p:nvPr/>
          </p:nvSpPr>
          <p:spPr bwMode="auto">
            <a:xfrm>
              <a:off x="1577" y="1194"/>
              <a:ext cx="20" cy="44"/>
            </a:xfrm>
            <a:custGeom>
              <a:avLst/>
              <a:gdLst>
                <a:gd name="T0" fmla="*/ 84 w 153"/>
                <a:gd name="T1" fmla="*/ 108 h 349"/>
                <a:gd name="T2" fmla="*/ 84 w 153"/>
                <a:gd name="T3" fmla="*/ 108 h 349"/>
                <a:gd name="T4" fmla="*/ 84 w 153"/>
                <a:gd name="T5" fmla="*/ 349 h 349"/>
                <a:gd name="T6" fmla="*/ 153 w 153"/>
                <a:gd name="T7" fmla="*/ 349 h 349"/>
                <a:gd name="T8" fmla="*/ 153 w 153"/>
                <a:gd name="T9" fmla="*/ 0 h 349"/>
                <a:gd name="T10" fmla="*/ 107 w 153"/>
                <a:gd name="T11" fmla="*/ 0 h 349"/>
                <a:gd name="T12" fmla="*/ 0 w 153"/>
                <a:gd name="T13" fmla="*/ 62 h 349"/>
                <a:gd name="T14" fmla="*/ 0 w 153"/>
                <a:gd name="T15" fmla="*/ 108 h 349"/>
                <a:gd name="T16" fmla="*/ 84 w 153"/>
                <a:gd name="T17" fmla="*/ 10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49">
                  <a:moveTo>
                    <a:pt x="84" y="108"/>
                  </a:moveTo>
                  <a:lnTo>
                    <a:pt x="84" y="108"/>
                  </a:lnTo>
                  <a:lnTo>
                    <a:pt x="84" y="349"/>
                  </a:lnTo>
                  <a:lnTo>
                    <a:pt x="153" y="349"/>
                  </a:lnTo>
                  <a:lnTo>
                    <a:pt x="153" y="0"/>
                  </a:lnTo>
                  <a:lnTo>
                    <a:pt x="107" y="0"/>
                  </a:lnTo>
                  <a:cubicBezTo>
                    <a:pt x="96" y="41"/>
                    <a:pt x="60" y="62"/>
                    <a:pt x="0" y="62"/>
                  </a:cubicBezTo>
                  <a:lnTo>
                    <a:pt x="0" y="108"/>
                  </a:lnTo>
                  <a:lnTo>
                    <a:pt x="84" y="10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47"/>
            <p:cNvSpPr>
              <a:spLocks/>
            </p:cNvSpPr>
            <p:nvPr/>
          </p:nvSpPr>
          <p:spPr bwMode="auto">
            <a:xfrm>
              <a:off x="1612" y="1194"/>
              <a:ext cx="20" cy="44"/>
            </a:xfrm>
            <a:custGeom>
              <a:avLst/>
              <a:gdLst>
                <a:gd name="T0" fmla="*/ 84 w 153"/>
                <a:gd name="T1" fmla="*/ 108 h 349"/>
                <a:gd name="T2" fmla="*/ 84 w 153"/>
                <a:gd name="T3" fmla="*/ 108 h 349"/>
                <a:gd name="T4" fmla="*/ 84 w 153"/>
                <a:gd name="T5" fmla="*/ 349 h 349"/>
                <a:gd name="T6" fmla="*/ 153 w 153"/>
                <a:gd name="T7" fmla="*/ 349 h 349"/>
                <a:gd name="T8" fmla="*/ 153 w 153"/>
                <a:gd name="T9" fmla="*/ 0 h 349"/>
                <a:gd name="T10" fmla="*/ 107 w 153"/>
                <a:gd name="T11" fmla="*/ 0 h 349"/>
                <a:gd name="T12" fmla="*/ 0 w 153"/>
                <a:gd name="T13" fmla="*/ 62 h 349"/>
                <a:gd name="T14" fmla="*/ 0 w 153"/>
                <a:gd name="T15" fmla="*/ 108 h 349"/>
                <a:gd name="T16" fmla="*/ 84 w 153"/>
                <a:gd name="T17" fmla="*/ 10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49">
                  <a:moveTo>
                    <a:pt x="84" y="108"/>
                  </a:moveTo>
                  <a:lnTo>
                    <a:pt x="84" y="108"/>
                  </a:lnTo>
                  <a:lnTo>
                    <a:pt x="84" y="349"/>
                  </a:lnTo>
                  <a:lnTo>
                    <a:pt x="153" y="349"/>
                  </a:lnTo>
                  <a:lnTo>
                    <a:pt x="153" y="0"/>
                  </a:lnTo>
                  <a:lnTo>
                    <a:pt x="107" y="0"/>
                  </a:lnTo>
                  <a:cubicBezTo>
                    <a:pt x="96" y="41"/>
                    <a:pt x="60" y="62"/>
                    <a:pt x="0" y="62"/>
                  </a:cubicBezTo>
                  <a:lnTo>
                    <a:pt x="0" y="108"/>
                  </a:lnTo>
                  <a:lnTo>
                    <a:pt x="84" y="10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48"/>
            <p:cNvSpPr>
              <a:spLocks noEditPoints="1"/>
            </p:cNvSpPr>
            <p:nvPr/>
          </p:nvSpPr>
          <p:spPr bwMode="auto">
            <a:xfrm>
              <a:off x="1645" y="1193"/>
              <a:ext cx="32" cy="47"/>
            </a:xfrm>
            <a:custGeom>
              <a:avLst/>
              <a:gdLst>
                <a:gd name="T0" fmla="*/ 186 w 255"/>
                <a:gd name="T1" fmla="*/ 359 h 371"/>
                <a:gd name="T2" fmla="*/ 186 w 255"/>
                <a:gd name="T3" fmla="*/ 359 h 371"/>
                <a:gd name="T4" fmla="*/ 255 w 255"/>
                <a:gd name="T5" fmla="*/ 359 h 371"/>
                <a:gd name="T6" fmla="*/ 255 w 255"/>
                <a:gd name="T7" fmla="*/ 0 h 371"/>
                <a:gd name="T8" fmla="*/ 186 w 255"/>
                <a:gd name="T9" fmla="*/ 0 h 371"/>
                <a:gd name="T10" fmla="*/ 186 w 255"/>
                <a:gd name="T11" fmla="*/ 128 h 371"/>
                <a:gd name="T12" fmla="*/ 112 w 255"/>
                <a:gd name="T13" fmla="*/ 89 h 371"/>
                <a:gd name="T14" fmla="*/ 0 w 255"/>
                <a:gd name="T15" fmla="*/ 230 h 371"/>
                <a:gd name="T16" fmla="*/ 29 w 255"/>
                <a:gd name="T17" fmla="*/ 328 h 371"/>
                <a:gd name="T18" fmla="*/ 112 w 255"/>
                <a:gd name="T19" fmla="*/ 371 h 371"/>
                <a:gd name="T20" fmla="*/ 186 w 255"/>
                <a:gd name="T21" fmla="*/ 332 h 371"/>
                <a:gd name="T22" fmla="*/ 186 w 255"/>
                <a:gd name="T23" fmla="*/ 359 h 371"/>
                <a:gd name="T24" fmla="*/ 128 w 255"/>
                <a:gd name="T25" fmla="*/ 146 h 371"/>
                <a:gd name="T26" fmla="*/ 128 w 255"/>
                <a:gd name="T27" fmla="*/ 146 h 371"/>
                <a:gd name="T28" fmla="*/ 186 w 255"/>
                <a:gd name="T29" fmla="*/ 231 h 371"/>
                <a:gd name="T30" fmla="*/ 128 w 255"/>
                <a:gd name="T31" fmla="*/ 313 h 371"/>
                <a:gd name="T32" fmla="*/ 69 w 255"/>
                <a:gd name="T33" fmla="*/ 230 h 371"/>
                <a:gd name="T34" fmla="*/ 128 w 255"/>
                <a:gd name="T35" fmla="*/ 14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371">
                  <a:moveTo>
                    <a:pt x="186" y="359"/>
                  </a:moveTo>
                  <a:lnTo>
                    <a:pt x="186" y="359"/>
                  </a:lnTo>
                  <a:lnTo>
                    <a:pt x="255" y="359"/>
                  </a:lnTo>
                  <a:lnTo>
                    <a:pt x="255" y="0"/>
                  </a:lnTo>
                  <a:lnTo>
                    <a:pt x="186" y="0"/>
                  </a:lnTo>
                  <a:lnTo>
                    <a:pt x="186" y="128"/>
                  </a:lnTo>
                  <a:cubicBezTo>
                    <a:pt x="168" y="101"/>
                    <a:pt x="145" y="89"/>
                    <a:pt x="112" y="89"/>
                  </a:cubicBezTo>
                  <a:cubicBezTo>
                    <a:pt x="49" y="89"/>
                    <a:pt x="0" y="150"/>
                    <a:pt x="0" y="230"/>
                  </a:cubicBezTo>
                  <a:cubicBezTo>
                    <a:pt x="0" y="266"/>
                    <a:pt x="11" y="303"/>
                    <a:pt x="29" y="328"/>
                  </a:cubicBezTo>
                  <a:cubicBezTo>
                    <a:pt x="47" y="354"/>
                    <a:pt x="80" y="371"/>
                    <a:pt x="112" y="371"/>
                  </a:cubicBezTo>
                  <a:cubicBezTo>
                    <a:pt x="145" y="371"/>
                    <a:pt x="168" y="358"/>
                    <a:pt x="186" y="332"/>
                  </a:cubicBezTo>
                  <a:lnTo>
                    <a:pt x="186" y="359"/>
                  </a:lnTo>
                  <a:close/>
                  <a:moveTo>
                    <a:pt x="128" y="146"/>
                  </a:moveTo>
                  <a:lnTo>
                    <a:pt x="128" y="146"/>
                  </a:lnTo>
                  <a:cubicBezTo>
                    <a:pt x="163" y="146"/>
                    <a:pt x="186" y="180"/>
                    <a:pt x="186" y="231"/>
                  </a:cubicBezTo>
                  <a:cubicBezTo>
                    <a:pt x="186" y="279"/>
                    <a:pt x="162" y="313"/>
                    <a:pt x="128" y="313"/>
                  </a:cubicBezTo>
                  <a:cubicBezTo>
                    <a:pt x="93" y="313"/>
                    <a:pt x="69" y="279"/>
                    <a:pt x="69" y="230"/>
                  </a:cubicBezTo>
                  <a:cubicBezTo>
                    <a:pt x="69" y="181"/>
                    <a:pt x="93" y="146"/>
                    <a:pt x="128" y="14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49"/>
            <p:cNvSpPr>
              <a:spLocks noEditPoints="1"/>
            </p:cNvSpPr>
            <p:nvPr/>
          </p:nvSpPr>
          <p:spPr bwMode="auto">
            <a:xfrm>
              <a:off x="1687" y="1193"/>
              <a:ext cx="36" cy="45"/>
            </a:xfrm>
            <a:custGeom>
              <a:avLst/>
              <a:gdLst>
                <a:gd name="T0" fmla="*/ 0 w 288"/>
                <a:gd name="T1" fmla="*/ 359 h 359"/>
                <a:gd name="T2" fmla="*/ 0 w 288"/>
                <a:gd name="T3" fmla="*/ 359 h 359"/>
                <a:gd name="T4" fmla="*/ 162 w 288"/>
                <a:gd name="T5" fmla="*/ 359 h 359"/>
                <a:gd name="T6" fmla="*/ 252 w 288"/>
                <a:gd name="T7" fmla="*/ 333 h 359"/>
                <a:gd name="T8" fmla="*/ 288 w 288"/>
                <a:gd name="T9" fmla="*/ 256 h 359"/>
                <a:gd name="T10" fmla="*/ 228 w 288"/>
                <a:gd name="T11" fmla="*/ 168 h 359"/>
                <a:gd name="T12" fmla="*/ 277 w 288"/>
                <a:gd name="T13" fmla="*/ 94 h 359"/>
                <a:gd name="T14" fmla="*/ 245 w 288"/>
                <a:gd name="T15" fmla="*/ 26 h 359"/>
                <a:gd name="T16" fmla="*/ 160 w 288"/>
                <a:gd name="T17" fmla="*/ 0 h 359"/>
                <a:gd name="T18" fmla="*/ 0 w 288"/>
                <a:gd name="T19" fmla="*/ 0 h 359"/>
                <a:gd name="T20" fmla="*/ 0 w 288"/>
                <a:gd name="T21" fmla="*/ 359 h 359"/>
                <a:gd name="T22" fmla="*/ 74 w 288"/>
                <a:gd name="T23" fmla="*/ 61 h 359"/>
                <a:gd name="T24" fmla="*/ 74 w 288"/>
                <a:gd name="T25" fmla="*/ 61 h 359"/>
                <a:gd name="T26" fmla="*/ 154 w 288"/>
                <a:gd name="T27" fmla="*/ 61 h 359"/>
                <a:gd name="T28" fmla="*/ 207 w 288"/>
                <a:gd name="T29" fmla="*/ 102 h 359"/>
                <a:gd name="T30" fmla="*/ 154 w 288"/>
                <a:gd name="T31" fmla="*/ 143 h 359"/>
                <a:gd name="T32" fmla="*/ 74 w 288"/>
                <a:gd name="T33" fmla="*/ 143 h 359"/>
                <a:gd name="T34" fmla="*/ 74 w 288"/>
                <a:gd name="T35" fmla="*/ 61 h 359"/>
                <a:gd name="T36" fmla="*/ 74 w 288"/>
                <a:gd name="T37" fmla="*/ 204 h 359"/>
                <a:gd name="T38" fmla="*/ 74 w 288"/>
                <a:gd name="T39" fmla="*/ 204 h 359"/>
                <a:gd name="T40" fmla="*/ 162 w 288"/>
                <a:gd name="T41" fmla="*/ 204 h 359"/>
                <a:gd name="T42" fmla="*/ 217 w 288"/>
                <a:gd name="T43" fmla="*/ 251 h 359"/>
                <a:gd name="T44" fmla="*/ 162 w 288"/>
                <a:gd name="T45" fmla="*/ 298 h 359"/>
                <a:gd name="T46" fmla="*/ 74 w 288"/>
                <a:gd name="T47" fmla="*/ 298 h 359"/>
                <a:gd name="T48" fmla="*/ 74 w 288"/>
                <a:gd name="T49" fmla="*/ 204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 h="359">
                  <a:moveTo>
                    <a:pt x="0" y="359"/>
                  </a:moveTo>
                  <a:lnTo>
                    <a:pt x="0" y="359"/>
                  </a:lnTo>
                  <a:lnTo>
                    <a:pt x="162" y="359"/>
                  </a:lnTo>
                  <a:cubicBezTo>
                    <a:pt x="203" y="359"/>
                    <a:pt x="231" y="351"/>
                    <a:pt x="252" y="333"/>
                  </a:cubicBezTo>
                  <a:cubicBezTo>
                    <a:pt x="274" y="315"/>
                    <a:pt x="288" y="284"/>
                    <a:pt x="288" y="256"/>
                  </a:cubicBezTo>
                  <a:cubicBezTo>
                    <a:pt x="288" y="220"/>
                    <a:pt x="269" y="192"/>
                    <a:pt x="228" y="168"/>
                  </a:cubicBezTo>
                  <a:cubicBezTo>
                    <a:pt x="264" y="146"/>
                    <a:pt x="277" y="125"/>
                    <a:pt x="277" y="94"/>
                  </a:cubicBezTo>
                  <a:cubicBezTo>
                    <a:pt x="277" y="70"/>
                    <a:pt x="265" y="44"/>
                    <a:pt x="245" y="26"/>
                  </a:cubicBezTo>
                  <a:cubicBezTo>
                    <a:pt x="224" y="8"/>
                    <a:pt x="199" y="0"/>
                    <a:pt x="160" y="0"/>
                  </a:cubicBezTo>
                  <a:lnTo>
                    <a:pt x="0" y="0"/>
                  </a:lnTo>
                  <a:lnTo>
                    <a:pt x="0" y="359"/>
                  </a:lnTo>
                  <a:close/>
                  <a:moveTo>
                    <a:pt x="74" y="61"/>
                  </a:moveTo>
                  <a:lnTo>
                    <a:pt x="74" y="61"/>
                  </a:lnTo>
                  <a:lnTo>
                    <a:pt x="154" y="61"/>
                  </a:lnTo>
                  <a:cubicBezTo>
                    <a:pt x="188" y="61"/>
                    <a:pt x="207" y="76"/>
                    <a:pt x="207" y="102"/>
                  </a:cubicBezTo>
                  <a:cubicBezTo>
                    <a:pt x="207" y="129"/>
                    <a:pt x="188" y="143"/>
                    <a:pt x="154" y="143"/>
                  </a:cubicBezTo>
                  <a:lnTo>
                    <a:pt x="74" y="143"/>
                  </a:lnTo>
                  <a:lnTo>
                    <a:pt x="74" y="61"/>
                  </a:lnTo>
                  <a:close/>
                  <a:moveTo>
                    <a:pt x="74" y="204"/>
                  </a:moveTo>
                  <a:lnTo>
                    <a:pt x="74" y="204"/>
                  </a:lnTo>
                  <a:lnTo>
                    <a:pt x="162" y="204"/>
                  </a:lnTo>
                  <a:cubicBezTo>
                    <a:pt x="198" y="204"/>
                    <a:pt x="217" y="221"/>
                    <a:pt x="217" y="251"/>
                  </a:cubicBezTo>
                  <a:cubicBezTo>
                    <a:pt x="217" y="281"/>
                    <a:pt x="198" y="298"/>
                    <a:pt x="162" y="298"/>
                  </a:cubicBezTo>
                  <a:lnTo>
                    <a:pt x="74" y="298"/>
                  </a:lnTo>
                  <a:lnTo>
                    <a:pt x="74" y="20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50"/>
            <p:cNvSpPr>
              <a:spLocks noEditPoints="1"/>
            </p:cNvSpPr>
            <p:nvPr/>
          </p:nvSpPr>
          <p:spPr bwMode="auto">
            <a:xfrm>
              <a:off x="1714" y="1065"/>
              <a:ext cx="47" cy="266"/>
            </a:xfrm>
            <a:custGeom>
              <a:avLst/>
              <a:gdLst>
                <a:gd name="T0" fmla="*/ 368 w 368"/>
                <a:gd name="T1" fmla="*/ 2083 h 2083"/>
                <a:gd name="T2" fmla="*/ 368 w 368"/>
                <a:gd name="T3" fmla="*/ 2083 h 2083"/>
                <a:gd name="T4" fmla="*/ 0 w 368"/>
                <a:gd name="T5" fmla="*/ 2083 h 2083"/>
                <a:gd name="T6" fmla="*/ 368 w 368"/>
                <a:gd name="T7" fmla="*/ 0 h 2083"/>
                <a:gd name="T8" fmla="*/ 368 w 368"/>
                <a:gd name="T9" fmla="*/ 0 h 2083"/>
                <a:gd name="T10" fmla="*/ 0 w 368"/>
                <a:gd name="T11" fmla="*/ 0 h 2083"/>
                <a:gd name="T12" fmla="*/ 184 w 368"/>
                <a:gd name="T13" fmla="*/ 0 h 2083"/>
                <a:gd name="T14" fmla="*/ 184 w 368"/>
                <a:gd name="T15" fmla="*/ 0 h 2083"/>
                <a:gd name="T16" fmla="*/ 184 w 368"/>
                <a:gd name="T17" fmla="*/ 2083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2083">
                  <a:moveTo>
                    <a:pt x="368" y="2083"/>
                  </a:moveTo>
                  <a:lnTo>
                    <a:pt x="368" y="2083"/>
                  </a:lnTo>
                  <a:lnTo>
                    <a:pt x="0" y="2083"/>
                  </a:lnTo>
                  <a:moveTo>
                    <a:pt x="368" y="0"/>
                  </a:moveTo>
                  <a:lnTo>
                    <a:pt x="368" y="0"/>
                  </a:lnTo>
                  <a:lnTo>
                    <a:pt x="0" y="0"/>
                  </a:lnTo>
                  <a:moveTo>
                    <a:pt x="184" y="0"/>
                  </a:moveTo>
                  <a:lnTo>
                    <a:pt x="184" y="0"/>
                  </a:lnTo>
                  <a:lnTo>
                    <a:pt x="184" y="2083"/>
                  </a:lnTo>
                </a:path>
              </a:pathLst>
            </a:custGeom>
            <a:noFill/>
            <a:ln w="1270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51"/>
            <p:cNvSpPr>
              <a:spLocks noEditPoints="1"/>
            </p:cNvSpPr>
            <p:nvPr/>
          </p:nvSpPr>
          <p:spPr bwMode="auto">
            <a:xfrm>
              <a:off x="1714" y="1065"/>
              <a:ext cx="47" cy="266"/>
            </a:xfrm>
            <a:custGeom>
              <a:avLst/>
              <a:gdLst>
                <a:gd name="T0" fmla="*/ 368 w 368"/>
                <a:gd name="T1" fmla="*/ 2083 h 2083"/>
                <a:gd name="T2" fmla="*/ 368 w 368"/>
                <a:gd name="T3" fmla="*/ 2083 h 2083"/>
                <a:gd name="T4" fmla="*/ 0 w 368"/>
                <a:gd name="T5" fmla="*/ 2083 h 2083"/>
                <a:gd name="T6" fmla="*/ 368 w 368"/>
                <a:gd name="T7" fmla="*/ 0 h 2083"/>
                <a:gd name="T8" fmla="*/ 368 w 368"/>
                <a:gd name="T9" fmla="*/ 0 h 2083"/>
                <a:gd name="T10" fmla="*/ 0 w 368"/>
                <a:gd name="T11" fmla="*/ 0 h 2083"/>
              </a:gdLst>
              <a:ahLst/>
              <a:cxnLst>
                <a:cxn ang="0">
                  <a:pos x="T0" y="T1"/>
                </a:cxn>
                <a:cxn ang="0">
                  <a:pos x="T2" y="T3"/>
                </a:cxn>
                <a:cxn ang="0">
                  <a:pos x="T4" y="T5"/>
                </a:cxn>
                <a:cxn ang="0">
                  <a:pos x="T6" y="T7"/>
                </a:cxn>
                <a:cxn ang="0">
                  <a:pos x="T8" y="T9"/>
                </a:cxn>
                <a:cxn ang="0">
                  <a:pos x="T10" y="T11"/>
                </a:cxn>
              </a:cxnLst>
              <a:rect l="0" t="0" r="r" b="b"/>
              <a:pathLst>
                <a:path w="368" h="2083">
                  <a:moveTo>
                    <a:pt x="368" y="2083"/>
                  </a:moveTo>
                  <a:lnTo>
                    <a:pt x="368" y="2083"/>
                  </a:lnTo>
                  <a:lnTo>
                    <a:pt x="0" y="2083"/>
                  </a:lnTo>
                  <a:moveTo>
                    <a:pt x="368" y="0"/>
                  </a:moveTo>
                  <a:lnTo>
                    <a:pt x="368"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en-US" dirty="0" smtClean="0"/>
              <a:t>Interference Alignment</a:t>
            </a:r>
            <a:endParaRPr lang="en-US" dirty="0"/>
          </a:p>
        </p:txBody>
      </p:sp>
      <p:grpSp>
        <p:nvGrpSpPr>
          <p:cNvPr id="6" name="Group 5"/>
          <p:cNvGrpSpPr/>
          <p:nvPr/>
        </p:nvGrpSpPr>
        <p:grpSpPr>
          <a:xfrm>
            <a:off x="6720138" y="2036364"/>
            <a:ext cx="1355920" cy="1309855"/>
            <a:chOff x="2499360" y="1670770"/>
            <a:chExt cx="533381" cy="462609"/>
          </a:xfrm>
        </p:grpSpPr>
        <p:sp>
          <p:nvSpPr>
            <p:cNvPr id="4" name="Rectangle 3"/>
            <p:cNvSpPr/>
            <p:nvPr/>
          </p:nvSpPr>
          <p:spPr>
            <a:xfrm>
              <a:off x="2499360" y="1839566"/>
              <a:ext cx="335280" cy="1828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249749">
              <a:off x="2697461" y="1670770"/>
              <a:ext cx="335280" cy="4626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 name="Straight Arrow Connector 18"/>
          <p:cNvCxnSpPr>
            <a:stCxn id="44" idx="55"/>
          </p:cNvCxnSpPr>
          <p:nvPr/>
        </p:nvCxnSpPr>
        <p:spPr>
          <a:xfrm>
            <a:off x="7202121" y="2211608"/>
            <a:ext cx="17598" cy="1240759"/>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179108" y="2514301"/>
            <a:ext cx="989574" cy="461665"/>
          </a:xfrm>
          <a:prstGeom prst="rect">
            <a:avLst/>
          </a:prstGeom>
          <a:noFill/>
        </p:spPr>
        <p:txBody>
          <a:bodyPr wrap="none" rtlCol="0">
            <a:spAutoFit/>
          </a:bodyPr>
          <a:lstStyle/>
          <a:p>
            <a:r>
              <a:rPr lang="en-US" sz="2400" dirty="0" smtClean="0"/>
              <a:t>-11 dB</a:t>
            </a:r>
            <a:endParaRPr lang="en-US" sz="2400" dirty="0"/>
          </a:p>
        </p:txBody>
      </p:sp>
      <p:sp>
        <p:nvSpPr>
          <p:cNvPr id="9" name="TextBox 8"/>
          <p:cNvSpPr txBox="1"/>
          <p:nvPr/>
        </p:nvSpPr>
        <p:spPr>
          <a:xfrm rot="16200000">
            <a:off x="-981951" y="3529296"/>
            <a:ext cx="4382179" cy="461665"/>
          </a:xfrm>
          <a:prstGeom prst="rect">
            <a:avLst/>
          </a:prstGeom>
          <a:solidFill>
            <a:schemeClr val="bg1"/>
          </a:solidFill>
        </p:spPr>
        <p:txBody>
          <a:bodyPr wrap="none" rtlCol="0">
            <a:spAutoFit/>
          </a:bodyPr>
          <a:lstStyle/>
          <a:p>
            <a:r>
              <a:rPr lang="en-US" sz="2400" dirty="0" smtClean="0"/>
              <a:t>Interference After Alignment (dB)</a:t>
            </a:r>
            <a:endParaRPr lang="en-US" sz="2400" dirty="0"/>
          </a:p>
        </p:txBody>
      </p:sp>
      <p:sp>
        <p:nvSpPr>
          <p:cNvPr id="11" name="TextBox 10"/>
          <p:cNvSpPr txBox="1"/>
          <p:nvPr/>
        </p:nvSpPr>
        <p:spPr>
          <a:xfrm>
            <a:off x="2725495" y="5790609"/>
            <a:ext cx="4591371" cy="461665"/>
          </a:xfrm>
          <a:prstGeom prst="rect">
            <a:avLst/>
          </a:prstGeom>
          <a:solidFill>
            <a:schemeClr val="bg1"/>
          </a:solidFill>
        </p:spPr>
        <p:txBody>
          <a:bodyPr wrap="none" rtlCol="0">
            <a:spAutoFit/>
          </a:bodyPr>
          <a:lstStyle/>
          <a:p>
            <a:r>
              <a:rPr lang="en-US" sz="2400" dirty="0" smtClean="0"/>
              <a:t>Interference Before Alignment (dB)</a:t>
            </a:r>
            <a:endParaRPr lang="en-US" sz="2400" dirty="0"/>
          </a:p>
        </p:txBody>
      </p:sp>
      <p:cxnSp>
        <p:nvCxnSpPr>
          <p:cNvPr id="45" name="Straight Connector 44"/>
          <p:cNvCxnSpPr>
            <a:endCxn id="27" idx="2"/>
          </p:cNvCxnSpPr>
          <p:nvPr/>
        </p:nvCxnSpPr>
        <p:spPr>
          <a:xfrm flipV="1">
            <a:off x="4191869" y="3452367"/>
            <a:ext cx="3037327" cy="1868224"/>
          </a:xfrm>
          <a:prstGeom prst="line">
            <a:avLst/>
          </a:prstGeom>
          <a:ln w="9525"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7509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a:t>
            </a:r>
            <a:r>
              <a:rPr lang="en-US" dirty="0" smtClean="0"/>
              <a:t>Similar Picture </a:t>
            </a:r>
            <a:r>
              <a:rPr lang="en-US" dirty="0"/>
              <a:t>in </a:t>
            </a:r>
            <a:r>
              <a:rPr lang="en-US" dirty="0" smtClean="0"/>
              <a:t>Wired Networks</a:t>
            </a:r>
            <a:endParaRPr lang="en-US" dirty="0"/>
          </a:p>
        </p:txBody>
      </p:sp>
      <p:sp>
        <p:nvSpPr>
          <p:cNvPr id="4" name="Content Placeholder 2"/>
          <p:cNvSpPr txBox="1">
            <a:spLocks/>
          </p:cNvSpPr>
          <p:nvPr/>
        </p:nvSpPr>
        <p:spPr>
          <a:xfrm>
            <a:off x="2644205" y="3609693"/>
            <a:ext cx="3854621" cy="8780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t>Switch Manufacturers</a:t>
            </a:r>
            <a:endParaRPr lang="en-US" sz="2800" dirty="0"/>
          </a:p>
        </p:txBody>
      </p:sp>
      <p:sp>
        <p:nvSpPr>
          <p:cNvPr id="9" name="TextBox 8"/>
          <p:cNvSpPr txBox="1"/>
          <p:nvPr/>
        </p:nvSpPr>
        <p:spPr>
          <a:xfrm>
            <a:off x="257414" y="2499072"/>
            <a:ext cx="2436910" cy="1292662"/>
          </a:xfrm>
          <a:prstGeom prst="rect">
            <a:avLst/>
          </a:prstGeom>
          <a:noFill/>
        </p:spPr>
        <p:txBody>
          <a:bodyPr wrap="none" rtlCol="0">
            <a:spAutoFit/>
          </a:bodyPr>
          <a:lstStyle/>
          <a:p>
            <a:pPr marL="0" lvl="1" algn="ctr"/>
            <a:r>
              <a:rPr lang="en-US" sz="2600" dirty="0" smtClean="0"/>
              <a:t>Build techniques</a:t>
            </a:r>
          </a:p>
          <a:p>
            <a:pPr marL="0" lvl="1" algn="ctr"/>
            <a:r>
              <a:rPr lang="en-US" sz="2600" dirty="0"/>
              <a:t>i</a:t>
            </a:r>
            <a:r>
              <a:rPr lang="en-US" sz="2600" dirty="0" smtClean="0"/>
              <a:t>nto hardware &amp;</a:t>
            </a:r>
          </a:p>
          <a:p>
            <a:pPr marL="0" lvl="1" algn="ctr"/>
            <a:r>
              <a:rPr lang="en-US" sz="2600" dirty="0" smtClean="0"/>
              <a:t>standards</a:t>
            </a:r>
          </a:p>
        </p:txBody>
      </p:sp>
      <p:sp>
        <p:nvSpPr>
          <p:cNvPr id="25" name="TextBox 24"/>
          <p:cNvSpPr txBox="1"/>
          <p:nvPr/>
        </p:nvSpPr>
        <p:spPr>
          <a:xfrm>
            <a:off x="1763257" y="4072268"/>
            <a:ext cx="5995611" cy="492443"/>
          </a:xfrm>
          <a:prstGeom prst="rect">
            <a:avLst/>
          </a:prstGeom>
          <a:noFill/>
        </p:spPr>
        <p:txBody>
          <a:bodyPr wrap="square" rtlCol="0">
            <a:spAutoFit/>
          </a:bodyPr>
          <a:lstStyle/>
          <a:p>
            <a:pPr lvl="1"/>
            <a:r>
              <a:rPr lang="en-US" sz="2600" dirty="0" smtClean="0"/>
              <a:t>How do they impact real networks?</a:t>
            </a:r>
          </a:p>
        </p:txBody>
      </p:sp>
      <p:sp>
        <p:nvSpPr>
          <p:cNvPr id="13" name="Content Placeholder 2"/>
          <p:cNvSpPr txBox="1">
            <a:spLocks/>
          </p:cNvSpPr>
          <p:nvPr/>
        </p:nvSpPr>
        <p:spPr>
          <a:xfrm>
            <a:off x="321315" y="1685202"/>
            <a:ext cx="1947521" cy="5601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t>Researchers</a:t>
            </a:r>
            <a:endParaRPr lang="en-US" sz="2800" dirty="0"/>
          </a:p>
        </p:txBody>
      </p:sp>
      <p:cxnSp>
        <p:nvCxnSpPr>
          <p:cNvPr id="7" name="Straight Arrow Connector 6"/>
          <p:cNvCxnSpPr/>
          <p:nvPr/>
        </p:nvCxnSpPr>
        <p:spPr>
          <a:xfrm>
            <a:off x="2268836" y="2209019"/>
            <a:ext cx="1235364" cy="115454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085123" y="2927796"/>
            <a:ext cx="894157" cy="52077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a:stretch>
            <a:fillRect/>
          </a:stretch>
        </p:blipFill>
        <p:spPr>
          <a:xfrm>
            <a:off x="6075723" y="2644788"/>
            <a:ext cx="283008" cy="283008"/>
          </a:xfrm>
          <a:prstGeom prst="rect">
            <a:avLst/>
          </a:prstGeom>
        </p:spPr>
      </p:pic>
      <p:cxnSp>
        <p:nvCxnSpPr>
          <p:cNvPr id="20" name="Straight Arrow Connector 19"/>
          <p:cNvCxnSpPr/>
          <p:nvPr/>
        </p:nvCxnSpPr>
        <p:spPr>
          <a:xfrm>
            <a:off x="2452298" y="1988998"/>
            <a:ext cx="4046528" cy="0"/>
          </a:xfrm>
          <a:prstGeom prst="straightConnector1">
            <a:avLst/>
          </a:prstGeom>
          <a:ln>
            <a:prstDash val="dash"/>
            <a:tailEnd type="arrow"/>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a:stretch>
            <a:fillRect/>
          </a:stretch>
        </p:blipFill>
        <p:spPr>
          <a:xfrm>
            <a:off x="6721781" y="1273581"/>
            <a:ext cx="1789829" cy="1430833"/>
          </a:xfrm>
          <a:prstGeom prst="rect">
            <a:avLst/>
          </a:prstGeom>
        </p:spPr>
      </p:pic>
      <p:sp>
        <p:nvSpPr>
          <p:cNvPr id="5" name="TextBox 4"/>
          <p:cNvSpPr txBox="1"/>
          <p:nvPr/>
        </p:nvSpPr>
        <p:spPr>
          <a:xfrm>
            <a:off x="6743177" y="2524167"/>
            <a:ext cx="1890261" cy="954107"/>
          </a:xfrm>
          <a:prstGeom prst="rect">
            <a:avLst/>
          </a:prstGeom>
          <a:noFill/>
        </p:spPr>
        <p:txBody>
          <a:bodyPr wrap="none" rtlCol="0">
            <a:spAutoFit/>
          </a:bodyPr>
          <a:lstStyle/>
          <a:p>
            <a:pPr algn="ctr"/>
            <a:r>
              <a:rPr lang="en-US" sz="2800" dirty="0" smtClean="0"/>
              <a:t>Commodity</a:t>
            </a:r>
          </a:p>
          <a:p>
            <a:pPr algn="ctr"/>
            <a:r>
              <a:rPr lang="en-US" sz="2800" dirty="0" smtClean="0"/>
              <a:t>Switches</a:t>
            </a:r>
            <a:endParaRPr lang="en-US" sz="2800" dirty="0"/>
          </a:p>
        </p:txBody>
      </p:sp>
      <p:sp>
        <p:nvSpPr>
          <p:cNvPr id="18" name="TextBox 17"/>
          <p:cNvSpPr txBox="1"/>
          <p:nvPr/>
        </p:nvSpPr>
        <p:spPr>
          <a:xfrm>
            <a:off x="61204" y="5050451"/>
            <a:ext cx="2405103" cy="892552"/>
          </a:xfrm>
          <a:prstGeom prst="rect">
            <a:avLst/>
          </a:prstGeom>
          <a:noFill/>
        </p:spPr>
        <p:txBody>
          <a:bodyPr wrap="square" rtlCol="0">
            <a:spAutoFit/>
          </a:bodyPr>
          <a:lstStyle/>
          <a:p>
            <a:r>
              <a:rPr lang="en-US" sz="2600" dirty="0" smtClean="0"/>
              <a:t>Small test-beds or ns simulator</a:t>
            </a:r>
            <a:endParaRPr lang="en-US" sz="2600" dirty="0"/>
          </a:p>
        </p:txBody>
      </p:sp>
      <p:pic>
        <p:nvPicPr>
          <p:cNvPr id="19" name="Picture 18"/>
          <p:cNvPicPr>
            <a:picLocks noChangeAspect="1"/>
          </p:cNvPicPr>
          <p:nvPr/>
        </p:nvPicPr>
        <p:blipFill>
          <a:blip r:embed="rId5"/>
          <a:stretch>
            <a:fillRect/>
          </a:stretch>
        </p:blipFill>
        <p:spPr>
          <a:xfrm>
            <a:off x="457200" y="4017415"/>
            <a:ext cx="1491912" cy="1033036"/>
          </a:xfrm>
          <a:prstGeom prst="rect">
            <a:avLst/>
          </a:prstGeom>
        </p:spPr>
      </p:pic>
      <p:sp>
        <p:nvSpPr>
          <p:cNvPr id="24" name="Content Placeholder 2"/>
          <p:cNvSpPr txBox="1">
            <a:spLocks/>
          </p:cNvSpPr>
          <p:nvPr/>
        </p:nvSpPr>
        <p:spPr>
          <a:xfrm>
            <a:off x="166128" y="4962093"/>
            <a:ext cx="8799285" cy="1753689"/>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pPr marL="688975" indent="-457200" algn="l">
              <a:buFont typeface="Arial"/>
              <a:buChar char="•"/>
            </a:pPr>
            <a:r>
              <a:rPr lang="en-US" dirty="0" smtClean="0"/>
              <a:t>Deploy innovations in commodity hardware </a:t>
            </a:r>
          </a:p>
        </p:txBody>
      </p:sp>
      <p:sp>
        <p:nvSpPr>
          <p:cNvPr id="26" name="Rectangle 25"/>
          <p:cNvSpPr/>
          <p:nvPr/>
        </p:nvSpPr>
        <p:spPr>
          <a:xfrm>
            <a:off x="166128" y="5486826"/>
            <a:ext cx="8413322" cy="553998"/>
          </a:xfrm>
          <a:prstGeom prst="rect">
            <a:avLst/>
          </a:prstGeom>
        </p:spPr>
        <p:txBody>
          <a:bodyPr wrap="square">
            <a:spAutoFit/>
          </a:bodyPr>
          <a:lstStyle/>
          <a:p>
            <a:pPr marL="688975" indent="-457200">
              <a:buFont typeface="Arial"/>
              <a:buChar char="•"/>
            </a:pPr>
            <a:r>
              <a:rPr lang="en-US" sz="3000" dirty="0" err="1">
                <a:solidFill>
                  <a:schemeClr val="bg1"/>
                </a:solidFill>
                <a:latin typeface="Calibri" pitchFamily="34" charset="0"/>
                <a:ea typeface="Batang" pitchFamily="18" charset="-127"/>
                <a:cs typeface="Calibri" pitchFamily="34" charset="0"/>
              </a:rPr>
              <a:t>OpenFlow</a:t>
            </a:r>
            <a:r>
              <a:rPr lang="en-US" sz="3000" dirty="0">
                <a:solidFill>
                  <a:schemeClr val="bg1"/>
                </a:solidFill>
                <a:latin typeface="Calibri" pitchFamily="34" charset="0"/>
                <a:ea typeface="Batang" pitchFamily="18" charset="-127"/>
                <a:cs typeface="Calibri" pitchFamily="34" charset="0"/>
              </a:rPr>
              <a:t>, SDNs pioneered this path</a:t>
            </a:r>
          </a:p>
        </p:txBody>
      </p:sp>
      <p:sp>
        <p:nvSpPr>
          <p:cNvPr id="27" name="TextBox 26"/>
          <p:cNvSpPr txBox="1"/>
          <p:nvPr/>
        </p:nvSpPr>
        <p:spPr>
          <a:xfrm>
            <a:off x="744588" y="6000235"/>
            <a:ext cx="7766369" cy="830997"/>
          </a:xfrm>
          <a:prstGeom prst="rect">
            <a:avLst/>
          </a:prstGeom>
          <a:noFill/>
        </p:spPr>
        <p:txBody>
          <a:bodyPr wrap="none" rtlCol="0">
            <a:spAutoFit/>
          </a:bodyPr>
          <a:lstStyle/>
          <a:p>
            <a:r>
              <a:rPr lang="en-US" sz="3000" b="1" dirty="0">
                <a:solidFill>
                  <a:srgbClr val="FFFF00"/>
                </a:solidFill>
                <a:latin typeface="Calibri" pitchFamily="34" charset="0"/>
                <a:ea typeface="Batang" pitchFamily="18" charset="-127"/>
                <a:cs typeface="Calibri" pitchFamily="34" charset="0"/>
              </a:rPr>
              <a:t>Can we achieve the same in wireless networks?</a:t>
            </a:r>
          </a:p>
          <a:p>
            <a:endParaRPr lang="en-US" b="1" dirty="0">
              <a:solidFill>
                <a:srgbClr val="FFFF00"/>
              </a:solidFill>
            </a:endParaRPr>
          </a:p>
        </p:txBody>
      </p:sp>
      <p:cxnSp>
        <p:nvCxnSpPr>
          <p:cNvPr id="29" name="Straight Arrow Connector 28"/>
          <p:cNvCxnSpPr/>
          <p:nvPr/>
        </p:nvCxnSpPr>
        <p:spPr>
          <a:xfrm>
            <a:off x="2452298" y="1988998"/>
            <a:ext cx="4090393" cy="0"/>
          </a:xfrm>
          <a:prstGeom prst="straightConnector1">
            <a:avLst/>
          </a:prstGeom>
          <a:ln w="76200" cmpd="sng">
            <a:solidFill>
              <a:srgbClr val="3366FF"/>
            </a:solidFill>
            <a:prstDash val="solid"/>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110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animBg="1"/>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 name="Group 254"/>
          <p:cNvGrpSpPr>
            <a:grpSpLocks noChangeAspect="1"/>
          </p:cNvGrpSpPr>
          <p:nvPr/>
        </p:nvGrpSpPr>
        <p:grpSpPr bwMode="auto">
          <a:xfrm>
            <a:off x="3632200" y="2514600"/>
            <a:ext cx="5230812" cy="2924175"/>
            <a:chOff x="2297" y="1584"/>
            <a:chExt cx="3295" cy="1842"/>
          </a:xfrm>
        </p:grpSpPr>
        <p:sp>
          <p:nvSpPr>
            <p:cNvPr id="267" name="AutoShape 253"/>
            <p:cNvSpPr>
              <a:spLocks noChangeAspect="1" noChangeArrowheads="1" noTextEdit="1"/>
            </p:cNvSpPr>
            <p:nvPr/>
          </p:nvSpPr>
          <p:spPr bwMode="auto">
            <a:xfrm>
              <a:off x="2297" y="1584"/>
              <a:ext cx="3295" cy="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255"/>
            <p:cNvSpPr>
              <a:spLocks/>
            </p:cNvSpPr>
            <p:nvPr/>
          </p:nvSpPr>
          <p:spPr bwMode="auto">
            <a:xfrm>
              <a:off x="2967" y="3074"/>
              <a:ext cx="20"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 name="Freeform 256"/>
            <p:cNvSpPr>
              <a:spLocks noEditPoints="1"/>
            </p:cNvSpPr>
            <p:nvPr/>
          </p:nvSpPr>
          <p:spPr bwMode="auto">
            <a:xfrm>
              <a:off x="2845" y="3033"/>
              <a:ext cx="51" cy="80"/>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257"/>
            <p:cNvSpPr>
              <a:spLocks/>
            </p:cNvSpPr>
            <p:nvPr/>
          </p:nvSpPr>
          <p:spPr bwMode="auto">
            <a:xfrm>
              <a:off x="2967" y="2801"/>
              <a:ext cx="20"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 name="Freeform 258"/>
            <p:cNvSpPr>
              <a:spLocks noEditPoints="1"/>
            </p:cNvSpPr>
            <p:nvPr/>
          </p:nvSpPr>
          <p:spPr bwMode="auto">
            <a:xfrm>
              <a:off x="2753" y="2760"/>
              <a:ext cx="51" cy="81"/>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8"/>
                  </a:cubicBezTo>
                  <a:cubicBezTo>
                    <a:pt x="11" y="67"/>
                    <a:pt x="0" y="113"/>
                    <a:pt x="0" y="176"/>
                  </a:cubicBezTo>
                  <a:cubicBezTo>
                    <a:pt x="0" y="290"/>
                    <a:pt x="38" y="351"/>
                    <a:pt x="111" y="351"/>
                  </a:cubicBezTo>
                  <a:cubicBezTo>
                    <a:pt x="183" y="351"/>
                    <a:pt x="222" y="290"/>
                    <a:pt x="222" y="178"/>
                  </a:cubicBezTo>
                  <a:cubicBezTo>
                    <a:pt x="222" y="112"/>
                    <a:pt x="212" y="68"/>
                    <a:pt x="189" y="38"/>
                  </a:cubicBezTo>
                  <a:cubicBezTo>
                    <a:pt x="171"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259"/>
            <p:cNvSpPr>
              <a:spLocks/>
            </p:cNvSpPr>
            <p:nvPr/>
          </p:nvSpPr>
          <p:spPr bwMode="auto">
            <a:xfrm>
              <a:off x="2819" y="2827"/>
              <a:ext cx="12" cy="11"/>
            </a:xfrm>
            <a:custGeom>
              <a:avLst/>
              <a:gdLst>
                <a:gd name="T0" fmla="*/ 50 w 50"/>
                <a:gd name="T1" fmla="*/ 0 h 50"/>
                <a:gd name="T2" fmla="*/ 50 w 50"/>
                <a:gd name="T3" fmla="*/ 0 h 50"/>
                <a:gd name="T4" fmla="*/ 0 w 50"/>
                <a:gd name="T5" fmla="*/ 0 h 50"/>
                <a:gd name="T6" fmla="*/ 0 w 50"/>
                <a:gd name="T7" fmla="*/ 50 h 50"/>
                <a:gd name="T8" fmla="*/ 50 w 50"/>
                <a:gd name="T9" fmla="*/ 50 h 50"/>
                <a:gd name="T10" fmla="*/ 5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50" y="0"/>
                  </a:moveTo>
                  <a:lnTo>
                    <a:pt x="50" y="0"/>
                  </a:lnTo>
                  <a:lnTo>
                    <a:pt x="0" y="0"/>
                  </a:lnTo>
                  <a:lnTo>
                    <a:pt x="0" y="50"/>
                  </a:lnTo>
                  <a:lnTo>
                    <a:pt x="50" y="50"/>
                  </a:lnTo>
                  <a:lnTo>
                    <a:pt x="5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260"/>
            <p:cNvSpPr>
              <a:spLocks/>
            </p:cNvSpPr>
            <p:nvPr/>
          </p:nvSpPr>
          <p:spPr bwMode="auto">
            <a:xfrm>
              <a:off x="2844" y="2760"/>
              <a:ext cx="52" cy="78"/>
            </a:xfrm>
            <a:custGeom>
              <a:avLst/>
              <a:gdLst>
                <a:gd name="T0" fmla="*/ 226 w 228"/>
                <a:gd name="T1" fmla="*/ 298 h 340"/>
                <a:gd name="T2" fmla="*/ 226 w 228"/>
                <a:gd name="T3" fmla="*/ 298 h 340"/>
                <a:gd name="T4" fmla="*/ 47 w 228"/>
                <a:gd name="T5" fmla="*/ 298 h 340"/>
                <a:gd name="T6" fmla="*/ 109 w 228"/>
                <a:gd name="T7" fmla="*/ 228 h 340"/>
                <a:gd name="T8" fmla="*/ 157 w 228"/>
                <a:gd name="T9" fmla="*/ 202 h 340"/>
                <a:gd name="T10" fmla="*/ 228 w 228"/>
                <a:gd name="T11" fmla="*/ 100 h 340"/>
                <a:gd name="T12" fmla="*/ 197 w 228"/>
                <a:gd name="T13" fmla="*/ 27 h 340"/>
                <a:gd name="T14" fmla="*/ 120 w 228"/>
                <a:gd name="T15" fmla="*/ 0 h 340"/>
                <a:gd name="T16" fmla="*/ 26 w 228"/>
                <a:gd name="T17" fmla="*/ 44 h 340"/>
                <a:gd name="T18" fmla="*/ 8 w 228"/>
                <a:gd name="T19" fmla="*/ 118 h 340"/>
                <a:gd name="T20" fmla="*/ 50 w 228"/>
                <a:gd name="T21" fmla="*/ 118 h 340"/>
                <a:gd name="T22" fmla="*/ 60 w 228"/>
                <a:gd name="T23" fmla="*/ 70 h 340"/>
                <a:gd name="T24" fmla="*/ 118 w 228"/>
                <a:gd name="T25" fmla="*/ 37 h 340"/>
                <a:gd name="T26" fmla="*/ 185 w 228"/>
                <a:gd name="T27" fmla="*/ 101 h 340"/>
                <a:gd name="T28" fmla="*/ 139 w 228"/>
                <a:gd name="T29" fmla="*/ 168 h 340"/>
                <a:gd name="T30" fmla="*/ 95 w 228"/>
                <a:gd name="T31" fmla="*/ 193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2" y="270"/>
                    <a:pt x="67" y="253"/>
                    <a:pt x="109" y="228"/>
                  </a:cubicBezTo>
                  <a:lnTo>
                    <a:pt x="157" y="202"/>
                  </a:lnTo>
                  <a:cubicBezTo>
                    <a:pt x="204" y="176"/>
                    <a:pt x="228" y="142"/>
                    <a:pt x="228" y="100"/>
                  </a:cubicBezTo>
                  <a:cubicBezTo>
                    <a:pt x="228" y="72"/>
                    <a:pt x="217" y="45"/>
                    <a:pt x="197" y="27"/>
                  </a:cubicBezTo>
                  <a:cubicBezTo>
                    <a:pt x="177" y="9"/>
                    <a:pt x="152" y="0"/>
                    <a:pt x="120" y="0"/>
                  </a:cubicBezTo>
                  <a:cubicBezTo>
                    <a:pt x="77" y="0"/>
                    <a:pt x="44" y="16"/>
                    <a:pt x="26" y="44"/>
                  </a:cubicBezTo>
                  <a:cubicBezTo>
                    <a:pt x="14" y="62"/>
                    <a:pt x="9" y="84"/>
                    <a:pt x="8" y="118"/>
                  </a:cubicBezTo>
                  <a:lnTo>
                    <a:pt x="50" y="118"/>
                  </a:lnTo>
                  <a:cubicBezTo>
                    <a:pt x="51" y="95"/>
                    <a:pt x="54" y="81"/>
                    <a:pt x="60" y="70"/>
                  </a:cubicBezTo>
                  <a:cubicBezTo>
                    <a:pt x="71" y="50"/>
                    <a:pt x="93" y="37"/>
                    <a:pt x="118" y="37"/>
                  </a:cubicBezTo>
                  <a:cubicBezTo>
                    <a:pt x="157" y="37"/>
                    <a:pt x="185" y="64"/>
                    <a:pt x="185" y="101"/>
                  </a:cubicBezTo>
                  <a:cubicBezTo>
                    <a:pt x="185" y="128"/>
                    <a:pt x="169" y="151"/>
                    <a:pt x="139" y="168"/>
                  </a:cubicBezTo>
                  <a:lnTo>
                    <a:pt x="95" y="193"/>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261"/>
            <p:cNvSpPr>
              <a:spLocks/>
            </p:cNvSpPr>
            <p:nvPr/>
          </p:nvSpPr>
          <p:spPr bwMode="auto">
            <a:xfrm>
              <a:off x="2967" y="2529"/>
              <a:ext cx="20"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 name="Freeform 262"/>
            <p:cNvSpPr>
              <a:spLocks noEditPoints="1"/>
            </p:cNvSpPr>
            <p:nvPr/>
          </p:nvSpPr>
          <p:spPr bwMode="auto">
            <a:xfrm>
              <a:off x="2753" y="2488"/>
              <a:ext cx="51" cy="80"/>
            </a:xfrm>
            <a:custGeom>
              <a:avLst/>
              <a:gdLst>
                <a:gd name="T0" fmla="*/ 111 w 222"/>
                <a:gd name="T1" fmla="*/ 0 h 350"/>
                <a:gd name="T2" fmla="*/ 111 w 222"/>
                <a:gd name="T3" fmla="*/ 0 h 350"/>
                <a:gd name="T4" fmla="*/ 33 w 222"/>
                <a:gd name="T5" fmla="*/ 37 h 350"/>
                <a:gd name="T6" fmla="*/ 0 w 222"/>
                <a:gd name="T7" fmla="*/ 175 h 350"/>
                <a:gd name="T8" fmla="*/ 111 w 222"/>
                <a:gd name="T9" fmla="*/ 350 h 350"/>
                <a:gd name="T10" fmla="*/ 222 w 222"/>
                <a:gd name="T11" fmla="*/ 178 h 350"/>
                <a:gd name="T12" fmla="*/ 189 w 222"/>
                <a:gd name="T13" fmla="*/ 37 h 350"/>
                <a:gd name="T14" fmla="*/ 111 w 222"/>
                <a:gd name="T15" fmla="*/ 0 h 350"/>
                <a:gd name="T16" fmla="*/ 111 w 222"/>
                <a:gd name="T17" fmla="*/ 37 h 350"/>
                <a:gd name="T18" fmla="*/ 111 w 222"/>
                <a:gd name="T19" fmla="*/ 37 h 350"/>
                <a:gd name="T20" fmla="*/ 179 w 222"/>
                <a:gd name="T21" fmla="*/ 174 h 350"/>
                <a:gd name="T22" fmla="*/ 110 w 222"/>
                <a:gd name="T23" fmla="*/ 315 h 350"/>
                <a:gd name="T24" fmla="*/ 43 w 222"/>
                <a:gd name="T25" fmla="*/ 175 h 350"/>
                <a:gd name="T26" fmla="*/ 111 w 222"/>
                <a:gd name="T27" fmla="*/ 3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0">
                  <a:moveTo>
                    <a:pt x="111" y="0"/>
                  </a:moveTo>
                  <a:lnTo>
                    <a:pt x="111" y="0"/>
                  </a:lnTo>
                  <a:cubicBezTo>
                    <a:pt x="79" y="0"/>
                    <a:pt x="51" y="13"/>
                    <a:pt x="33" y="37"/>
                  </a:cubicBezTo>
                  <a:cubicBezTo>
                    <a:pt x="11" y="67"/>
                    <a:pt x="0" y="112"/>
                    <a:pt x="0" y="175"/>
                  </a:cubicBezTo>
                  <a:cubicBezTo>
                    <a:pt x="0" y="289"/>
                    <a:pt x="38" y="350"/>
                    <a:pt x="111" y="350"/>
                  </a:cubicBezTo>
                  <a:cubicBezTo>
                    <a:pt x="183" y="350"/>
                    <a:pt x="222" y="289"/>
                    <a:pt x="222" y="178"/>
                  </a:cubicBezTo>
                  <a:cubicBezTo>
                    <a:pt x="222" y="112"/>
                    <a:pt x="212" y="68"/>
                    <a:pt x="189" y="37"/>
                  </a:cubicBezTo>
                  <a:cubicBezTo>
                    <a:pt x="171" y="13"/>
                    <a:pt x="143" y="0"/>
                    <a:pt x="111" y="0"/>
                  </a:cubicBezTo>
                  <a:close/>
                  <a:moveTo>
                    <a:pt x="111" y="37"/>
                  </a:moveTo>
                  <a:lnTo>
                    <a:pt x="111" y="37"/>
                  </a:lnTo>
                  <a:cubicBezTo>
                    <a:pt x="157" y="37"/>
                    <a:pt x="179" y="83"/>
                    <a:pt x="179" y="174"/>
                  </a:cubicBezTo>
                  <a:cubicBezTo>
                    <a:pt x="179" y="270"/>
                    <a:pt x="157" y="315"/>
                    <a:pt x="110" y="315"/>
                  </a:cubicBezTo>
                  <a:cubicBezTo>
                    <a:pt x="66" y="315"/>
                    <a:pt x="43" y="268"/>
                    <a:pt x="43" y="175"/>
                  </a:cubicBezTo>
                  <a:cubicBezTo>
                    <a:pt x="43" y="82"/>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263"/>
            <p:cNvSpPr>
              <a:spLocks/>
            </p:cNvSpPr>
            <p:nvPr/>
          </p:nvSpPr>
          <p:spPr bwMode="auto">
            <a:xfrm>
              <a:off x="2819" y="2554"/>
              <a:ext cx="12" cy="11"/>
            </a:xfrm>
            <a:custGeom>
              <a:avLst/>
              <a:gdLst>
                <a:gd name="T0" fmla="*/ 50 w 50"/>
                <a:gd name="T1" fmla="*/ 0 h 50"/>
                <a:gd name="T2" fmla="*/ 50 w 50"/>
                <a:gd name="T3" fmla="*/ 0 h 50"/>
                <a:gd name="T4" fmla="*/ 0 w 50"/>
                <a:gd name="T5" fmla="*/ 0 h 50"/>
                <a:gd name="T6" fmla="*/ 0 w 50"/>
                <a:gd name="T7" fmla="*/ 50 h 50"/>
                <a:gd name="T8" fmla="*/ 50 w 50"/>
                <a:gd name="T9" fmla="*/ 50 h 50"/>
                <a:gd name="T10" fmla="*/ 5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50" y="0"/>
                  </a:moveTo>
                  <a:lnTo>
                    <a:pt x="50" y="0"/>
                  </a:lnTo>
                  <a:lnTo>
                    <a:pt x="0" y="0"/>
                  </a:lnTo>
                  <a:lnTo>
                    <a:pt x="0" y="50"/>
                  </a:lnTo>
                  <a:lnTo>
                    <a:pt x="50" y="50"/>
                  </a:lnTo>
                  <a:lnTo>
                    <a:pt x="5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264"/>
            <p:cNvSpPr>
              <a:spLocks noEditPoints="1"/>
            </p:cNvSpPr>
            <p:nvPr/>
          </p:nvSpPr>
          <p:spPr bwMode="auto">
            <a:xfrm>
              <a:off x="2843" y="2488"/>
              <a:ext cx="54" cy="77"/>
            </a:xfrm>
            <a:custGeom>
              <a:avLst/>
              <a:gdLst>
                <a:gd name="T0" fmla="*/ 143 w 236"/>
                <a:gd name="T1" fmla="*/ 258 h 339"/>
                <a:gd name="T2" fmla="*/ 143 w 236"/>
                <a:gd name="T3" fmla="*/ 258 h 339"/>
                <a:gd name="T4" fmla="*/ 143 w 236"/>
                <a:gd name="T5" fmla="*/ 339 h 339"/>
                <a:gd name="T6" fmla="*/ 185 w 236"/>
                <a:gd name="T7" fmla="*/ 339 h 339"/>
                <a:gd name="T8" fmla="*/ 185 w 236"/>
                <a:gd name="T9" fmla="*/ 258 h 339"/>
                <a:gd name="T10" fmla="*/ 236 w 236"/>
                <a:gd name="T11" fmla="*/ 258 h 339"/>
                <a:gd name="T12" fmla="*/ 236 w 236"/>
                <a:gd name="T13" fmla="*/ 220 h 339"/>
                <a:gd name="T14" fmla="*/ 185 w 236"/>
                <a:gd name="T15" fmla="*/ 220 h 339"/>
                <a:gd name="T16" fmla="*/ 185 w 236"/>
                <a:gd name="T17" fmla="*/ 0 h 339"/>
                <a:gd name="T18" fmla="*/ 154 w 236"/>
                <a:gd name="T19" fmla="*/ 0 h 339"/>
                <a:gd name="T20" fmla="*/ 0 w 236"/>
                <a:gd name="T21" fmla="*/ 213 h 339"/>
                <a:gd name="T22" fmla="*/ 0 w 236"/>
                <a:gd name="T23" fmla="*/ 258 h 339"/>
                <a:gd name="T24" fmla="*/ 143 w 236"/>
                <a:gd name="T25" fmla="*/ 258 h 339"/>
                <a:gd name="T26" fmla="*/ 143 w 236"/>
                <a:gd name="T27" fmla="*/ 220 h 339"/>
                <a:gd name="T28" fmla="*/ 143 w 236"/>
                <a:gd name="T29" fmla="*/ 220 h 339"/>
                <a:gd name="T30" fmla="*/ 37 w 236"/>
                <a:gd name="T31" fmla="*/ 220 h 339"/>
                <a:gd name="T32" fmla="*/ 143 w 236"/>
                <a:gd name="T33" fmla="*/ 71 h 339"/>
                <a:gd name="T34" fmla="*/ 143 w 236"/>
                <a:gd name="T35" fmla="*/ 22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339">
                  <a:moveTo>
                    <a:pt x="143" y="258"/>
                  </a:moveTo>
                  <a:lnTo>
                    <a:pt x="143" y="258"/>
                  </a:lnTo>
                  <a:lnTo>
                    <a:pt x="143" y="339"/>
                  </a:lnTo>
                  <a:lnTo>
                    <a:pt x="185" y="339"/>
                  </a:lnTo>
                  <a:lnTo>
                    <a:pt x="185" y="258"/>
                  </a:lnTo>
                  <a:lnTo>
                    <a:pt x="236" y="258"/>
                  </a:lnTo>
                  <a:lnTo>
                    <a:pt x="236" y="220"/>
                  </a:lnTo>
                  <a:lnTo>
                    <a:pt x="185" y="220"/>
                  </a:lnTo>
                  <a:lnTo>
                    <a:pt x="185" y="0"/>
                  </a:lnTo>
                  <a:lnTo>
                    <a:pt x="154" y="0"/>
                  </a:lnTo>
                  <a:lnTo>
                    <a:pt x="0" y="213"/>
                  </a:lnTo>
                  <a:lnTo>
                    <a:pt x="0" y="258"/>
                  </a:lnTo>
                  <a:lnTo>
                    <a:pt x="143" y="258"/>
                  </a:lnTo>
                  <a:close/>
                  <a:moveTo>
                    <a:pt x="143" y="220"/>
                  </a:moveTo>
                  <a:lnTo>
                    <a:pt x="143" y="220"/>
                  </a:lnTo>
                  <a:lnTo>
                    <a:pt x="37" y="220"/>
                  </a:lnTo>
                  <a:lnTo>
                    <a:pt x="143" y="71"/>
                  </a:lnTo>
                  <a:lnTo>
                    <a:pt x="143"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265"/>
            <p:cNvSpPr>
              <a:spLocks/>
            </p:cNvSpPr>
            <p:nvPr/>
          </p:nvSpPr>
          <p:spPr bwMode="auto">
            <a:xfrm>
              <a:off x="2967" y="2256"/>
              <a:ext cx="20"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Freeform 266"/>
            <p:cNvSpPr>
              <a:spLocks noEditPoints="1"/>
            </p:cNvSpPr>
            <p:nvPr/>
          </p:nvSpPr>
          <p:spPr bwMode="auto">
            <a:xfrm>
              <a:off x="2753" y="2215"/>
              <a:ext cx="51" cy="81"/>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8"/>
                  </a:cubicBezTo>
                  <a:cubicBezTo>
                    <a:pt x="11" y="67"/>
                    <a:pt x="0" y="113"/>
                    <a:pt x="0" y="176"/>
                  </a:cubicBezTo>
                  <a:cubicBezTo>
                    <a:pt x="0" y="290"/>
                    <a:pt x="38" y="351"/>
                    <a:pt x="111" y="351"/>
                  </a:cubicBezTo>
                  <a:cubicBezTo>
                    <a:pt x="183" y="351"/>
                    <a:pt x="222" y="290"/>
                    <a:pt x="222" y="178"/>
                  </a:cubicBezTo>
                  <a:cubicBezTo>
                    <a:pt x="222" y="112"/>
                    <a:pt x="212" y="68"/>
                    <a:pt x="189" y="38"/>
                  </a:cubicBezTo>
                  <a:cubicBezTo>
                    <a:pt x="171"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267"/>
            <p:cNvSpPr>
              <a:spLocks/>
            </p:cNvSpPr>
            <p:nvPr/>
          </p:nvSpPr>
          <p:spPr bwMode="auto">
            <a:xfrm>
              <a:off x="2819" y="2282"/>
              <a:ext cx="12" cy="11"/>
            </a:xfrm>
            <a:custGeom>
              <a:avLst/>
              <a:gdLst>
                <a:gd name="T0" fmla="*/ 50 w 50"/>
                <a:gd name="T1" fmla="*/ 0 h 50"/>
                <a:gd name="T2" fmla="*/ 50 w 50"/>
                <a:gd name="T3" fmla="*/ 0 h 50"/>
                <a:gd name="T4" fmla="*/ 0 w 50"/>
                <a:gd name="T5" fmla="*/ 0 h 50"/>
                <a:gd name="T6" fmla="*/ 0 w 50"/>
                <a:gd name="T7" fmla="*/ 50 h 50"/>
                <a:gd name="T8" fmla="*/ 50 w 50"/>
                <a:gd name="T9" fmla="*/ 50 h 50"/>
                <a:gd name="T10" fmla="*/ 5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50" y="0"/>
                  </a:moveTo>
                  <a:lnTo>
                    <a:pt x="50" y="0"/>
                  </a:lnTo>
                  <a:lnTo>
                    <a:pt x="0" y="0"/>
                  </a:lnTo>
                  <a:lnTo>
                    <a:pt x="0" y="50"/>
                  </a:lnTo>
                  <a:lnTo>
                    <a:pt x="50" y="50"/>
                  </a:lnTo>
                  <a:lnTo>
                    <a:pt x="5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268"/>
            <p:cNvSpPr>
              <a:spLocks noEditPoints="1"/>
            </p:cNvSpPr>
            <p:nvPr/>
          </p:nvSpPr>
          <p:spPr bwMode="auto">
            <a:xfrm>
              <a:off x="2845" y="2215"/>
              <a:ext cx="52" cy="81"/>
            </a:xfrm>
            <a:custGeom>
              <a:avLst/>
              <a:gdLst>
                <a:gd name="T0" fmla="*/ 218 w 225"/>
                <a:gd name="T1" fmla="*/ 89 h 351"/>
                <a:gd name="T2" fmla="*/ 218 w 225"/>
                <a:gd name="T3" fmla="*/ 89 h 351"/>
                <a:gd name="T4" fmla="*/ 122 w 225"/>
                <a:gd name="T5" fmla="*/ 0 h 351"/>
                <a:gd name="T6" fmla="*/ 31 w 225"/>
                <a:gd name="T7" fmla="*/ 49 h 351"/>
                <a:gd name="T8" fmla="*/ 0 w 225"/>
                <a:gd name="T9" fmla="*/ 185 h 351"/>
                <a:gd name="T10" fmla="*/ 29 w 225"/>
                <a:gd name="T11" fmla="*/ 309 h 351"/>
                <a:gd name="T12" fmla="*/ 114 w 225"/>
                <a:gd name="T13" fmla="*/ 351 h 351"/>
                <a:gd name="T14" fmla="*/ 225 w 225"/>
                <a:gd name="T15" fmla="*/ 236 h 351"/>
                <a:gd name="T16" fmla="*/ 121 w 225"/>
                <a:gd name="T17" fmla="*/ 129 h 351"/>
                <a:gd name="T18" fmla="*/ 43 w 225"/>
                <a:gd name="T19" fmla="*/ 166 h 351"/>
                <a:gd name="T20" fmla="*/ 119 w 225"/>
                <a:gd name="T21" fmla="*/ 38 h 351"/>
                <a:gd name="T22" fmla="*/ 176 w 225"/>
                <a:gd name="T23" fmla="*/ 89 h 351"/>
                <a:gd name="T24" fmla="*/ 218 w 225"/>
                <a:gd name="T25" fmla="*/ 89 h 351"/>
                <a:gd name="T26" fmla="*/ 116 w 225"/>
                <a:gd name="T27" fmla="*/ 166 h 351"/>
                <a:gd name="T28" fmla="*/ 116 w 225"/>
                <a:gd name="T29" fmla="*/ 166 h 351"/>
                <a:gd name="T30" fmla="*/ 182 w 225"/>
                <a:gd name="T31" fmla="*/ 240 h 351"/>
                <a:gd name="T32" fmla="*/ 115 w 225"/>
                <a:gd name="T33" fmla="*/ 313 h 351"/>
                <a:gd name="T34" fmla="*/ 46 w 225"/>
                <a:gd name="T35" fmla="*/ 237 h 351"/>
                <a:gd name="T36" fmla="*/ 116 w 225"/>
                <a:gd name="T37" fmla="*/ 16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351">
                  <a:moveTo>
                    <a:pt x="218" y="89"/>
                  </a:moveTo>
                  <a:lnTo>
                    <a:pt x="218" y="89"/>
                  </a:lnTo>
                  <a:cubicBezTo>
                    <a:pt x="210" y="33"/>
                    <a:pt x="174" y="0"/>
                    <a:pt x="122" y="0"/>
                  </a:cubicBezTo>
                  <a:cubicBezTo>
                    <a:pt x="85" y="0"/>
                    <a:pt x="51" y="18"/>
                    <a:pt x="31" y="49"/>
                  </a:cubicBezTo>
                  <a:cubicBezTo>
                    <a:pt x="10" y="82"/>
                    <a:pt x="0" y="123"/>
                    <a:pt x="0" y="185"/>
                  </a:cubicBezTo>
                  <a:cubicBezTo>
                    <a:pt x="0" y="242"/>
                    <a:pt x="9" y="279"/>
                    <a:pt x="29" y="309"/>
                  </a:cubicBezTo>
                  <a:cubicBezTo>
                    <a:pt x="47" y="336"/>
                    <a:pt x="77" y="351"/>
                    <a:pt x="114" y="351"/>
                  </a:cubicBezTo>
                  <a:cubicBezTo>
                    <a:pt x="179" y="351"/>
                    <a:pt x="225" y="303"/>
                    <a:pt x="225" y="236"/>
                  </a:cubicBezTo>
                  <a:cubicBezTo>
                    <a:pt x="225" y="173"/>
                    <a:pt x="182" y="129"/>
                    <a:pt x="121" y="129"/>
                  </a:cubicBezTo>
                  <a:cubicBezTo>
                    <a:pt x="88" y="129"/>
                    <a:pt x="62" y="142"/>
                    <a:pt x="43" y="166"/>
                  </a:cubicBezTo>
                  <a:cubicBezTo>
                    <a:pt x="44" y="84"/>
                    <a:pt x="71" y="38"/>
                    <a:pt x="119" y="38"/>
                  </a:cubicBezTo>
                  <a:cubicBezTo>
                    <a:pt x="149" y="38"/>
                    <a:pt x="169" y="56"/>
                    <a:pt x="176" y="89"/>
                  </a:cubicBezTo>
                  <a:lnTo>
                    <a:pt x="218" y="89"/>
                  </a:lnTo>
                  <a:close/>
                  <a:moveTo>
                    <a:pt x="116" y="166"/>
                  </a:moveTo>
                  <a:lnTo>
                    <a:pt x="116" y="166"/>
                  </a:lnTo>
                  <a:cubicBezTo>
                    <a:pt x="157" y="166"/>
                    <a:pt x="182" y="194"/>
                    <a:pt x="182" y="240"/>
                  </a:cubicBezTo>
                  <a:cubicBezTo>
                    <a:pt x="182" y="282"/>
                    <a:pt x="154" y="313"/>
                    <a:pt x="115" y="313"/>
                  </a:cubicBezTo>
                  <a:cubicBezTo>
                    <a:pt x="75" y="313"/>
                    <a:pt x="46" y="281"/>
                    <a:pt x="46" y="237"/>
                  </a:cubicBezTo>
                  <a:cubicBezTo>
                    <a:pt x="46" y="195"/>
                    <a:pt x="74" y="166"/>
                    <a:pt x="116" y="16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269"/>
            <p:cNvSpPr>
              <a:spLocks/>
            </p:cNvSpPr>
            <p:nvPr/>
          </p:nvSpPr>
          <p:spPr bwMode="auto">
            <a:xfrm>
              <a:off x="2967" y="1984"/>
              <a:ext cx="20"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 name="Freeform 270"/>
            <p:cNvSpPr>
              <a:spLocks noEditPoints="1"/>
            </p:cNvSpPr>
            <p:nvPr/>
          </p:nvSpPr>
          <p:spPr bwMode="auto">
            <a:xfrm>
              <a:off x="2753" y="1943"/>
              <a:ext cx="51" cy="80"/>
            </a:xfrm>
            <a:custGeom>
              <a:avLst/>
              <a:gdLst>
                <a:gd name="T0" fmla="*/ 111 w 222"/>
                <a:gd name="T1" fmla="*/ 0 h 350"/>
                <a:gd name="T2" fmla="*/ 111 w 222"/>
                <a:gd name="T3" fmla="*/ 0 h 350"/>
                <a:gd name="T4" fmla="*/ 33 w 222"/>
                <a:gd name="T5" fmla="*/ 37 h 350"/>
                <a:gd name="T6" fmla="*/ 0 w 222"/>
                <a:gd name="T7" fmla="*/ 175 h 350"/>
                <a:gd name="T8" fmla="*/ 111 w 222"/>
                <a:gd name="T9" fmla="*/ 350 h 350"/>
                <a:gd name="T10" fmla="*/ 222 w 222"/>
                <a:gd name="T11" fmla="*/ 178 h 350"/>
                <a:gd name="T12" fmla="*/ 189 w 222"/>
                <a:gd name="T13" fmla="*/ 37 h 350"/>
                <a:gd name="T14" fmla="*/ 111 w 222"/>
                <a:gd name="T15" fmla="*/ 0 h 350"/>
                <a:gd name="T16" fmla="*/ 111 w 222"/>
                <a:gd name="T17" fmla="*/ 37 h 350"/>
                <a:gd name="T18" fmla="*/ 111 w 222"/>
                <a:gd name="T19" fmla="*/ 37 h 350"/>
                <a:gd name="T20" fmla="*/ 179 w 222"/>
                <a:gd name="T21" fmla="*/ 174 h 350"/>
                <a:gd name="T22" fmla="*/ 110 w 222"/>
                <a:gd name="T23" fmla="*/ 315 h 350"/>
                <a:gd name="T24" fmla="*/ 43 w 222"/>
                <a:gd name="T25" fmla="*/ 175 h 350"/>
                <a:gd name="T26" fmla="*/ 111 w 222"/>
                <a:gd name="T27" fmla="*/ 3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0">
                  <a:moveTo>
                    <a:pt x="111" y="0"/>
                  </a:moveTo>
                  <a:lnTo>
                    <a:pt x="111" y="0"/>
                  </a:lnTo>
                  <a:cubicBezTo>
                    <a:pt x="79" y="0"/>
                    <a:pt x="51" y="13"/>
                    <a:pt x="33" y="37"/>
                  </a:cubicBezTo>
                  <a:cubicBezTo>
                    <a:pt x="11" y="67"/>
                    <a:pt x="0" y="112"/>
                    <a:pt x="0" y="175"/>
                  </a:cubicBezTo>
                  <a:cubicBezTo>
                    <a:pt x="0" y="289"/>
                    <a:pt x="38" y="350"/>
                    <a:pt x="111" y="350"/>
                  </a:cubicBezTo>
                  <a:cubicBezTo>
                    <a:pt x="183" y="350"/>
                    <a:pt x="222" y="289"/>
                    <a:pt x="222" y="178"/>
                  </a:cubicBezTo>
                  <a:cubicBezTo>
                    <a:pt x="222" y="112"/>
                    <a:pt x="212" y="68"/>
                    <a:pt x="189" y="37"/>
                  </a:cubicBezTo>
                  <a:cubicBezTo>
                    <a:pt x="171" y="13"/>
                    <a:pt x="143" y="0"/>
                    <a:pt x="111" y="0"/>
                  </a:cubicBezTo>
                  <a:close/>
                  <a:moveTo>
                    <a:pt x="111" y="37"/>
                  </a:moveTo>
                  <a:lnTo>
                    <a:pt x="111" y="37"/>
                  </a:lnTo>
                  <a:cubicBezTo>
                    <a:pt x="157" y="37"/>
                    <a:pt x="179" y="83"/>
                    <a:pt x="179" y="174"/>
                  </a:cubicBezTo>
                  <a:cubicBezTo>
                    <a:pt x="179" y="270"/>
                    <a:pt x="157" y="315"/>
                    <a:pt x="110" y="315"/>
                  </a:cubicBezTo>
                  <a:cubicBezTo>
                    <a:pt x="66" y="315"/>
                    <a:pt x="43" y="268"/>
                    <a:pt x="43" y="175"/>
                  </a:cubicBezTo>
                  <a:cubicBezTo>
                    <a:pt x="43" y="82"/>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271"/>
            <p:cNvSpPr>
              <a:spLocks/>
            </p:cNvSpPr>
            <p:nvPr/>
          </p:nvSpPr>
          <p:spPr bwMode="auto">
            <a:xfrm>
              <a:off x="2819" y="2009"/>
              <a:ext cx="12" cy="11"/>
            </a:xfrm>
            <a:custGeom>
              <a:avLst/>
              <a:gdLst>
                <a:gd name="T0" fmla="*/ 50 w 50"/>
                <a:gd name="T1" fmla="*/ 0 h 50"/>
                <a:gd name="T2" fmla="*/ 50 w 50"/>
                <a:gd name="T3" fmla="*/ 0 h 50"/>
                <a:gd name="T4" fmla="*/ 0 w 50"/>
                <a:gd name="T5" fmla="*/ 0 h 50"/>
                <a:gd name="T6" fmla="*/ 0 w 50"/>
                <a:gd name="T7" fmla="*/ 50 h 50"/>
                <a:gd name="T8" fmla="*/ 50 w 50"/>
                <a:gd name="T9" fmla="*/ 50 h 50"/>
                <a:gd name="T10" fmla="*/ 5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50" y="0"/>
                  </a:moveTo>
                  <a:lnTo>
                    <a:pt x="50" y="0"/>
                  </a:lnTo>
                  <a:lnTo>
                    <a:pt x="0" y="0"/>
                  </a:lnTo>
                  <a:lnTo>
                    <a:pt x="0" y="50"/>
                  </a:lnTo>
                  <a:lnTo>
                    <a:pt x="50" y="50"/>
                  </a:lnTo>
                  <a:lnTo>
                    <a:pt x="5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272"/>
            <p:cNvSpPr>
              <a:spLocks noEditPoints="1"/>
            </p:cNvSpPr>
            <p:nvPr/>
          </p:nvSpPr>
          <p:spPr bwMode="auto">
            <a:xfrm>
              <a:off x="2844" y="1943"/>
              <a:ext cx="53" cy="80"/>
            </a:xfrm>
            <a:custGeom>
              <a:avLst/>
              <a:gdLst>
                <a:gd name="T0" fmla="*/ 170 w 228"/>
                <a:gd name="T1" fmla="*/ 160 h 350"/>
                <a:gd name="T2" fmla="*/ 170 w 228"/>
                <a:gd name="T3" fmla="*/ 160 h 350"/>
                <a:gd name="T4" fmla="*/ 216 w 228"/>
                <a:gd name="T5" fmla="*/ 90 h 350"/>
                <a:gd name="T6" fmla="*/ 114 w 228"/>
                <a:gd name="T7" fmla="*/ 0 h 350"/>
                <a:gd name="T8" fmla="*/ 12 w 228"/>
                <a:gd name="T9" fmla="*/ 90 h 350"/>
                <a:gd name="T10" fmla="*/ 58 w 228"/>
                <a:gd name="T11" fmla="*/ 160 h 350"/>
                <a:gd name="T12" fmla="*/ 0 w 228"/>
                <a:gd name="T13" fmla="*/ 245 h 350"/>
                <a:gd name="T14" fmla="*/ 114 w 228"/>
                <a:gd name="T15" fmla="*/ 350 h 350"/>
                <a:gd name="T16" fmla="*/ 228 w 228"/>
                <a:gd name="T17" fmla="*/ 245 h 350"/>
                <a:gd name="T18" fmla="*/ 170 w 228"/>
                <a:gd name="T19" fmla="*/ 160 h 350"/>
                <a:gd name="T20" fmla="*/ 114 w 228"/>
                <a:gd name="T21" fmla="*/ 37 h 350"/>
                <a:gd name="T22" fmla="*/ 114 w 228"/>
                <a:gd name="T23" fmla="*/ 37 h 350"/>
                <a:gd name="T24" fmla="*/ 173 w 228"/>
                <a:gd name="T25" fmla="*/ 91 h 350"/>
                <a:gd name="T26" fmla="*/ 114 w 228"/>
                <a:gd name="T27" fmla="*/ 144 h 350"/>
                <a:gd name="T28" fmla="*/ 55 w 228"/>
                <a:gd name="T29" fmla="*/ 91 h 350"/>
                <a:gd name="T30" fmla="*/ 114 w 228"/>
                <a:gd name="T31" fmla="*/ 37 h 350"/>
                <a:gd name="T32" fmla="*/ 114 w 228"/>
                <a:gd name="T33" fmla="*/ 179 h 350"/>
                <a:gd name="T34" fmla="*/ 114 w 228"/>
                <a:gd name="T35" fmla="*/ 179 h 350"/>
                <a:gd name="T36" fmla="*/ 185 w 228"/>
                <a:gd name="T37" fmla="*/ 246 h 350"/>
                <a:gd name="T38" fmla="*/ 113 w 228"/>
                <a:gd name="T39" fmla="*/ 313 h 350"/>
                <a:gd name="T40" fmla="*/ 43 w 228"/>
                <a:gd name="T41" fmla="*/ 246 h 350"/>
                <a:gd name="T42" fmla="*/ 114 w 228"/>
                <a:gd name="T43" fmla="*/ 179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350">
                  <a:moveTo>
                    <a:pt x="170" y="160"/>
                  </a:moveTo>
                  <a:lnTo>
                    <a:pt x="170" y="160"/>
                  </a:lnTo>
                  <a:cubicBezTo>
                    <a:pt x="205" y="139"/>
                    <a:pt x="216" y="122"/>
                    <a:pt x="216" y="90"/>
                  </a:cubicBezTo>
                  <a:cubicBezTo>
                    <a:pt x="216" y="37"/>
                    <a:pt x="175" y="0"/>
                    <a:pt x="114" y="0"/>
                  </a:cubicBezTo>
                  <a:cubicBezTo>
                    <a:pt x="54" y="0"/>
                    <a:pt x="12" y="37"/>
                    <a:pt x="12" y="90"/>
                  </a:cubicBezTo>
                  <a:cubicBezTo>
                    <a:pt x="12" y="122"/>
                    <a:pt x="24" y="139"/>
                    <a:pt x="58" y="160"/>
                  </a:cubicBezTo>
                  <a:cubicBezTo>
                    <a:pt x="20" y="179"/>
                    <a:pt x="0" y="207"/>
                    <a:pt x="0" y="245"/>
                  </a:cubicBezTo>
                  <a:cubicBezTo>
                    <a:pt x="0" y="307"/>
                    <a:pt x="47" y="350"/>
                    <a:pt x="114" y="350"/>
                  </a:cubicBezTo>
                  <a:cubicBezTo>
                    <a:pt x="181" y="350"/>
                    <a:pt x="228" y="307"/>
                    <a:pt x="228" y="245"/>
                  </a:cubicBezTo>
                  <a:cubicBezTo>
                    <a:pt x="228" y="207"/>
                    <a:pt x="209" y="179"/>
                    <a:pt x="170" y="160"/>
                  </a:cubicBezTo>
                  <a:close/>
                  <a:moveTo>
                    <a:pt x="114" y="37"/>
                  </a:moveTo>
                  <a:lnTo>
                    <a:pt x="114" y="37"/>
                  </a:lnTo>
                  <a:cubicBezTo>
                    <a:pt x="150" y="37"/>
                    <a:pt x="173" y="58"/>
                    <a:pt x="173" y="91"/>
                  </a:cubicBezTo>
                  <a:cubicBezTo>
                    <a:pt x="173" y="123"/>
                    <a:pt x="150" y="144"/>
                    <a:pt x="114" y="144"/>
                  </a:cubicBezTo>
                  <a:cubicBezTo>
                    <a:pt x="79" y="144"/>
                    <a:pt x="55" y="123"/>
                    <a:pt x="55" y="91"/>
                  </a:cubicBezTo>
                  <a:cubicBezTo>
                    <a:pt x="55" y="58"/>
                    <a:pt x="79" y="37"/>
                    <a:pt x="114" y="37"/>
                  </a:cubicBezTo>
                  <a:close/>
                  <a:moveTo>
                    <a:pt x="114" y="179"/>
                  </a:moveTo>
                  <a:lnTo>
                    <a:pt x="114" y="179"/>
                  </a:lnTo>
                  <a:cubicBezTo>
                    <a:pt x="157" y="179"/>
                    <a:pt x="185" y="206"/>
                    <a:pt x="185" y="246"/>
                  </a:cubicBezTo>
                  <a:cubicBezTo>
                    <a:pt x="185" y="286"/>
                    <a:pt x="157" y="313"/>
                    <a:pt x="113" y="313"/>
                  </a:cubicBezTo>
                  <a:cubicBezTo>
                    <a:pt x="72" y="313"/>
                    <a:pt x="43" y="286"/>
                    <a:pt x="43" y="246"/>
                  </a:cubicBezTo>
                  <a:cubicBezTo>
                    <a:pt x="43" y="206"/>
                    <a:pt x="72" y="179"/>
                    <a:pt x="114" y="17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273"/>
            <p:cNvSpPr>
              <a:spLocks/>
            </p:cNvSpPr>
            <p:nvPr/>
          </p:nvSpPr>
          <p:spPr bwMode="auto">
            <a:xfrm>
              <a:off x="2967" y="1711"/>
              <a:ext cx="20"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 name="Freeform 274"/>
            <p:cNvSpPr>
              <a:spLocks/>
            </p:cNvSpPr>
            <p:nvPr/>
          </p:nvSpPr>
          <p:spPr bwMode="auto">
            <a:xfrm>
              <a:off x="2851" y="1670"/>
              <a:ext cx="27" cy="78"/>
            </a:xfrm>
            <a:custGeom>
              <a:avLst/>
              <a:gdLst>
                <a:gd name="T0" fmla="*/ 76 w 118"/>
                <a:gd name="T1" fmla="*/ 98 h 340"/>
                <a:gd name="T2" fmla="*/ 76 w 118"/>
                <a:gd name="T3" fmla="*/ 98 h 340"/>
                <a:gd name="T4" fmla="*/ 76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6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6" y="98"/>
                  </a:moveTo>
                  <a:lnTo>
                    <a:pt x="76" y="98"/>
                  </a:lnTo>
                  <a:lnTo>
                    <a:pt x="76" y="340"/>
                  </a:lnTo>
                  <a:lnTo>
                    <a:pt x="118" y="340"/>
                  </a:lnTo>
                  <a:lnTo>
                    <a:pt x="118" y="0"/>
                  </a:lnTo>
                  <a:lnTo>
                    <a:pt x="90" y="0"/>
                  </a:lnTo>
                  <a:cubicBezTo>
                    <a:pt x="75" y="52"/>
                    <a:pt x="66" y="59"/>
                    <a:pt x="0" y="67"/>
                  </a:cubicBezTo>
                  <a:lnTo>
                    <a:pt x="0" y="98"/>
                  </a:lnTo>
                  <a:lnTo>
                    <a:pt x="76"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275"/>
            <p:cNvSpPr>
              <a:spLocks/>
            </p:cNvSpPr>
            <p:nvPr/>
          </p:nvSpPr>
          <p:spPr bwMode="auto">
            <a:xfrm>
              <a:off x="2967" y="3055"/>
              <a:ext cx="0" cy="1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 name="Freeform 276"/>
            <p:cNvSpPr>
              <a:spLocks noEditPoints="1"/>
            </p:cNvSpPr>
            <p:nvPr/>
          </p:nvSpPr>
          <p:spPr bwMode="auto">
            <a:xfrm>
              <a:off x="2957" y="3143"/>
              <a:ext cx="51" cy="80"/>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277"/>
            <p:cNvSpPr>
              <a:spLocks/>
            </p:cNvSpPr>
            <p:nvPr/>
          </p:nvSpPr>
          <p:spPr bwMode="auto">
            <a:xfrm>
              <a:off x="3241" y="3055"/>
              <a:ext cx="0" cy="1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 name="Freeform 278"/>
            <p:cNvSpPr>
              <a:spLocks/>
            </p:cNvSpPr>
            <p:nvPr/>
          </p:nvSpPr>
          <p:spPr bwMode="auto">
            <a:xfrm>
              <a:off x="3230" y="3143"/>
              <a:ext cx="52" cy="80"/>
            </a:xfrm>
            <a:custGeom>
              <a:avLst/>
              <a:gdLst>
                <a:gd name="T0" fmla="*/ 211 w 229"/>
                <a:gd name="T1" fmla="*/ 0 h 351"/>
                <a:gd name="T2" fmla="*/ 211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2 w 229"/>
                <a:gd name="T17" fmla="*/ 256 h 351"/>
                <a:gd name="T18" fmla="*/ 0 w 229"/>
                <a:gd name="T19" fmla="*/ 256 h 351"/>
                <a:gd name="T20" fmla="*/ 21 w 229"/>
                <a:gd name="T21" fmla="*/ 310 h 351"/>
                <a:gd name="T22" fmla="*/ 113 w 229"/>
                <a:gd name="T23" fmla="*/ 351 h 351"/>
                <a:gd name="T24" fmla="*/ 229 w 229"/>
                <a:gd name="T25" fmla="*/ 229 h 351"/>
                <a:gd name="T26" fmla="*/ 119 w 229"/>
                <a:gd name="T27" fmla="*/ 116 h 351"/>
                <a:gd name="T28" fmla="*/ 57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1" y="185"/>
                  </a:lnTo>
                  <a:lnTo>
                    <a:pt x="50" y="185"/>
                  </a:lnTo>
                  <a:cubicBezTo>
                    <a:pt x="69" y="161"/>
                    <a:pt x="85" y="153"/>
                    <a:pt x="112" y="153"/>
                  </a:cubicBezTo>
                  <a:cubicBezTo>
                    <a:pt x="157" y="153"/>
                    <a:pt x="186" y="184"/>
                    <a:pt x="186" y="235"/>
                  </a:cubicBezTo>
                  <a:cubicBezTo>
                    <a:pt x="186" y="283"/>
                    <a:pt x="158" y="313"/>
                    <a:pt x="112" y="313"/>
                  </a:cubicBezTo>
                  <a:cubicBezTo>
                    <a:pt x="75" y="313"/>
                    <a:pt x="52" y="294"/>
                    <a:pt x="42" y="256"/>
                  </a:cubicBezTo>
                  <a:lnTo>
                    <a:pt x="0" y="256"/>
                  </a:lnTo>
                  <a:cubicBezTo>
                    <a:pt x="6" y="284"/>
                    <a:pt x="11" y="297"/>
                    <a:pt x="21" y="310"/>
                  </a:cubicBezTo>
                  <a:cubicBezTo>
                    <a:pt x="40" y="336"/>
                    <a:pt x="74" y="351"/>
                    <a:pt x="113" y="351"/>
                  </a:cubicBezTo>
                  <a:cubicBezTo>
                    <a:pt x="181" y="351"/>
                    <a:pt x="229" y="301"/>
                    <a:pt x="229" y="229"/>
                  </a:cubicBezTo>
                  <a:cubicBezTo>
                    <a:pt x="229" y="162"/>
                    <a:pt x="185" y="116"/>
                    <a:pt x="119" y="116"/>
                  </a:cubicBezTo>
                  <a:cubicBezTo>
                    <a:pt x="96" y="116"/>
                    <a:pt x="76" y="122"/>
                    <a:pt x="57"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279"/>
            <p:cNvSpPr>
              <a:spLocks/>
            </p:cNvSpPr>
            <p:nvPr/>
          </p:nvSpPr>
          <p:spPr bwMode="auto">
            <a:xfrm>
              <a:off x="3515" y="3055"/>
              <a:ext cx="0" cy="1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 name="Freeform 280"/>
            <p:cNvSpPr>
              <a:spLocks/>
            </p:cNvSpPr>
            <p:nvPr/>
          </p:nvSpPr>
          <p:spPr bwMode="auto">
            <a:xfrm>
              <a:off x="3480" y="3143"/>
              <a:ext cx="27" cy="78"/>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281"/>
            <p:cNvSpPr>
              <a:spLocks noEditPoints="1"/>
            </p:cNvSpPr>
            <p:nvPr/>
          </p:nvSpPr>
          <p:spPr bwMode="auto">
            <a:xfrm>
              <a:off x="3535" y="3143"/>
              <a:ext cx="50" cy="80"/>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282"/>
            <p:cNvSpPr>
              <a:spLocks/>
            </p:cNvSpPr>
            <p:nvPr/>
          </p:nvSpPr>
          <p:spPr bwMode="auto">
            <a:xfrm>
              <a:off x="3788" y="3055"/>
              <a:ext cx="0" cy="1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 name="Freeform 283"/>
            <p:cNvSpPr>
              <a:spLocks/>
            </p:cNvSpPr>
            <p:nvPr/>
          </p:nvSpPr>
          <p:spPr bwMode="auto">
            <a:xfrm>
              <a:off x="3753" y="3143"/>
              <a:ext cx="28" cy="78"/>
            </a:xfrm>
            <a:custGeom>
              <a:avLst/>
              <a:gdLst>
                <a:gd name="T0" fmla="*/ 75 w 118"/>
                <a:gd name="T1" fmla="*/ 98 h 340"/>
                <a:gd name="T2" fmla="*/ 75 w 118"/>
                <a:gd name="T3" fmla="*/ 98 h 340"/>
                <a:gd name="T4" fmla="*/ 75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5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5" y="98"/>
                  </a:moveTo>
                  <a:lnTo>
                    <a:pt x="75" y="98"/>
                  </a:lnTo>
                  <a:lnTo>
                    <a:pt x="75" y="340"/>
                  </a:lnTo>
                  <a:lnTo>
                    <a:pt x="118" y="340"/>
                  </a:lnTo>
                  <a:lnTo>
                    <a:pt x="118" y="0"/>
                  </a:lnTo>
                  <a:lnTo>
                    <a:pt x="90"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284"/>
            <p:cNvSpPr>
              <a:spLocks/>
            </p:cNvSpPr>
            <p:nvPr/>
          </p:nvSpPr>
          <p:spPr bwMode="auto">
            <a:xfrm>
              <a:off x="3807" y="3143"/>
              <a:ext cx="53" cy="80"/>
            </a:xfrm>
            <a:custGeom>
              <a:avLst/>
              <a:gdLst>
                <a:gd name="T0" fmla="*/ 211 w 229"/>
                <a:gd name="T1" fmla="*/ 0 h 351"/>
                <a:gd name="T2" fmla="*/ 211 w 229"/>
                <a:gd name="T3" fmla="*/ 0 h 351"/>
                <a:gd name="T4" fmla="*/ 36 w 229"/>
                <a:gd name="T5" fmla="*/ 0 h 351"/>
                <a:gd name="T6" fmla="*/ 11 w 229"/>
                <a:gd name="T7" fmla="*/ 185 h 351"/>
                <a:gd name="T8" fmla="*/ 49 w 229"/>
                <a:gd name="T9" fmla="*/ 185 h 351"/>
                <a:gd name="T10" fmla="*/ 112 w 229"/>
                <a:gd name="T11" fmla="*/ 153 h 351"/>
                <a:gd name="T12" fmla="*/ 186 w 229"/>
                <a:gd name="T13" fmla="*/ 235 h 351"/>
                <a:gd name="T14" fmla="*/ 112 w 229"/>
                <a:gd name="T15" fmla="*/ 313 h 351"/>
                <a:gd name="T16" fmla="*/ 42 w 229"/>
                <a:gd name="T17" fmla="*/ 256 h 351"/>
                <a:gd name="T18" fmla="*/ 0 w 229"/>
                <a:gd name="T19" fmla="*/ 256 h 351"/>
                <a:gd name="T20" fmla="*/ 21 w 229"/>
                <a:gd name="T21" fmla="*/ 310 h 351"/>
                <a:gd name="T22" fmla="*/ 113 w 229"/>
                <a:gd name="T23" fmla="*/ 351 h 351"/>
                <a:gd name="T24" fmla="*/ 229 w 229"/>
                <a:gd name="T25" fmla="*/ 229 h 351"/>
                <a:gd name="T26" fmla="*/ 119 w 229"/>
                <a:gd name="T27" fmla="*/ 116 h 351"/>
                <a:gd name="T28" fmla="*/ 57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1" y="185"/>
                  </a:lnTo>
                  <a:lnTo>
                    <a:pt x="49" y="185"/>
                  </a:lnTo>
                  <a:cubicBezTo>
                    <a:pt x="69" y="161"/>
                    <a:pt x="85" y="153"/>
                    <a:pt x="112" y="153"/>
                  </a:cubicBezTo>
                  <a:cubicBezTo>
                    <a:pt x="157" y="153"/>
                    <a:pt x="186" y="184"/>
                    <a:pt x="186" y="235"/>
                  </a:cubicBezTo>
                  <a:cubicBezTo>
                    <a:pt x="186" y="283"/>
                    <a:pt x="158" y="313"/>
                    <a:pt x="112" y="313"/>
                  </a:cubicBezTo>
                  <a:cubicBezTo>
                    <a:pt x="75" y="313"/>
                    <a:pt x="52" y="294"/>
                    <a:pt x="42" y="256"/>
                  </a:cubicBezTo>
                  <a:lnTo>
                    <a:pt x="0" y="256"/>
                  </a:lnTo>
                  <a:cubicBezTo>
                    <a:pt x="6" y="284"/>
                    <a:pt x="11" y="297"/>
                    <a:pt x="21" y="310"/>
                  </a:cubicBezTo>
                  <a:cubicBezTo>
                    <a:pt x="40" y="336"/>
                    <a:pt x="74" y="351"/>
                    <a:pt x="113" y="351"/>
                  </a:cubicBezTo>
                  <a:cubicBezTo>
                    <a:pt x="181" y="351"/>
                    <a:pt x="229" y="301"/>
                    <a:pt x="229" y="229"/>
                  </a:cubicBezTo>
                  <a:cubicBezTo>
                    <a:pt x="229" y="162"/>
                    <a:pt x="184" y="116"/>
                    <a:pt x="119" y="116"/>
                  </a:cubicBezTo>
                  <a:cubicBezTo>
                    <a:pt x="95" y="116"/>
                    <a:pt x="76" y="122"/>
                    <a:pt x="57"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285"/>
            <p:cNvSpPr>
              <a:spLocks/>
            </p:cNvSpPr>
            <p:nvPr/>
          </p:nvSpPr>
          <p:spPr bwMode="auto">
            <a:xfrm>
              <a:off x="4062" y="3055"/>
              <a:ext cx="0" cy="1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 name="Freeform 286"/>
            <p:cNvSpPr>
              <a:spLocks/>
            </p:cNvSpPr>
            <p:nvPr/>
          </p:nvSpPr>
          <p:spPr bwMode="auto">
            <a:xfrm>
              <a:off x="4020" y="3143"/>
              <a:ext cx="52" cy="78"/>
            </a:xfrm>
            <a:custGeom>
              <a:avLst/>
              <a:gdLst>
                <a:gd name="T0" fmla="*/ 226 w 229"/>
                <a:gd name="T1" fmla="*/ 298 h 340"/>
                <a:gd name="T2" fmla="*/ 226 w 229"/>
                <a:gd name="T3" fmla="*/ 298 h 340"/>
                <a:gd name="T4" fmla="*/ 48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9 w 229"/>
                <a:gd name="T25" fmla="*/ 37 h 340"/>
                <a:gd name="T26" fmla="*/ 186 w 229"/>
                <a:gd name="T27" fmla="*/ 100 h 340"/>
                <a:gd name="T28" fmla="*/ 140 w 229"/>
                <a:gd name="T29" fmla="*/ 168 h 340"/>
                <a:gd name="T30" fmla="*/ 96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8"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2" y="95"/>
                    <a:pt x="54" y="81"/>
                    <a:pt x="60" y="70"/>
                  </a:cubicBezTo>
                  <a:cubicBezTo>
                    <a:pt x="71" y="49"/>
                    <a:pt x="93" y="37"/>
                    <a:pt x="119" y="37"/>
                  </a:cubicBezTo>
                  <a:cubicBezTo>
                    <a:pt x="157" y="37"/>
                    <a:pt x="186" y="64"/>
                    <a:pt x="186" y="100"/>
                  </a:cubicBezTo>
                  <a:cubicBezTo>
                    <a:pt x="186" y="127"/>
                    <a:pt x="170" y="150"/>
                    <a:pt x="140" y="168"/>
                  </a:cubicBezTo>
                  <a:lnTo>
                    <a:pt x="96" y="192"/>
                  </a:lnTo>
                  <a:cubicBezTo>
                    <a:pt x="25"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287"/>
            <p:cNvSpPr>
              <a:spLocks noEditPoints="1"/>
            </p:cNvSpPr>
            <p:nvPr/>
          </p:nvSpPr>
          <p:spPr bwMode="auto">
            <a:xfrm>
              <a:off x="4082" y="3143"/>
              <a:ext cx="51" cy="80"/>
            </a:xfrm>
            <a:custGeom>
              <a:avLst/>
              <a:gdLst>
                <a:gd name="T0" fmla="*/ 112 w 223"/>
                <a:gd name="T1" fmla="*/ 0 h 351"/>
                <a:gd name="T2" fmla="*/ 112 w 223"/>
                <a:gd name="T3" fmla="*/ 0 h 351"/>
                <a:gd name="T4" fmla="*/ 34 w 223"/>
                <a:gd name="T5" fmla="*/ 37 h 351"/>
                <a:gd name="T6" fmla="*/ 0 w 223"/>
                <a:gd name="T7" fmla="*/ 175 h 351"/>
                <a:gd name="T8" fmla="*/ 112 w 223"/>
                <a:gd name="T9" fmla="*/ 351 h 351"/>
                <a:gd name="T10" fmla="*/ 223 w 223"/>
                <a:gd name="T11" fmla="*/ 178 h 351"/>
                <a:gd name="T12" fmla="*/ 190 w 223"/>
                <a:gd name="T13" fmla="*/ 37 h 351"/>
                <a:gd name="T14" fmla="*/ 112 w 223"/>
                <a:gd name="T15" fmla="*/ 0 h 351"/>
                <a:gd name="T16" fmla="*/ 112 w 223"/>
                <a:gd name="T17" fmla="*/ 37 h 351"/>
                <a:gd name="T18" fmla="*/ 112 w 223"/>
                <a:gd name="T19" fmla="*/ 37 h 351"/>
                <a:gd name="T20" fmla="*/ 180 w 223"/>
                <a:gd name="T21" fmla="*/ 174 h 351"/>
                <a:gd name="T22" fmla="*/ 111 w 223"/>
                <a:gd name="T23" fmla="*/ 316 h 351"/>
                <a:gd name="T24" fmla="*/ 44 w 223"/>
                <a:gd name="T25" fmla="*/ 176 h 351"/>
                <a:gd name="T26" fmla="*/ 112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2" y="0"/>
                  </a:moveTo>
                  <a:lnTo>
                    <a:pt x="112" y="0"/>
                  </a:lnTo>
                  <a:cubicBezTo>
                    <a:pt x="80" y="0"/>
                    <a:pt x="51" y="14"/>
                    <a:pt x="34" y="37"/>
                  </a:cubicBezTo>
                  <a:cubicBezTo>
                    <a:pt x="11" y="67"/>
                    <a:pt x="0" y="112"/>
                    <a:pt x="0" y="175"/>
                  </a:cubicBezTo>
                  <a:cubicBezTo>
                    <a:pt x="0" y="290"/>
                    <a:pt x="39" y="351"/>
                    <a:pt x="112" y="351"/>
                  </a:cubicBezTo>
                  <a:cubicBezTo>
                    <a:pt x="183" y="351"/>
                    <a:pt x="223" y="290"/>
                    <a:pt x="223" y="178"/>
                  </a:cubicBezTo>
                  <a:cubicBezTo>
                    <a:pt x="223" y="112"/>
                    <a:pt x="212" y="68"/>
                    <a:pt x="190" y="37"/>
                  </a:cubicBezTo>
                  <a:cubicBezTo>
                    <a:pt x="172" y="13"/>
                    <a:pt x="144" y="0"/>
                    <a:pt x="112" y="0"/>
                  </a:cubicBezTo>
                  <a:close/>
                  <a:moveTo>
                    <a:pt x="112" y="37"/>
                  </a:moveTo>
                  <a:lnTo>
                    <a:pt x="112" y="37"/>
                  </a:lnTo>
                  <a:cubicBezTo>
                    <a:pt x="157" y="37"/>
                    <a:pt x="180" y="83"/>
                    <a:pt x="180" y="174"/>
                  </a:cubicBezTo>
                  <a:cubicBezTo>
                    <a:pt x="180" y="271"/>
                    <a:pt x="158" y="316"/>
                    <a:pt x="111" y="316"/>
                  </a:cubicBezTo>
                  <a:cubicBezTo>
                    <a:pt x="66" y="316"/>
                    <a:pt x="44" y="269"/>
                    <a:pt x="44" y="176"/>
                  </a:cubicBezTo>
                  <a:cubicBezTo>
                    <a:pt x="44" y="83"/>
                    <a:pt x="66" y="37"/>
                    <a:pt x="112"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288"/>
            <p:cNvSpPr>
              <a:spLocks/>
            </p:cNvSpPr>
            <p:nvPr/>
          </p:nvSpPr>
          <p:spPr bwMode="auto">
            <a:xfrm>
              <a:off x="4335" y="3055"/>
              <a:ext cx="0" cy="1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 name="Freeform 289"/>
            <p:cNvSpPr>
              <a:spLocks/>
            </p:cNvSpPr>
            <p:nvPr/>
          </p:nvSpPr>
          <p:spPr bwMode="auto">
            <a:xfrm>
              <a:off x="4293" y="3143"/>
              <a:ext cx="52" cy="78"/>
            </a:xfrm>
            <a:custGeom>
              <a:avLst/>
              <a:gdLst>
                <a:gd name="T0" fmla="*/ 226 w 228"/>
                <a:gd name="T1" fmla="*/ 298 h 340"/>
                <a:gd name="T2" fmla="*/ 226 w 228"/>
                <a:gd name="T3" fmla="*/ 298 h 340"/>
                <a:gd name="T4" fmla="*/ 47 w 228"/>
                <a:gd name="T5" fmla="*/ 298 h 340"/>
                <a:gd name="T6" fmla="*/ 109 w 228"/>
                <a:gd name="T7" fmla="*/ 228 h 340"/>
                <a:gd name="T8" fmla="*/ 157 w 228"/>
                <a:gd name="T9" fmla="*/ 202 h 340"/>
                <a:gd name="T10" fmla="*/ 228 w 228"/>
                <a:gd name="T11" fmla="*/ 100 h 340"/>
                <a:gd name="T12" fmla="*/ 197 w 228"/>
                <a:gd name="T13" fmla="*/ 27 h 340"/>
                <a:gd name="T14" fmla="*/ 120 w 228"/>
                <a:gd name="T15" fmla="*/ 0 h 340"/>
                <a:gd name="T16" fmla="*/ 26 w 228"/>
                <a:gd name="T17" fmla="*/ 44 h 340"/>
                <a:gd name="T18" fmla="*/ 8 w 228"/>
                <a:gd name="T19" fmla="*/ 118 h 340"/>
                <a:gd name="T20" fmla="*/ 50 w 228"/>
                <a:gd name="T21" fmla="*/ 118 h 340"/>
                <a:gd name="T22" fmla="*/ 60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2" y="270"/>
                    <a:pt x="67" y="252"/>
                    <a:pt x="109" y="228"/>
                  </a:cubicBezTo>
                  <a:lnTo>
                    <a:pt x="157" y="202"/>
                  </a:lnTo>
                  <a:cubicBezTo>
                    <a:pt x="204" y="176"/>
                    <a:pt x="228" y="141"/>
                    <a:pt x="228" y="100"/>
                  </a:cubicBezTo>
                  <a:cubicBezTo>
                    <a:pt x="228" y="71"/>
                    <a:pt x="217" y="45"/>
                    <a:pt x="197" y="27"/>
                  </a:cubicBezTo>
                  <a:cubicBezTo>
                    <a:pt x="177" y="9"/>
                    <a:pt x="152" y="0"/>
                    <a:pt x="120" y="0"/>
                  </a:cubicBezTo>
                  <a:cubicBezTo>
                    <a:pt x="77" y="0"/>
                    <a:pt x="45" y="15"/>
                    <a:pt x="26" y="44"/>
                  </a:cubicBezTo>
                  <a:cubicBezTo>
                    <a:pt x="14" y="62"/>
                    <a:pt x="9" y="83"/>
                    <a:pt x="8" y="118"/>
                  </a:cubicBezTo>
                  <a:lnTo>
                    <a:pt x="50" y="118"/>
                  </a:lnTo>
                  <a:cubicBezTo>
                    <a:pt x="51" y="95"/>
                    <a:pt x="54" y="81"/>
                    <a:pt x="60" y="70"/>
                  </a:cubicBezTo>
                  <a:cubicBezTo>
                    <a:pt x="71" y="49"/>
                    <a:pt x="93" y="37"/>
                    <a:pt x="118" y="37"/>
                  </a:cubicBezTo>
                  <a:cubicBezTo>
                    <a:pt x="157" y="37"/>
                    <a:pt x="185" y="64"/>
                    <a:pt x="185" y="100"/>
                  </a:cubicBezTo>
                  <a:cubicBezTo>
                    <a:pt x="185" y="127"/>
                    <a:pt x="170" y="150"/>
                    <a:pt x="139" y="168"/>
                  </a:cubicBezTo>
                  <a:lnTo>
                    <a:pt x="95" y="192"/>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290"/>
            <p:cNvSpPr>
              <a:spLocks/>
            </p:cNvSpPr>
            <p:nvPr/>
          </p:nvSpPr>
          <p:spPr bwMode="auto">
            <a:xfrm>
              <a:off x="4354" y="3143"/>
              <a:ext cx="53" cy="80"/>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2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7" y="153"/>
                    <a:pt x="186" y="184"/>
                    <a:pt x="186" y="235"/>
                  </a:cubicBezTo>
                  <a:cubicBezTo>
                    <a:pt x="186" y="283"/>
                    <a:pt x="158" y="313"/>
                    <a:pt x="112" y="313"/>
                  </a:cubicBezTo>
                  <a:cubicBezTo>
                    <a:pt x="75" y="313"/>
                    <a:pt x="53" y="294"/>
                    <a:pt x="42"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6"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291"/>
            <p:cNvSpPr>
              <a:spLocks/>
            </p:cNvSpPr>
            <p:nvPr/>
          </p:nvSpPr>
          <p:spPr bwMode="auto">
            <a:xfrm>
              <a:off x="4609" y="3055"/>
              <a:ext cx="0" cy="1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 name="Freeform 292"/>
            <p:cNvSpPr>
              <a:spLocks/>
            </p:cNvSpPr>
            <p:nvPr/>
          </p:nvSpPr>
          <p:spPr bwMode="auto">
            <a:xfrm>
              <a:off x="4567" y="3143"/>
              <a:ext cx="52" cy="80"/>
            </a:xfrm>
            <a:custGeom>
              <a:avLst/>
              <a:gdLst>
                <a:gd name="T0" fmla="*/ 90 w 227"/>
                <a:gd name="T1" fmla="*/ 184 h 351"/>
                <a:gd name="T2" fmla="*/ 90 w 227"/>
                <a:gd name="T3" fmla="*/ 184 h 351"/>
                <a:gd name="T4" fmla="*/ 95 w 227"/>
                <a:gd name="T5" fmla="*/ 184 h 351"/>
                <a:gd name="T6" fmla="*/ 113 w 227"/>
                <a:gd name="T7" fmla="*/ 183 h 351"/>
                <a:gd name="T8" fmla="*/ 184 w 227"/>
                <a:gd name="T9" fmla="*/ 245 h 351"/>
                <a:gd name="T10" fmla="*/ 113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69 w 227"/>
                <a:gd name="T23" fmla="*/ 164 h 351"/>
                <a:gd name="T24" fmla="*/ 217 w 227"/>
                <a:gd name="T25" fmla="*/ 93 h 351"/>
                <a:gd name="T26" fmla="*/ 113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6 w 227"/>
                <a:gd name="T39" fmla="*/ 141 h 351"/>
                <a:gd name="T40" fmla="*/ 90 w 227"/>
                <a:gd name="T41" fmla="*/ 148 h 351"/>
                <a:gd name="T42" fmla="*/ 90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0" y="184"/>
                  </a:moveTo>
                  <a:lnTo>
                    <a:pt x="90" y="184"/>
                  </a:lnTo>
                  <a:lnTo>
                    <a:pt x="95" y="184"/>
                  </a:lnTo>
                  <a:lnTo>
                    <a:pt x="113" y="183"/>
                  </a:lnTo>
                  <a:cubicBezTo>
                    <a:pt x="160" y="183"/>
                    <a:pt x="184" y="204"/>
                    <a:pt x="184" y="245"/>
                  </a:cubicBezTo>
                  <a:cubicBezTo>
                    <a:pt x="184" y="288"/>
                    <a:pt x="157" y="313"/>
                    <a:pt x="113" y="313"/>
                  </a:cubicBezTo>
                  <a:cubicBezTo>
                    <a:pt x="67" y="313"/>
                    <a:pt x="45" y="290"/>
                    <a:pt x="42" y="241"/>
                  </a:cubicBezTo>
                  <a:lnTo>
                    <a:pt x="0" y="241"/>
                  </a:lnTo>
                  <a:cubicBezTo>
                    <a:pt x="2" y="268"/>
                    <a:pt x="6" y="286"/>
                    <a:pt x="15" y="301"/>
                  </a:cubicBezTo>
                  <a:cubicBezTo>
                    <a:pt x="32" y="334"/>
                    <a:pt x="65" y="351"/>
                    <a:pt x="112" y="351"/>
                  </a:cubicBezTo>
                  <a:cubicBezTo>
                    <a:pt x="182" y="351"/>
                    <a:pt x="227" y="309"/>
                    <a:pt x="227" y="245"/>
                  </a:cubicBezTo>
                  <a:cubicBezTo>
                    <a:pt x="227" y="202"/>
                    <a:pt x="210" y="178"/>
                    <a:pt x="169" y="164"/>
                  </a:cubicBezTo>
                  <a:cubicBezTo>
                    <a:pt x="201" y="151"/>
                    <a:pt x="217" y="127"/>
                    <a:pt x="217" y="93"/>
                  </a:cubicBezTo>
                  <a:cubicBezTo>
                    <a:pt x="217" y="35"/>
                    <a:pt x="178" y="0"/>
                    <a:pt x="113" y="0"/>
                  </a:cubicBezTo>
                  <a:cubicBezTo>
                    <a:pt x="45" y="0"/>
                    <a:pt x="8" y="37"/>
                    <a:pt x="7" y="110"/>
                  </a:cubicBezTo>
                  <a:lnTo>
                    <a:pt x="49" y="110"/>
                  </a:lnTo>
                  <a:cubicBezTo>
                    <a:pt x="49" y="89"/>
                    <a:pt x="51" y="77"/>
                    <a:pt x="57" y="67"/>
                  </a:cubicBezTo>
                  <a:cubicBezTo>
                    <a:pt x="66" y="48"/>
                    <a:pt x="87" y="37"/>
                    <a:pt x="114" y="37"/>
                  </a:cubicBezTo>
                  <a:cubicBezTo>
                    <a:pt x="151" y="37"/>
                    <a:pt x="174" y="59"/>
                    <a:pt x="174" y="95"/>
                  </a:cubicBezTo>
                  <a:cubicBezTo>
                    <a:pt x="174" y="119"/>
                    <a:pt x="165" y="133"/>
                    <a:pt x="146" y="141"/>
                  </a:cubicBezTo>
                  <a:cubicBezTo>
                    <a:pt x="135" y="146"/>
                    <a:pt x="120" y="147"/>
                    <a:pt x="90" y="148"/>
                  </a:cubicBezTo>
                  <a:lnTo>
                    <a:pt x="90"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293"/>
            <p:cNvSpPr>
              <a:spLocks noEditPoints="1"/>
            </p:cNvSpPr>
            <p:nvPr/>
          </p:nvSpPr>
          <p:spPr bwMode="auto">
            <a:xfrm>
              <a:off x="4629" y="3143"/>
              <a:ext cx="51" cy="80"/>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294"/>
            <p:cNvSpPr>
              <a:spLocks/>
            </p:cNvSpPr>
            <p:nvPr/>
          </p:nvSpPr>
          <p:spPr bwMode="auto">
            <a:xfrm>
              <a:off x="4883" y="3055"/>
              <a:ext cx="0" cy="1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 name="Freeform 295"/>
            <p:cNvSpPr>
              <a:spLocks/>
            </p:cNvSpPr>
            <p:nvPr/>
          </p:nvSpPr>
          <p:spPr bwMode="auto">
            <a:xfrm>
              <a:off x="4840" y="3143"/>
              <a:ext cx="52" cy="80"/>
            </a:xfrm>
            <a:custGeom>
              <a:avLst/>
              <a:gdLst>
                <a:gd name="T0" fmla="*/ 91 w 227"/>
                <a:gd name="T1" fmla="*/ 184 h 351"/>
                <a:gd name="T2" fmla="*/ 91 w 227"/>
                <a:gd name="T3" fmla="*/ 184 h 351"/>
                <a:gd name="T4" fmla="*/ 96 w 227"/>
                <a:gd name="T5" fmla="*/ 184 h 351"/>
                <a:gd name="T6" fmla="*/ 114 w 227"/>
                <a:gd name="T7" fmla="*/ 183 h 351"/>
                <a:gd name="T8" fmla="*/ 184 w 227"/>
                <a:gd name="T9" fmla="*/ 245 h 351"/>
                <a:gd name="T10" fmla="*/ 114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70 w 227"/>
                <a:gd name="T23" fmla="*/ 164 h 351"/>
                <a:gd name="T24" fmla="*/ 217 w 227"/>
                <a:gd name="T25" fmla="*/ 93 h 351"/>
                <a:gd name="T26" fmla="*/ 114 w 227"/>
                <a:gd name="T27" fmla="*/ 0 h 351"/>
                <a:gd name="T28" fmla="*/ 8 w 227"/>
                <a:gd name="T29" fmla="*/ 110 h 351"/>
                <a:gd name="T30" fmla="*/ 50 w 227"/>
                <a:gd name="T31" fmla="*/ 110 h 351"/>
                <a:gd name="T32" fmla="*/ 57 w 227"/>
                <a:gd name="T33" fmla="*/ 67 h 351"/>
                <a:gd name="T34" fmla="*/ 114 w 227"/>
                <a:gd name="T35" fmla="*/ 37 h 351"/>
                <a:gd name="T36" fmla="*/ 174 w 227"/>
                <a:gd name="T37" fmla="*/ 95 h 351"/>
                <a:gd name="T38" fmla="*/ 147 w 227"/>
                <a:gd name="T39" fmla="*/ 141 h 351"/>
                <a:gd name="T40" fmla="*/ 91 w 227"/>
                <a:gd name="T41" fmla="*/ 148 h 351"/>
                <a:gd name="T42" fmla="*/ 91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1" y="184"/>
                  </a:moveTo>
                  <a:lnTo>
                    <a:pt x="91" y="184"/>
                  </a:lnTo>
                  <a:lnTo>
                    <a:pt x="96" y="184"/>
                  </a:lnTo>
                  <a:lnTo>
                    <a:pt x="114" y="183"/>
                  </a:lnTo>
                  <a:cubicBezTo>
                    <a:pt x="160" y="183"/>
                    <a:pt x="184" y="204"/>
                    <a:pt x="184" y="245"/>
                  </a:cubicBezTo>
                  <a:cubicBezTo>
                    <a:pt x="184" y="288"/>
                    <a:pt x="158" y="313"/>
                    <a:pt x="114" y="313"/>
                  </a:cubicBezTo>
                  <a:cubicBezTo>
                    <a:pt x="68" y="313"/>
                    <a:pt x="45" y="290"/>
                    <a:pt x="42" y="241"/>
                  </a:cubicBezTo>
                  <a:lnTo>
                    <a:pt x="0" y="241"/>
                  </a:lnTo>
                  <a:cubicBezTo>
                    <a:pt x="2" y="268"/>
                    <a:pt x="7" y="286"/>
                    <a:pt x="15" y="301"/>
                  </a:cubicBezTo>
                  <a:cubicBezTo>
                    <a:pt x="32" y="334"/>
                    <a:pt x="66" y="351"/>
                    <a:pt x="112" y="351"/>
                  </a:cubicBezTo>
                  <a:cubicBezTo>
                    <a:pt x="182" y="351"/>
                    <a:pt x="227" y="309"/>
                    <a:pt x="227" y="245"/>
                  </a:cubicBezTo>
                  <a:cubicBezTo>
                    <a:pt x="227" y="202"/>
                    <a:pt x="211" y="178"/>
                    <a:pt x="170" y="164"/>
                  </a:cubicBezTo>
                  <a:cubicBezTo>
                    <a:pt x="202" y="151"/>
                    <a:pt x="217" y="127"/>
                    <a:pt x="217" y="93"/>
                  </a:cubicBezTo>
                  <a:cubicBezTo>
                    <a:pt x="217" y="35"/>
                    <a:pt x="179" y="0"/>
                    <a:pt x="114" y="0"/>
                  </a:cubicBezTo>
                  <a:cubicBezTo>
                    <a:pt x="45" y="0"/>
                    <a:pt x="9" y="37"/>
                    <a:pt x="8" y="110"/>
                  </a:cubicBezTo>
                  <a:lnTo>
                    <a:pt x="50" y="110"/>
                  </a:lnTo>
                  <a:cubicBezTo>
                    <a:pt x="50" y="89"/>
                    <a:pt x="52" y="77"/>
                    <a:pt x="57" y="67"/>
                  </a:cubicBezTo>
                  <a:cubicBezTo>
                    <a:pt x="67" y="48"/>
                    <a:pt x="88" y="37"/>
                    <a:pt x="114" y="37"/>
                  </a:cubicBezTo>
                  <a:cubicBezTo>
                    <a:pt x="152" y="37"/>
                    <a:pt x="174" y="59"/>
                    <a:pt x="174" y="95"/>
                  </a:cubicBezTo>
                  <a:cubicBezTo>
                    <a:pt x="174" y="119"/>
                    <a:pt x="166" y="133"/>
                    <a:pt x="147" y="141"/>
                  </a:cubicBezTo>
                  <a:cubicBezTo>
                    <a:pt x="135" y="146"/>
                    <a:pt x="121" y="147"/>
                    <a:pt x="91" y="148"/>
                  </a:cubicBezTo>
                  <a:lnTo>
                    <a:pt x="91"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296"/>
            <p:cNvSpPr>
              <a:spLocks/>
            </p:cNvSpPr>
            <p:nvPr/>
          </p:nvSpPr>
          <p:spPr bwMode="auto">
            <a:xfrm>
              <a:off x="4902" y="3143"/>
              <a:ext cx="52" cy="80"/>
            </a:xfrm>
            <a:custGeom>
              <a:avLst/>
              <a:gdLst>
                <a:gd name="T0" fmla="*/ 211 w 229"/>
                <a:gd name="T1" fmla="*/ 0 h 351"/>
                <a:gd name="T2" fmla="*/ 211 w 229"/>
                <a:gd name="T3" fmla="*/ 0 h 351"/>
                <a:gd name="T4" fmla="*/ 36 w 229"/>
                <a:gd name="T5" fmla="*/ 0 h 351"/>
                <a:gd name="T6" fmla="*/ 10 w 229"/>
                <a:gd name="T7" fmla="*/ 185 h 351"/>
                <a:gd name="T8" fmla="*/ 49 w 229"/>
                <a:gd name="T9" fmla="*/ 185 h 351"/>
                <a:gd name="T10" fmla="*/ 111 w 229"/>
                <a:gd name="T11" fmla="*/ 153 h 351"/>
                <a:gd name="T12" fmla="*/ 185 w 229"/>
                <a:gd name="T13" fmla="*/ 235 h 351"/>
                <a:gd name="T14" fmla="*/ 111 w 229"/>
                <a:gd name="T15" fmla="*/ 313 h 351"/>
                <a:gd name="T16" fmla="*/ 42 w 229"/>
                <a:gd name="T17" fmla="*/ 256 h 351"/>
                <a:gd name="T18" fmla="*/ 0 w 229"/>
                <a:gd name="T19" fmla="*/ 256 h 351"/>
                <a:gd name="T20" fmla="*/ 20 w 229"/>
                <a:gd name="T21" fmla="*/ 310 h 351"/>
                <a:gd name="T22" fmla="*/ 112 w 229"/>
                <a:gd name="T23" fmla="*/ 351 h 351"/>
                <a:gd name="T24" fmla="*/ 229 w 229"/>
                <a:gd name="T25" fmla="*/ 229 h 351"/>
                <a:gd name="T26" fmla="*/ 119 w 229"/>
                <a:gd name="T27" fmla="*/ 116 h 351"/>
                <a:gd name="T28" fmla="*/ 56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0" y="185"/>
                  </a:lnTo>
                  <a:lnTo>
                    <a:pt x="49" y="185"/>
                  </a:lnTo>
                  <a:cubicBezTo>
                    <a:pt x="69" y="161"/>
                    <a:pt x="85" y="153"/>
                    <a:pt x="111" y="153"/>
                  </a:cubicBezTo>
                  <a:cubicBezTo>
                    <a:pt x="157" y="153"/>
                    <a:pt x="185" y="184"/>
                    <a:pt x="185" y="235"/>
                  </a:cubicBezTo>
                  <a:cubicBezTo>
                    <a:pt x="185" y="283"/>
                    <a:pt x="157" y="313"/>
                    <a:pt x="111" y="313"/>
                  </a:cubicBezTo>
                  <a:cubicBezTo>
                    <a:pt x="74" y="313"/>
                    <a:pt x="52" y="294"/>
                    <a:pt x="42" y="256"/>
                  </a:cubicBezTo>
                  <a:lnTo>
                    <a:pt x="0" y="256"/>
                  </a:lnTo>
                  <a:cubicBezTo>
                    <a:pt x="5" y="284"/>
                    <a:pt x="10" y="297"/>
                    <a:pt x="20" y="310"/>
                  </a:cubicBezTo>
                  <a:cubicBezTo>
                    <a:pt x="39" y="336"/>
                    <a:pt x="74" y="351"/>
                    <a:pt x="112" y="351"/>
                  </a:cubicBezTo>
                  <a:cubicBezTo>
                    <a:pt x="181" y="351"/>
                    <a:pt x="229" y="301"/>
                    <a:pt x="229" y="229"/>
                  </a:cubicBezTo>
                  <a:cubicBezTo>
                    <a:pt x="229" y="162"/>
                    <a:pt x="184" y="116"/>
                    <a:pt x="119" y="116"/>
                  </a:cubicBezTo>
                  <a:cubicBezTo>
                    <a:pt x="95" y="116"/>
                    <a:pt x="76" y="122"/>
                    <a:pt x="56"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297"/>
            <p:cNvSpPr>
              <a:spLocks/>
            </p:cNvSpPr>
            <p:nvPr/>
          </p:nvSpPr>
          <p:spPr bwMode="auto">
            <a:xfrm>
              <a:off x="5156" y="3055"/>
              <a:ext cx="0" cy="1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 name="Freeform 298"/>
            <p:cNvSpPr>
              <a:spLocks noEditPoints="1"/>
            </p:cNvSpPr>
            <p:nvPr/>
          </p:nvSpPr>
          <p:spPr bwMode="auto">
            <a:xfrm>
              <a:off x="5113" y="3143"/>
              <a:ext cx="54" cy="78"/>
            </a:xfrm>
            <a:custGeom>
              <a:avLst/>
              <a:gdLst>
                <a:gd name="T0" fmla="*/ 143 w 236"/>
                <a:gd name="T1" fmla="*/ 258 h 340"/>
                <a:gd name="T2" fmla="*/ 143 w 236"/>
                <a:gd name="T3" fmla="*/ 258 h 340"/>
                <a:gd name="T4" fmla="*/ 143 w 236"/>
                <a:gd name="T5" fmla="*/ 340 h 340"/>
                <a:gd name="T6" fmla="*/ 185 w 236"/>
                <a:gd name="T7" fmla="*/ 340 h 340"/>
                <a:gd name="T8" fmla="*/ 185 w 236"/>
                <a:gd name="T9" fmla="*/ 258 h 340"/>
                <a:gd name="T10" fmla="*/ 236 w 236"/>
                <a:gd name="T11" fmla="*/ 258 h 340"/>
                <a:gd name="T12" fmla="*/ 236 w 236"/>
                <a:gd name="T13" fmla="*/ 220 h 340"/>
                <a:gd name="T14" fmla="*/ 185 w 236"/>
                <a:gd name="T15" fmla="*/ 220 h 340"/>
                <a:gd name="T16" fmla="*/ 185 w 236"/>
                <a:gd name="T17" fmla="*/ 0 h 340"/>
                <a:gd name="T18" fmla="*/ 154 w 236"/>
                <a:gd name="T19" fmla="*/ 0 h 340"/>
                <a:gd name="T20" fmla="*/ 0 w 236"/>
                <a:gd name="T21" fmla="*/ 214 h 340"/>
                <a:gd name="T22" fmla="*/ 0 w 236"/>
                <a:gd name="T23" fmla="*/ 258 h 340"/>
                <a:gd name="T24" fmla="*/ 143 w 236"/>
                <a:gd name="T25" fmla="*/ 258 h 340"/>
                <a:gd name="T26" fmla="*/ 143 w 236"/>
                <a:gd name="T27" fmla="*/ 220 h 340"/>
                <a:gd name="T28" fmla="*/ 143 w 236"/>
                <a:gd name="T29" fmla="*/ 220 h 340"/>
                <a:gd name="T30" fmla="*/ 37 w 236"/>
                <a:gd name="T31" fmla="*/ 220 h 340"/>
                <a:gd name="T32" fmla="*/ 143 w 236"/>
                <a:gd name="T33" fmla="*/ 72 h 340"/>
                <a:gd name="T34" fmla="*/ 143 w 236"/>
                <a:gd name="T35" fmla="*/ 22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340">
                  <a:moveTo>
                    <a:pt x="143" y="258"/>
                  </a:moveTo>
                  <a:lnTo>
                    <a:pt x="143" y="258"/>
                  </a:lnTo>
                  <a:lnTo>
                    <a:pt x="143" y="340"/>
                  </a:lnTo>
                  <a:lnTo>
                    <a:pt x="185" y="340"/>
                  </a:lnTo>
                  <a:lnTo>
                    <a:pt x="185" y="258"/>
                  </a:lnTo>
                  <a:lnTo>
                    <a:pt x="236" y="258"/>
                  </a:lnTo>
                  <a:lnTo>
                    <a:pt x="236" y="220"/>
                  </a:lnTo>
                  <a:lnTo>
                    <a:pt x="185" y="220"/>
                  </a:lnTo>
                  <a:lnTo>
                    <a:pt x="185" y="0"/>
                  </a:lnTo>
                  <a:lnTo>
                    <a:pt x="154" y="0"/>
                  </a:lnTo>
                  <a:lnTo>
                    <a:pt x="0" y="214"/>
                  </a:lnTo>
                  <a:lnTo>
                    <a:pt x="0" y="258"/>
                  </a:lnTo>
                  <a:lnTo>
                    <a:pt x="143" y="258"/>
                  </a:lnTo>
                  <a:close/>
                  <a:moveTo>
                    <a:pt x="143" y="220"/>
                  </a:moveTo>
                  <a:lnTo>
                    <a:pt x="143" y="220"/>
                  </a:lnTo>
                  <a:lnTo>
                    <a:pt x="37" y="220"/>
                  </a:lnTo>
                  <a:lnTo>
                    <a:pt x="143" y="72"/>
                  </a:lnTo>
                  <a:lnTo>
                    <a:pt x="143"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299"/>
            <p:cNvSpPr>
              <a:spLocks noEditPoints="1"/>
            </p:cNvSpPr>
            <p:nvPr/>
          </p:nvSpPr>
          <p:spPr bwMode="auto">
            <a:xfrm>
              <a:off x="5176" y="3143"/>
              <a:ext cx="51" cy="80"/>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300"/>
            <p:cNvSpPr>
              <a:spLocks/>
            </p:cNvSpPr>
            <p:nvPr/>
          </p:nvSpPr>
          <p:spPr bwMode="auto">
            <a:xfrm>
              <a:off x="5430" y="3055"/>
              <a:ext cx="0" cy="19"/>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 name="Freeform 301"/>
            <p:cNvSpPr>
              <a:spLocks noEditPoints="1"/>
            </p:cNvSpPr>
            <p:nvPr/>
          </p:nvSpPr>
          <p:spPr bwMode="auto">
            <a:xfrm>
              <a:off x="5387" y="3143"/>
              <a:ext cx="54" cy="78"/>
            </a:xfrm>
            <a:custGeom>
              <a:avLst/>
              <a:gdLst>
                <a:gd name="T0" fmla="*/ 143 w 235"/>
                <a:gd name="T1" fmla="*/ 258 h 340"/>
                <a:gd name="T2" fmla="*/ 143 w 235"/>
                <a:gd name="T3" fmla="*/ 258 h 340"/>
                <a:gd name="T4" fmla="*/ 143 w 235"/>
                <a:gd name="T5" fmla="*/ 340 h 340"/>
                <a:gd name="T6" fmla="*/ 185 w 235"/>
                <a:gd name="T7" fmla="*/ 340 h 340"/>
                <a:gd name="T8" fmla="*/ 185 w 235"/>
                <a:gd name="T9" fmla="*/ 258 h 340"/>
                <a:gd name="T10" fmla="*/ 235 w 235"/>
                <a:gd name="T11" fmla="*/ 258 h 340"/>
                <a:gd name="T12" fmla="*/ 235 w 235"/>
                <a:gd name="T13" fmla="*/ 220 h 340"/>
                <a:gd name="T14" fmla="*/ 185 w 235"/>
                <a:gd name="T15" fmla="*/ 220 h 340"/>
                <a:gd name="T16" fmla="*/ 185 w 235"/>
                <a:gd name="T17" fmla="*/ 0 h 340"/>
                <a:gd name="T18" fmla="*/ 154 w 235"/>
                <a:gd name="T19" fmla="*/ 0 h 340"/>
                <a:gd name="T20" fmla="*/ 0 w 235"/>
                <a:gd name="T21" fmla="*/ 214 h 340"/>
                <a:gd name="T22" fmla="*/ 0 w 235"/>
                <a:gd name="T23" fmla="*/ 258 h 340"/>
                <a:gd name="T24" fmla="*/ 143 w 235"/>
                <a:gd name="T25" fmla="*/ 258 h 340"/>
                <a:gd name="T26" fmla="*/ 143 w 235"/>
                <a:gd name="T27" fmla="*/ 220 h 340"/>
                <a:gd name="T28" fmla="*/ 143 w 235"/>
                <a:gd name="T29" fmla="*/ 220 h 340"/>
                <a:gd name="T30" fmla="*/ 37 w 235"/>
                <a:gd name="T31" fmla="*/ 220 h 340"/>
                <a:gd name="T32" fmla="*/ 143 w 235"/>
                <a:gd name="T33" fmla="*/ 72 h 340"/>
                <a:gd name="T34" fmla="*/ 143 w 235"/>
                <a:gd name="T35" fmla="*/ 22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340">
                  <a:moveTo>
                    <a:pt x="143" y="258"/>
                  </a:moveTo>
                  <a:lnTo>
                    <a:pt x="143" y="258"/>
                  </a:lnTo>
                  <a:lnTo>
                    <a:pt x="143" y="340"/>
                  </a:lnTo>
                  <a:lnTo>
                    <a:pt x="185" y="340"/>
                  </a:lnTo>
                  <a:lnTo>
                    <a:pt x="185" y="258"/>
                  </a:lnTo>
                  <a:lnTo>
                    <a:pt x="235" y="258"/>
                  </a:lnTo>
                  <a:lnTo>
                    <a:pt x="235" y="220"/>
                  </a:lnTo>
                  <a:lnTo>
                    <a:pt x="185" y="220"/>
                  </a:lnTo>
                  <a:lnTo>
                    <a:pt x="185" y="0"/>
                  </a:lnTo>
                  <a:lnTo>
                    <a:pt x="154" y="0"/>
                  </a:lnTo>
                  <a:lnTo>
                    <a:pt x="0" y="214"/>
                  </a:lnTo>
                  <a:lnTo>
                    <a:pt x="0" y="258"/>
                  </a:lnTo>
                  <a:lnTo>
                    <a:pt x="143" y="258"/>
                  </a:lnTo>
                  <a:close/>
                  <a:moveTo>
                    <a:pt x="143" y="220"/>
                  </a:moveTo>
                  <a:lnTo>
                    <a:pt x="143" y="220"/>
                  </a:lnTo>
                  <a:lnTo>
                    <a:pt x="37" y="220"/>
                  </a:lnTo>
                  <a:lnTo>
                    <a:pt x="143" y="72"/>
                  </a:lnTo>
                  <a:lnTo>
                    <a:pt x="143"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302"/>
            <p:cNvSpPr>
              <a:spLocks/>
            </p:cNvSpPr>
            <p:nvPr/>
          </p:nvSpPr>
          <p:spPr bwMode="auto">
            <a:xfrm>
              <a:off x="5449" y="3143"/>
              <a:ext cx="52" cy="80"/>
            </a:xfrm>
            <a:custGeom>
              <a:avLst/>
              <a:gdLst>
                <a:gd name="T0" fmla="*/ 211 w 229"/>
                <a:gd name="T1" fmla="*/ 0 h 351"/>
                <a:gd name="T2" fmla="*/ 211 w 229"/>
                <a:gd name="T3" fmla="*/ 0 h 351"/>
                <a:gd name="T4" fmla="*/ 36 w 229"/>
                <a:gd name="T5" fmla="*/ 0 h 351"/>
                <a:gd name="T6" fmla="*/ 11 w 229"/>
                <a:gd name="T7" fmla="*/ 185 h 351"/>
                <a:gd name="T8" fmla="*/ 49 w 229"/>
                <a:gd name="T9" fmla="*/ 185 h 351"/>
                <a:gd name="T10" fmla="*/ 112 w 229"/>
                <a:gd name="T11" fmla="*/ 153 h 351"/>
                <a:gd name="T12" fmla="*/ 186 w 229"/>
                <a:gd name="T13" fmla="*/ 235 h 351"/>
                <a:gd name="T14" fmla="*/ 112 w 229"/>
                <a:gd name="T15" fmla="*/ 313 h 351"/>
                <a:gd name="T16" fmla="*/ 42 w 229"/>
                <a:gd name="T17" fmla="*/ 256 h 351"/>
                <a:gd name="T18" fmla="*/ 0 w 229"/>
                <a:gd name="T19" fmla="*/ 256 h 351"/>
                <a:gd name="T20" fmla="*/ 21 w 229"/>
                <a:gd name="T21" fmla="*/ 310 h 351"/>
                <a:gd name="T22" fmla="*/ 113 w 229"/>
                <a:gd name="T23" fmla="*/ 351 h 351"/>
                <a:gd name="T24" fmla="*/ 229 w 229"/>
                <a:gd name="T25" fmla="*/ 229 h 351"/>
                <a:gd name="T26" fmla="*/ 119 w 229"/>
                <a:gd name="T27" fmla="*/ 116 h 351"/>
                <a:gd name="T28" fmla="*/ 57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1" y="185"/>
                  </a:lnTo>
                  <a:lnTo>
                    <a:pt x="49" y="185"/>
                  </a:lnTo>
                  <a:cubicBezTo>
                    <a:pt x="69" y="161"/>
                    <a:pt x="85" y="153"/>
                    <a:pt x="112" y="153"/>
                  </a:cubicBezTo>
                  <a:cubicBezTo>
                    <a:pt x="157" y="153"/>
                    <a:pt x="186" y="184"/>
                    <a:pt x="186" y="235"/>
                  </a:cubicBezTo>
                  <a:cubicBezTo>
                    <a:pt x="186" y="283"/>
                    <a:pt x="158" y="313"/>
                    <a:pt x="112" y="313"/>
                  </a:cubicBezTo>
                  <a:cubicBezTo>
                    <a:pt x="75" y="313"/>
                    <a:pt x="52" y="294"/>
                    <a:pt x="42" y="256"/>
                  </a:cubicBezTo>
                  <a:lnTo>
                    <a:pt x="0" y="256"/>
                  </a:lnTo>
                  <a:cubicBezTo>
                    <a:pt x="6" y="284"/>
                    <a:pt x="11" y="297"/>
                    <a:pt x="21" y="310"/>
                  </a:cubicBezTo>
                  <a:cubicBezTo>
                    <a:pt x="40" y="336"/>
                    <a:pt x="74" y="351"/>
                    <a:pt x="113" y="351"/>
                  </a:cubicBezTo>
                  <a:cubicBezTo>
                    <a:pt x="181" y="351"/>
                    <a:pt x="229" y="301"/>
                    <a:pt x="229" y="229"/>
                  </a:cubicBezTo>
                  <a:cubicBezTo>
                    <a:pt x="229" y="162"/>
                    <a:pt x="184" y="116"/>
                    <a:pt x="119" y="116"/>
                  </a:cubicBezTo>
                  <a:cubicBezTo>
                    <a:pt x="95" y="116"/>
                    <a:pt x="76" y="122"/>
                    <a:pt x="57"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303"/>
            <p:cNvSpPr>
              <a:spLocks noEditPoints="1"/>
            </p:cNvSpPr>
            <p:nvPr/>
          </p:nvSpPr>
          <p:spPr bwMode="auto">
            <a:xfrm>
              <a:off x="2967" y="1711"/>
              <a:ext cx="2463" cy="1363"/>
            </a:xfrm>
            <a:custGeom>
              <a:avLst/>
              <a:gdLst>
                <a:gd name="T0" fmla="*/ 0 w 10752"/>
                <a:gd name="T1" fmla="*/ 0 h 5952"/>
                <a:gd name="T2" fmla="*/ 0 w 10752"/>
                <a:gd name="T3" fmla="*/ 0 h 5952"/>
                <a:gd name="T4" fmla="*/ 0 w 10752"/>
                <a:gd name="T5" fmla="*/ 5952 h 5952"/>
                <a:gd name="T6" fmla="*/ 10752 w 10752"/>
                <a:gd name="T7" fmla="*/ 5952 h 5952"/>
                <a:gd name="T8" fmla="*/ 0 w 10752"/>
                <a:gd name="T9" fmla="*/ 0 h 5952"/>
                <a:gd name="T10" fmla="*/ 0 w 10752"/>
                <a:gd name="T11" fmla="*/ 0 h 5952"/>
              </a:gdLst>
              <a:ahLst/>
              <a:cxnLst>
                <a:cxn ang="0">
                  <a:pos x="T0" y="T1"/>
                </a:cxn>
                <a:cxn ang="0">
                  <a:pos x="T2" y="T3"/>
                </a:cxn>
                <a:cxn ang="0">
                  <a:pos x="T4" y="T5"/>
                </a:cxn>
                <a:cxn ang="0">
                  <a:pos x="T6" y="T7"/>
                </a:cxn>
                <a:cxn ang="0">
                  <a:pos x="T8" y="T9"/>
                </a:cxn>
                <a:cxn ang="0">
                  <a:pos x="T10" y="T11"/>
                </a:cxn>
              </a:cxnLst>
              <a:rect l="0" t="0" r="r" b="b"/>
              <a:pathLst>
                <a:path w="10752" h="5952">
                  <a:moveTo>
                    <a:pt x="0" y="0"/>
                  </a:moveTo>
                  <a:lnTo>
                    <a:pt x="0" y="0"/>
                  </a:lnTo>
                  <a:lnTo>
                    <a:pt x="0" y="5952"/>
                  </a:lnTo>
                  <a:lnTo>
                    <a:pt x="10752" y="5952"/>
                  </a:lnTo>
                  <a:moveTo>
                    <a:pt x="0" y="0"/>
                  </a:moveTo>
                  <a:lnTo>
                    <a:pt x="0" y="0"/>
                  </a:lnTo>
                  <a:close/>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 name="Freeform 304"/>
            <p:cNvSpPr>
              <a:spLocks/>
            </p:cNvSpPr>
            <p:nvPr/>
          </p:nvSpPr>
          <p:spPr bwMode="auto">
            <a:xfrm>
              <a:off x="2473" y="2903"/>
              <a:ext cx="80" cy="54"/>
            </a:xfrm>
            <a:custGeom>
              <a:avLst/>
              <a:gdLst>
                <a:gd name="T0" fmla="*/ 190 w 349"/>
                <a:gd name="T1" fmla="*/ 189 h 234"/>
                <a:gd name="T2" fmla="*/ 190 w 349"/>
                <a:gd name="T3" fmla="*/ 189 h 234"/>
                <a:gd name="T4" fmla="*/ 190 w 349"/>
                <a:gd name="T5" fmla="*/ 23 h 234"/>
                <a:gd name="T6" fmla="*/ 151 w 349"/>
                <a:gd name="T7" fmla="*/ 23 h 234"/>
                <a:gd name="T8" fmla="*/ 151 w 349"/>
                <a:gd name="T9" fmla="*/ 189 h 234"/>
                <a:gd name="T10" fmla="*/ 40 w 349"/>
                <a:gd name="T11" fmla="*/ 189 h 234"/>
                <a:gd name="T12" fmla="*/ 40 w 349"/>
                <a:gd name="T13" fmla="*/ 0 h 234"/>
                <a:gd name="T14" fmla="*/ 0 w 349"/>
                <a:gd name="T15" fmla="*/ 0 h 234"/>
                <a:gd name="T16" fmla="*/ 0 w 349"/>
                <a:gd name="T17" fmla="*/ 234 h 234"/>
                <a:gd name="T18" fmla="*/ 349 w 349"/>
                <a:gd name="T19" fmla="*/ 234 h 234"/>
                <a:gd name="T20" fmla="*/ 349 w 349"/>
                <a:gd name="T21" fmla="*/ 189 h 234"/>
                <a:gd name="T22" fmla="*/ 190 w 349"/>
                <a:gd name="T23" fmla="*/ 18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234">
                  <a:moveTo>
                    <a:pt x="190" y="189"/>
                  </a:moveTo>
                  <a:lnTo>
                    <a:pt x="190" y="189"/>
                  </a:lnTo>
                  <a:lnTo>
                    <a:pt x="190" y="23"/>
                  </a:lnTo>
                  <a:lnTo>
                    <a:pt x="151" y="23"/>
                  </a:lnTo>
                  <a:lnTo>
                    <a:pt x="151" y="189"/>
                  </a:lnTo>
                  <a:lnTo>
                    <a:pt x="40" y="189"/>
                  </a:lnTo>
                  <a:lnTo>
                    <a:pt x="40" y="0"/>
                  </a:lnTo>
                  <a:lnTo>
                    <a:pt x="0" y="0"/>
                  </a:lnTo>
                  <a:lnTo>
                    <a:pt x="0" y="234"/>
                  </a:lnTo>
                  <a:lnTo>
                    <a:pt x="349" y="234"/>
                  </a:lnTo>
                  <a:lnTo>
                    <a:pt x="349" y="189"/>
                  </a:lnTo>
                  <a:lnTo>
                    <a:pt x="190" y="18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305"/>
            <p:cNvSpPr>
              <a:spLocks/>
            </p:cNvSpPr>
            <p:nvPr/>
          </p:nvSpPr>
          <p:spPr bwMode="auto">
            <a:xfrm>
              <a:off x="2494" y="2864"/>
              <a:ext cx="59" cy="28"/>
            </a:xfrm>
            <a:custGeom>
              <a:avLst/>
              <a:gdLst>
                <a:gd name="T0" fmla="*/ 7 w 258"/>
                <a:gd name="T1" fmla="*/ 121 h 121"/>
                <a:gd name="T2" fmla="*/ 7 w 258"/>
                <a:gd name="T3" fmla="*/ 121 h 121"/>
                <a:gd name="T4" fmla="*/ 258 w 258"/>
                <a:gd name="T5" fmla="*/ 121 h 121"/>
                <a:gd name="T6" fmla="*/ 258 w 258"/>
                <a:gd name="T7" fmla="*/ 80 h 121"/>
                <a:gd name="T8" fmla="*/ 128 w 258"/>
                <a:gd name="T9" fmla="*/ 80 h 121"/>
                <a:gd name="T10" fmla="*/ 55 w 258"/>
                <a:gd name="T11" fmla="*/ 52 h 121"/>
                <a:gd name="T12" fmla="*/ 42 w 258"/>
                <a:gd name="T13" fmla="*/ 0 h 121"/>
                <a:gd name="T14" fmla="*/ 2 w 258"/>
                <a:gd name="T15" fmla="*/ 0 h 121"/>
                <a:gd name="T16" fmla="*/ 0 w 258"/>
                <a:gd name="T17" fmla="*/ 15 h 121"/>
                <a:gd name="T18" fmla="*/ 53 w 258"/>
                <a:gd name="T19" fmla="*/ 84 h 121"/>
                <a:gd name="T20" fmla="*/ 7 w 258"/>
                <a:gd name="T21" fmla="*/ 84 h 121"/>
                <a:gd name="T22" fmla="*/ 7 w 258"/>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1">
                  <a:moveTo>
                    <a:pt x="7" y="121"/>
                  </a:moveTo>
                  <a:lnTo>
                    <a:pt x="7" y="121"/>
                  </a:lnTo>
                  <a:lnTo>
                    <a:pt x="258" y="121"/>
                  </a:lnTo>
                  <a:lnTo>
                    <a:pt x="258" y="80"/>
                  </a:lnTo>
                  <a:lnTo>
                    <a:pt x="128" y="80"/>
                  </a:lnTo>
                  <a:cubicBezTo>
                    <a:pt x="92" y="80"/>
                    <a:pt x="69" y="71"/>
                    <a:pt x="55" y="52"/>
                  </a:cubicBezTo>
                  <a:cubicBezTo>
                    <a:pt x="46" y="40"/>
                    <a:pt x="43" y="28"/>
                    <a:pt x="42" y="0"/>
                  </a:cubicBezTo>
                  <a:lnTo>
                    <a:pt x="2" y="0"/>
                  </a:lnTo>
                  <a:cubicBezTo>
                    <a:pt x="1" y="7"/>
                    <a:pt x="0" y="10"/>
                    <a:pt x="0" y="15"/>
                  </a:cubicBezTo>
                  <a:cubicBezTo>
                    <a:pt x="0" y="41"/>
                    <a:pt x="16" y="61"/>
                    <a:pt x="53" y="84"/>
                  </a:cubicBezTo>
                  <a:lnTo>
                    <a:pt x="7" y="84"/>
                  </a:lnTo>
                  <a:lnTo>
                    <a:pt x="7"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306"/>
            <p:cNvSpPr>
              <a:spLocks noEditPoints="1"/>
            </p:cNvSpPr>
            <p:nvPr/>
          </p:nvSpPr>
          <p:spPr bwMode="auto">
            <a:xfrm>
              <a:off x="2494" y="2804"/>
              <a:ext cx="62" cy="55"/>
            </a:xfrm>
            <a:custGeom>
              <a:avLst/>
              <a:gdLst>
                <a:gd name="T0" fmla="*/ 235 w 270"/>
                <a:gd name="T1" fmla="*/ 0 h 236"/>
                <a:gd name="T2" fmla="*/ 235 w 270"/>
                <a:gd name="T3" fmla="*/ 0 h 236"/>
                <a:gd name="T4" fmla="*/ 236 w 270"/>
                <a:gd name="T5" fmla="*/ 8 h 236"/>
                <a:gd name="T6" fmla="*/ 216 w 270"/>
                <a:gd name="T7" fmla="*/ 30 h 236"/>
                <a:gd name="T8" fmla="*/ 69 w 270"/>
                <a:gd name="T9" fmla="*/ 30 h 236"/>
                <a:gd name="T10" fmla="*/ 0 w 270"/>
                <a:gd name="T11" fmla="*/ 124 h 236"/>
                <a:gd name="T12" fmla="*/ 30 w 270"/>
                <a:gd name="T13" fmla="*/ 207 h 236"/>
                <a:gd name="T14" fmla="*/ 82 w 270"/>
                <a:gd name="T15" fmla="*/ 225 h 236"/>
                <a:gd name="T16" fmla="*/ 82 w 270"/>
                <a:gd name="T17" fmla="*/ 184 h 236"/>
                <a:gd name="T18" fmla="*/ 37 w 270"/>
                <a:gd name="T19" fmla="*/ 126 h 236"/>
                <a:gd name="T20" fmla="*/ 75 w 270"/>
                <a:gd name="T21" fmla="*/ 70 h 236"/>
                <a:gd name="T22" fmla="*/ 85 w 270"/>
                <a:gd name="T23" fmla="*/ 70 h 236"/>
                <a:gd name="T24" fmla="*/ 113 w 270"/>
                <a:gd name="T25" fmla="*/ 111 h 236"/>
                <a:gd name="T26" fmla="*/ 128 w 270"/>
                <a:gd name="T27" fmla="*/ 192 h 236"/>
                <a:gd name="T28" fmla="*/ 195 w 270"/>
                <a:gd name="T29" fmla="*/ 236 h 236"/>
                <a:gd name="T30" fmla="*/ 270 w 270"/>
                <a:gd name="T31" fmla="*/ 153 h 236"/>
                <a:gd name="T32" fmla="*/ 233 w 270"/>
                <a:gd name="T33" fmla="*/ 68 h 236"/>
                <a:gd name="T34" fmla="*/ 270 w 270"/>
                <a:gd name="T35" fmla="*/ 27 h 236"/>
                <a:gd name="T36" fmla="*/ 265 w 270"/>
                <a:gd name="T37" fmla="*/ 0 h 236"/>
                <a:gd name="T38" fmla="*/ 235 w 270"/>
                <a:gd name="T39" fmla="*/ 0 h 236"/>
                <a:gd name="T40" fmla="*/ 179 w 270"/>
                <a:gd name="T41" fmla="*/ 70 h 236"/>
                <a:gd name="T42" fmla="*/ 179 w 270"/>
                <a:gd name="T43" fmla="*/ 70 h 236"/>
                <a:gd name="T44" fmla="*/ 212 w 270"/>
                <a:gd name="T45" fmla="*/ 85 h 236"/>
                <a:gd name="T46" fmla="*/ 235 w 270"/>
                <a:gd name="T47" fmla="*/ 145 h 236"/>
                <a:gd name="T48" fmla="*/ 194 w 270"/>
                <a:gd name="T49" fmla="*/ 194 h 236"/>
                <a:gd name="T50" fmla="*/ 148 w 270"/>
                <a:gd name="T51" fmla="*/ 134 h 236"/>
                <a:gd name="T52" fmla="*/ 134 w 270"/>
                <a:gd name="T53" fmla="*/ 70 h 236"/>
                <a:gd name="T54" fmla="*/ 179 w 270"/>
                <a:gd name="T55" fmla="*/ 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236">
                  <a:moveTo>
                    <a:pt x="235" y="0"/>
                  </a:moveTo>
                  <a:lnTo>
                    <a:pt x="235" y="0"/>
                  </a:lnTo>
                  <a:cubicBezTo>
                    <a:pt x="236" y="4"/>
                    <a:pt x="236" y="6"/>
                    <a:pt x="236" y="8"/>
                  </a:cubicBezTo>
                  <a:cubicBezTo>
                    <a:pt x="236" y="22"/>
                    <a:pt x="229" y="30"/>
                    <a:pt x="216" y="30"/>
                  </a:cubicBezTo>
                  <a:lnTo>
                    <a:pt x="69" y="30"/>
                  </a:lnTo>
                  <a:cubicBezTo>
                    <a:pt x="24" y="30"/>
                    <a:pt x="0" y="62"/>
                    <a:pt x="0" y="124"/>
                  </a:cubicBezTo>
                  <a:cubicBezTo>
                    <a:pt x="0" y="161"/>
                    <a:pt x="11" y="191"/>
                    <a:pt x="30" y="207"/>
                  </a:cubicBezTo>
                  <a:cubicBezTo>
                    <a:pt x="42" y="219"/>
                    <a:pt x="57" y="224"/>
                    <a:pt x="82" y="225"/>
                  </a:cubicBezTo>
                  <a:lnTo>
                    <a:pt x="82" y="184"/>
                  </a:lnTo>
                  <a:cubicBezTo>
                    <a:pt x="51" y="181"/>
                    <a:pt x="37" y="163"/>
                    <a:pt x="37" y="126"/>
                  </a:cubicBezTo>
                  <a:cubicBezTo>
                    <a:pt x="37" y="90"/>
                    <a:pt x="51" y="70"/>
                    <a:pt x="75" y="70"/>
                  </a:cubicBezTo>
                  <a:lnTo>
                    <a:pt x="85" y="70"/>
                  </a:lnTo>
                  <a:cubicBezTo>
                    <a:pt x="102" y="70"/>
                    <a:pt x="109" y="80"/>
                    <a:pt x="113" y="111"/>
                  </a:cubicBezTo>
                  <a:cubicBezTo>
                    <a:pt x="120" y="168"/>
                    <a:pt x="122" y="176"/>
                    <a:pt x="128" y="192"/>
                  </a:cubicBezTo>
                  <a:cubicBezTo>
                    <a:pt x="140" y="221"/>
                    <a:pt x="163" y="236"/>
                    <a:pt x="195" y="236"/>
                  </a:cubicBezTo>
                  <a:cubicBezTo>
                    <a:pt x="241" y="236"/>
                    <a:pt x="270" y="204"/>
                    <a:pt x="270" y="153"/>
                  </a:cubicBezTo>
                  <a:cubicBezTo>
                    <a:pt x="270" y="122"/>
                    <a:pt x="258" y="96"/>
                    <a:pt x="233" y="68"/>
                  </a:cubicBezTo>
                  <a:cubicBezTo>
                    <a:pt x="258" y="65"/>
                    <a:pt x="270" y="53"/>
                    <a:pt x="270" y="27"/>
                  </a:cubicBezTo>
                  <a:cubicBezTo>
                    <a:pt x="270" y="19"/>
                    <a:pt x="269" y="13"/>
                    <a:pt x="265" y="0"/>
                  </a:cubicBezTo>
                  <a:lnTo>
                    <a:pt x="235" y="0"/>
                  </a:lnTo>
                  <a:close/>
                  <a:moveTo>
                    <a:pt x="179" y="70"/>
                  </a:moveTo>
                  <a:lnTo>
                    <a:pt x="179" y="70"/>
                  </a:lnTo>
                  <a:cubicBezTo>
                    <a:pt x="193" y="70"/>
                    <a:pt x="201" y="73"/>
                    <a:pt x="212" y="85"/>
                  </a:cubicBezTo>
                  <a:cubicBezTo>
                    <a:pt x="227" y="102"/>
                    <a:pt x="235" y="121"/>
                    <a:pt x="235" y="145"/>
                  </a:cubicBezTo>
                  <a:cubicBezTo>
                    <a:pt x="235" y="176"/>
                    <a:pt x="220" y="194"/>
                    <a:pt x="194" y="194"/>
                  </a:cubicBezTo>
                  <a:cubicBezTo>
                    <a:pt x="168" y="194"/>
                    <a:pt x="155" y="176"/>
                    <a:pt x="148" y="134"/>
                  </a:cubicBezTo>
                  <a:cubicBezTo>
                    <a:pt x="143" y="92"/>
                    <a:pt x="141" y="83"/>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307"/>
            <p:cNvSpPr>
              <a:spLocks/>
            </p:cNvSpPr>
            <p:nvPr/>
          </p:nvSpPr>
          <p:spPr bwMode="auto">
            <a:xfrm>
              <a:off x="2494" y="2750"/>
              <a:ext cx="62" cy="49"/>
            </a:xfrm>
            <a:custGeom>
              <a:avLst/>
              <a:gdLst>
                <a:gd name="T0" fmla="*/ 92 w 270"/>
                <a:gd name="T1" fmla="*/ 3 h 214"/>
                <a:gd name="T2" fmla="*/ 92 w 270"/>
                <a:gd name="T3" fmla="*/ 3 h 214"/>
                <a:gd name="T4" fmla="*/ 38 w 270"/>
                <a:gd name="T5" fmla="*/ 20 h 214"/>
                <a:gd name="T6" fmla="*/ 0 w 270"/>
                <a:gd name="T7" fmla="*/ 103 h 214"/>
                <a:gd name="T8" fmla="*/ 137 w 270"/>
                <a:gd name="T9" fmla="*/ 214 h 214"/>
                <a:gd name="T10" fmla="*/ 270 w 270"/>
                <a:gd name="T11" fmla="*/ 103 h 214"/>
                <a:gd name="T12" fmla="*/ 172 w 270"/>
                <a:gd name="T13" fmla="*/ 0 h 214"/>
                <a:gd name="T14" fmla="*/ 172 w 270"/>
                <a:gd name="T15" fmla="*/ 41 h 214"/>
                <a:gd name="T16" fmla="*/ 233 w 270"/>
                <a:gd name="T17" fmla="*/ 102 h 214"/>
                <a:gd name="T18" fmla="*/ 137 w 270"/>
                <a:gd name="T19" fmla="*/ 172 h 214"/>
                <a:gd name="T20" fmla="*/ 37 w 270"/>
                <a:gd name="T21" fmla="*/ 103 h 214"/>
                <a:gd name="T22" fmla="*/ 92 w 270"/>
                <a:gd name="T23" fmla="*/ 44 h 214"/>
                <a:gd name="T24" fmla="*/ 92 w 270"/>
                <a:gd name="T25"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214">
                  <a:moveTo>
                    <a:pt x="92" y="3"/>
                  </a:moveTo>
                  <a:lnTo>
                    <a:pt x="92" y="3"/>
                  </a:lnTo>
                  <a:cubicBezTo>
                    <a:pt x="67" y="5"/>
                    <a:pt x="52" y="11"/>
                    <a:pt x="38" y="20"/>
                  </a:cubicBezTo>
                  <a:cubicBezTo>
                    <a:pt x="14" y="37"/>
                    <a:pt x="0" y="68"/>
                    <a:pt x="0" y="103"/>
                  </a:cubicBezTo>
                  <a:cubicBezTo>
                    <a:pt x="0" y="170"/>
                    <a:pt x="54" y="214"/>
                    <a:pt x="137" y="214"/>
                  </a:cubicBezTo>
                  <a:cubicBezTo>
                    <a:pt x="218" y="214"/>
                    <a:pt x="270" y="171"/>
                    <a:pt x="270" y="103"/>
                  </a:cubicBezTo>
                  <a:cubicBezTo>
                    <a:pt x="270" y="43"/>
                    <a:pt x="234" y="5"/>
                    <a:pt x="172" y="0"/>
                  </a:cubicBezTo>
                  <a:lnTo>
                    <a:pt x="172" y="41"/>
                  </a:lnTo>
                  <a:cubicBezTo>
                    <a:pt x="213" y="47"/>
                    <a:pt x="233" y="68"/>
                    <a:pt x="233" y="102"/>
                  </a:cubicBezTo>
                  <a:cubicBezTo>
                    <a:pt x="233" y="146"/>
                    <a:pt x="197" y="172"/>
                    <a:pt x="137" y="172"/>
                  </a:cubicBezTo>
                  <a:cubicBezTo>
                    <a:pt x="75" y="172"/>
                    <a:pt x="37" y="147"/>
                    <a:pt x="37" y="103"/>
                  </a:cubicBezTo>
                  <a:cubicBezTo>
                    <a:pt x="37" y="69"/>
                    <a:pt x="57" y="48"/>
                    <a:pt x="92" y="44"/>
                  </a:cubicBezTo>
                  <a:lnTo>
                    <a:pt x="92"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308"/>
            <p:cNvSpPr>
              <a:spLocks/>
            </p:cNvSpPr>
            <p:nvPr/>
          </p:nvSpPr>
          <p:spPr bwMode="auto">
            <a:xfrm>
              <a:off x="2480" y="2719"/>
              <a:ext cx="76" cy="26"/>
            </a:xfrm>
            <a:custGeom>
              <a:avLst/>
              <a:gdLst>
                <a:gd name="T0" fmla="*/ 68 w 331"/>
                <a:gd name="T1" fmla="*/ 0 h 115"/>
                <a:gd name="T2" fmla="*/ 68 w 331"/>
                <a:gd name="T3" fmla="*/ 0 h 115"/>
                <a:gd name="T4" fmla="*/ 68 w 331"/>
                <a:gd name="T5" fmla="*/ 42 h 115"/>
                <a:gd name="T6" fmla="*/ 0 w 331"/>
                <a:gd name="T7" fmla="*/ 42 h 115"/>
                <a:gd name="T8" fmla="*/ 0 w 331"/>
                <a:gd name="T9" fmla="*/ 81 h 115"/>
                <a:gd name="T10" fmla="*/ 68 w 331"/>
                <a:gd name="T11" fmla="*/ 81 h 115"/>
                <a:gd name="T12" fmla="*/ 68 w 331"/>
                <a:gd name="T13" fmla="*/ 115 h 115"/>
                <a:gd name="T14" fmla="*/ 101 w 331"/>
                <a:gd name="T15" fmla="*/ 115 h 115"/>
                <a:gd name="T16" fmla="*/ 101 w 331"/>
                <a:gd name="T17" fmla="*/ 81 h 115"/>
                <a:gd name="T18" fmla="*/ 291 w 331"/>
                <a:gd name="T19" fmla="*/ 81 h 115"/>
                <a:gd name="T20" fmla="*/ 331 w 331"/>
                <a:gd name="T21" fmla="*/ 33 h 115"/>
                <a:gd name="T22" fmla="*/ 327 w 331"/>
                <a:gd name="T23" fmla="*/ 0 h 115"/>
                <a:gd name="T24" fmla="*/ 294 w 331"/>
                <a:gd name="T25" fmla="*/ 0 h 115"/>
                <a:gd name="T26" fmla="*/ 296 w 331"/>
                <a:gd name="T27" fmla="*/ 19 h 115"/>
                <a:gd name="T28" fmla="*/ 273 w 331"/>
                <a:gd name="T29" fmla="*/ 42 h 115"/>
                <a:gd name="T30" fmla="*/ 101 w 331"/>
                <a:gd name="T31" fmla="*/ 42 h 115"/>
                <a:gd name="T32" fmla="*/ 101 w 331"/>
                <a:gd name="T33" fmla="*/ 0 h 115"/>
                <a:gd name="T34" fmla="*/ 68 w 331"/>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115">
                  <a:moveTo>
                    <a:pt x="68" y="0"/>
                  </a:moveTo>
                  <a:lnTo>
                    <a:pt x="68" y="0"/>
                  </a:lnTo>
                  <a:lnTo>
                    <a:pt x="68" y="42"/>
                  </a:lnTo>
                  <a:lnTo>
                    <a:pt x="0" y="42"/>
                  </a:lnTo>
                  <a:lnTo>
                    <a:pt x="0" y="81"/>
                  </a:lnTo>
                  <a:lnTo>
                    <a:pt x="68" y="81"/>
                  </a:lnTo>
                  <a:lnTo>
                    <a:pt x="68" y="115"/>
                  </a:lnTo>
                  <a:lnTo>
                    <a:pt x="101" y="115"/>
                  </a:lnTo>
                  <a:lnTo>
                    <a:pt x="101" y="81"/>
                  </a:lnTo>
                  <a:lnTo>
                    <a:pt x="291" y="81"/>
                  </a:lnTo>
                  <a:cubicBezTo>
                    <a:pt x="316" y="81"/>
                    <a:pt x="331" y="64"/>
                    <a:pt x="331" y="33"/>
                  </a:cubicBezTo>
                  <a:cubicBezTo>
                    <a:pt x="331" y="23"/>
                    <a:pt x="330" y="14"/>
                    <a:pt x="327" y="0"/>
                  </a:cubicBezTo>
                  <a:lnTo>
                    <a:pt x="294" y="0"/>
                  </a:lnTo>
                  <a:cubicBezTo>
                    <a:pt x="295" y="6"/>
                    <a:pt x="296" y="12"/>
                    <a:pt x="296" y="19"/>
                  </a:cubicBezTo>
                  <a:cubicBezTo>
                    <a:pt x="296" y="37"/>
                    <a:pt x="291" y="42"/>
                    <a:pt x="273" y="42"/>
                  </a:cubicBezTo>
                  <a:lnTo>
                    <a:pt x="101" y="42"/>
                  </a:lnTo>
                  <a:lnTo>
                    <a:pt x="101" y="0"/>
                  </a:lnTo>
                  <a:lnTo>
                    <a:pt x="6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309"/>
            <p:cNvSpPr>
              <a:spLocks noEditPoints="1"/>
            </p:cNvSpPr>
            <p:nvPr/>
          </p:nvSpPr>
          <p:spPr bwMode="auto">
            <a:xfrm>
              <a:off x="2473" y="2700"/>
              <a:ext cx="80" cy="9"/>
            </a:xfrm>
            <a:custGeom>
              <a:avLst/>
              <a:gdLst>
                <a:gd name="T0" fmla="*/ 98 w 349"/>
                <a:gd name="T1" fmla="*/ 0 h 40"/>
                <a:gd name="T2" fmla="*/ 98 w 349"/>
                <a:gd name="T3" fmla="*/ 0 h 40"/>
                <a:gd name="T4" fmla="*/ 98 w 349"/>
                <a:gd name="T5" fmla="*/ 39 h 40"/>
                <a:gd name="T6" fmla="*/ 349 w 349"/>
                <a:gd name="T7" fmla="*/ 39 h 40"/>
                <a:gd name="T8" fmla="*/ 349 w 349"/>
                <a:gd name="T9" fmla="*/ 0 h 40"/>
                <a:gd name="T10" fmla="*/ 98 w 349"/>
                <a:gd name="T11" fmla="*/ 0 h 40"/>
                <a:gd name="T12" fmla="*/ 0 w 349"/>
                <a:gd name="T13" fmla="*/ 0 h 40"/>
                <a:gd name="T14" fmla="*/ 0 w 349"/>
                <a:gd name="T15" fmla="*/ 0 h 40"/>
                <a:gd name="T16" fmla="*/ 0 w 349"/>
                <a:gd name="T17" fmla="*/ 40 h 40"/>
                <a:gd name="T18" fmla="*/ 51 w 349"/>
                <a:gd name="T19" fmla="*/ 40 h 40"/>
                <a:gd name="T20" fmla="*/ 51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39"/>
                  </a:lnTo>
                  <a:lnTo>
                    <a:pt x="349" y="39"/>
                  </a:lnTo>
                  <a:lnTo>
                    <a:pt x="349" y="0"/>
                  </a:lnTo>
                  <a:lnTo>
                    <a:pt x="98" y="0"/>
                  </a:lnTo>
                  <a:close/>
                  <a:moveTo>
                    <a:pt x="0" y="0"/>
                  </a:moveTo>
                  <a:lnTo>
                    <a:pt x="0" y="0"/>
                  </a:lnTo>
                  <a:lnTo>
                    <a:pt x="0" y="40"/>
                  </a:lnTo>
                  <a:lnTo>
                    <a:pt x="51" y="40"/>
                  </a:lnTo>
                  <a:lnTo>
                    <a:pt x="51"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310"/>
            <p:cNvSpPr>
              <a:spLocks noEditPoints="1"/>
            </p:cNvSpPr>
            <p:nvPr/>
          </p:nvSpPr>
          <p:spPr bwMode="auto">
            <a:xfrm>
              <a:off x="2494" y="2636"/>
              <a:ext cx="62" cy="52"/>
            </a:xfrm>
            <a:custGeom>
              <a:avLst/>
              <a:gdLst>
                <a:gd name="T0" fmla="*/ 0 w 270"/>
                <a:gd name="T1" fmla="*/ 114 h 227"/>
                <a:gd name="T2" fmla="*/ 0 w 270"/>
                <a:gd name="T3" fmla="*/ 114 h 227"/>
                <a:gd name="T4" fmla="*/ 135 w 270"/>
                <a:gd name="T5" fmla="*/ 227 h 227"/>
                <a:gd name="T6" fmla="*/ 270 w 270"/>
                <a:gd name="T7" fmla="*/ 113 h 227"/>
                <a:gd name="T8" fmla="*/ 137 w 270"/>
                <a:gd name="T9" fmla="*/ 0 h 227"/>
                <a:gd name="T10" fmla="*/ 0 w 270"/>
                <a:gd name="T11" fmla="*/ 114 h 227"/>
                <a:gd name="T12" fmla="*/ 37 w 270"/>
                <a:gd name="T13" fmla="*/ 113 h 227"/>
                <a:gd name="T14" fmla="*/ 37 w 270"/>
                <a:gd name="T15" fmla="*/ 113 h 227"/>
                <a:gd name="T16" fmla="*/ 136 w 270"/>
                <a:gd name="T17" fmla="*/ 41 h 227"/>
                <a:gd name="T18" fmla="*/ 233 w 270"/>
                <a:gd name="T19" fmla="*/ 113 h 227"/>
                <a:gd name="T20" fmla="*/ 135 w 270"/>
                <a:gd name="T21" fmla="*/ 185 h 227"/>
                <a:gd name="T22" fmla="*/ 37 w 270"/>
                <a:gd name="T23"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27">
                  <a:moveTo>
                    <a:pt x="0" y="114"/>
                  </a:moveTo>
                  <a:lnTo>
                    <a:pt x="0" y="114"/>
                  </a:lnTo>
                  <a:cubicBezTo>
                    <a:pt x="0" y="184"/>
                    <a:pt x="51" y="227"/>
                    <a:pt x="135" y="227"/>
                  </a:cubicBezTo>
                  <a:cubicBezTo>
                    <a:pt x="219" y="227"/>
                    <a:pt x="270" y="185"/>
                    <a:pt x="270" y="113"/>
                  </a:cubicBezTo>
                  <a:cubicBezTo>
                    <a:pt x="270" y="43"/>
                    <a:pt x="219" y="0"/>
                    <a:pt x="137" y="0"/>
                  </a:cubicBezTo>
                  <a:cubicBezTo>
                    <a:pt x="50" y="0"/>
                    <a:pt x="0" y="41"/>
                    <a:pt x="0" y="114"/>
                  </a:cubicBezTo>
                  <a:close/>
                  <a:moveTo>
                    <a:pt x="37" y="113"/>
                  </a:moveTo>
                  <a:lnTo>
                    <a:pt x="37" y="113"/>
                  </a:lnTo>
                  <a:cubicBezTo>
                    <a:pt x="37" y="68"/>
                    <a:pt x="74" y="41"/>
                    <a:pt x="136" y="41"/>
                  </a:cubicBezTo>
                  <a:cubicBezTo>
                    <a:pt x="195" y="41"/>
                    <a:pt x="233" y="69"/>
                    <a:pt x="233" y="113"/>
                  </a:cubicBezTo>
                  <a:cubicBezTo>
                    <a:pt x="233" y="158"/>
                    <a:pt x="196" y="185"/>
                    <a:pt x="135" y="185"/>
                  </a:cubicBezTo>
                  <a:cubicBezTo>
                    <a:pt x="75" y="185"/>
                    <a:pt x="37" y="158"/>
                    <a:pt x="37" y="11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311"/>
            <p:cNvSpPr>
              <a:spLocks/>
            </p:cNvSpPr>
            <p:nvPr/>
          </p:nvSpPr>
          <p:spPr bwMode="auto">
            <a:xfrm>
              <a:off x="2494" y="2578"/>
              <a:ext cx="59" cy="45"/>
            </a:xfrm>
            <a:custGeom>
              <a:avLst/>
              <a:gdLst>
                <a:gd name="T0" fmla="*/ 7 w 258"/>
                <a:gd name="T1" fmla="*/ 200 h 200"/>
                <a:gd name="T2" fmla="*/ 7 w 258"/>
                <a:gd name="T3" fmla="*/ 200 h 200"/>
                <a:gd name="T4" fmla="*/ 258 w 258"/>
                <a:gd name="T5" fmla="*/ 200 h 200"/>
                <a:gd name="T6" fmla="*/ 258 w 258"/>
                <a:gd name="T7" fmla="*/ 159 h 200"/>
                <a:gd name="T8" fmla="*/ 120 w 258"/>
                <a:gd name="T9" fmla="*/ 159 h 200"/>
                <a:gd name="T10" fmla="*/ 35 w 258"/>
                <a:gd name="T11" fmla="*/ 91 h 200"/>
                <a:gd name="T12" fmla="*/ 85 w 258"/>
                <a:gd name="T13" fmla="*/ 40 h 200"/>
                <a:gd name="T14" fmla="*/ 258 w 258"/>
                <a:gd name="T15" fmla="*/ 40 h 200"/>
                <a:gd name="T16" fmla="*/ 258 w 258"/>
                <a:gd name="T17" fmla="*/ 0 h 200"/>
                <a:gd name="T18" fmla="*/ 69 w 258"/>
                <a:gd name="T19" fmla="*/ 0 h 200"/>
                <a:gd name="T20" fmla="*/ 0 w 258"/>
                <a:gd name="T21" fmla="*/ 79 h 200"/>
                <a:gd name="T22" fmla="*/ 50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59"/>
                  </a:lnTo>
                  <a:lnTo>
                    <a:pt x="120" y="159"/>
                  </a:lnTo>
                  <a:cubicBezTo>
                    <a:pt x="69" y="159"/>
                    <a:pt x="35" y="133"/>
                    <a:pt x="35" y="91"/>
                  </a:cubicBezTo>
                  <a:cubicBezTo>
                    <a:pt x="35" y="60"/>
                    <a:pt x="54" y="40"/>
                    <a:pt x="85" y="40"/>
                  </a:cubicBezTo>
                  <a:lnTo>
                    <a:pt x="258" y="40"/>
                  </a:lnTo>
                  <a:lnTo>
                    <a:pt x="258" y="0"/>
                  </a:lnTo>
                  <a:lnTo>
                    <a:pt x="69" y="0"/>
                  </a:lnTo>
                  <a:cubicBezTo>
                    <a:pt x="27" y="0"/>
                    <a:pt x="0" y="31"/>
                    <a:pt x="0" y="79"/>
                  </a:cubicBezTo>
                  <a:cubicBezTo>
                    <a:pt x="0" y="117"/>
                    <a:pt x="15" y="141"/>
                    <a:pt x="50"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312"/>
            <p:cNvSpPr>
              <a:spLocks noEditPoints="1"/>
            </p:cNvSpPr>
            <p:nvPr/>
          </p:nvSpPr>
          <p:spPr bwMode="auto">
            <a:xfrm>
              <a:off x="2494" y="2483"/>
              <a:ext cx="62" cy="52"/>
            </a:xfrm>
            <a:custGeom>
              <a:avLst/>
              <a:gdLst>
                <a:gd name="T0" fmla="*/ 0 w 270"/>
                <a:gd name="T1" fmla="*/ 114 h 228"/>
                <a:gd name="T2" fmla="*/ 0 w 270"/>
                <a:gd name="T3" fmla="*/ 114 h 228"/>
                <a:gd name="T4" fmla="*/ 135 w 270"/>
                <a:gd name="T5" fmla="*/ 228 h 228"/>
                <a:gd name="T6" fmla="*/ 270 w 270"/>
                <a:gd name="T7" fmla="*/ 114 h 228"/>
                <a:gd name="T8" fmla="*/ 137 w 270"/>
                <a:gd name="T9" fmla="*/ 0 h 228"/>
                <a:gd name="T10" fmla="*/ 0 w 270"/>
                <a:gd name="T11" fmla="*/ 114 h 228"/>
                <a:gd name="T12" fmla="*/ 37 w 270"/>
                <a:gd name="T13" fmla="*/ 114 h 228"/>
                <a:gd name="T14" fmla="*/ 37 w 270"/>
                <a:gd name="T15" fmla="*/ 114 h 228"/>
                <a:gd name="T16" fmla="*/ 136 w 270"/>
                <a:gd name="T17" fmla="*/ 42 h 228"/>
                <a:gd name="T18" fmla="*/ 233 w 270"/>
                <a:gd name="T19" fmla="*/ 114 h 228"/>
                <a:gd name="T20" fmla="*/ 135 w 270"/>
                <a:gd name="T21" fmla="*/ 186 h 228"/>
                <a:gd name="T22" fmla="*/ 37 w 270"/>
                <a:gd name="T23" fmla="*/ 11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28">
                  <a:moveTo>
                    <a:pt x="0" y="114"/>
                  </a:moveTo>
                  <a:lnTo>
                    <a:pt x="0" y="114"/>
                  </a:lnTo>
                  <a:cubicBezTo>
                    <a:pt x="0" y="185"/>
                    <a:pt x="51" y="228"/>
                    <a:pt x="135" y="228"/>
                  </a:cubicBezTo>
                  <a:cubicBezTo>
                    <a:pt x="219" y="228"/>
                    <a:pt x="270" y="185"/>
                    <a:pt x="270" y="114"/>
                  </a:cubicBezTo>
                  <a:cubicBezTo>
                    <a:pt x="270" y="44"/>
                    <a:pt x="219" y="0"/>
                    <a:pt x="137" y="0"/>
                  </a:cubicBezTo>
                  <a:cubicBezTo>
                    <a:pt x="50" y="0"/>
                    <a:pt x="0" y="42"/>
                    <a:pt x="0" y="114"/>
                  </a:cubicBezTo>
                  <a:close/>
                  <a:moveTo>
                    <a:pt x="37" y="114"/>
                  </a:moveTo>
                  <a:lnTo>
                    <a:pt x="37" y="114"/>
                  </a:lnTo>
                  <a:cubicBezTo>
                    <a:pt x="37" y="69"/>
                    <a:pt x="74" y="42"/>
                    <a:pt x="136" y="42"/>
                  </a:cubicBezTo>
                  <a:cubicBezTo>
                    <a:pt x="195" y="42"/>
                    <a:pt x="233" y="70"/>
                    <a:pt x="233" y="114"/>
                  </a:cubicBezTo>
                  <a:cubicBezTo>
                    <a:pt x="233" y="159"/>
                    <a:pt x="196" y="186"/>
                    <a:pt x="135" y="186"/>
                  </a:cubicBezTo>
                  <a:cubicBezTo>
                    <a:pt x="75" y="186"/>
                    <a:pt x="37" y="159"/>
                    <a:pt x="37" y="11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313"/>
            <p:cNvSpPr>
              <a:spLocks/>
            </p:cNvSpPr>
            <p:nvPr/>
          </p:nvSpPr>
          <p:spPr bwMode="auto">
            <a:xfrm>
              <a:off x="2473" y="2450"/>
              <a:ext cx="80" cy="26"/>
            </a:xfrm>
            <a:custGeom>
              <a:avLst/>
              <a:gdLst>
                <a:gd name="T0" fmla="*/ 99 w 350"/>
                <a:gd name="T1" fmla="*/ 0 h 115"/>
                <a:gd name="T2" fmla="*/ 99 w 350"/>
                <a:gd name="T3" fmla="*/ 0 h 115"/>
                <a:gd name="T4" fmla="*/ 99 w 350"/>
                <a:gd name="T5" fmla="*/ 42 h 115"/>
                <a:gd name="T6" fmla="*/ 60 w 350"/>
                <a:gd name="T7" fmla="*/ 42 h 115"/>
                <a:gd name="T8" fmla="*/ 35 w 350"/>
                <a:gd name="T9" fmla="*/ 14 h 115"/>
                <a:gd name="T10" fmla="*/ 35 w 350"/>
                <a:gd name="T11" fmla="*/ 0 h 115"/>
                <a:gd name="T12" fmla="*/ 2 w 350"/>
                <a:gd name="T13" fmla="*/ 0 h 115"/>
                <a:gd name="T14" fmla="*/ 0 w 350"/>
                <a:gd name="T15" fmla="*/ 23 h 115"/>
                <a:gd name="T16" fmla="*/ 57 w 350"/>
                <a:gd name="T17" fmla="*/ 82 h 115"/>
                <a:gd name="T18" fmla="*/ 99 w 350"/>
                <a:gd name="T19" fmla="*/ 82 h 115"/>
                <a:gd name="T20" fmla="*/ 99 w 350"/>
                <a:gd name="T21" fmla="*/ 115 h 115"/>
                <a:gd name="T22" fmla="*/ 132 w 350"/>
                <a:gd name="T23" fmla="*/ 115 h 115"/>
                <a:gd name="T24" fmla="*/ 132 w 350"/>
                <a:gd name="T25" fmla="*/ 82 h 115"/>
                <a:gd name="T26" fmla="*/ 350 w 350"/>
                <a:gd name="T27" fmla="*/ 82 h 115"/>
                <a:gd name="T28" fmla="*/ 350 w 350"/>
                <a:gd name="T29" fmla="*/ 42 h 115"/>
                <a:gd name="T30" fmla="*/ 132 w 350"/>
                <a:gd name="T31" fmla="*/ 42 h 115"/>
                <a:gd name="T32" fmla="*/ 132 w 350"/>
                <a:gd name="T33" fmla="*/ 0 h 115"/>
                <a:gd name="T34" fmla="*/ 99 w 350"/>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 h="115">
                  <a:moveTo>
                    <a:pt x="99" y="0"/>
                  </a:moveTo>
                  <a:lnTo>
                    <a:pt x="99" y="0"/>
                  </a:lnTo>
                  <a:lnTo>
                    <a:pt x="99" y="42"/>
                  </a:lnTo>
                  <a:lnTo>
                    <a:pt x="60" y="42"/>
                  </a:lnTo>
                  <a:cubicBezTo>
                    <a:pt x="43" y="42"/>
                    <a:pt x="35" y="32"/>
                    <a:pt x="35" y="14"/>
                  </a:cubicBezTo>
                  <a:cubicBezTo>
                    <a:pt x="35" y="11"/>
                    <a:pt x="35" y="9"/>
                    <a:pt x="35" y="0"/>
                  </a:cubicBezTo>
                  <a:lnTo>
                    <a:pt x="2" y="0"/>
                  </a:lnTo>
                  <a:cubicBezTo>
                    <a:pt x="0" y="9"/>
                    <a:pt x="0" y="15"/>
                    <a:pt x="0" y="23"/>
                  </a:cubicBezTo>
                  <a:cubicBezTo>
                    <a:pt x="0" y="60"/>
                    <a:pt x="21" y="82"/>
                    <a:pt x="57" y="82"/>
                  </a:cubicBezTo>
                  <a:lnTo>
                    <a:pt x="99" y="82"/>
                  </a:lnTo>
                  <a:lnTo>
                    <a:pt x="99" y="115"/>
                  </a:lnTo>
                  <a:lnTo>
                    <a:pt x="132" y="115"/>
                  </a:lnTo>
                  <a:lnTo>
                    <a:pt x="132" y="82"/>
                  </a:lnTo>
                  <a:lnTo>
                    <a:pt x="350" y="82"/>
                  </a:lnTo>
                  <a:lnTo>
                    <a:pt x="350" y="42"/>
                  </a:lnTo>
                  <a:lnTo>
                    <a:pt x="132" y="42"/>
                  </a:lnTo>
                  <a:lnTo>
                    <a:pt x="132" y="0"/>
                  </a:lnTo>
                  <a:lnTo>
                    <a:pt x="9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314"/>
            <p:cNvSpPr>
              <a:spLocks noEditPoints="1"/>
            </p:cNvSpPr>
            <p:nvPr/>
          </p:nvSpPr>
          <p:spPr bwMode="auto">
            <a:xfrm>
              <a:off x="2494" y="2361"/>
              <a:ext cx="62" cy="52"/>
            </a:xfrm>
            <a:custGeom>
              <a:avLst/>
              <a:gdLst>
                <a:gd name="T0" fmla="*/ 146 w 270"/>
                <a:gd name="T1" fmla="*/ 0 h 227"/>
                <a:gd name="T2" fmla="*/ 146 w 270"/>
                <a:gd name="T3" fmla="*/ 0 h 227"/>
                <a:gd name="T4" fmla="*/ 66 w 270"/>
                <a:gd name="T5" fmla="*/ 10 h 227"/>
                <a:gd name="T6" fmla="*/ 0 w 270"/>
                <a:gd name="T7" fmla="*/ 112 h 227"/>
                <a:gd name="T8" fmla="*/ 136 w 270"/>
                <a:gd name="T9" fmla="*/ 227 h 227"/>
                <a:gd name="T10" fmla="*/ 270 w 270"/>
                <a:gd name="T11" fmla="*/ 113 h 227"/>
                <a:gd name="T12" fmla="*/ 182 w 270"/>
                <a:gd name="T13" fmla="*/ 6 h 227"/>
                <a:gd name="T14" fmla="*/ 182 w 270"/>
                <a:gd name="T15" fmla="*/ 46 h 227"/>
                <a:gd name="T16" fmla="*/ 233 w 270"/>
                <a:gd name="T17" fmla="*/ 111 h 227"/>
                <a:gd name="T18" fmla="*/ 200 w 270"/>
                <a:gd name="T19" fmla="*/ 172 h 227"/>
                <a:gd name="T20" fmla="*/ 146 w 270"/>
                <a:gd name="T21" fmla="*/ 185 h 227"/>
                <a:gd name="T22" fmla="*/ 146 w 270"/>
                <a:gd name="T23" fmla="*/ 0 h 227"/>
                <a:gd name="T24" fmla="*/ 114 w 270"/>
                <a:gd name="T25" fmla="*/ 184 h 227"/>
                <a:gd name="T26" fmla="*/ 114 w 270"/>
                <a:gd name="T27" fmla="*/ 184 h 227"/>
                <a:gd name="T28" fmla="*/ 37 w 270"/>
                <a:gd name="T29" fmla="*/ 112 h 227"/>
                <a:gd name="T30" fmla="*/ 111 w 270"/>
                <a:gd name="T31" fmla="*/ 43 h 227"/>
                <a:gd name="T32" fmla="*/ 114 w 270"/>
                <a:gd name="T33" fmla="*/ 43 h 227"/>
                <a:gd name="T34" fmla="*/ 114 w 270"/>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7">
                  <a:moveTo>
                    <a:pt x="146" y="0"/>
                  </a:moveTo>
                  <a:lnTo>
                    <a:pt x="146" y="0"/>
                  </a:lnTo>
                  <a:cubicBezTo>
                    <a:pt x="108" y="0"/>
                    <a:pt x="85" y="3"/>
                    <a:pt x="66" y="10"/>
                  </a:cubicBezTo>
                  <a:cubicBezTo>
                    <a:pt x="25" y="27"/>
                    <a:pt x="0" y="65"/>
                    <a:pt x="0" y="112"/>
                  </a:cubicBezTo>
                  <a:cubicBezTo>
                    <a:pt x="0" y="182"/>
                    <a:pt x="54" y="227"/>
                    <a:pt x="136" y="227"/>
                  </a:cubicBezTo>
                  <a:cubicBezTo>
                    <a:pt x="219" y="227"/>
                    <a:pt x="270" y="183"/>
                    <a:pt x="270" y="113"/>
                  </a:cubicBezTo>
                  <a:cubicBezTo>
                    <a:pt x="270" y="55"/>
                    <a:pt x="237" y="16"/>
                    <a:pt x="182" y="6"/>
                  </a:cubicBezTo>
                  <a:lnTo>
                    <a:pt x="182" y="46"/>
                  </a:lnTo>
                  <a:cubicBezTo>
                    <a:pt x="215" y="57"/>
                    <a:pt x="233" y="79"/>
                    <a:pt x="233" y="111"/>
                  </a:cubicBezTo>
                  <a:cubicBezTo>
                    <a:pt x="233" y="137"/>
                    <a:pt x="221" y="158"/>
                    <a:pt x="200" y="172"/>
                  </a:cubicBezTo>
                  <a:cubicBezTo>
                    <a:pt x="186" y="181"/>
                    <a:pt x="171" y="185"/>
                    <a:pt x="146" y="185"/>
                  </a:cubicBezTo>
                  <a:lnTo>
                    <a:pt x="146" y="0"/>
                  </a:lnTo>
                  <a:close/>
                  <a:moveTo>
                    <a:pt x="114" y="184"/>
                  </a:moveTo>
                  <a:lnTo>
                    <a:pt x="114" y="184"/>
                  </a:lnTo>
                  <a:cubicBezTo>
                    <a:pt x="67" y="181"/>
                    <a:pt x="37" y="153"/>
                    <a:pt x="37" y="112"/>
                  </a:cubicBezTo>
                  <a:cubicBezTo>
                    <a:pt x="37" y="73"/>
                    <a:pt x="70" y="43"/>
                    <a:pt x="111" y="43"/>
                  </a:cubicBezTo>
                  <a:cubicBezTo>
                    <a:pt x="112" y="43"/>
                    <a:pt x="113" y="43"/>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315"/>
            <p:cNvSpPr>
              <a:spLocks/>
            </p:cNvSpPr>
            <p:nvPr/>
          </p:nvSpPr>
          <p:spPr bwMode="auto">
            <a:xfrm>
              <a:off x="2496" y="2304"/>
              <a:ext cx="57" cy="50"/>
            </a:xfrm>
            <a:custGeom>
              <a:avLst/>
              <a:gdLst>
                <a:gd name="T0" fmla="*/ 122 w 251"/>
                <a:gd name="T1" fmla="*/ 86 h 218"/>
                <a:gd name="T2" fmla="*/ 122 w 251"/>
                <a:gd name="T3" fmla="*/ 86 h 218"/>
                <a:gd name="T4" fmla="*/ 0 w 251"/>
                <a:gd name="T5" fmla="*/ 2 h 218"/>
                <a:gd name="T6" fmla="*/ 0 w 251"/>
                <a:gd name="T7" fmla="*/ 47 h 218"/>
                <a:gd name="T8" fmla="*/ 92 w 251"/>
                <a:gd name="T9" fmla="*/ 107 h 218"/>
                <a:gd name="T10" fmla="*/ 0 w 251"/>
                <a:gd name="T11" fmla="*/ 168 h 218"/>
                <a:gd name="T12" fmla="*/ 0 w 251"/>
                <a:gd name="T13" fmla="*/ 213 h 218"/>
                <a:gd name="T14" fmla="*/ 124 w 251"/>
                <a:gd name="T15" fmla="*/ 129 h 218"/>
                <a:gd name="T16" fmla="*/ 251 w 251"/>
                <a:gd name="T17" fmla="*/ 218 h 218"/>
                <a:gd name="T18" fmla="*/ 251 w 251"/>
                <a:gd name="T19" fmla="*/ 172 h 218"/>
                <a:gd name="T20" fmla="*/ 155 w 251"/>
                <a:gd name="T21" fmla="*/ 109 h 218"/>
                <a:gd name="T22" fmla="*/ 251 w 251"/>
                <a:gd name="T23" fmla="*/ 46 h 218"/>
                <a:gd name="T24" fmla="*/ 251 w 251"/>
                <a:gd name="T25" fmla="*/ 0 h 218"/>
                <a:gd name="T26" fmla="*/ 122 w 251"/>
                <a:gd name="T27" fmla="*/ 8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218">
                  <a:moveTo>
                    <a:pt x="122" y="86"/>
                  </a:moveTo>
                  <a:lnTo>
                    <a:pt x="122" y="86"/>
                  </a:lnTo>
                  <a:lnTo>
                    <a:pt x="0" y="2"/>
                  </a:lnTo>
                  <a:lnTo>
                    <a:pt x="0" y="47"/>
                  </a:lnTo>
                  <a:lnTo>
                    <a:pt x="92" y="107"/>
                  </a:lnTo>
                  <a:lnTo>
                    <a:pt x="0" y="168"/>
                  </a:lnTo>
                  <a:lnTo>
                    <a:pt x="0" y="213"/>
                  </a:lnTo>
                  <a:lnTo>
                    <a:pt x="124" y="129"/>
                  </a:lnTo>
                  <a:lnTo>
                    <a:pt x="251" y="218"/>
                  </a:lnTo>
                  <a:lnTo>
                    <a:pt x="251" y="172"/>
                  </a:lnTo>
                  <a:lnTo>
                    <a:pt x="155" y="109"/>
                  </a:lnTo>
                  <a:lnTo>
                    <a:pt x="251" y="46"/>
                  </a:lnTo>
                  <a:lnTo>
                    <a:pt x="251" y="0"/>
                  </a:lnTo>
                  <a:lnTo>
                    <a:pt x="122" y="8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316"/>
            <p:cNvSpPr>
              <a:spLocks noEditPoints="1"/>
            </p:cNvSpPr>
            <p:nvPr/>
          </p:nvSpPr>
          <p:spPr bwMode="auto">
            <a:xfrm>
              <a:off x="2494" y="2244"/>
              <a:ext cx="83" cy="51"/>
            </a:xfrm>
            <a:custGeom>
              <a:avLst/>
              <a:gdLst>
                <a:gd name="T0" fmla="*/ 363 w 363"/>
                <a:gd name="T1" fmla="*/ 224 h 224"/>
                <a:gd name="T2" fmla="*/ 363 w 363"/>
                <a:gd name="T3" fmla="*/ 224 h 224"/>
                <a:gd name="T4" fmla="*/ 363 w 363"/>
                <a:gd name="T5" fmla="*/ 184 h 224"/>
                <a:gd name="T6" fmla="*/ 232 w 363"/>
                <a:gd name="T7" fmla="*/ 184 h 224"/>
                <a:gd name="T8" fmla="*/ 270 w 363"/>
                <a:gd name="T9" fmla="*/ 107 h 224"/>
                <a:gd name="T10" fmla="*/ 137 w 363"/>
                <a:gd name="T11" fmla="*/ 0 h 224"/>
                <a:gd name="T12" fmla="*/ 0 w 363"/>
                <a:gd name="T13" fmla="*/ 107 h 224"/>
                <a:gd name="T14" fmla="*/ 45 w 363"/>
                <a:gd name="T15" fmla="*/ 187 h 224"/>
                <a:gd name="T16" fmla="*/ 7 w 363"/>
                <a:gd name="T17" fmla="*/ 187 h 224"/>
                <a:gd name="T18" fmla="*/ 7 w 363"/>
                <a:gd name="T19" fmla="*/ 224 h 224"/>
                <a:gd name="T20" fmla="*/ 363 w 363"/>
                <a:gd name="T21" fmla="*/ 224 h 224"/>
                <a:gd name="T22" fmla="*/ 38 w 363"/>
                <a:gd name="T23" fmla="*/ 114 h 224"/>
                <a:gd name="T24" fmla="*/ 38 w 363"/>
                <a:gd name="T25" fmla="*/ 114 h 224"/>
                <a:gd name="T26" fmla="*/ 136 w 363"/>
                <a:gd name="T27" fmla="*/ 41 h 224"/>
                <a:gd name="T28" fmla="*/ 232 w 363"/>
                <a:gd name="T29" fmla="*/ 114 h 224"/>
                <a:gd name="T30" fmla="*/ 135 w 363"/>
                <a:gd name="T31" fmla="*/ 184 h 224"/>
                <a:gd name="T32" fmla="*/ 38 w 363"/>
                <a:gd name="T33" fmla="*/ 1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3" h="224">
                  <a:moveTo>
                    <a:pt x="363" y="224"/>
                  </a:moveTo>
                  <a:lnTo>
                    <a:pt x="363" y="224"/>
                  </a:lnTo>
                  <a:lnTo>
                    <a:pt x="363" y="184"/>
                  </a:lnTo>
                  <a:lnTo>
                    <a:pt x="232" y="184"/>
                  </a:lnTo>
                  <a:cubicBezTo>
                    <a:pt x="258" y="163"/>
                    <a:pt x="270" y="139"/>
                    <a:pt x="270" y="107"/>
                  </a:cubicBezTo>
                  <a:cubicBezTo>
                    <a:pt x="270" y="42"/>
                    <a:pt x="217" y="0"/>
                    <a:pt x="137" y="0"/>
                  </a:cubicBezTo>
                  <a:cubicBezTo>
                    <a:pt x="53" y="0"/>
                    <a:pt x="0" y="41"/>
                    <a:pt x="0" y="107"/>
                  </a:cubicBezTo>
                  <a:cubicBezTo>
                    <a:pt x="0" y="141"/>
                    <a:pt x="16" y="169"/>
                    <a:pt x="45" y="187"/>
                  </a:cubicBezTo>
                  <a:lnTo>
                    <a:pt x="7" y="187"/>
                  </a:lnTo>
                  <a:lnTo>
                    <a:pt x="7" y="224"/>
                  </a:lnTo>
                  <a:lnTo>
                    <a:pt x="363" y="224"/>
                  </a:lnTo>
                  <a:close/>
                  <a:moveTo>
                    <a:pt x="38" y="114"/>
                  </a:moveTo>
                  <a:lnTo>
                    <a:pt x="38" y="114"/>
                  </a:lnTo>
                  <a:cubicBezTo>
                    <a:pt x="38" y="70"/>
                    <a:pt x="76" y="41"/>
                    <a:pt x="136" y="41"/>
                  </a:cubicBezTo>
                  <a:cubicBezTo>
                    <a:pt x="193" y="41"/>
                    <a:pt x="232" y="71"/>
                    <a:pt x="232" y="114"/>
                  </a:cubicBezTo>
                  <a:cubicBezTo>
                    <a:pt x="232" y="156"/>
                    <a:pt x="194" y="184"/>
                    <a:pt x="135" y="184"/>
                  </a:cubicBezTo>
                  <a:cubicBezTo>
                    <a:pt x="76" y="184"/>
                    <a:pt x="38" y="156"/>
                    <a:pt x="38" y="11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317"/>
            <p:cNvSpPr>
              <a:spLocks noEditPoints="1"/>
            </p:cNvSpPr>
            <p:nvPr/>
          </p:nvSpPr>
          <p:spPr bwMode="auto">
            <a:xfrm>
              <a:off x="2494" y="2184"/>
              <a:ext cx="62" cy="51"/>
            </a:xfrm>
            <a:custGeom>
              <a:avLst/>
              <a:gdLst>
                <a:gd name="T0" fmla="*/ 146 w 270"/>
                <a:gd name="T1" fmla="*/ 0 h 226"/>
                <a:gd name="T2" fmla="*/ 146 w 270"/>
                <a:gd name="T3" fmla="*/ 0 h 226"/>
                <a:gd name="T4" fmla="*/ 66 w 270"/>
                <a:gd name="T5" fmla="*/ 10 h 226"/>
                <a:gd name="T6" fmla="*/ 0 w 270"/>
                <a:gd name="T7" fmla="*/ 111 h 226"/>
                <a:gd name="T8" fmla="*/ 136 w 270"/>
                <a:gd name="T9" fmla="*/ 226 h 226"/>
                <a:gd name="T10" fmla="*/ 270 w 270"/>
                <a:gd name="T11" fmla="*/ 112 h 226"/>
                <a:gd name="T12" fmla="*/ 182 w 270"/>
                <a:gd name="T13" fmla="*/ 5 h 226"/>
                <a:gd name="T14" fmla="*/ 182 w 270"/>
                <a:gd name="T15" fmla="*/ 45 h 226"/>
                <a:gd name="T16" fmla="*/ 233 w 270"/>
                <a:gd name="T17" fmla="*/ 111 h 226"/>
                <a:gd name="T18" fmla="*/ 200 w 270"/>
                <a:gd name="T19" fmla="*/ 171 h 226"/>
                <a:gd name="T20" fmla="*/ 146 w 270"/>
                <a:gd name="T21" fmla="*/ 184 h 226"/>
                <a:gd name="T22" fmla="*/ 146 w 270"/>
                <a:gd name="T23" fmla="*/ 0 h 226"/>
                <a:gd name="T24" fmla="*/ 114 w 270"/>
                <a:gd name="T25" fmla="*/ 183 h 226"/>
                <a:gd name="T26" fmla="*/ 114 w 270"/>
                <a:gd name="T27" fmla="*/ 183 h 226"/>
                <a:gd name="T28" fmla="*/ 37 w 270"/>
                <a:gd name="T29" fmla="*/ 112 h 226"/>
                <a:gd name="T30" fmla="*/ 111 w 270"/>
                <a:gd name="T31" fmla="*/ 42 h 226"/>
                <a:gd name="T32" fmla="*/ 114 w 270"/>
                <a:gd name="T33" fmla="*/ 43 h 226"/>
                <a:gd name="T34" fmla="*/ 114 w 270"/>
                <a:gd name="T35" fmla="*/ 18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6">
                  <a:moveTo>
                    <a:pt x="146" y="0"/>
                  </a:moveTo>
                  <a:lnTo>
                    <a:pt x="146" y="0"/>
                  </a:lnTo>
                  <a:cubicBezTo>
                    <a:pt x="108" y="0"/>
                    <a:pt x="85" y="2"/>
                    <a:pt x="66" y="10"/>
                  </a:cubicBezTo>
                  <a:cubicBezTo>
                    <a:pt x="25" y="26"/>
                    <a:pt x="0" y="64"/>
                    <a:pt x="0" y="111"/>
                  </a:cubicBezTo>
                  <a:cubicBezTo>
                    <a:pt x="0" y="181"/>
                    <a:pt x="54" y="226"/>
                    <a:pt x="136" y="226"/>
                  </a:cubicBezTo>
                  <a:cubicBezTo>
                    <a:pt x="219" y="226"/>
                    <a:pt x="270" y="183"/>
                    <a:pt x="270" y="112"/>
                  </a:cubicBezTo>
                  <a:cubicBezTo>
                    <a:pt x="270" y="55"/>
                    <a:pt x="237" y="15"/>
                    <a:pt x="182" y="5"/>
                  </a:cubicBezTo>
                  <a:lnTo>
                    <a:pt x="182" y="45"/>
                  </a:lnTo>
                  <a:cubicBezTo>
                    <a:pt x="215" y="56"/>
                    <a:pt x="233" y="79"/>
                    <a:pt x="233" y="111"/>
                  </a:cubicBezTo>
                  <a:cubicBezTo>
                    <a:pt x="233" y="136"/>
                    <a:pt x="221" y="158"/>
                    <a:pt x="200" y="171"/>
                  </a:cubicBezTo>
                  <a:cubicBezTo>
                    <a:pt x="186" y="181"/>
                    <a:pt x="171" y="184"/>
                    <a:pt x="146" y="184"/>
                  </a:cubicBezTo>
                  <a:lnTo>
                    <a:pt x="146" y="0"/>
                  </a:lnTo>
                  <a:close/>
                  <a:moveTo>
                    <a:pt x="114" y="183"/>
                  </a:moveTo>
                  <a:lnTo>
                    <a:pt x="114" y="183"/>
                  </a:lnTo>
                  <a:cubicBezTo>
                    <a:pt x="67" y="180"/>
                    <a:pt x="37" y="152"/>
                    <a:pt x="37" y="112"/>
                  </a:cubicBezTo>
                  <a:cubicBezTo>
                    <a:pt x="37" y="72"/>
                    <a:pt x="70" y="42"/>
                    <a:pt x="111" y="42"/>
                  </a:cubicBezTo>
                  <a:cubicBezTo>
                    <a:pt x="112" y="42"/>
                    <a:pt x="113" y="42"/>
                    <a:pt x="114" y="43"/>
                  </a:cubicBezTo>
                  <a:lnTo>
                    <a:pt x="114" y="18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318"/>
            <p:cNvSpPr>
              <a:spLocks/>
            </p:cNvSpPr>
            <p:nvPr/>
          </p:nvSpPr>
          <p:spPr bwMode="auto">
            <a:xfrm>
              <a:off x="2494" y="2144"/>
              <a:ext cx="59" cy="27"/>
            </a:xfrm>
            <a:custGeom>
              <a:avLst/>
              <a:gdLst>
                <a:gd name="T0" fmla="*/ 7 w 258"/>
                <a:gd name="T1" fmla="*/ 120 h 120"/>
                <a:gd name="T2" fmla="*/ 7 w 258"/>
                <a:gd name="T3" fmla="*/ 120 h 120"/>
                <a:gd name="T4" fmla="*/ 258 w 258"/>
                <a:gd name="T5" fmla="*/ 120 h 120"/>
                <a:gd name="T6" fmla="*/ 258 w 258"/>
                <a:gd name="T7" fmla="*/ 80 h 120"/>
                <a:gd name="T8" fmla="*/ 128 w 258"/>
                <a:gd name="T9" fmla="*/ 80 h 120"/>
                <a:gd name="T10" fmla="*/ 55 w 258"/>
                <a:gd name="T11" fmla="*/ 52 h 120"/>
                <a:gd name="T12" fmla="*/ 42 w 258"/>
                <a:gd name="T13" fmla="*/ 0 h 120"/>
                <a:gd name="T14" fmla="*/ 2 w 258"/>
                <a:gd name="T15" fmla="*/ 0 h 120"/>
                <a:gd name="T16" fmla="*/ 0 w 258"/>
                <a:gd name="T17" fmla="*/ 15 h 120"/>
                <a:gd name="T18" fmla="*/ 53 w 258"/>
                <a:gd name="T19" fmla="*/ 83 h 120"/>
                <a:gd name="T20" fmla="*/ 7 w 258"/>
                <a:gd name="T21" fmla="*/ 83 h 120"/>
                <a:gd name="T22" fmla="*/ 7 w 258"/>
                <a:gd name="T23"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0">
                  <a:moveTo>
                    <a:pt x="7" y="120"/>
                  </a:moveTo>
                  <a:lnTo>
                    <a:pt x="7" y="120"/>
                  </a:lnTo>
                  <a:lnTo>
                    <a:pt x="258" y="120"/>
                  </a:lnTo>
                  <a:lnTo>
                    <a:pt x="258" y="80"/>
                  </a:lnTo>
                  <a:lnTo>
                    <a:pt x="128" y="80"/>
                  </a:lnTo>
                  <a:cubicBezTo>
                    <a:pt x="92" y="80"/>
                    <a:pt x="69" y="71"/>
                    <a:pt x="55" y="52"/>
                  </a:cubicBezTo>
                  <a:cubicBezTo>
                    <a:pt x="46" y="39"/>
                    <a:pt x="43" y="27"/>
                    <a:pt x="42" y="0"/>
                  </a:cubicBezTo>
                  <a:lnTo>
                    <a:pt x="2" y="0"/>
                  </a:lnTo>
                  <a:cubicBezTo>
                    <a:pt x="1" y="6"/>
                    <a:pt x="0" y="10"/>
                    <a:pt x="0" y="15"/>
                  </a:cubicBezTo>
                  <a:cubicBezTo>
                    <a:pt x="0" y="41"/>
                    <a:pt x="16" y="60"/>
                    <a:pt x="53" y="83"/>
                  </a:cubicBezTo>
                  <a:lnTo>
                    <a:pt x="7" y="83"/>
                  </a:lnTo>
                  <a:lnTo>
                    <a:pt x="7" y="1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319"/>
            <p:cNvSpPr>
              <a:spLocks noEditPoints="1"/>
            </p:cNvSpPr>
            <p:nvPr/>
          </p:nvSpPr>
          <p:spPr bwMode="auto">
            <a:xfrm>
              <a:off x="2473" y="2126"/>
              <a:ext cx="80" cy="9"/>
            </a:xfrm>
            <a:custGeom>
              <a:avLst/>
              <a:gdLst>
                <a:gd name="T0" fmla="*/ 98 w 349"/>
                <a:gd name="T1" fmla="*/ 0 h 40"/>
                <a:gd name="T2" fmla="*/ 98 w 349"/>
                <a:gd name="T3" fmla="*/ 0 h 40"/>
                <a:gd name="T4" fmla="*/ 98 w 349"/>
                <a:gd name="T5" fmla="*/ 39 h 40"/>
                <a:gd name="T6" fmla="*/ 349 w 349"/>
                <a:gd name="T7" fmla="*/ 39 h 40"/>
                <a:gd name="T8" fmla="*/ 349 w 349"/>
                <a:gd name="T9" fmla="*/ 0 h 40"/>
                <a:gd name="T10" fmla="*/ 98 w 349"/>
                <a:gd name="T11" fmla="*/ 0 h 40"/>
                <a:gd name="T12" fmla="*/ 0 w 349"/>
                <a:gd name="T13" fmla="*/ 0 h 40"/>
                <a:gd name="T14" fmla="*/ 0 w 349"/>
                <a:gd name="T15" fmla="*/ 0 h 40"/>
                <a:gd name="T16" fmla="*/ 0 w 349"/>
                <a:gd name="T17" fmla="*/ 40 h 40"/>
                <a:gd name="T18" fmla="*/ 51 w 349"/>
                <a:gd name="T19" fmla="*/ 40 h 40"/>
                <a:gd name="T20" fmla="*/ 51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39"/>
                  </a:lnTo>
                  <a:lnTo>
                    <a:pt x="349" y="39"/>
                  </a:lnTo>
                  <a:lnTo>
                    <a:pt x="349" y="0"/>
                  </a:lnTo>
                  <a:lnTo>
                    <a:pt x="98" y="0"/>
                  </a:lnTo>
                  <a:close/>
                  <a:moveTo>
                    <a:pt x="0" y="0"/>
                  </a:moveTo>
                  <a:lnTo>
                    <a:pt x="0" y="0"/>
                  </a:lnTo>
                  <a:lnTo>
                    <a:pt x="0" y="40"/>
                  </a:lnTo>
                  <a:lnTo>
                    <a:pt x="51" y="40"/>
                  </a:lnTo>
                  <a:lnTo>
                    <a:pt x="51"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320"/>
            <p:cNvSpPr>
              <a:spLocks/>
            </p:cNvSpPr>
            <p:nvPr/>
          </p:nvSpPr>
          <p:spPr bwMode="auto">
            <a:xfrm>
              <a:off x="2494" y="2034"/>
              <a:ext cx="59" cy="76"/>
            </a:xfrm>
            <a:custGeom>
              <a:avLst/>
              <a:gdLst>
                <a:gd name="T0" fmla="*/ 7 w 258"/>
                <a:gd name="T1" fmla="*/ 331 h 331"/>
                <a:gd name="T2" fmla="*/ 7 w 258"/>
                <a:gd name="T3" fmla="*/ 331 h 331"/>
                <a:gd name="T4" fmla="*/ 258 w 258"/>
                <a:gd name="T5" fmla="*/ 331 h 331"/>
                <a:gd name="T6" fmla="*/ 258 w 258"/>
                <a:gd name="T7" fmla="*/ 291 h 331"/>
                <a:gd name="T8" fmla="*/ 101 w 258"/>
                <a:gd name="T9" fmla="*/ 291 h 331"/>
                <a:gd name="T10" fmla="*/ 35 w 258"/>
                <a:gd name="T11" fmla="*/ 232 h 331"/>
                <a:gd name="T12" fmla="*/ 86 w 258"/>
                <a:gd name="T13" fmla="*/ 186 h 331"/>
                <a:gd name="T14" fmla="*/ 258 w 258"/>
                <a:gd name="T15" fmla="*/ 186 h 331"/>
                <a:gd name="T16" fmla="*/ 258 w 258"/>
                <a:gd name="T17" fmla="*/ 146 h 331"/>
                <a:gd name="T18" fmla="*/ 101 w 258"/>
                <a:gd name="T19" fmla="*/ 146 h 331"/>
                <a:gd name="T20" fmla="*/ 35 w 258"/>
                <a:gd name="T21" fmla="*/ 87 h 331"/>
                <a:gd name="T22" fmla="*/ 86 w 258"/>
                <a:gd name="T23" fmla="*/ 40 h 331"/>
                <a:gd name="T24" fmla="*/ 258 w 258"/>
                <a:gd name="T25" fmla="*/ 40 h 331"/>
                <a:gd name="T26" fmla="*/ 258 w 258"/>
                <a:gd name="T27" fmla="*/ 0 h 331"/>
                <a:gd name="T28" fmla="*/ 70 w 258"/>
                <a:gd name="T29" fmla="*/ 0 h 331"/>
                <a:gd name="T30" fmla="*/ 0 w 258"/>
                <a:gd name="T31" fmla="*/ 73 h 331"/>
                <a:gd name="T32" fmla="*/ 39 w 258"/>
                <a:gd name="T33" fmla="*/ 150 h 331"/>
                <a:gd name="T34" fmla="*/ 0 w 258"/>
                <a:gd name="T35" fmla="*/ 217 h 331"/>
                <a:gd name="T36" fmla="*/ 43 w 258"/>
                <a:gd name="T37" fmla="*/ 295 h 331"/>
                <a:gd name="T38" fmla="*/ 7 w 258"/>
                <a:gd name="T39" fmla="*/ 295 h 331"/>
                <a:gd name="T40" fmla="*/ 7 w 258"/>
                <a:gd name="T41"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331">
                  <a:moveTo>
                    <a:pt x="7" y="331"/>
                  </a:moveTo>
                  <a:lnTo>
                    <a:pt x="7" y="331"/>
                  </a:lnTo>
                  <a:lnTo>
                    <a:pt x="258" y="331"/>
                  </a:lnTo>
                  <a:lnTo>
                    <a:pt x="258" y="291"/>
                  </a:lnTo>
                  <a:lnTo>
                    <a:pt x="101" y="291"/>
                  </a:lnTo>
                  <a:cubicBezTo>
                    <a:pt x="64" y="291"/>
                    <a:pt x="35" y="265"/>
                    <a:pt x="35" y="232"/>
                  </a:cubicBezTo>
                  <a:cubicBezTo>
                    <a:pt x="35" y="203"/>
                    <a:pt x="53" y="186"/>
                    <a:pt x="86" y="186"/>
                  </a:cubicBezTo>
                  <a:lnTo>
                    <a:pt x="258" y="186"/>
                  </a:lnTo>
                  <a:lnTo>
                    <a:pt x="258" y="146"/>
                  </a:lnTo>
                  <a:lnTo>
                    <a:pt x="101" y="146"/>
                  </a:lnTo>
                  <a:cubicBezTo>
                    <a:pt x="64" y="146"/>
                    <a:pt x="35" y="119"/>
                    <a:pt x="35" y="87"/>
                  </a:cubicBezTo>
                  <a:cubicBezTo>
                    <a:pt x="35" y="57"/>
                    <a:pt x="54" y="40"/>
                    <a:pt x="86" y="40"/>
                  </a:cubicBezTo>
                  <a:lnTo>
                    <a:pt x="258" y="40"/>
                  </a:lnTo>
                  <a:lnTo>
                    <a:pt x="258" y="0"/>
                  </a:lnTo>
                  <a:lnTo>
                    <a:pt x="70" y="0"/>
                  </a:lnTo>
                  <a:cubicBezTo>
                    <a:pt x="25" y="0"/>
                    <a:pt x="0" y="26"/>
                    <a:pt x="0" y="73"/>
                  </a:cubicBezTo>
                  <a:cubicBezTo>
                    <a:pt x="0" y="106"/>
                    <a:pt x="10" y="126"/>
                    <a:pt x="39" y="150"/>
                  </a:cubicBezTo>
                  <a:cubicBezTo>
                    <a:pt x="12" y="165"/>
                    <a:pt x="0" y="185"/>
                    <a:pt x="0" y="217"/>
                  </a:cubicBezTo>
                  <a:cubicBezTo>
                    <a:pt x="0" y="251"/>
                    <a:pt x="13" y="273"/>
                    <a:pt x="43" y="295"/>
                  </a:cubicBezTo>
                  <a:lnTo>
                    <a:pt x="7" y="295"/>
                  </a:lnTo>
                  <a:lnTo>
                    <a:pt x="7" y="33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321"/>
            <p:cNvSpPr>
              <a:spLocks noEditPoints="1"/>
            </p:cNvSpPr>
            <p:nvPr/>
          </p:nvSpPr>
          <p:spPr bwMode="auto">
            <a:xfrm>
              <a:off x="2494" y="1970"/>
              <a:ext cx="62" cy="52"/>
            </a:xfrm>
            <a:custGeom>
              <a:avLst/>
              <a:gdLst>
                <a:gd name="T0" fmla="*/ 146 w 270"/>
                <a:gd name="T1" fmla="*/ 0 h 227"/>
                <a:gd name="T2" fmla="*/ 146 w 270"/>
                <a:gd name="T3" fmla="*/ 0 h 227"/>
                <a:gd name="T4" fmla="*/ 66 w 270"/>
                <a:gd name="T5" fmla="*/ 10 h 227"/>
                <a:gd name="T6" fmla="*/ 0 w 270"/>
                <a:gd name="T7" fmla="*/ 112 h 227"/>
                <a:gd name="T8" fmla="*/ 136 w 270"/>
                <a:gd name="T9" fmla="*/ 227 h 227"/>
                <a:gd name="T10" fmla="*/ 270 w 270"/>
                <a:gd name="T11" fmla="*/ 113 h 227"/>
                <a:gd name="T12" fmla="*/ 182 w 270"/>
                <a:gd name="T13" fmla="*/ 6 h 227"/>
                <a:gd name="T14" fmla="*/ 182 w 270"/>
                <a:gd name="T15" fmla="*/ 46 h 227"/>
                <a:gd name="T16" fmla="*/ 233 w 270"/>
                <a:gd name="T17" fmla="*/ 112 h 227"/>
                <a:gd name="T18" fmla="*/ 200 w 270"/>
                <a:gd name="T19" fmla="*/ 172 h 227"/>
                <a:gd name="T20" fmla="*/ 146 w 270"/>
                <a:gd name="T21" fmla="*/ 185 h 227"/>
                <a:gd name="T22" fmla="*/ 146 w 270"/>
                <a:gd name="T23" fmla="*/ 0 h 227"/>
                <a:gd name="T24" fmla="*/ 114 w 270"/>
                <a:gd name="T25" fmla="*/ 184 h 227"/>
                <a:gd name="T26" fmla="*/ 114 w 270"/>
                <a:gd name="T27" fmla="*/ 184 h 227"/>
                <a:gd name="T28" fmla="*/ 37 w 270"/>
                <a:gd name="T29" fmla="*/ 112 h 227"/>
                <a:gd name="T30" fmla="*/ 111 w 270"/>
                <a:gd name="T31" fmla="*/ 43 h 227"/>
                <a:gd name="T32" fmla="*/ 114 w 270"/>
                <a:gd name="T33" fmla="*/ 44 h 227"/>
                <a:gd name="T34" fmla="*/ 114 w 270"/>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7">
                  <a:moveTo>
                    <a:pt x="146" y="0"/>
                  </a:moveTo>
                  <a:lnTo>
                    <a:pt x="146" y="0"/>
                  </a:lnTo>
                  <a:cubicBezTo>
                    <a:pt x="108" y="0"/>
                    <a:pt x="85" y="3"/>
                    <a:pt x="66" y="10"/>
                  </a:cubicBezTo>
                  <a:cubicBezTo>
                    <a:pt x="25" y="27"/>
                    <a:pt x="0" y="65"/>
                    <a:pt x="0" y="112"/>
                  </a:cubicBezTo>
                  <a:cubicBezTo>
                    <a:pt x="0" y="182"/>
                    <a:pt x="54" y="227"/>
                    <a:pt x="136" y="227"/>
                  </a:cubicBezTo>
                  <a:cubicBezTo>
                    <a:pt x="219" y="227"/>
                    <a:pt x="270" y="183"/>
                    <a:pt x="270" y="113"/>
                  </a:cubicBezTo>
                  <a:cubicBezTo>
                    <a:pt x="270" y="55"/>
                    <a:pt x="237" y="16"/>
                    <a:pt x="182" y="6"/>
                  </a:cubicBezTo>
                  <a:lnTo>
                    <a:pt x="182" y="46"/>
                  </a:lnTo>
                  <a:cubicBezTo>
                    <a:pt x="215" y="57"/>
                    <a:pt x="233" y="79"/>
                    <a:pt x="233" y="112"/>
                  </a:cubicBezTo>
                  <a:cubicBezTo>
                    <a:pt x="233" y="137"/>
                    <a:pt x="221" y="158"/>
                    <a:pt x="200" y="172"/>
                  </a:cubicBezTo>
                  <a:cubicBezTo>
                    <a:pt x="186" y="181"/>
                    <a:pt x="171" y="185"/>
                    <a:pt x="146" y="185"/>
                  </a:cubicBezTo>
                  <a:lnTo>
                    <a:pt x="146" y="0"/>
                  </a:lnTo>
                  <a:close/>
                  <a:moveTo>
                    <a:pt x="114" y="184"/>
                  </a:moveTo>
                  <a:lnTo>
                    <a:pt x="114" y="184"/>
                  </a:lnTo>
                  <a:cubicBezTo>
                    <a:pt x="67" y="181"/>
                    <a:pt x="37" y="153"/>
                    <a:pt x="37" y="112"/>
                  </a:cubicBezTo>
                  <a:cubicBezTo>
                    <a:pt x="37" y="73"/>
                    <a:pt x="70" y="43"/>
                    <a:pt x="111" y="43"/>
                  </a:cubicBezTo>
                  <a:cubicBezTo>
                    <a:pt x="112" y="43"/>
                    <a:pt x="113" y="43"/>
                    <a:pt x="114" y="44"/>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322"/>
            <p:cNvSpPr>
              <a:spLocks/>
            </p:cNvSpPr>
            <p:nvPr/>
          </p:nvSpPr>
          <p:spPr bwMode="auto">
            <a:xfrm>
              <a:off x="2494" y="1912"/>
              <a:ext cx="59" cy="45"/>
            </a:xfrm>
            <a:custGeom>
              <a:avLst/>
              <a:gdLst>
                <a:gd name="T0" fmla="*/ 7 w 258"/>
                <a:gd name="T1" fmla="*/ 200 h 200"/>
                <a:gd name="T2" fmla="*/ 7 w 258"/>
                <a:gd name="T3" fmla="*/ 200 h 200"/>
                <a:gd name="T4" fmla="*/ 258 w 258"/>
                <a:gd name="T5" fmla="*/ 200 h 200"/>
                <a:gd name="T6" fmla="*/ 258 w 258"/>
                <a:gd name="T7" fmla="*/ 159 h 200"/>
                <a:gd name="T8" fmla="*/ 120 w 258"/>
                <a:gd name="T9" fmla="*/ 159 h 200"/>
                <a:gd name="T10" fmla="*/ 35 w 258"/>
                <a:gd name="T11" fmla="*/ 91 h 200"/>
                <a:gd name="T12" fmla="*/ 85 w 258"/>
                <a:gd name="T13" fmla="*/ 40 h 200"/>
                <a:gd name="T14" fmla="*/ 258 w 258"/>
                <a:gd name="T15" fmla="*/ 40 h 200"/>
                <a:gd name="T16" fmla="*/ 258 w 258"/>
                <a:gd name="T17" fmla="*/ 0 h 200"/>
                <a:gd name="T18" fmla="*/ 69 w 258"/>
                <a:gd name="T19" fmla="*/ 0 h 200"/>
                <a:gd name="T20" fmla="*/ 0 w 258"/>
                <a:gd name="T21" fmla="*/ 79 h 200"/>
                <a:gd name="T22" fmla="*/ 50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59"/>
                  </a:lnTo>
                  <a:lnTo>
                    <a:pt x="120" y="159"/>
                  </a:lnTo>
                  <a:cubicBezTo>
                    <a:pt x="69" y="159"/>
                    <a:pt x="35" y="133"/>
                    <a:pt x="35" y="91"/>
                  </a:cubicBezTo>
                  <a:cubicBezTo>
                    <a:pt x="35" y="60"/>
                    <a:pt x="54" y="40"/>
                    <a:pt x="85" y="40"/>
                  </a:cubicBezTo>
                  <a:lnTo>
                    <a:pt x="258" y="40"/>
                  </a:lnTo>
                  <a:lnTo>
                    <a:pt x="258" y="0"/>
                  </a:lnTo>
                  <a:lnTo>
                    <a:pt x="69" y="0"/>
                  </a:lnTo>
                  <a:cubicBezTo>
                    <a:pt x="27" y="0"/>
                    <a:pt x="0" y="31"/>
                    <a:pt x="0" y="79"/>
                  </a:cubicBezTo>
                  <a:cubicBezTo>
                    <a:pt x="0" y="117"/>
                    <a:pt x="15" y="141"/>
                    <a:pt x="50"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323"/>
            <p:cNvSpPr>
              <a:spLocks/>
            </p:cNvSpPr>
            <p:nvPr/>
          </p:nvSpPr>
          <p:spPr bwMode="auto">
            <a:xfrm>
              <a:off x="2480" y="1876"/>
              <a:ext cx="76" cy="26"/>
            </a:xfrm>
            <a:custGeom>
              <a:avLst/>
              <a:gdLst>
                <a:gd name="T0" fmla="*/ 68 w 331"/>
                <a:gd name="T1" fmla="*/ 0 h 115"/>
                <a:gd name="T2" fmla="*/ 68 w 331"/>
                <a:gd name="T3" fmla="*/ 0 h 115"/>
                <a:gd name="T4" fmla="*/ 68 w 331"/>
                <a:gd name="T5" fmla="*/ 41 h 115"/>
                <a:gd name="T6" fmla="*/ 0 w 331"/>
                <a:gd name="T7" fmla="*/ 41 h 115"/>
                <a:gd name="T8" fmla="*/ 0 w 331"/>
                <a:gd name="T9" fmla="*/ 81 h 115"/>
                <a:gd name="T10" fmla="*/ 68 w 331"/>
                <a:gd name="T11" fmla="*/ 81 h 115"/>
                <a:gd name="T12" fmla="*/ 68 w 331"/>
                <a:gd name="T13" fmla="*/ 115 h 115"/>
                <a:gd name="T14" fmla="*/ 101 w 331"/>
                <a:gd name="T15" fmla="*/ 115 h 115"/>
                <a:gd name="T16" fmla="*/ 101 w 331"/>
                <a:gd name="T17" fmla="*/ 81 h 115"/>
                <a:gd name="T18" fmla="*/ 291 w 331"/>
                <a:gd name="T19" fmla="*/ 81 h 115"/>
                <a:gd name="T20" fmla="*/ 331 w 331"/>
                <a:gd name="T21" fmla="*/ 32 h 115"/>
                <a:gd name="T22" fmla="*/ 327 w 331"/>
                <a:gd name="T23" fmla="*/ 0 h 115"/>
                <a:gd name="T24" fmla="*/ 294 w 331"/>
                <a:gd name="T25" fmla="*/ 0 h 115"/>
                <a:gd name="T26" fmla="*/ 296 w 331"/>
                <a:gd name="T27" fmla="*/ 19 h 115"/>
                <a:gd name="T28" fmla="*/ 273 w 331"/>
                <a:gd name="T29" fmla="*/ 41 h 115"/>
                <a:gd name="T30" fmla="*/ 101 w 331"/>
                <a:gd name="T31" fmla="*/ 41 h 115"/>
                <a:gd name="T32" fmla="*/ 101 w 331"/>
                <a:gd name="T33" fmla="*/ 0 h 115"/>
                <a:gd name="T34" fmla="*/ 68 w 331"/>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115">
                  <a:moveTo>
                    <a:pt x="68" y="0"/>
                  </a:moveTo>
                  <a:lnTo>
                    <a:pt x="68" y="0"/>
                  </a:lnTo>
                  <a:lnTo>
                    <a:pt x="68" y="41"/>
                  </a:lnTo>
                  <a:lnTo>
                    <a:pt x="0" y="41"/>
                  </a:lnTo>
                  <a:lnTo>
                    <a:pt x="0" y="81"/>
                  </a:lnTo>
                  <a:lnTo>
                    <a:pt x="68" y="81"/>
                  </a:lnTo>
                  <a:lnTo>
                    <a:pt x="68" y="115"/>
                  </a:lnTo>
                  <a:lnTo>
                    <a:pt x="101" y="115"/>
                  </a:lnTo>
                  <a:lnTo>
                    <a:pt x="101" y="81"/>
                  </a:lnTo>
                  <a:lnTo>
                    <a:pt x="291" y="81"/>
                  </a:lnTo>
                  <a:cubicBezTo>
                    <a:pt x="316" y="81"/>
                    <a:pt x="331" y="63"/>
                    <a:pt x="331" y="32"/>
                  </a:cubicBezTo>
                  <a:cubicBezTo>
                    <a:pt x="331" y="23"/>
                    <a:pt x="330" y="13"/>
                    <a:pt x="327" y="0"/>
                  </a:cubicBezTo>
                  <a:lnTo>
                    <a:pt x="294" y="0"/>
                  </a:lnTo>
                  <a:cubicBezTo>
                    <a:pt x="295" y="5"/>
                    <a:pt x="296" y="11"/>
                    <a:pt x="296" y="19"/>
                  </a:cubicBezTo>
                  <a:cubicBezTo>
                    <a:pt x="296" y="36"/>
                    <a:pt x="291" y="41"/>
                    <a:pt x="273" y="41"/>
                  </a:cubicBezTo>
                  <a:lnTo>
                    <a:pt x="101" y="41"/>
                  </a:lnTo>
                  <a:lnTo>
                    <a:pt x="101" y="0"/>
                  </a:lnTo>
                  <a:lnTo>
                    <a:pt x="6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324"/>
            <p:cNvSpPr>
              <a:spLocks/>
            </p:cNvSpPr>
            <p:nvPr/>
          </p:nvSpPr>
          <p:spPr bwMode="auto">
            <a:xfrm>
              <a:off x="2494" y="1823"/>
              <a:ext cx="62" cy="47"/>
            </a:xfrm>
            <a:custGeom>
              <a:avLst/>
              <a:gdLst>
                <a:gd name="T0" fmla="*/ 77 w 270"/>
                <a:gd name="T1" fmla="*/ 10 h 204"/>
                <a:gd name="T2" fmla="*/ 77 w 270"/>
                <a:gd name="T3" fmla="*/ 10 h 204"/>
                <a:gd name="T4" fmla="*/ 0 w 270"/>
                <a:gd name="T5" fmla="*/ 101 h 204"/>
                <a:gd name="T6" fmla="*/ 77 w 270"/>
                <a:gd name="T7" fmla="*/ 197 h 204"/>
                <a:gd name="T8" fmla="*/ 149 w 270"/>
                <a:gd name="T9" fmla="*/ 118 h 204"/>
                <a:gd name="T10" fmla="*/ 158 w 270"/>
                <a:gd name="T11" fmla="*/ 81 h 204"/>
                <a:gd name="T12" fmla="*/ 193 w 270"/>
                <a:gd name="T13" fmla="*/ 42 h 204"/>
                <a:gd name="T14" fmla="*/ 233 w 270"/>
                <a:gd name="T15" fmla="*/ 100 h 204"/>
                <a:gd name="T16" fmla="*/ 216 w 270"/>
                <a:gd name="T17" fmla="*/ 150 h 204"/>
                <a:gd name="T18" fmla="*/ 184 w 270"/>
                <a:gd name="T19" fmla="*/ 162 h 204"/>
                <a:gd name="T20" fmla="*/ 184 w 270"/>
                <a:gd name="T21" fmla="*/ 204 h 204"/>
                <a:gd name="T22" fmla="*/ 270 w 270"/>
                <a:gd name="T23" fmla="*/ 104 h 204"/>
                <a:gd name="T24" fmla="*/ 190 w 270"/>
                <a:gd name="T25" fmla="*/ 0 h 204"/>
                <a:gd name="T26" fmla="*/ 120 w 270"/>
                <a:gd name="T27" fmla="*/ 71 h 204"/>
                <a:gd name="T28" fmla="*/ 111 w 270"/>
                <a:gd name="T29" fmla="*/ 109 h 204"/>
                <a:gd name="T30" fmla="*/ 75 w 270"/>
                <a:gd name="T31" fmla="*/ 156 h 204"/>
                <a:gd name="T32" fmla="*/ 37 w 270"/>
                <a:gd name="T33" fmla="*/ 103 h 204"/>
                <a:gd name="T34" fmla="*/ 77 w 270"/>
                <a:gd name="T35" fmla="*/ 52 h 204"/>
                <a:gd name="T36" fmla="*/ 77 w 270"/>
                <a:gd name="T37" fmla="*/ 1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204">
                  <a:moveTo>
                    <a:pt x="77" y="10"/>
                  </a:moveTo>
                  <a:lnTo>
                    <a:pt x="77" y="10"/>
                  </a:lnTo>
                  <a:cubicBezTo>
                    <a:pt x="28" y="11"/>
                    <a:pt x="0" y="43"/>
                    <a:pt x="0" y="101"/>
                  </a:cubicBezTo>
                  <a:cubicBezTo>
                    <a:pt x="0" y="160"/>
                    <a:pt x="30" y="197"/>
                    <a:pt x="77" y="197"/>
                  </a:cubicBezTo>
                  <a:cubicBezTo>
                    <a:pt x="116" y="197"/>
                    <a:pt x="135" y="177"/>
                    <a:pt x="149" y="118"/>
                  </a:cubicBezTo>
                  <a:lnTo>
                    <a:pt x="158" y="81"/>
                  </a:lnTo>
                  <a:cubicBezTo>
                    <a:pt x="165" y="53"/>
                    <a:pt x="175" y="42"/>
                    <a:pt x="193" y="42"/>
                  </a:cubicBezTo>
                  <a:cubicBezTo>
                    <a:pt x="217" y="42"/>
                    <a:pt x="233" y="65"/>
                    <a:pt x="233" y="100"/>
                  </a:cubicBezTo>
                  <a:cubicBezTo>
                    <a:pt x="233" y="122"/>
                    <a:pt x="226" y="140"/>
                    <a:pt x="216" y="150"/>
                  </a:cubicBezTo>
                  <a:cubicBezTo>
                    <a:pt x="209" y="156"/>
                    <a:pt x="201" y="159"/>
                    <a:pt x="184" y="162"/>
                  </a:cubicBezTo>
                  <a:lnTo>
                    <a:pt x="184" y="204"/>
                  </a:lnTo>
                  <a:cubicBezTo>
                    <a:pt x="242" y="202"/>
                    <a:pt x="270" y="169"/>
                    <a:pt x="270" y="104"/>
                  </a:cubicBezTo>
                  <a:cubicBezTo>
                    <a:pt x="270" y="40"/>
                    <a:pt x="238" y="0"/>
                    <a:pt x="190" y="0"/>
                  </a:cubicBezTo>
                  <a:cubicBezTo>
                    <a:pt x="153" y="0"/>
                    <a:pt x="132" y="21"/>
                    <a:pt x="120" y="71"/>
                  </a:cubicBezTo>
                  <a:lnTo>
                    <a:pt x="111" y="109"/>
                  </a:lnTo>
                  <a:cubicBezTo>
                    <a:pt x="103" y="142"/>
                    <a:pt x="93" y="156"/>
                    <a:pt x="75" y="156"/>
                  </a:cubicBezTo>
                  <a:cubicBezTo>
                    <a:pt x="52" y="156"/>
                    <a:pt x="37" y="135"/>
                    <a:pt x="37" y="103"/>
                  </a:cubicBezTo>
                  <a:cubicBezTo>
                    <a:pt x="37" y="70"/>
                    <a:pt x="51" y="53"/>
                    <a:pt x="77" y="52"/>
                  </a:cubicBezTo>
                  <a:lnTo>
                    <a:pt x="77"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325"/>
            <p:cNvSpPr>
              <a:spLocks/>
            </p:cNvSpPr>
            <p:nvPr/>
          </p:nvSpPr>
          <p:spPr bwMode="auto">
            <a:xfrm>
              <a:off x="3407" y="3306"/>
              <a:ext cx="63" cy="80"/>
            </a:xfrm>
            <a:custGeom>
              <a:avLst/>
              <a:gdLst>
                <a:gd name="T0" fmla="*/ 159 w 274"/>
                <a:gd name="T1" fmla="*/ 40 h 350"/>
                <a:gd name="T2" fmla="*/ 159 w 274"/>
                <a:gd name="T3" fmla="*/ 40 h 350"/>
                <a:gd name="T4" fmla="*/ 274 w 274"/>
                <a:gd name="T5" fmla="*/ 40 h 350"/>
                <a:gd name="T6" fmla="*/ 274 w 274"/>
                <a:gd name="T7" fmla="*/ 0 h 350"/>
                <a:gd name="T8" fmla="*/ 0 w 274"/>
                <a:gd name="T9" fmla="*/ 0 h 350"/>
                <a:gd name="T10" fmla="*/ 0 w 274"/>
                <a:gd name="T11" fmla="*/ 40 h 350"/>
                <a:gd name="T12" fmla="*/ 115 w 274"/>
                <a:gd name="T13" fmla="*/ 40 h 350"/>
                <a:gd name="T14" fmla="*/ 115 w 274"/>
                <a:gd name="T15" fmla="*/ 350 h 350"/>
                <a:gd name="T16" fmla="*/ 159 w 274"/>
                <a:gd name="T17" fmla="*/ 350 h 350"/>
                <a:gd name="T18" fmla="*/ 159 w 274"/>
                <a:gd name="T19" fmla="*/ 4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 h="350">
                  <a:moveTo>
                    <a:pt x="159" y="40"/>
                  </a:moveTo>
                  <a:lnTo>
                    <a:pt x="159" y="40"/>
                  </a:lnTo>
                  <a:lnTo>
                    <a:pt x="274" y="40"/>
                  </a:lnTo>
                  <a:lnTo>
                    <a:pt x="274" y="0"/>
                  </a:lnTo>
                  <a:lnTo>
                    <a:pt x="0" y="0"/>
                  </a:lnTo>
                  <a:lnTo>
                    <a:pt x="0" y="40"/>
                  </a:lnTo>
                  <a:lnTo>
                    <a:pt x="115" y="40"/>
                  </a:lnTo>
                  <a:lnTo>
                    <a:pt x="115" y="350"/>
                  </a:lnTo>
                  <a:lnTo>
                    <a:pt x="159" y="350"/>
                  </a:lnTo>
                  <a:lnTo>
                    <a:pt x="159" y="4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326"/>
            <p:cNvSpPr>
              <a:spLocks noEditPoints="1"/>
            </p:cNvSpPr>
            <p:nvPr/>
          </p:nvSpPr>
          <p:spPr bwMode="auto">
            <a:xfrm>
              <a:off x="3475" y="3326"/>
              <a:ext cx="52" cy="62"/>
            </a:xfrm>
            <a:custGeom>
              <a:avLst/>
              <a:gdLst>
                <a:gd name="T0" fmla="*/ 113 w 227"/>
                <a:gd name="T1" fmla="*/ 0 h 270"/>
                <a:gd name="T2" fmla="*/ 113 w 227"/>
                <a:gd name="T3" fmla="*/ 0 h 270"/>
                <a:gd name="T4" fmla="*/ 0 w 227"/>
                <a:gd name="T5" fmla="*/ 135 h 270"/>
                <a:gd name="T6" fmla="*/ 114 w 227"/>
                <a:gd name="T7" fmla="*/ 270 h 270"/>
                <a:gd name="T8" fmla="*/ 227 w 227"/>
                <a:gd name="T9" fmla="*/ 137 h 270"/>
                <a:gd name="T10" fmla="*/ 113 w 227"/>
                <a:gd name="T11" fmla="*/ 0 h 270"/>
                <a:gd name="T12" fmla="*/ 114 w 227"/>
                <a:gd name="T13" fmla="*/ 37 h 270"/>
                <a:gd name="T14" fmla="*/ 114 w 227"/>
                <a:gd name="T15" fmla="*/ 37 h 270"/>
                <a:gd name="T16" fmla="*/ 185 w 227"/>
                <a:gd name="T17" fmla="*/ 136 h 270"/>
                <a:gd name="T18" fmla="*/ 114 w 227"/>
                <a:gd name="T19" fmla="*/ 233 h 270"/>
                <a:gd name="T20" fmla="*/ 42 w 227"/>
                <a:gd name="T21" fmla="*/ 135 h 270"/>
                <a:gd name="T22" fmla="*/ 114 w 227"/>
                <a:gd name="T23" fmla="*/ 3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270">
                  <a:moveTo>
                    <a:pt x="113" y="0"/>
                  </a:moveTo>
                  <a:lnTo>
                    <a:pt x="113" y="0"/>
                  </a:lnTo>
                  <a:cubicBezTo>
                    <a:pt x="43" y="0"/>
                    <a:pt x="0" y="51"/>
                    <a:pt x="0" y="135"/>
                  </a:cubicBezTo>
                  <a:cubicBezTo>
                    <a:pt x="0" y="219"/>
                    <a:pt x="42" y="270"/>
                    <a:pt x="114" y="270"/>
                  </a:cubicBezTo>
                  <a:cubicBezTo>
                    <a:pt x="184" y="270"/>
                    <a:pt x="227" y="219"/>
                    <a:pt x="227" y="137"/>
                  </a:cubicBezTo>
                  <a:cubicBezTo>
                    <a:pt x="227" y="50"/>
                    <a:pt x="185" y="0"/>
                    <a:pt x="113" y="0"/>
                  </a:cubicBezTo>
                  <a:close/>
                  <a:moveTo>
                    <a:pt x="114" y="37"/>
                  </a:moveTo>
                  <a:lnTo>
                    <a:pt x="114" y="37"/>
                  </a:lnTo>
                  <a:cubicBezTo>
                    <a:pt x="159" y="37"/>
                    <a:pt x="185" y="74"/>
                    <a:pt x="185" y="136"/>
                  </a:cubicBezTo>
                  <a:cubicBezTo>
                    <a:pt x="185" y="195"/>
                    <a:pt x="158" y="233"/>
                    <a:pt x="114" y="233"/>
                  </a:cubicBezTo>
                  <a:cubicBezTo>
                    <a:pt x="69" y="233"/>
                    <a:pt x="42" y="196"/>
                    <a:pt x="42" y="135"/>
                  </a:cubicBezTo>
                  <a:cubicBezTo>
                    <a:pt x="42" y="75"/>
                    <a:pt x="69" y="37"/>
                    <a:pt x="114"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327"/>
            <p:cNvSpPr>
              <a:spLocks/>
            </p:cNvSpPr>
            <p:nvPr/>
          </p:nvSpPr>
          <p:spPr bwMode="auto">
            <a:xfrm>
              <a:off x="3534" y="3312"/>
              <a:ext cx="26" cy="76"/>
            </a:xfrm>
            <a:custGeom>
              <a:avLst/>
              <a:gdLst>
                <a:gd name="T0" fmla="*/ 115 w 115"/>
                <a:gd name="T1" fmla="*/ 69 h 331"/>
                <a:gd name="T2" fmla="*/ 115 w 115"/>
                <a:gd name="T3" fmla="*/ 69 h 331"/>
                <a:gd name="T4" fmla="*/ 74 w 115"/>
                <a:gd name="T5" fmla="*/ 69 h 331"/>
                <a:gd name="T6" fmla="*/ 74 w 115"/>
                <a:gd name="T7" fmla="*/ 0 h 331"/>
                <a:gd name="T8" fmla="*/ 34 w 115"/>
                <a:gd name="T9" fmla="*/ 0 h 331"/>
                <a:gd name="T10" fmla="*/ 34 w 115"/>
                <a:gd name="T11" fmla="*/ 69 h 331"/>
                <a:gd name="T12" fmla="*/ 0 w 115"/>
                <a:gd name="T13" fmla="*/ 69 h 331"/>
                <a:gd name="T14" fmla="*/ 0 w 115"/>
                <a:gd name="T15" fmla="*/ 101 h 331"/>
                <a:gd name="T16" fmla="*/ 34 w 115"/>
                <a:gd name="T17" fmla="*/ 101 h 331"/>
                <a:gd name="T18" fmla="*/ 34 w 115"/>
                <a:gd name="T19" fmla="*/ 291 h 331"/>
                <a:gd name="T20" fmla="*/ 83 w 115"/>
                <a:gd name="T21" fmla="*/ 331 h 331"/>
                <a:gd name="T22" fmla="*/ 115 w 115"/>
                <a:gd name="T23" fmla="*/ 327 h 331"/>
                <a:gd name="T24" fmla="*/ 115 w 115"/>
                <a:gd name="T25" fmla="*/ 294 h 331"/>
                <a:gd name="T26" fmla="*/ 96 w 115"/>
                <a:gd name="T27" fmla="*/ 296 h 331"/>
                <a:gd name="T28" fmla="*/ 74 w 115"/>
                <a:gd name="T29" fmla="*/ 273 h 331"/>
                <a:gd name="T30" fmla="*/ 74 w 115"/>
                <a:gd name="T31" fmla="*/ 101 h 331"/>
                <a:gd name="T32" fmla="*/ 115 w 115"/>
                <a:gd name="T33" fmla="*/ 101 h 331"/>
                <a:gd name="T34" fmla="*/ 115 w 115"/>
                <a:gd name="T35" fmla="*/ 6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331">
                  <a:moveTo>
                    <a:pt x="115" y="69"/>
                  </a:moveTo>
                  <a:lnTo>
                    <a:pt x="115" y="69"/>
                  </a:lnTo>
                  <a:lnTo>
                    <a:pt x="74" y="69"/>
                  </a:lnTo>
                  <a:lnTo>
                    <a:pt x="74" y="0"/>
                  </a:lnTo>
                  <a:lnTo>
                    <a:pt x="34" y="0"/>
                  </a:lnTo>
                  <a:lnTo>
                    <a:pt x="34" y="69"/>
                  </a:lnTo>
                  <a:lnTo>
                    <a:pt x="0" y="69"/>
                  </a:lnTo>
                  <a:lnTo>
                    <a:pt x="0" y="101"/>
                  </a:lnTo>
                  <a:lnTo>
                    <a:pt x="34" y="101"/>
                  </a:lnTo>
                  <a:lnTo>
                    <a:pt x="34" y="291"/>
                  </a:lnTo>
                  <a:cubicBezTo>
                    <a:pt x="34" y="316"/>
                    <a:pt x="52" y="331"/>
                    <a:pt x="83" y="331"/>
                  </a:cubicBezTo>
                  <a:cubicBezTo>
                    <a:pt x="92" y="331"/>
                    <a:pt x="102" y="330"/>
                    <a:pt x="115" y="327"/>
                  </a:cubicBezTo>
                  <a:lnTo>
                    <a:pt x="115" y="294"/>
                  </a:lnTo>
                  <a:cubicBezTo>
                    <a:pt x="110" y="295"/>
                    <a:pt x="104" y="296"/>
                    <a:pt x="96" y="296"/>
                  </a:cubicBezTo>
                  <a:cubicBezTo>
                    <a:pt x="79" y="296"/>
                    <a:pt x="74" y="291"/>
                    <a:pt x="74" y="273"/>
                  </a:cubicBezTo>
                  <a:lnTo>
                    <a:pt x="74" y="101"/>
                  </a:lnTo>
                  <a:lnTo>
                    <a:pt x="115" y="101"/>
                  </a:lnTo>
                  <a:lnTo>
                    <a:pt x="115" y="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328"/>
            <p:cNvSpPr>
              <a:spLocks noEditPoints="1"/>
            </p:cNvSpPr>
            <p:nvPr/>
          </p:nvSpPr>
          <p:spPr bwMode="auto">
            <a:xfrm>
              <a:off x="3568" y="3326"/>
              <a:ext cx="54" cy="62"/>
            </a:xfrm>
            <a:custGeom>
              <a:avLst/>
              <a:gdLst>
                <a:gd name="T0" fmla="*/ 236 w 236"/>
                <a:gd name="T1" fmla="*/ 235 h 270"/>
                <a:gd name="T2" fmla="*/ 236 w 236"/>
                <a:gd name="T3" fmla="*/ 235 h 270"/>
                <a:gd name="T4" fmla="*/ 228 w 236"/>
                <a:gd name="T5" fmla="*/ 236 h 270"/>
                <a:gd name="T6" fmla="*/ 206 w 236"/>
                <a:gd name="T7" fmla="*/ 216 h 270"/>
                <a:gd name="T8" fmla="*/ 206 w 236"/>
                <a:gd name="T9" fmla="*/ 69 h 270"/>
                <a:gd name="T10" fmla="*/ 112 w 236"/>
                <a:gd name="T11" fmla="*/ 0 h 270"/>
                <a:gd name="T12" fmla="*/ 29 w 236"/>
                <a:gd name="T13" fmla="*/ 30 h 270"/>
                <a:gd name="T14" fmla="*/ 11 w 236"/>
                <a:gd name="T15" fmla="*/ 82 h 270"/>
                <a:gd name="T16" fmla="*/ 52 w 236"/>
                <a:gd name="T17" fmla="*/ 82 h 270"/>
                <a:gd name="T18" fmla="*/ 110 w 236"/>
                <a:gd name="T19" fmla="*/ 37 h 270"/>
                <a:gd name="T20" fmla="*/ 166 w 236"/>
                <a:gd name="T21" fmla="*/ 75 h 270"/>
                <a:gd name="T22" fmla="*/ 166 w 236"/>
                <a:gd name="T23" fmla="*/ 85 h 270"/>
                <a:gd name="T24" fmla="*/ 125 w 236"/>
                <a:gd name="T25" fmla="*/ 113 h 270"/>
                <a:gd name="T26" fmla="*/ 44 w 236"/>
                <a:gd name="T27" fmla="*/ 128 h 270"/>
                <a:gd name="T28" fmla="*/ 0 w 236"/>
                <a:gd name="T29" fmla="*/ 195 h 270"/>
                <a:gd name="T30" fmla="*/ 83 w 236"/>
                <a:gd name="T31" fmla="*/ 270 h 270"/>
                <a:gd name="T32" fmla="*/ 168 w 236"/>
                <a:gd name="T33" fmla="*/ 233 h 270"/>
                <a:gd name="T34" fmla="*/ 209 w 236"/>
                <a:gd name="T35" fmla="*/ 270 h 270"/>
                <a:gd name="T36" fmla="*/ 236 w 236"/>
                <a:gd name="T37" fmla="*/ 265 h 270"/>
                <a:gd name="T38" fmla="*/ 236 w 236"/>
                <a:gd name="T39" fmla="*/ 235 h 270"/>
                <a:gd name="T40" fmla="*/ 166 w 236"/>
                <a:gd name="T41" fmla="*/ 179 h 270"/>
                <a:gd name="T42" fmla="*/ 166 w 236"/>
                <a:gd name="T43" fmla="*/ 179 h 270"/>
                <a:gd name="T44" fmla="*/ 151 w 236"/>
                <a:gd name="T45" fmla="*/ 212 h 270"/>
                <a:gd name="T46" fmla="*/ 91 w 236"/>
                <a:gd name="T47" fmla="*/ 235 h 270"/>
                <a:gd name="T48" fmla="*/ 42 w 236"/>
                <a:gd name="T49" fmla="*/ 194 h 270"/>
                <a:gd name="T50" fmla="*/ 102 w 236"/>
                <a:gd name="T51" fmla="*/ 148 h 270"/>
                <a:gd name="T52" fmla="*/ 166 w 236"/>
                <a:gd name="T53" fmla="*/ 134 h 270"/>
                <a:gd name="T54" fmla="*/ 166 w 236"/>
                <a:gd name="T55" fmla="*/ 17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6" h="270">
                  <a:moveTo>
                    <a:pt x="236" y="235"/>
                  </a:moveTo>
                  <a:lnTo>
                    <a:pt x="236" y="235"/>
                  </a:lnTo>
                  <a:cubicBezTo>
                    <a:pt x="232" y="236"/>
                    <a:pt x="230" y="236"/>
                    <a:pt x="228" y="236"/>
                  </a:cubicBezTo>
                  <a:cubicBezTo>
                    <a:pt x="214" y="236"/>
                    <a:pt x="206" y="229"/>
                    <a:pt x="206" y="216"/>
                  </a:cubicBezTo>
                  <a:lnTo>
                    <a:pt x="206" y="69"/>
                  </a:lnTo>
                  <a:cubicBezTo>
                    <a:pt x="206" y="24"/>
                    <a:pt x="174" y="0"/>
                    <a:pt x="112" y="0"/>
                  </a:cubicBezTo>
                  <a:cubicBezTo>
                    <a:pt x="75" y="0"/>
                    <a:pt x="45" y="11"/>
                    <a:pt x="29" y="30"/>
                  </a:cubicBezTo>
                  <a:cubicBezTo>
                    <a:pt x="17" y="42"/>
                    <a:pt x="12" y="57"/>
                    <a:pt x="11" y="82"/>
                  </a:cubicBezTo>
                  <a:lnTo>
                    <a:pt x="52" y="82"/>
                  </a:lnTo>
                  <a:cubicBezTo>
                    <a:pt x="55" y="51"/>
                    <a:pt x="73" y="37"/>
                    <a:pt x="110" y="37"/>
                  </a:cubicBezTo>
                  <a:cubicBezTo>
                    <a:pt x="146" y="37"/>
                    <a:pt x="166" y="51"/>
                    <a:pt x="166" y="75"/>
                  </a:cubicBezTo>
                  <a:lnTo>
                    <a:pt x="166" y="85"/>
                  </a:lnTo>
                  <a:cubicBezTo>
                    <a:pt x="166" y="102"/>
                    <a:pt x="156" y="109"/>
                    <a:pt x="125" y="113"/>
                  </a:cubicBezTo>
                  <a:cubicBezTo>
                    <a:pt x="68" y="120"/>
                    <a:pt x="60" y="122"/>
                    <a:pt x="44" y="128"/>
                  </a:cubicBezTo>
                  <a:cubicBezTo>
                    <a:pt x="15" y="140"/>
                    <a:pt x="0" y="163"/>
                    <a:pt x="0" y="195"/>
                  </a:cubicBezTo>
                  <a:cubicBezTo>
                    <a:pt x="0" y="241"/>
                    <a:pt x="32" y="270"/>
                    <a:pt x="83" y="270"/>
                  </a:cubicBezTo>
                  <a:cubicBezTo>
                    <a:pt x="114" y="270"/>
                    <a:pt x="140" y="259"/>
                    <a:pt x="168" y="233"/>
                  </a:cubicBezTo>
                  <a:cubicBezTo>
                    <a:pt x="171" y="258"/>
                    <a:pt x="183" y="270"/>
                    <a:pt x="209" y="270"/>
                  </a:cubicBezTo>
                  <a:cubicBezTo>
                    <a:pt x="217" y="270"/>
                    <a:pt x="223" y="269"/>
                    <a:pt x="236" y="265"/>
                  </a:cubicBezTo>
                  <a:lnTo>
                    <a:pt x="236" y="235"/>
                  </a:lnTo>
                  <a:close/>
                  <a:moveTo>
                    <a:pt x="166" y="179"/>
                  </a:moveTo>
                  <a:lnTo>
                    <a:pt x="166" y="179"/>
                  </a:lnTo>
                  <a:cubicBezTo>
                    <a:pt x="166" y="193"/>
                    <a:pt x="163" y="201"/>
                    <a:pt x="151" y="212"/>
                  </a:cubicBezTo>
                  <a:cubicBezTo>
                    <a:pt x="134" y="227"/>
                    <a:pt x="115" y="235"/>
                    <a:pt x="91" y="235"/>
                  </a:cubicBezTo>
                  <a:cubicBezTo>
                    <a:pt x="60" y="235"/>
                    <a:pt x="42" y="220"/>
                    <a:pt x="42" y="194"/>
                  </a:cubicBezTo>
                  <a:cubicBezTo>
                    <a:pt x="42" y="168"/>
                    <a:pt x="60" y="155"/>
                    <a:pt x="102" y="148"/>
                  </a:cubicBezTo>
                  <a:cubicBezTo>
                    <a:pt x="144" y="143"/>
                    <a:pt x="153" y="141"/>
                    <a:pt x="166" y="134"/>
                  </a:cubicBezTo>
                  <a:lnTo>
                    <a:pt x="166" y="17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329"/>
            <p:cNvSpPr>
              <a:spLocks/>
            </p:cNvSpPr>
            <p:nvPr/>
          </p:nvSpPr>
          <p:spPr bwMode="auto">
            <a:xfrm>
              <a:off x="3632" y="3306"/>
              <a:ext cx="9" cy="80"/>
            </a:xfrm>
            <a:custGeom>
              <a:avLst/>
              <a:gdLst>
                <a:gd name="T0" fmla="*/ 40 w 40"/>
                <a:gd name="T1" fmla="*/ 0 h 350"/>
                <a:gd name="T2" fmla="*/ 40 w 40"/>
                <a:gd name="T3" fmla="*/ 0 h 350"/>
                <a:gd name="T4" fmla="*/ 0 w 40"/>
                <a:gd name="T5" fmla="*/ 0 h 350"/>
                <a:gd name="T6" fmla="*/ 0 w 40"/>
                <a:gd name="T7" fmla="*/ 350 h 350"/>
                <a:gd name="T8" fmla="*/ 40 w 40"/>
                <a:gd name="T9" fmla="*/ 350 h 350"/>
                <a:gd name="T10" fmla="*/ 40 w 40"/>
                <a:gd name="T11" fmla="*/ 0 h 350"/>
              </a:gdLst>
              <a:ahLst/>
              <a:cxnLst>
                <a:cxn ang="0">
                  <a:pos x="T0" y="T1"/>
                </a:cxn>
                <a:cxn ang="0">
                  <a:pos x="T2" y="T3"/>
                </a:cxn>
                <a:cxn ang="0">
                  <a:pos x="T4" y="T5"/>
                </a:cxn>
                <a:cxn ang="0">
                  <a:pos x="T6" y="T7"/>
                </a:cxn>
                <a:cxn ang="0">
                  <a:pos x="T8" y="T9"/>
                </a:cxn>
                <a:cxn ang="0">
                  <a:pos x="T10" y="T11"/>
                </a:cxn>
              </a:cxnLst>
              <a:rect l="0" t="0" r="r" b="b"/>
              <a:pathLst>
                <a:path w="40" h="350">
                  <a:moveTo>
                    <a:pt x="40" y="0"/>
                  </a:moveTo>
                  <a:lnTo>
                    <a:pt x="40" y="0"/>
                  </a:lnTo>
                  <a:lnTo>
                    <a:pt x="0" y="0"/>
                  </a:lnTo>
                  <a:lnTo>
                    <a:pt x="0" y="350"/>
                  </a:lnTo>
                  <a:lnTo>
                    <a:pt x="40" y="350"/>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330"/>
            <p:cNvSpPr>
              <a:spLocks/>
            </p:cNvSpPr>
            <p:nvPr/>
          </p:nvSpPr>
          <p:spPr bwMode="auto">
            <a:xfrm>
              <a:off x="3687" y="3326"/>
              <a:ext cx="46" cy="60"/>
            </a:xfrm>
            <a:custGeom>
              <a:avLst/>
              <a:gdLst>
                <a:gd name="T0" fmla="*/ 0 w 199"/>
                <a:gd name="T1" fmla="*/ 8 h 259"/>
                <a:gd name="T2" fmla="*/ 0 w 199"/>
                <a:gd name="T3" fmla="*/ 8 h 259"/>
                <a:gd name="T4" fmla="*/ 0 w 199"/>
                <a:gd name="T5" fmla="*/ 259 h 259"/>
                <a:gd name="T6" fmla="*/ 40 w 199"/>
                <a:gd name="T7" fmla="*/ 259 h 259"/>
                <a:gd name="T8" fmla="*/ 40 w 199"/>
                <a:gd name="T9" fmla="*/ 120 h 259"/>
                <a:gd name="T10" fmla="*/ 108 w 199"/>
                <a:gd name="T11" fmla="*/ 35 h 259"/>
                <a:gd name="T12" fmla="*/ 160 w 199"/>
                <a:gd name="T13" fmla="*/ 85 h 259"/>
                <a:gd name="T14" fmla="*/ 160 w 199"/>
                <a:gd name="T15" fmla="*/ 259 h 259"/>
                <a:gd name="T16" fmla="*/ 199 w 199"/>
                <a:gd name="T17" fmla="*/ 259 h 259"/>
                <a:gd name="T18" fmla="*/ 199 w 199"/>
                <a:gd name="T19" fmla="*/ 69 h 259"/>
                <a:gd name="T20" fmla="*/ 120 w 199"/>
                <a:gd name="T21" fmla="*/ 0 h 259"/>
                <a:gd name="T22" fmla="*/ 36 w 199"/>
                <a:gd name="T23" fmla="*/ 50 h 259"/>
                <a:gd name="T24" fmla="*/ 36 w 199"/>
                <a:gd name="T25" fmla="*/ 8 h 259"/>
                <a:gd name="T26" fmla="*/ 0 w 199"/>
                <a:gd name="T27"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259">
                  <a:moveTo>
                    <a:pt x="0" y="8"/>
                  </a:moveTo>
                  <a:lnTo>
                    <a:pt x="0" y="8"/>
                  </a:lnTo>
                  <a:lnTo>
                    <a:pt x="0" y="259"/>
                  </a:lnTo>
                  <a:lnTo>
                    <a:pt x="40" y="259"/>
                  </a:lnTo>
                  <a:lnTo>
                    <a:pt x="40" y="120"/>
                  </a:lnTo>
                  <a:cubicBezTo>
                    <a:pt x="40" y="69"/>
                    <a:pt x="67" y="35"/>
                    <a:pt x="108" y="35"/>
                  </a:cubicBezTo>
                  <a:cubicBezTo>
                    <a:pt x="139" y="35"/>
                    <a:pt x="160" y="54"/>
                    <a:pt x="160" y="85"/>
                  </a:cubicBezTo>
                  <a:lnTo>
                    <a:pt x="160" y="259"/>
                  </a:lnTo>
                  <a:lnTo>
                    <a:pt x="199" y="259"/>
                  </a:lnTo>
                  <a:lnTo>
                    <a:pt x="199" y="69"/>
                  </a:lnTo>
                  <a:cubicBezTo>
                    <a:pt x="199" y="27"/>
                    <a:pt x="168" y="0"/>
                    <a:pt x="120" y="0"/>
                  </a:cubicBezTo>
                  <a:cubicBezTo>
                    <a:pt x="82" y="0"/>
                    <a:pt x="58" y="15"/>
                    <a:pt x="36" y="50"/>
                  </a:cubicBezTo>
                  <a:lnTo>
                    <a:pt x="36"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331"/>
            <p:cNvSpPr>
              <a:spLocks noEditPoints="1"/>
            </p:cNvSpPr>
            <p:nvPr/>
          </p:nvSpPr>
          <p:spPr bwMode="auto">
            <a:xfrm>
              <a:off x="3745" y="3326"/>
              <a:ext cx="52" cy="62"/>
            </a:xfrm>
            <a:custGeom>
              <a:avLst/>
              <a:gdLst>
                <a:gd name="T0" fmla="*/ 227 w 227"/>
                <a:gd name="T1" fmla="*/ 146 h 270"/>
                <a:gd name="T2" fmla="*/ 227 w 227"/>
                <a:gd name="T3" fmla="*/ 146 h 270"/>
                <a:gd name="T4" fmla="*/ 217 w 227"/>
                <a:gd name="T5" fmla="*/ 66 h 270"/>
                <a:gd name="T6" fmla="*/ 115 w 227"/>
                <a:gd name="T7" fmla="*/ 0 h 270"/>
                <a:gd name="T8" fmla="*/ 0 w 227"/>
                <a:gd name="T9" fmla="*/ 136 h 270"/>
                <a:gd name="T10" fmla="*/ 114 w 227"/>
                <a:gd name="T11" fmla="*/ 270 h 270"/>
                <a:gd name="T12" fmla="*/ 221 w 227"/>
                <a:gd name="T13" fmla="*/ 182 h 270"/>
                <a:gd name="T14" fmla="*/ 181 w 227"/>
                <a:gd name="T15" fmla="*/ 182 h 270"/>
                <a:gd name="T16" fmla="*/ 116 w 227"/>
                <a:gd name="T17" fmla="*/ 233 h 270"/>
                <a:gd name="T18" fmla="*/ 55 w 227"/>
                <a:gd name="T19" fmla="*/ 200 h 270"/>
                <a:gd name="T20" fmla="*/ 42 w 227"/>
                <a:gd name="T21" fmla="*/ 146 h 270"/>
                <a:gd name="T22" fmla="*/ 227 w 227"/>
                <a:gd name="T23" fmla="*/ 146 h 270"/>
                <a:gd name="T24" fmla="*/ 43 w 227"/>
                <a:gd name="T25" fmla="*/ 114 h 270"/>
                <a:gd name="T26" fmla="*/ 43 w 227"/>
                <a:gd name="T27" fmla="*/ 114 h 270"/>
                <a:gd name="T28" fmla="*/ 115 w 227"/>
                <a:gd name="T29" fmla="*/ 37 h 270"/>
                <a:gd name="T30" fmla="*/ 184 w 227"/>
                <a:gd name="T31" fmla="*/ 111 h 270"/>
                <a:gd name="T32" fmla="*/ 184 w 227"/>
                <a:gd name="T33" fmla="*/ 114 h 270"/>
                <a:gd name="T34" fmla="*/ 43 w 227"/>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7" h="270">
                  <a:moveTo>
                    <a:pt x="227" y="146"/>
                  </a:moveTo>
                  <a:lnTo>
                    <a:pt x="227" y="146"/>
                  </a:lnTo>
                  <a:cubicBezTo>
                    <a:pt x="227" y="108"/>
                    <a:pt x="224" y="85"/>
                    <a:pt x="217" y="66"/>
                  </a:cubicBezTo>
                  <a:cubicBezTo>
                    <a:pt x="200" y="25"/>
                    <a:pt x="162" y="0"/>
                    <a:pt x="115" y="0"/>
                  </a:cubicBezTo>
                  <a:cubicBezTo>
                    <a:pt x="45" y="0"/>
                    <a:pt x="0" y="54"/>
                    <a:pt x="0" y="136"/>
                  </a:cubicBezTo>
                  <a:cubicBezTo>
                    <a:pt x="0" y="219"/>
                    <a:pt x="44" y="270"/>
                    <a:pt x="114" y="270"/>
                  </a:cubicBezTo>
                  <a:cubicBezTo>
                    <a:pt x="172" y="270"/>
                    <a:pt x="211" y="237"/>
                    <a:pt x="221" y="182"/>
                  </a:cubicBezTo>
                  <a:lnTo>
                    <a:pt x="181" y="182"/>
                  </a:lnTo>
                  <a:cubicBezTo>
                    <a:pt x="170" y="215"/>
                    <a:pt x="148" y="233"/>
                    <a:pt x="116" y="233"/>
                  </a:cubicBezTo>
                  <a:cubicBezTo>
                    <a:pt x="90" y="233"/>
                    <a:pt x="69" y="221"/>
                    <a:pt x="55" y="200"/>
                  </a:cubicBezTo>
                  <a:cubicBezTo>
                    <a:pt x="46" y="186"/>
                    <a:pt x="42" y="171"/>
                    <a:pt x="42" y="146"/>
                  </a:cubicBezTo>
                  <a:lnTo>
                    <a:pt x="227" y="146"/>
                  </a:lnTo>
                  <a:close/>
                  <a:moveTo>
                    <a:pt x="43" y="114"/>
                  </a:moveTo>
                  <a:lnTo>
                    <a:pt x="43" y="114"/>
                  </a:lnTo>
                  <a:cubicBezTo>
                    <a:pt x="46" y="67"/>
                    <a:pt x="74" y="37"/>
                    <a:pt x="115" y="37"/>
                  </a:cubicBezTo>
                  <a:cubicBezTo>
                    <a:pt x="154" y="37"/>
                    <a:pt x="184" y="70"/>
                    <a:pt x="184" y="111"/>
                  </a:cubicBezTo>
                  <a:cubicBezTo>
                    <a:pt x="184" y="112"/>
                    <a:pt x="184" y="113"/>
                    <a:pt x="184" y="114"/>
                  </a:cubicBezTo>
                  <a:lnTo>
                    <a:pt x="43"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332"/>
            <p:cNvSpPr>
              <a:spLocks/>
            </p:cNvSpPr>
            <p:nvPr/>
          </p:nvSpPr>
          <p:spPr bwMode="auto">
            <a:xfrm>
              <a:off x="3803" y="3312"/>
              <a:ext cx="26" cy="76"/>
            </a:xfrm>
            <a:custGeom>
              <a:avLst/>
              <a:gdLst>
                <a:gd name="T0" fmla="*/ 115 w 115"/>
                <a:gd name="T1" fmla="*/ 69 h 331"/>
                <a:gd name="T2" fmla="*/ 115 w 115"/>
                <a:gd name="T3" fmla="*/ 69 h 331"/>
                <a:gd name="T4" fmla="*/ 74 w 115"/>
                <a:gd name="T5" fmla="*/ 69 h 331"/>
                <a:gd name="T6" fmla="*/ 74 w 115"/>
                <a:gd name="T7" fmla="*/ 0 h 331"/>
                <a:gd name="T8" fmla="*/ 35 w 115"/>
                <a:gd name="T9" fmla="*/ 0 h 331"/>
                <a:gd name="T10" fmla="*/ 35 w 115"/>
                <a:gd name="T11" fmla="*/ 69 h 331"/>
                <a:gd name="T12" fmla="*/ 0 w 115"/>
                <a:gd name="T13" fmla="*/ 69 h 331"/>
                <a:gd name="T14" fmla="*/ 0 w 115"/>
                <a:gd name="T15" fmla="*/ 101 h 331"/>
                <a:gd name="T16" fmla="*/ 35 w 115"/>
                <a:gd name="T17" fmla="*/ 101 h 331"/>
                <a:gd name="T18" fmla="*/ 35 w 115"/>
                <a:gd name="T19" fmla="*/ 291 h 331"/>
                <a:gd name="T20" fmla="*/ 83 w 115"/>
                <a:gd name="T21" fmla="*/ 331 h 331"/>
                <a:gd name="T22" fmla="*/ 115 w 115"/>
                <a:gd name="T23" fmla="*/ 327 h 331"/>
                <a:gd name="T24" fmla="*/ 115 w 115"/>
                <a:gd name="T25" fmla="*/ 294 h 331"/>
                <a:gd name="T26" fmla="*/ 96 w 115"/>
                <a:gd name="T27" fmla="*/ 296 h 331"/>
                <a:gd name="T28" fmla="*/ 74 w 115"/>
                <a:gd name="T29" fmla="*/ 273 h 331"/>
                <a:gd name="T30" fmla="*/ 74 w 115"/>
                <a:gd name="T31" fmla="*/ 101 h 331"/>
                <a:gd name="T32" fmla="*/ 115 w 115"/>
                <a:gd name="T33" fmla="*/ 101 h 331"/>
                <a:gd name="T34" fmla="*/ 115 w 115"/>
                <a:gd name="T35" fmla="*/ 6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331">
                  <a:moveTo>
                    <a:pt x="115" y="69"/>
                  </a:moveTo>
                  <a:lnTo>
                    <a:pt x="115" y="69"/>
                  </a:lnTo>
                  <a:lnTo>
                    <a:pt x="74" y="69"/>
                  </a:lnTo>
                  <a:lnTo>
                    <a:pt x="74" y="0"/>
                  </a:lnTo>
                  <a:lnTo>
                    <a:pt x="35" y="0"/>
                  </a:lnTo>
                  <a:lnTo>
                    <a:pt x="35" y="69"/>
                  </a:lnTo>
                  <a:lnTo>
                    <a:pt x="0" y="69"/>
                  </a:lnTo>
                  <a:lnTo>
                    <a:pt x="0" y="101"/>
                  </a:lnTo>
                  <a:lnTo>
                    <a:pt x="35" y="101"/>
                  </a:lnTo>
                  <a:lnTo>
                    <a:pt x="35" y="291"/>
                  </a:lnTo>
                  <a:cubicBezTo>
                    <a:pt x="35" y="316"/>
                    <a:pt x="52" y="331"/>
                    <a:pt x="83" y="331"/>
                  </a:cubicBezTo>
                  <a:cubicBezTo>
                    <a:pt x="92" y="331"/>
                    <a:pt x="102" y="330"/>
                    <a:pt x="115" y="327"/>
                  </a:cubicBezTo>
                  <a:lnTo>
                    <a:pt x="115" y="294"/>
                  </a:lnTo>
                  <a:cubicBezTo>
                    <a:pt x="110" y="295"/>
                    <a:pt x="104" y="296"/>
                    <a:pt x="96" y="296"/>
                  </a:cubicBezTo>
                  <a:cubicBezTo>
                    <a:pt x="79" y="296"/>
                    <a:pt x="74" y="291"/>
                    <a:pt x="74" y="273"/>
                  </a:cubicBezTo>
                  <a:lnTo>
                    <a:pt x="74" y="101"/>
                  </a:lnTo>
                  <a:lnTo>
                    <a:pt x="115" y="101"/>
                  </a:lnTo>
                  <a:lnTo>
                    <a:pt x="115" y="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333"/>
            <p:cNvSpPr>
              <a:spLocks/>
            </p:cNvSpPr>
            <p:nvPr/>
          </p:nvSpPr>
          <p:spPr bwMode="auto">
            <a:xfrm>
              <a:off x="3833" y="3328"/>
              <a:ext cx="77" cy="58"/>
            </a:xfrm>
            <a:custGeom>
              <a:avLst/>
              <a:gdLst>
                <a:gd name="T0" fmla="*/ 263 w 336"/>
                <a:gd name="T1" fmla="*/ 251 h 251"/>
                <a:gd name="T2" fmla="*/ 263 w 336"/>
                <a:gd name="T3" fmla="*/ 251 h 251"/>
                <a:gd name="T4" fmla="*/ 336 w 336"/>
                <a:gd name="T5" fmla="*/ 0 h 251"/>
                <a:gd name="T6" fmla="*/ 291 w 336"/>
                <a:gd name="T7" fmla="*/ 0 h 251"/>
                <a:gd name="T8" fmla="*/ 242 w 336"/>
                <a:gd name="T9" fmla="*/ 195 h 251"/>
                <a:gd name="T10" fmla="*/ 192 w 336"/>
                <a:gd name="T11" fmla="*/ 0 h 251"/>
                <a:gd name="T12" fmla="*/ 143 w 336"/>
                <a:gd name="T13" fmla="*/ 0 h 251"/>
                <a:gd name="T14" fmla="*/ 95 w 336"/>
                <a:gd name="T15" fmla="*/ 195 h 251"/>
                <a:gd name="T16" fmla="*/ 44 w 336"/>
                <a:gd name="T17" fmla="*/ 0 h 251"/>
                <a:gd name="T18" fmla="*/ 0 w 336"/>
                <a:gd name="T19" fmla="*/ 0 h 251"/>
                <a:gd name="T20" fmla="*/ 73 w 336"/>
                <a:gd name="T21" fmla="*/ 251 h 251"/>
                <a:gd name="T22" fmla="*/ 118 w 336"/>
                <a:gd name="T23" fmla="*/ 251 h 251"/>
                <a:gd name="T24" fmla="*/ 166 w 336"/>
                <a:gd name="T25" fmla="*/ 54 h 251"/>
                <a:gd name="T26" fmla="*/ 217 w 336"/>
                <a:gd name="T27" fmla="*/ 251 h 251"/>
                <a:gd name="T28" fmla="*/ 263 w 336"/>
                <a:gd name="T29"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251">
                  <a:moveTo>
                    <a:pt x="263" y="251"/>
                  </a:moveTo>
                  <a:lnTo>
                    <a:pt x="263" y="251"/>
                  </a:lnTo>
                  <a:lnTo>
                    <a:pt x="336" y="0"/>
                  </a:lnTo>
                  <a:lnTo>
                    <a:pt x="291" y="0"/>
                  </a:lnTo>
                  <a:lnTo>
                    <a:pt x="242" y="195"/>
                  </a:lnTo>
                  <a:lnTo>
                    <a:pt x="192" y="0"/>
                  </a:lnTo>
                  <a:lnTo>
                    <a:pt x="143" y="0"/>
                  </a:lnTo>
                  <a:lnTo>
                    <a:pt x="95" y="195"/>
                  </a:lnTo>
                  <a:lnTo>
                    <a:pt x="44" y="0"/>
                  </a:lnTo>
                  <a:lnTo>
                    <a:pt x="0" y="0"/>
                  </a:lnTo>
                  <a:lnTo>
                    <a:pt x="73" y="251"/>
                  </a:lnTo>
                  <a:lnTo>
                    <a:pt x="118" y="251"/>
                  </a:lnTo>
                  <a:lnTo>
                    <a:pt x="166" y="54"/>
                  </a:lnTo>
                  <a:lnTo>
                    <a:pt x="217" y="251"/>
                  </a:lnTo>
                  <a:lnTo>
                    <a:pt x="263" y="2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334"/>
            <p:cNvSpPr>
              <a:spLocks noEditPoints="1"/>
            </p:cNvSpPr>
            <p:nvPr/>
          </p:nvSpPr>
          <p:spPr bwMode="auto">
            <a:xfrm>
              <a:off x="3915" y="3326"/>
              <a:ext cx="52" cy="62"/>
            </a:xfrm>
            <a:custGeom>
              <a:avLst/>
              <a:gdLst>
                <a:gd name="T0" fmla="*/ 113 w 227"/>
                <a:gd name="T1" fmla="*/ 0 h 270"/>
                <a:gd name="T2" fmla="*/ 113 w 227"/>
                <a:gd name="T3" fmla="*/ 0 h 270"/>
                <a:gd name="T4" fmla="*/ 0 w 227"/>
                <a:gd name="T5" fmla="*/ 135 h 270"/>
                <a:gd name="T6" fmla="*/ 114 w 227"/>
                <a:gd name="T7" fmla="*/ 270 h 270"/>
                <a:gd name="T8" fmla="*/ 227 w 227"/>
                <a:gd name="T9" fmla="*/ 137 h 270"/>
                <a:gd name="T10" fmla="*/ 113 w 227"/>
                <a:gd name="T11" fmla="*/ 0 h 270"/>
                <a:gd name="T12" fmla="*/ 114 w 227"/>
                <a:gd name="T13" fmla="*/ 37 h 270"/>
                <a:gd name="T14" fmla="*/ 114 w 227"/>
                <a:gd name="T15" fmla="*/ 37 h 270"/>
                <a:gd name="T16" fmla="*/ 185 w 227"/>
                <a:gd name="T17" fmla="*/ 136 h 270"/>
                <a:gd name="T18" fmla="*/ 114 w 227"/>
                <a:gd name="T19" fmla="*/ 233 h 270"/>
                <a:gd name="T20" fmla="*/ 42 w 227"/>
                <a:gd name="T21" fmla="*/ 135 h 270"/>
                <a:gd name="T22" fmla="*/ 114 w 227"/>
                <a:gd name="T23" fmla="*/ 3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270">
                  <a:moveTo>
                    <a:pt x="113" y="0"/>
                  </a:moveTo>
                  <a:lnTo>
                    <a:pt x="113" y="0"/>
                  </a:lnTo>
                  <a:cubicBezTo>
                    <a:pt x="43" y="0"/>
                    <a:pt x="0" y="51"/>
                    <a:pt x="0" y="135"/>
                  </a:cubicBezTo>
                  <a:cubicBezTo>
                    <a:pt x="0" y="219"/>
                    <a:pt x="42" y="270"/>
                    <a:pt x="114" y="270"/>
                  </a:cubicBezTo>
                  <a:cubicBezTo>
                    <a:pt x="184" y="270"/>
                    <a:pt x="227" y="219"/>
                    <a:pt x="227" y="137"/>
                  </a:cubicBezTo>
                  <a:cubicBezTo>
                    <a:pt x="227" y="50"/>
                    <a:pt x="185" y="0"/>
                    <a:pt x="113" y="0"/>
                  </a:cubicBezTo>
                  <a:close/>
                  <a:moveTo>
                    <a:pt x="114" y="37"/>
                  </a:moveTo>
                  <a:lnTo>
                    <a:pt x="114" y="37"/>
                  </a:lnTo>
                  <a:cubicBezTo>
                    <a:pt x="159" y="37"/>
                    <a:pt x="185" y="74"/>
                    <a:pt x="185" y="136"/>
                  </a:cubicBezTo>
                  <a:cubicBezTo>
                    <a:pt x="185" y="195"/>
                    <a:pt x="158" y="233"/>
                    <a:pt x="114" y="233"/>
                  </a:cubicBezTo>
                  <a:cubicBezTo>
                    <a:pt x="69" y="233"/>
                    <a:pt x="42" y="196"/>
                    <a:pt x="42" y="135"/>
                  </a:cubicBezTo>
                  <a:cubicBezTo>
                    <a:pt x="42" y="75"/>
                    <a:pt x="69" y="37"/>
                    <a:pt x="114"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335"/>
            <p:cNvSpPr>
              <a:spLocks/>
            </p:cNvSpPr>
            <p:nvPr/>
          </p:nvSpPr>
          <p:spPr bwMode="auto">
            <a:xfrm>
              <a:off x="3980" y="3326"/>
              <a:ext cx="28" cy="60"/>
            </a:xfrm>
            <a:custGeom>
              <a:avLst/>
              <a:gdLst>
                <a:gd name="T0" fmla="*/ 0 w 120"/>
                <a:gd name="T1" fmla="*/ 8 h 259"/>
                <a:gd name="T2" fmla="*/ 0 w 120"/>
                <a:gd name="T3" fmla="*/ 8 h 259"/>
                <a:gd name="T4" fmla="*/ 0 w 120"/>
                <a:gd name="T5" fmla="*/ 259 h 259"/>
                <a:gd name="T6" fmla="*/ 40 w 120"/>
                <a:gd name="T7" fmla="*/ 259 h 259"/>
                <a:gd name="T8" fmla="*/ 40 w 120"/>
                <a:gd name="T9" fmla="*/ 128 h 259"/>
                <a:gd name="T10" fmla="*/ 68 w 120"/>
                <a:gd name="T11" fmla="*/ 55 h 259"/>
                <a:gd name="T12" fmla="*/ 120 w 120"/>
                <a:gd name="T13" fmla="*/ 42 h 259"/>
                <a:gd name="T14" fmla="*/ 120 w 120"/>
                <a:gd name="T15" fmla="*/ 2 h 259"/>
                <a:gd name="T16" fmla="*/ 105 w 120"/>
                <a:gd name="T17" fmla="*/ 0 h 259"/>
                <a:gd name="T18" fmla="*/ 37 w 120"/>
                <a:gd name="T19" fmla="*/ 53 h 259"/>
                <a:gd name="T20" fmla="*/ 37 w 120"/>
                <a:gd name="T21" fmla="*/ 8 h 259"/>
                <a:gd name="T22" fmla="*/ 0 w 120"/>
                <a:gd name="T23"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259">
                  <a:moveTo>
                    <a:pt x="0" y="8"/>
                  </a:moveTo>
                  <a:lnTo>
                    <a:pt x="0" y="8"/>
                  </a:lnTo>
                  <a:lnTo>
                    <a:pt x="0" y="259"/>
                  </a:lnTo>
                  <a:lnTo>
                    <a:pt x="40" y="259"/>
                  </a:lnTo>
                  <a:lnTo>
                    <a:pt x="40" y="128"/>
                  </a:lnTo>
                  <a:cubicBezTo>
                    <a:pt x="40" y="92"/>
                    <a:pt x="49" y="69"/>
                    <a:pt x="68" y="55"/>
                  </a:cubicBezTo>
                  <a:cubicBezTo>
                    <a:pt x="81" y="46"/>
                    <a:pt x="93" y="43"/>
                    <a:pt x="120" y="42"/>
                  </a:cubicBezTo>
                  <a:lnTo>
                    <a:pt x="120" y="2"/>
                  </a:lnTo>
                  <a:cubicBezTo>
                    <a:pt x="114" y="1"/>
                    <a:pt x="110" y="0"/>
                    <a:pt x="105" y="0"/>
                  </a:cubicBezTo>
                  <a:cubicBezTo>
                    <a:pt x="79" y="0"/>
                    <a:pt x="60" y="16"/>
                    <a:pt x="37" y="53"/>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336"/>
            <p:cNvSpPr>
              <a:spLocks/>
            </p:cNvSpPr>
            <p:nvPr/>
          </p:nvSpPr>
          <p:spPr bwMode="auto">
            <a:xfrm>
              <a:off x="4015" y="3306"/>
              <a:ext cx="49" cy="80"/>
            </a:xfrm>
            <a:custGeom>
              <a:avLst/>
              <a:gdLst>
                <a:gd name="T0" fmla="*/ 40 w 213"/>
                <a:gd name="T1" fmla="*/ 0 h 350"/>
                <a:gd name="T2" fmla="*/ 40 w 213"/>
                <a:gd name="T3" fmla="*/ 0 h 350"/>
                <a:gd name="T4" fmla="*/ 0 w 213"/>
                <a:gd name="T5" fmla="*/ 0 h 350"/>
                <a:gd name="T6" fmla="*/ 0 w 213"/>
                <a:gd name="T7" fmla="*/ 350 h 350"/>
                <a:gd name="T8" fmla="*/ 40 w 213"/>
                <a:gd name="T9" fmla="*/ 350 h 350"/>
                <a:gd name="T10" fmla="*/ 40 w 213"/>
                <a:gd name="T11" fmla="*/ 252 h 350"/>
                <a:gd name="T12" fmla="*/ 79 w 213"/>
                <a:gd name="T13" fmla="*/ 213 h 350"/>
                <a:gd name="T14" fmla="*/ 164 w 213"/>
                <a:gd name="T15" fmla="*/ 350 h 350"/>
                <a:gd name="T16" fmla="*/ 213 w 213"/>
                <a:gd name="T17" fmla="*/ 350 h 350"/>
                <a:gd name="T18" fmla="*/ 110 w 213"/>
                <a:gd name="T19" fmla="*/ 185 h 350"/>
                <a:gd name="T20" fmla="*/ 198 w 213"/>
                <a:gd name="T21" fmla="*/ 99 h 350"/>
                <a:gd name="T22" fmla="*/ 146 w 213"/>
                <a:gd name="T23" fmla="*/ 99 h 350"/>
                <a:gd name="T24" fmla="*/ 40 w 213"/>
                <a:gd name="T25" fmla="*/ 205 h 350"/>
                <a:gd name="T26" fmla="*/ 40 w 213"/>
                <a:gd name="T27"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350">
                  <a:moveTo>
                    <a:pt x="40" y="0"/>
                  </a:moveTo>
                  <a:lnTo>
                    <a:pt x="40" y="0"/>
                  </a:lnTo>
                  <a:lnTo>
                    <a:pt x="0" y="0"/>
                  </a:lnTo>
                  <a:lnTo>
                    <a:pt x="0" y="350"/>
                  </a:lnTo>
                  <a:lnTo>
                    <a:pt x="40" y="350"/>
                  </a:lnTo>
                  <a:lnTo>
                    <a:pt x="40" y="252"/>
                  </a:lnTo>
                  <a:lnTo>
                    <a:pt x="79" y="213"/>
                  </a:lnTo>
                  <a:lnTo>
                    <a:pt x="164" y="350"/>
                  </a:lnTo>
                  <a:lnTo>
                    <a:pt x="213" y="350"/>
                  </a:lnTo>
                  <a:lnTo>
                    <a:pt x="110" y="185"/>
                  </a:lnTo>
                  <a:lnTo>
                    <a:pt x="198" y="99"/>
                  </a:lnTo>
                  <a:lnTo>
                    <a:pt x="146" y="99"/>
                  </a:lnTo>
                  <a:lnTo>
                    <a:pt x="40" y="205"/>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337"/>
            <p:cNvSpPr>
              <a:spLocks/>
            </p:cNvSpPr>
            <p:nvPr/>
          </p:nvSpPr>
          <p:spPr bwMode="auto">
            <a:xfrm>
              <a:off x="4096" y="3312"/>
              <a:ext cx="27" cy="76"/>
            </a:xfrm>
            <a:custGeom>
              <a:avLst/>
              <a:gdLst>
                <a:gd name="T0" fmla="*/ 115 w 115"/>
                <a:gd name="T1" fmla="*/ 69 h 331"/>
                <a:gd name="T2" fmla="*/ 115 w 115"/>
                <a:gd name="T3" fmla="*/ 69 h 331"/>
                <a:gd name="T4" fmla="*/ 73 w 115"/>
                <a:gd name="T5" fmla="*/ 69 h 331"/>
                <a:gd name="T6" fmla="*/ 73 w 115"/>
                <a:gd name="T7" fmla="*/ 0 h 331"/>
                <a:gd name="T8" fmla="*/ 34 w 115"/>
                <a:gd name="T9" fmla="*/ 0 h 331"/>
                <a:gd name="T10" fmla="*/ 34 w 115"/>
                <a:gd name="T11" fmla="*/ 69 h 331"/>
                <a:gd name="T12" fmla="*/ 0 w 115"/>
                <a:gd name="T13" fmla="*/ 69 h 331"/>
                <a:gd name="T14" fmla="*/ 0 w 115"/>
                <a:gd name="T15" fmla="*/ 101 h 331"/>
                <a:gd name="T16" fmla="*/ 34 w 115"/>
                <a:gd name="T17" fmla="*/ 101 h 331"/>
                <a:gd name="T18" fmla="*/ 34 w 115"/>
                <a:gd name="T19" fmla="*/ 291 h 331"/>
                <a:gd name="T20" fmla="*/ 82 w 115"/>
                <a:gd name="T21" fmla="*/ 331 h 331"/>
                <a:gd name="T22" fmla="*/ 115 w 115"/>
                <a:gd name="T23" fmla="*/ 327 h 331"/>
                <a:gd name="T24" fmla="*/ 115 w 115"/>
                <a:gd name="T25" fmla="*/ 294 h 331"/>
                <a:gd name="T26" fmla="*/ 95 w 115"/>
                <a:gd name="T27" fmla="*/ 296 h 331"/>
                <a:gd name="T28" fmla="*/ 73 w 115"/>
                <a:gd name="T29" fmla="*/ 273 h 331"/>
                <a:gd name="T30" fmla="*/ 73 w 115"/>
                <a:gd name="T31" fmla="*/ 101 h 331"/>
                <a:gd name="T32" fmla="*/ 115 w 115"/>
                <a:gd name="T33" fmla="*/ 101 h 331"/>
                <a:gd name="T34" fmla="*/ 115 w 115"/>
                <a:gd name="T35" fmla="*/ 6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331">
                  <a:moveTo>
                    <a:pt x="115" y="69"/>
                  </a:moveTo>
                  <a:lnTo>
                    <a:pt x="115" y="69"/>
                  </a:lnTo>
                  <a:lnTo>
                    <a:pt x="73" y="69"/>
                  </a:lnTo>
                  <a:lnTo>
                    <a:pt x="73" y="0"/>
                  </a:lnTo>
                  <a:lnTo>
                    <a:pt x="34" y="0"/>
                  </a:lnTo>
                  <a:lnTo>
                    <a:pt x="34" y="69"/>
                  </a:lnTo>
                  <a:lnTo>
                    <a:pt x="0" y="69"/>
                  </a:lnTo>
                  <a:lnTo>
                    <a:pt x="0" y="101"/>
                  </a:lnTo>
                  <a:lnTo>
                    <a:pt x="34" y="101"/>
                  </a:lnTo>
                  <a:lnTo>
                    <a:pt x="34" y="291"/>
                  </a:lnTo>
                  <a:cubicBezTo>
                    <a:pt x="34" y="316"/>
                    <a:pt x="51" y="331"/>
                    <a:pt x="82" y="331"/>
                  </a:cubicBezTo>
                  <a:cubicBezTo>
                    <a:pt x="92" y="331"/>
                    <a:pt x="101" y="330"/>
                    <a:pt x="115" y="327"/>
                  </a:cubicBezTo>
                  <a:lnTo>
                    <a:pt x="115" y="294"/>
                  </a:lnTo>
                  <a:cubicBezTo>
                    <a:pt x="109" y="295"/>
                    <a:pt x="103" y="296"/>
                    <a:pt x="95" y="296"/>
                  </a:cubicBezTo>
                  <a:cubicBezTo>
                    <a:pt x="78" y="296"/>
                    <a:pt x="73" y="291"/>
                    <a:pt x="73" y="273"/>
                  </a:cubicBezTo>
                  <a:lnTo>
                    <a:pt x="73" y="101"/>
                  </a:lnTo>
                  <a:lnTo>
                    <a:pt x="115" y="101"/>
                  </a:lnTo>
                  <a:lnTo>
                    <a:pt x="115" y="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338"/>
            <p:cNvSpPr>
              <a:spLocks/>
            </p:cNvSpPr>
            <p:nvPr/>
          </p:nvSpPr>
          <p:spPr bwMode="auto">
            <a:xfrm>
              <a:off x="4133" y="3306"/>
              <a:ext cx="46" cy="80"/>
            </a:xfrm>
            <a:custGeom>
              <a:avLst/>
              <a:gdLst>
                <a:gd name="T0" fmla="*/ 0 w 199"/>
                <a:gd name="T1" fmla="*/ 0 h 350"/>
                <a:gd name="T2" fmla="*/ 0 w 199"/>
                <a:gd name="T3" fmla="*/ 0 h 350"/>
                <a:gd name="T4" fmla="*/ 0 w 199"/>
                <a:gd name="T5" fmla="*/ 350 h 350"/>
                <a:gd name="T6" fmla="*/ 40 w 199"/>
                <a:gd name="T7" fmla="*/ 350 h 350"/>
                <a:gd name="T8" fmla="*/ 40 w 199"/>
                <a:gd name="T9" fmla="*/ 211 h 350"/>
                <a:gd name="T10" fmla="*/ 108 w 199"/>
                <a:gd name="T11" fmla="*/ 126 h 350"/>
                <a:gd name="T12" fmla="*/ 143 w 199"/>
                <a:gd name="T13" fmla="*/ 138 h 350"/>
                <a:gd name="T14" fmla="*/ 159 w 199"/>
                <a:gd name="T15" fmla="*/ 176 h 350"/>
                <a:gd name="T16" fmla="*/ 159 w 199"/>
                <a:gd name="T17" fmla="*/ 350 h 350"/>
                <a:gd name="T18" fmla="*/ 199 w 199"/>
                <a:gd name="T19" fmla="*/ 350 h 350"/>
                <a:gd name="T20" fmla="*/ 199 w 199"/>
                <a:gd name="T21" fmla="*/ 160 h 350"/>
                <a:gd name="T22" fmla="*/ 120 w 199"/>
                <a:gd name="T23" fmla="*/ 91 h 350"/>
                <a:gd name="T24" fmla="*/ 40 w 199"/>
                <a:gd name="T25" fmla="*/ 133 h 350"/>
                <a:gd name="T26" fmla="*/ 40 w 199"/>
                <a:gd name="T27" fmla="*/ 0 h 350"/>
                <a:gd name="T28" fmla="*/ 0 w 199"/>
                <a:gd name="T29"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350">
                  <a:moveTo>
                    <a:pt x="0" y="0"/>
                  </a:moveTo>
                  <a:lnTo>
                    <a:pt x="0" y="0"/>
                  </a:lnTo>
                  <a:lnTo>
                    <a:pt x="0" y="350"/>
                  </a:lnTo>
                  <a:lnTo>
                    <a:pt x="40" y="350"/>
                  </a:lnTo>
                  <a:lnTo>
                    <a:pt x="40" y="211"/>
                  </a:lnTo>
                  <a:cubicBezTo>
                    <a:pt x="40" y="160"/>
                    <a:pt x="67" y="126"/>
                    <a:pt x="108" y="126"/>
                  </a:cubicBezTo>
                  <a:cubicBezTo>
                    <a:pt x="121" y="126"/>
                    <a:pt x="134" y="131"/>
                    <a:pt x="143" y="138"/>
                  </a:cubicBezTo>
                  <a:cubicBezTo>
                    <a:pt x="155" y="146"/>
                    <a:pt x="159" y="158"/>
                    <a:pt x="159" y="176"/>
                  </a:cubicBezTo>
                  <a:lnTo>
                    <a:pt x="159" y="350"/>
                  </a:lnTo>
                  <a:lnTo>
                    <a:pt x="199" y="350"/>
                  </a:lnTo>
                  <a:lnTo>
                    <a:pt x="199" y="160"/>
                  </a:lnTo>
                  <a:cubicBezTo>
                    <a:pt x="199" y="118"/>
                    <a:pt x="169" y="91"/>
                    <a:pt x="120" y="91"/>
                  </a:cubicBezTo>
                  <a:cubicBezTo>
                    <a:pt x="85" y="91"/>
                    <a:pt x="63" y="102"/>
                    <a:pt x="40" y="133"/>
                  </a:cubicBezTo>
                  <a:lnTo>
                    <a:pt x="4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339"/>
            <p:cNvSpPr>
              <a:spLocks/>
            </p:cNvSpPr>
            <p:nvPr/>
          </p:nvSpPr>
          <p:spPr bwMode="auto">
            <a:xfrm>
              <a:off x="4194" y="3326"/>
              <a:ext cx="28" cy="60"/>
            </a:xfrm>
            <a:custGeom>
              <a:avLst/>
              <a:gdLst>
                <a:gd name="T0" fmla="*/ 0 w 121"/>
                <a:gd name="T1" fmla="*/ 8 h 259"/>
                <a:gd name="T2" fmla="*/ 0 w 121"/>
                <a:gd name="T3" fmla="*/ 8 h 259"/>
                <a:gd name="T4" fmla="*/ 0 w 121"/>
                <a:gd name="T5" fmla="*/ 259 h 259"/>
                <a:gd name="T6" fmla="*/ 41 w 121"/>
                <a:gd name="T7" fmla="*/ 259 h 259"/>
                <a:gd name="T8" fmla="*/ 41 w 121"/>
                <a:gd name="T9" fmla="*/ 128 h 259"/>
                <a:gd name="T10" fmla="*/ 69 w 121"/>
                <a:gd name="T11" fmla="*/ 55 h 259"/>
                <a:gd name="T12" fmla="*/ 121 w 121"/>
                <a:gd name="T13" fmla="*/ 42 h 259"/>
                <a:gd name="T14" fmla="*/ 121 w 121"/>
                <a:gd name="T15" fmla="*/ 2 h 259"/>
                <a:gd name="T16" fmla="*/ 106 w 121"/>
                <a:gd name="T17" fmla="*/ 0 h 259"/>
                <a:gd name="T18" fmla="*/ 37 w 121"/>
                <a:gd name="T19" fmla="*/ 53 h 259"/>
                <a:gd name="T20" fmla="*/ 37 w 121"/>
                <a:gd name="T21" fmla="*/ 8 h 259"/>
                <a:gd name="T22" fmla="*/ 0 w 121"/>
                <a:gd name="T23"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259">
                  <a:moveTo>
                    <a:pt x="0" y="8"/>
                  </a:moveTo>
                  <a:lnTo>
                    <a:pt x="0" y="8"/>
                  </a:lnTo>
                  <a:lnTo>
                    <a:pt x="0" y="259"/>
                  </a:lnTo>
                  <a:lnTo>
                    <a:pt x="41" y="259"/>
                  </a:lnTo>
                  <a:lnTo>
                    <a:pt x="41" y="128"/>
                  </a:lnTo>
                  <a:cubicBezTo>
                    <a:pt x="41" y="92"/>
                    <a:pt x="50" y="69"/>
                    <a:pt x="69" y="55"/>
                  </a:cubicBezTo>
                  <a:cubicBezTo>
                    <a:pt x="81" y="46"/>
                    <a:pt x="93" y="43"/>
                    <a:pt x="121" y="42"/>
                  </a:cubicBezTo>
                  <a:lnTo>
                    <a:pt x="121" y="2"/>
                  </a:lnTo>
                  <a:cubicBezTo>
                    <a:pt x="114" y="1"/>
                    <a:pt x="111" y="0"/>
                    <a:pt x="106" y="0"/>
                  </a:cubicBezTo>
                  <a:cubicBezTo>
                    <a:pt x="80" y="0"/>
                    <a:pt x="60" y="16"/>
                    <a:pt x="37" y="53"/>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340"/>
            <p:cNvSpPr>
              <a:spLocks noEditPoints="1"/>
            </p:cNvSpPr>
            <p:nvPr/>
          </p:nvSpPr>
          <p:spPr bwMode="auto">
            <a:xfrm>
              <a:off x="4227" y="3326"/>
              <a:ext cx="52" cy="62"/>
            </a:xfrm>
            <a:custGeom>
              <a:avLst/>
              <a:gdLst>
                <a:gd name="T0" fmla="*/ 113 w 227"/>
                <a:gd name="T1" fmla="*/ 0 h 270"/>
                <a:gd name="T2" fmla="*/ 113 w 227"/>
                <a:gd name="T3" fmla="*/ 0 h 270"/>
                <a:gd name="T4" fmla="*/ 0 w 227"/>
                <a:gd name="T5" fmla="*/ 135 h 270"/>
                <a:gd name="T6" fmla="*/ 114 w 227"/>
                <a:gd name="T7" fmla="*/ 270 h 270"/>
                <a:gd name="T8" fmla="*/ 227 w 227"/>
                <a:gd name="T9" fmla="*/ 137 h 270"/>
                <a:gd name="T10" fmla="*/ 113 w 227"/>
                <a:gd name="T11" fmla="*/ 0 h 270"/>
                <a:gd name="T12" fmla="*/ 114 w 227"/>
                <a:gd name="T13" fmla="*/ 37 h 270"/>
                <a:gd name="T14" fmla="*/ 114 w 227"/>
                <a:gd name="T15" fmla="*/ 37 h 270"/>
                <a:gd name="T16" fmla="*/ 186 w 227"/>
                <a:gd name="T17" fmla="*/ 136 h 270"/>
                <a:gd name="T18" fmla="*/ 114 w 227"/>
                <a:gd name="T19" fmla="*/ 233 h 270"/>
                <a:gd name="T20" fmla="*/ 42 w 227"/>
                <a:gd name="T21" fmla="*/ 135 h 270"/>
                <a:gd name="T22" fmla="*/ 114 w 227"/>
                <a:gd name="T23" fmla="*/ 3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270">
                  <a:moveTo>
                    <a:pt x="113" y="0"/>
                  </a:moveTo>
                  <a:lnTo>
                    <a:pt x="113" y="0"/>
                  </a:lnTo>
                  <a:cubicBezTo>
                    <a:pt x="43" y="0"/>
                    <a:pt x="0" y="51"/>
                    <a:pt x="0" y="135"/>
                  </a:cubicBezTo>
                  <a:cubicBezTo>
                    <a:pt x="0" y="219"/>
                    <a:pt x="43" y="270"/>
                    <a:pt x="114" y="270"/>
                  </a:cubicBezTo>
                  <a:cubicBezTo>
                    <a:pt x="184" y="270"/>
                    <a:pt x="227" y="219"/>
                    <a:pt x="227" y="137"/>
                  </a:cubicBezTo>
                  <a:cubicBezTo>
                    <a:pt x="227" y="50"/>
                    <a:pt x="186" y="0"/>
                    <a:pt x="113" y="0"/>
                  </a:cubicBezTo>
                  <a:close/>
                  <a:moveTo>
                    <a:pt x="114" y="37"/>
                  </a:moveTo>
                  <a:lnTo>
                    <a:pt x="114" y="37"/>
                  </a:lnTo>
                  <a:cubicBezTo>
                    <a:pt x="159" y="37"/>
                    <a:pt x="186" y="74"/>
                    <a:pt x="186" y="136"/>
                  </a:cubicBezTo>
                  <a:cubicBezTo>
                    <a:pt x="186" y="195"/>
                    <a:pt x="158" y="233"/>
                    <a:pt x="114" y="233"/>
                  </a:cubicBezTo>
                  <a:cubicBezTo>
                    <a:pt x="69" y="233"/>
                    <a:pt x="42" y="196"/>
                    <a:pt x="42" y="135"/>
                  </a:cubicBezTo>
                  <a:cubicBezTo>
                    <a:pt x="42" y="75"/>
                    <a:pt x="69" y="37"/>
                    <a:pt x="114"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341"/>
            <p:cNvSpPr>
              <a:spLocks/>
            </p:cNvSpPr>
            <p:nvPr/>
          </p:nvSpPr>
          <p:spPr bwMode="auto">
            <a:xfrm>
              <a:off x="4291" y="3328"/>
              <a:ext cx="46" cy="60"/>
            </a:xfrm>
            <a:custGeom>
              <a:avLst/>
              <a:gdLst>
                <a:gd name="T0" fmla="*/ 200 w 200"/>
                <a:gd name="T1" fmla="*/ 251 h 262"/>
                <a:gd name="T2" fmla="*/ 200 w 200"/>
                <a:gd name="T3" fmla="*/ 251 h 262"/>
                <a:gd name="T4" fmla="*/ 200 w 200"/>
                <a:gd name="T5" fmla="*/ 0 h 262"/>
                <a:gd name="T6" fmla="*/ 160 w 200"/>
                <a:gd name="T7" fmla="*/ 0 h 262"/>
                <a:gd name="T8" fmla="*/ 160 w 200"/>
                <a:gd name="T9" fmla="*/ 142 h 262"/>
                <a:gd name="T10" fmla="*/ 92 w 200"/>
                <a:gd name="T11" fmla="*/ 227 h 262"/>
                <a:gd name="T12" fmla="*/ 40 w 200"/>
                <a:gd name="T13" fmla="*/ 177 h 262"/>
                <a:gd name="T14" fmla="*/ 40 w 200"/>
                <a:gd name="T15" fmla="*/ 0 h 262"/>
                <a:gd name="T16" fmla="*/ 0 w 200"/>
                <a:gd name="T17" fmla="*/ 0 h 262"/>
                <a:gd name="T18" fmla="*/ 0 w 200"/>
                <a:gd name="T19" fmla="*/ 193 h 262"/>
                <a:gd name="T20" fmla="*/ 80 w 200"/>
                <a:gd name="T21" fmla="*/ 262 h 262"/>
                <a:gd name="T22" fmla="*/ 164 w 200"/>
                <a:gd name="T23" fmla="*/ 216 h 262"/>
                <a:gd name="T24" fmla="*/ 164 w 200"/>
                <a:gd name="T25" fmla="*/ 251 h 262"/>
                <a:gd name="T26" fmla="*/ 200 w 200"/>
                <a:gd name="T27" fmla="*/ 25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62">
                  <a:moveTo>
                    <a:pt x="200" y="251"/>
                  </a:moveTo>
                  <a:lnTo>
                    <a:pt x="200" y="251"/>
                  </a:lnTo>
                  <a:lnTo>
                    <a:pt x="200" y="0"/>
                  </a:lnTo>
                  <a:lnTo>
                    <a:pt x="160" y="0"/>
                  </a:lnTo>
                  <a:lnTo>
                    <a:pt x="160" y="142"/>
                  </a:lnTo>
                  <a:cubicBezTo>
                    <a:pt x="160" y="193"/>
                    <a:pt x="133" y="227"/>
                    <a:pt x="92" y="227"/>
                  </a:cubicBezTo>
                  <a:cubicBezTo>
                    <a:pt x="60" y="227"/>
                    <a:pt x="40" y="207"/>
                    <a:pt x="40" y="177"/>
                  </a:cubicBezTo>
                  <a:lnTo>
                    <a:pt x="40" y="0"/>
                  </a:lnTo>
                  <a:lnTo>
                    <a:pt x="0" y="0"/>
                  </a:lnTo>
                  <a:lnTo>
                    <a:pt x="0" y="193"/>
                  </a:lnTo>
                  <a:cubicBezTo>
                    <a:pt x="0" y="235"/>
                    <a:pt x="31" y="262"/>
                    <a:pt x="80" y="262"/>
                  </a:cubicBezTo>
                  <a:cubicBezTo>
                    <a:pt x="117" y="262"/>
                    <a:pt x="140" y="249"/>
                    <a:pt x="164" y="216"/>
                  </a:cubicBezTo>
                  <a:lnTo>
                    <a:pt x="164" y="251"/>
                  </a:lnTo>
                  <a:lnTo>
                    <a:pt x="200" y="2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342"/>
            <p:cNvSpPr>
              <a:spLocks noEditPoints="1"/>
            </p:cNvSpPr>
            <p:nvPr/>
          </p:nvSpPr>
          <p:spPr bwMode="auto">
            <a:xfrm>
              <a:off x="4348" y="3326"/>
              <a:ext cx="51" cy="84"/>
            </a:xfrm>
            <a:custGeom>
              <a:avLst/>
              <a:gdLst>
                <a:gd name="T0" fmla="*/ 183 w 220"/>
                <a:gd name="T1" fmla="*/ 8 h 363"/>
                <a:gd name="T2" fmla="*/ 183 w 220"/>
                <a:gd name="T3" fmla="*/ 8 h 363"/>
                <a:gd name="T4" fmla="*/ 183 w 220"/>
                <a:gd name="T5" fmla="*/ 44 h 363"/>
                <a:gd name="T6" fmla="*/ 107 w 220"/>
                <a:gd name="T7" fmla="*/ 0 h 363"/>
                <a:gd name="T8" fmla="*/ 0 w 220"/>
                <a:gd name="T9" fmla="*/ 137 h 363"/>
                <a:gd name="T10" fmla="*/ 31 w 220"/>
                <a:gd name="T11" fmla="*/ 236 h 363"/>
                <a:gd name="T12" fmla="*/ 103 w 220"/>
                <a:gd name="T13" fmla="*/ 270 h 363"/>
                <a:gd name="T14" fmla="*/ 179 w 220"/>
                <a:gd name="T15" fmla="*/ 224 h 363"/>
                <a:gd name="T16" fmla="*/ 179 w 220"/>
                <a:gd name="T17" fmla="*/ 237 h 363"/>
                <a:gd name="T18" fmla="*/ 165 w 220"/>
                <a:gd name="T19" fmla="*/ 306 h 363"/>
                <a:gd name="T20" fmla="*/ 109 w 220"/>
                <a:gd name="T21" fmla="*/ 329 h 363"/>
                <a:gd name="T22" fmla="*/ 64 w 220"/>
                <a:gd name="T23" fmla="*/ 316 h 363"/>
                <a:gd name="T24" fmla="*/ 49 w 220"/>
                <a:gd name="T25" fmla="*/ 287 h 363"/>
                <a:gd name="T26" fmla="*/ 8 w 220"/>
                <a:gd name="T27" fmla="*/ 287 h 363"/>
                <a:gd name="T28" fmla="*/ 108 w 220"/>
                <a:gd name="T29" fmla="*/ 363 h 363"/>
                <a:gd name="T30" fmla="*/ 194 w 220"/>
                <a:gd name="T31" fmla="*/ 331 h 363"/>
                <a:gd name="T32" fmla="*/ 220 w 220"/>
                <a:gd name="T33" fmla="*/ 217 h 363"/>
                <a:gd name="T34" fmla="*/ 220 w 220"/>
                <a:gd name="T35" fmla="*/ 8 h 363"/>
                <a:gd name="T36" fmla="*/ 183 w 220"/>
                <a:gd name="T37" fmla="*/ 8 h 363"/>
                <a:gd name="T38" fmla="*/ 111 w 220"/>
                <a:gd name="T39" fmla="*/ 37 h 363"/>
                <a:gd name="T40" fmla="*/ 111 w 220"/>
                <a:gd name="T41" fmla="*/ 37 h 363"/>
                <a:gd name="T42" fmla="*/ 179 w 220"/>
                <a:gd name="T43" fmla="*/ 136 h 363"/>
                <a:gd name="T44" fmla="*/ 111 w 220"/>
                <a:gd name="T45" fmla="*/ 233 h 363"/>
                <a:gd name="T46" fmla="*/ 41 w 220"/>
                <a:gd name="T47" fmla="*/ 135 h 363"/>
                <a:gd name="T48" fmla="*/ 111 w 220"/>
                <a:gd name="T49" fmla="*/ 37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0" h="363">
                  <a:moveTo>
                    <a:pt x="183" y="8"/>
                  </a:moveTo>
                  <a:lnTo>
                    <a:pt x="183" y="8"/>
                  </a:lnTo>
                  <a:lnTo>
                    <a:pt x="183" y="44"/>
                  </a:lnTo>
                  <a:cubicBezTo>
                    <a:pt x="163" y="14"/>
                    <a:pt x="139" y="0"/>
                    <a:pt x="107" y="0"/>
                  </a:cubicBezTo>
                  <a:cubicBezTo>
                    <a:pt x="43" y="0"/>
                    <a:pt x="0" y="56"/>
                    <a:pt x="0" y="137"/>
                  </a:cubicBezTo>
                  <a:cubicBezTo>
                    <a:pt x="0" y="179"/>
                    <a:pt x="11" y="212"/>
                    <a:pt x="31" y="236"/>
                  </a:cubicBezTo>
                  <a:cubicBezTo>
                    <a:pt x="50" y="257"/>
                    <a:pt x="77" y="270"/>
                    <a:pt x="103" y="270"/>
                  </a:cubicBezTo>
                  <a:cubicBezTo>
                    <a:pt x="135" y="270"/>
                    <a:pt x="157" y="256"/>
                    <a:pt x="179" y="224"/>
                  </a:cubicBezTo>
                  <a:lnTo>
                    <a:pt x="179" y="237"/>
                  </a:lnTo>
                  <a:cubicBezTo>
                    <a:pt x="179" y="271"/>
                    <a:pt x="175" y="292"/>
                    <a:pt x="165" y="306"/>
                  </a:cubicBezTo>
                  <a:cubicBezTo>
                    <a:pt x="154" y="321"/>
                    <a:pt x="134" y="329"/>
                    <a:pt x="109" y="329"/>
                  </a:cubicBezTo>
                  <a:cubicBezTo>
                    <a:pt x="91" y="329"/>
                    <a:pt x="75" y="325"/>
                    <a:pt x="64" y="316"/>
                  </a:cubicBezTo>
                  <a:cubicBezTo>
                    <a:pt x="55" y="309"/>
                    <a:pt x="51" y="302"/>
                    <a:pt x="49" y="287"/>
                  </a:cubicBezTo>
                  <a:lnTo>
                    <a:pt x="8" y="287"/>
                  </a:lnTo>
                  <a:cubicBezTo>
                    <a:pt x="12" y="335"/>
                    <a:pt x="49" y="363"/>
                    <a:pt x="108" y="363"/>
                  </a:cubicBezTo>
                  <a:cubicBezTo>
                    <a:pt x="145" y="363"/>
                    <a:pt x="177" y="351"/>
                    <a:pt x="194" y="331"/>
                  </a:cubicBezTo>
                  <a:cubicBezTo>
                    <a:pt x="213" y="308"/>
                    <a:pt x="220" y="276"/>
                    <a:pt x="220" y="217"/>
                  </a:cubicBezTo>
                  <a:lnTo>
                    <a:pt x="220" y="8"/>
                  </a:lnTo>
                  <a:lnTo>
                    <a:pt x="183" y="8"/>
                  </a:lnTo>
                  <a:close/>
                  <a:moveTo>
                    <a:pt x="111" y="37"/>
                  </a:moveTo>
                  <a:lnTo>
                    <a:pt x="111" y="37"/>
                  </a:lnTo>
                  <a:cubicBezTo>
                    <a:pt x="154" y="37"/>
                    <a:pt x="179" y="74"/>
                    <a:pt x="179" y="136"/>
                  </a:cubicBezTo>
                  <a:cubicBezTo>
                    <a:pt x="179" y="196"/>
                    <a:pt x="154" y="233"/>
                    <a:pt x="111" y="233"/>
                  </a:cubicBezTo>
                  <a:cubicBezTo>
                    <a:pt x="68" y="233"/>
                    <a:pt x="41" y="196"/>
                    <a:pt x="41" y="135"/>
                  </a:cubicBezTo>
                  <a:cubicBezTo>
                    <a:pt x="41" y="75"/>
                    <a:pt x="68"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343"/>
            <p:cNvSpPr>
              <a:spLocks/>
            </p:cNvSpPr>
            <p:nvPr/>
          </p:nvSpPr>
          <p:spPr bwMode="auto">
            <a:xfrm>
              <a:off x="4414" y="3306"/>
              <a:ext cx="46" cy="80"/>
            </a:xfrm>
            <a:custGeom>
              <a:avLst/>
              <a:gdLst>
                <a:gd name="T0" fmla="*/ 0 w 200"/>
                <a:gd name="T1" fmla="*/ 0 h 350"/>
                <a:gd name="T2" fmla="*/ 0 w 200"/>
                <a:gd name="T3" fmla="*/ 0 h 350"/>
                <a:gd name="T4" fmla="*/ 0 w 200"/>
                <a:gd name="T5" fmla="*/ 350 h 350"/>
                <a:gd name="T6" fmla="*/ 40 w 200"/>
                <a:gd name="T7" fmla="*/ 350 h 350"/>
                <a:gd name="T8" fmla="*/ 40 w 200"/>
                <a:gd name="T9" fmla="*/ 211 h 350"/>
                <a:gd name="T10" fmla="*/ 108 w 200"/>
                <a:gd name="T11" fmla="*/ 126 h 350"/>
                <a:gd name="T12" fmla="*/ 144 w 200"/>
                <a:gd name="T13" fmla="*/ 138 h 350"/>
                <a:gd name="T14" fmla="*/ 160 w 200"/>
                <a:gd name="T15" fmla="*/ 176 h 350"/>
                <a:gd name="T16" fmla="*/ 160 w 200"/>
                <a:gd name="T17" fmla="*/ 350 h 350"/>
                <a:gd name="T18" fmla="*/ 200 w 200"/>
                <a:gd name="T19" fmla="*/ 350 h 350"/>
                <a:gd name="T20" fmla="*/ 200 w 200"/>
                <a:gd name="T21" fmla="*/ 160 h 350"/>
                <a:gd name="T22" fmla="*/ 121 w 200"/>
                <a:gd name="T23" fmla="*/ 91 h 350"/>
                <a:gd name="T24" fmla="*/ 40 w 200"/>
                <a:gd name="T25" fmla="*/ 133 h 350"/>
                <a:gd name="T26" fmla="*/ 40 w 200"/>
                <a:gd name="T27" fmla="*/ 0 h 350"/>
                <a:gd name="T28" fmla="*/ 0 w 200"/>
                <a:gd name="T29"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 h="350">
                  <a:moveTo>
                    <a:pt x="0" y="0"/>
                  </a:moveTo>
                  <a:lnTo>
                    <a:pt x="0" y="0"/>
                  </a:lnTo>
                  <a:lnTo>
                    <a:pt x="0" y="350"/>
                  </a:lnTo>
                  <a:lnTo>
                    <a:pt x="40" y="350"/>
                  </a:lnTo>
                  <a:lnTo>
                    <a:pt x="40" y="211"/>
                  </a:lnTo>
                  <a:cubicBezTo>
                    <a:pt x="40" y="160"/>
                    <a:pt x="67" y="126"/>
                    <a:pt x="108" y="126"/>
                  </a:cubicBezTo>
                  <a:cubicBezTo>
                    <a:pt x="121" y="126"/>
                    <a:pt x="134" y="131"/>
                    <a:pt x="144" y="138"/>
                  </a:cubicBezTo>
                  <a:cubicBezTo>
                    <a:pt x="155" y="146"/>
                    <a:pt x="160" y="158"/>
                    <a:pt x="160" y="176"/>
                  </a:cubicBezTo>
                  <a:lnTo>
                    <a:pt x="160" y="350"/>
                  </a:lnTo>
                  <a:lnTo>
                    <a:pt x="200" y="350"/>
                  </a:lnTo>
                  <a:lnTo>
                    <a:pt x="200" y="160"/>
                  </a:lnTo>
                  <a:cubicBezTo>
                    <a:pt x="200" y="118"/>
                    <a:pt x="169" y="91"/>
                    <a:pt x="121" y="91"/>
                  </a:cubicBezTo>
                  <a:cubicBezTo>
                    <a:pt x="85" y="91"/>
                    <a:pt x="64" y="102"/>
                    <a:pt x="40" y="133"/>
                  </a:cubicBezTo>
                  <a:lnTo>
                    <a:pt x="4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344"/>
            <p:cNvSpPr>
              <a:spLocks noEditPoints="1"/>
            </p:cNvSpPr>
            <p:nvPr/>
          </p:nvSpPr>
          <p:spPr bwMode="auto">
            <a:xfrm>
              <a:off x="4473" y="3326"/>
              <a:ext cx="52" cy="84"/>
            </a:xfrm>
            <a:custGeom>
              <a:avLst/>
              <a:gdLst>
                <a:gd name="T0" fmla="*/ 0 w 225"/>
                <a:gd name="T1" fmla="*/ 363 h 363"/>
                <a:gd name="T2" fmla="*/ 0 w 225"/>
                <a:gd name="T3" fmla="*/ 363 h 363"/>
                <a:gd name="T4" fmla="*/ 41 w 225"/>
                <a:gd name="T5" fmla="*/ 363 h 363"/>
                <a:gd name="T6" fmla="*/ 41 w 225"/>
                <a:gd name="T7" fmla="*/ 232 h 363"/>
                <a:gd name="T8" fmla="*/ 118 w 225"/>
                <a:gd name="T9" fmla="*/ 270 h 363"/>
                <a:gd name="T10" fmla="*/ 225 w 225"/>
                <a:gd name="T11" fmla="*/ 137 h 363"/>
                <a:gd name="T12" fmla="*/ 117 w 225"/>
                <a:gd name="T13" fmla="*/ 0 h 363"/>
                <a:gd name="T14" fmla="*/ 37 w 225"/>
                <a:gd name="T15" fmla="*/ 45 h 363"/>
                <a:gd name="T16" fmla="*/ 37 w 225"/>
                <a:gd name="T17" fmla="*/ 8 h 363"/>
                <a:gd name="T18" fmla="*/ 0 w 225"/>
                <a:gd name="T19" fmla="*/ 8 h 363"/>
                <a:gd name="T20" fmla="*/ 0 w 225"/>
                <a:gd name="T21" fmla="*/ 363 h 363"/>
                <a:gd name="T22" fmla="*/ 111 w 225"/>
                <a:gd name="T23" fmla="*/ 38 h 363"/>
                <a:gd name="T24" fmla="*/ 111 w 225"/>
                <a:gd name="T25" fmla="*/ 38 h 363"/>
                <a:gd name="T26" fmla="*/ 183 w 225"/>
                <a:gd name="T27" fmla="*/ 136 h 363"/>
                <a:gd name="T28" fmla="*/ 111 w 225"/>
                <a:gd name="T29" fmla="*/ 232 h 363"/>
                <a:gd name="T30" fmla="*/ 41 w 225"/>
                <a:gd name="T31" fmla="*/ 135 h 363"/>
                <a:gd name="T32" fmla="*/ 111 w 225"/>
                <a:gd name="T33" fmla="*/ 3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363">
                  <a:moveTo>
                    <a:pt x="0" y="363"/>
                  </a:moveTo>
                  <a:lnTo>
                    <a:pt x="0" y="363"/>
                  </a:lnTo>
                  <a:lnTo>
                    <a:pt x="41" y="363"/>
                  </a:lnTo>
                  <a:lnTo>
                    <a:pt x="41" y="232"/>
                  </a:lnTo>
                  <a:cubicBezTo>
                    <a:pt x="62" y="258"/>
                    <a:pt x="85" y="270"/>
                    <a:pt x="118" y="270"/>
                  </a:cubicBezTo>
                  <a:cubicBezTo>
                    <a:pt x="183" y="270"/>
                    <a:pt x="225" y="217"/>
                    <a:pt x="225" y="137"/>
                  </a:cubicBezTo>
                  <a:cubicBezTo>
                    <a:pt x="225" y="53"/>
                    <a:pt x="184" y="0"/>
                    <a:pt x="117" y="0"/>
                  </a:cubicBezTo>
                  <a:cubicBezTo>
                    <a:pt x="83" y="0"/>
                    <a:pt x="56" y="16"/>
                    <a:pt x="37" y="45"/>
                  </a:cubicBezTo>
                  <a:lnTo>
                    <a:pt x="37" y="8"/>
                  </a:lnTo>
                  <a:lnTo>
                    <a:pt x="0" y="8"/>
                  </a:lnTo>
                  <a:lnTo>
                    <a:pt x="0" y="363"/>
                  </a:lnTo>
                  <a:close/>
                  <a:moveTo>
                    <a:pt x="111" y="38"/>
                  </a:moveTo>
                  <a:lnTo>
                    <a:pt x="111" y="38"/>
                  </a:lnTo>
                  <a:cubicBezTo>
                    <a:pt x="155" y="38"/>
                    <a:pt x="183" y="76"/>
                    <a:pt x="183" y="136"/>
                  </a:cubicBezTo>
                  <a:cubicBezTo>
                    <a:pt x="183" y="193"/>
                    <a:pt x="154" y="232"/>
                    <a:pt x="111" y="232"/>
                  </a:cubicBezTo>
                  <a:cubicBezTo>
                    <a:pt x="69" y="232"/>
                    <a:pt x="41" y="194"/>
                    <a:pt x="41" y="135"/>
                  </a:cubicBezTo>
                  <a:cubicBezTo>
                    <a:pt x="41" y="76"/>
                    <a:pt x="69"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345"/>
            <p:cNvSpPr>
              <a:spLocks/>
            </p:cNvSpPr>
            <p:nvPr/>
          </p:nvSpPr>
          <p:spPr bwMode="auto">
            <a:xfrm>
              <a:off x="4536" y="3328"/>
              <a:ext cx="45" cy="60"/>
            </a:xfrm>
            <a:custGeom>
              <a:avLst/>
              <a:gdLst>
                <a:gd name="T0" fmla="*/ 199 w 199"/>
                <a:gd name="T1" fmla="*/ 251 h 262"/>
                <a:gd name="T2" fmla="*/ 199 w 199"/>
                <a:gd name="T3" fmla="*/ 251 h 262"/>
                <a:gd name="T4" fmla="*/ 199 w 199"/>
                <a:gd name="T5" fmla="*/ 0 h 262"/>
                <a:gd name="T6" fmla="*/ 160 w 199"/>
                <a:gd name="T7" fmla="*/ 0 h 262"/>
                <a:gd name="T8" fmla="*/ 160 w 199"/>
                <a:gd name="T9" fmla="*/ 142 h 262"/>
                <a:gd name="T10" fmla="*/ 91 w 199"/>
                <a:gd name="T11" fmla="*/ 227 h 262"/>
                <a:gd name="T12" fmla="*/ 39 w 199"/>
                <a:gd name="T13" fmla="*/ 177 h 262"/>
                <a:gd name="T14" fmla="*/ 39 w 199"/>
                <a:gd name="T15" fmla="*/ 0 h 262"/>
                <a:gd name="T16" fmla="*/ 0 w 199"/>
                <a:gd name="T17" fmla="*/ 0 h 262"/>
                <a:gd name="T18" fmla="*/ 0 w 199"/>
                <a:gd name="T19" fmla="*/ 193 h 262"/>
                <a:gd name="T20" fmla="*/ 80 w 199"/>
                <a:gd name="T21" fmla="*/ 262 h 262"/>
                <a:gd name="T22" fmla="*/ 163 w 199"/>
                <a:gd name="T23" fmla="*/ 216 h 262"/>
                <a:gd name="T24" fmla="*/ 163 w 199"/>
                <a:gd name="T25" fmla="*/ 251 h 262"/>
                <a:gd name="T26" fmla="*/ 199 w 199"/>
                <a:gd name="T27" fmla="*/ 25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262">
                  <a:moveTo>
                    <a:pt x="199" y="251"/>
                  </a:moveTo>
                  <a:lnTo>
                    <a:pt x="199" y="251"/>
                  </a:lnTo>
                  <a:lnTo>
                    <a:pt x="199" y="0"/>
                  </a:lnTo>
                  <a:lnTo>
                    <a:pt x="160" y="0"/>
                  </a:lnTo>
                  <a:lnTo>
                    <a:pt x="160" y="142"/>
                  </a:lnTo>
                  <a:cubicBezTo>
                    <a:pt x="160" y="193"/>
                    <a:pt x="133" y="227"/>
                    <a:pt x="91" y="227"/>
                  </a:cubicBezTo>
                  <a:cubicBezTo>
                    <a:pt x="60" y="227"/>
                    <a:pt x="39" y="207"/>
                    <a:pt x="39" y="177"/>
                  </a:cubicBezTo>
                  <a:lnTo>
                    <a:pt x="39" y="0"/>
                  </a:lnTo>
                  <a:lnTo>
                    <a:pt x="0" y="0"/>
                  </a:lnTo>
                  <a:lnTo>
                    <a:pt x="0" y="193"/>
                  </a:lnTo>
                  <a:cubicBezTo>
                    <a:pt x="0" y="235"/>
                    <a:pt x="31" y="262"/>
                    <a:pt x="80" y="262"/>
                  </a:cubicBezTo>
                  <a:cubicBezTo>
                    <a:pt x="117" y="262"/>
                    <a:pt x="140" y="249"/>
                    <a:pt x="163" y="216"/>
                  </a:cubicBezTo>
                  <a:lnTo>
                    <a:pt x="163" y="251"/>
                  </a:lnTo>
                  <a:lnTo>
                    <a:pt x="199" y="2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346"/>
            <p:cNvSpPr>
              <a:spLocks/>
            </p:cNvSpPr>
            <p:nvPr/>
          </p:nvSpPr>
          <p:spPr bwMode="auto">
            <a:xfrm>
              <a:off x="4591" y="3312"/>
              <a:ext cx="27" cy="76"/>
            </a:xfrm>
            <a:custGeom>
              <a:avLst/>
              <a:gdLst>
                <a:gd name="T0" fmla="*/ 115 w 115"/>
                <a:gd name="T1" fmla="*/ 69 h 331"/>
                <a:gd name="T2" fmla="*/ 115 w 115"/>
                <a:gd name="T3" fmla="*/ 69 h 331"/>
                <a:gd name="T4" fmla="*/ 74 w 115"/>
                <a:gd name="T5" fmla="*/ 69 h 331"/>
                <a:gd name="T6" fmla="*/ 74 w 115"/>
                <a:gd name="T7" fmla="*/ 0 h 331"/>
                <a:gd name="T8" fmla="*/ 34 w 115"/>
                <a:gd name="T9" fmla="*/ 0 h 331"/>
                <a:gd name="T10" fmla="*/ 34 w 115"/>
                <a:gd name="T11" fmla="*/ 69 h 331"/>
                <a:gd name="T12" fmla="*/ 0 w 115"/>
                <a:gd name="T13" fmla="*/ 69 h 331"/>
                <a:gd name="T14" fmla="*/ 0 w 115"/>
                <a:gd name="T15" fmla="*/ 101 h 331"/>
                <a:gd name="T16" fmla="*/ 34 w 115"/>
                <a:gd name="T17" fmla="*/ 101 h 331"/>
                <a:gd name="T18" fmla="*/ 34 w 115"/>
                <a:gd name="T19" fmla="*/ 291 h 331"/>
                <a:gd name="T20" fmla="*/ 82 w 115"/>
                <a:gd name="T21" fmla="*/ 331 h 331"/>
                <a:gd name="T22" fmla="*/ 115 w 115"/>
                <a:gd name="T23" fmla="*/ 327 h 331"/>
                <a:gd name="T24" fmla="*/ 115 w 115"/>
                <a:gd name="T25" fmla="*/ 294 h 331"/>
                <a:gd name="T26" fmla="*/ 96 w 115"/>
                <a:gd name="T27" fmla="*/ 296 h 331"/>
                <a:gd name="T28" fmla="*/ 74 w 115"/>
                <a:gd name="T29" fmla="*/ 273 h 331"/>
                <a:gd name="T30" fmla="*/ 74 w 115"/>
                <a:gd name="T31" fmla="*/ 101 h 331"/>
                <a:gd name="T32" fmla="*/ 115 w 115"/>
                <a:gd name="T33" fmla="*/ 101 h 331"/>
                <a:gd name="T34" fmla="*/ 115 w 115"/>
                <a:gd name="T35" fmla="*/ 6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331">
                  <a:moveTo>
                    <a:pt x="115" y="69"/>
                  </a:moveTo>
                  <a:lnTo>
                    <a:pt x="115" y="69"/>
                  </a:lnTo>
                  <a:lnTo>
                    <a:pt x="74" y="69"/>
                  </a:lnTo>
                  <a:lnTo>
                    <a:pt x="74" y="0"/>
                  </a:lnTo>
                  <a:lnTo>
                    <a:pt x="34" y="0"/>
                  </a:lnTo>
                  <a:lnTo>
                    <a:pt x="34" y="69"/>
                  </a:lnTo>
                  <a:lnTo>
                    <a:pt x="0" y="69"/>
                  </a:lnTo>
                  <a:lnTo>
                    <a:pt x="0" y="101"/>
                  </a:lnTo>
                  <a:lnTo>
                    <a:pt x="34" y="101"/>
                  </a:lnTo>
                  <a:lnTo>
                    <a:pt x="34" y="291"/>
                  </a:lnTo>
                  <a:cubicBezTo>
                    <a:pt x="34" y="316"/>
                    <a:pt x="51" y="331"/>
                    <a:pt x="82" y="331"/>
                  </a:cubicBezTo>
                  <a:cubicBezTo>
                    <a:pt x="92" y="331"/>
                    <a:pt x="102" y="330"/>
                    <a:pt x="115" y="327"/>
                  </a:cubicBezTo>
                  <a:lnTo>
                    <a:pt x="115" y="294"/>
                  </a:lnTo>
                  <a:cubicBezTo>
                    <a:pt x="110" y="295"/>
                    <a:pt x="104" y="296"/>
                    <a:pt x="96" y="296"/>
                  </a:cubicBezTo>
                  <a:cubicBezTo>
                    <a:pt x="79" y="296"/>
                    <a:pt x="74" y="291"/>
                    <a:pt x="74" y="273"/>
                  </a:cubicBezTo>
                  <a:lnTo>
                    <a:pt x="74" y="101"/>
                  </a:lnTo>
                  <a:lnTo>
                    <a:pt x="115" y="101"/>
                  </a:lnTo>
                  <a:lnTo>
                    <a:pt x="115" y="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347"/>
            <p:cNvSpPr>
              <a:spLocks/>
            </p:cNvSpPr>
            <p:nvPr/>
          </p:nvSpPr>
          <p:spPr bwMode="auto">
            <a:xfrm>
              <a:off x="4659" y="3306"/>
              <a:ext cx="24" cy="103"/>
            </a:xfrm>
            <a:custGeom>
              <a:avLst/>
              <a:gdLst>
                <a:gd name="T0" fmla="*/ 78 w 105"/>
                <a:gd name="T1" fmla="*/ 0 h 451"/>
                <a:gd name="T2" fmla="*/ 78 w 105"/>
                <a:gd name="T3" fmla="*/ 0 h 451"/>
                <a:gd name="T4" fmla="*/ 0 w 105"/>
                <a:gd name="T5" fmla="*/ 225 h 451"/>
                <a:gd name="T6" fmla="*/ 78 w 105"/>
                <a:gd name="T7" fmla="*/ 451 h 451"/>
                <a:gd name="T8" fmla="*/ 105 w 105"/>
                <a:gd name="T9" fmla="*/ 451 h 451"/>
                <a:gd name="T10" fmla="*/ 39 w 105"/>
                <a:gd name="T11" fmla="*/ 225 h 451"/>
                <a:gd name="T12" fmla="*/ 105 w 105"/>
                <a:gd name="T13" fmla="*/ 0 h 451"/>
                <a:gd name="T14" fmla="*/ 78 w 105"/>
                <a:gd name="T15" fmla="*/ 0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451">
                  <a:moveTo>
                    <a:pt x="78" y="0"/>
                  </a:moveTo>
                  <a:lnTo>
                    <a:pt x="78" y="0"/>
                  </a:lnTo>
                  <a:cubicBezTo>
                    <a:pt x="30" y="63"/>
                    <a:pt x="0" y="150"/>
                    <a:pt x="0" y="225"/>
                  </a:cubicBezTo>
                  <a:cubicBezTo>
                    <a:pt x="0" y="301"/>
                    <a:pt x="30" y="388"/>
                    <a:pt x="78" y="451"/>
                  </a:cubicBezTo>
                  <a:lnTo>
                    <a:pt x="105" y="451"/>
                  </a:lnTo>
                  <a:cubicBezTo>
                    <a:pt x="63" y="383"/>
                    <a:pt x="39" y="302"/>
                    <a:pt x="39" y="225"/>
                  </a:cubicBezTo>
                  <a:cubicBezTo>
                    <a:pt x="39" y="149"/>
                    <a:pt x="63" y="68"/>
                    <a:pt x="105" y="0"/>
                  </a:cubicBezTo>
                  <a:lnTo>
                    <a:pt x="7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348"/>
            <p:cNvSpPr>
              <a:spLocks/>
            </p:cNvSpPr>
            <p:nvPr/>
          </p:nvSpPr>
          <p:spPr bwMode="auto">
            <a:xfrm>
              <a:off x="4696" y="3306"/>
              <a:ext cx="75" cy="80"/>
            </a:xfrm>
            <a:custGeom>
              <a:avLst/>
              <a:gdLst>
                <a:gd name="T0" fmla="*/ 188 w 329"/>
                <a:gd name="T1" fmla="*/ 350 h 350"/>
                <a:gd name="T2" fmla="*/ 188 w 329"/>
                <a:gd name="T3" fmla="*/ 350 h 350"/>
                <a:gd name="T4" fmla="*/ 286 w 329"/>
                <a:gd name="T5" fmla="*/ 57 h 350"/>
                <a:gd name="T6" fmla="*/ 286 w 329"/>
                <a:gd name="T7" fmla="*/ 350 h 350"/>
                <a:gd name="T8" fmla="*/ 329 w 329"/>
                <a:gd name="T9" fmla="*/ 350 h 350"/>
                <a:gd name="T10" fmla="*/ 329 w 329"/>
                <a:gd name="T11" fmla="*/ 0 h 350"/>
                <a:gd name="T12" fmla="*/ 267 w 329"/>
                <a:gd name="T13" fmla="*/ 0 h 350"/>
                <a:gd name="T14" fmla="*/ 165 w 329"/>
                <a:gd name="T15" fmla="*/ 304 h 350"/>
                <a:gd name="T16" fmla="*/ 62 w 329"/>
                <a:gd name="T17" fmla="*/ 0 h 350"/>
                <a:gd name="T18" fmla="*/ 0 w 329"/>
                <a:gd name="T19" fmla="*/ 0 h 350"/>
                <a:gd name="T20" fmla="*/ 0 w 329"/>
                <a:gd name="T21" fmla="*/ 350 h 350"/>
                <a:gd name="T22" fmla="*/ 42 w 329"/>
                <a:gd name="T23" fmla="*/ 350 h 350"/>
                <a:gd name="T24" fmla="*/ 42 w 329"/>
                <a:gd name="T25" fmla="*/ 57 h 350"/>
                <a:gd name="T26" fmla="*/ 141 w 329"/>
                <a:gd name="T27" fmla="*/ 350 h 350"/>
                <a:gd name="T28" fmla="*/ 188 w 329"/>
                <a:gd name="T2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9" h="350">
                  <a:moveTo>
                    <a:pt x="188" y="350"/>
                  </a:moveTo>
                  <a:lnTo>
                    <a:pt x="188" y="350"/>
                  </a:lnTo>
                  <a:lnTo>
                    <a:pt x="286" y="57"/>
                  </a:lnTo>
                  <a:lnTo>
                    <a:pt x="286" y="350"/>
                  </a:lnTo>
                  <a:lnTo>
                    <a:pt x="329" y="350"/>
                  </a:lnTo>
                  <a:lnTo>
                    <a:pt x="329" y="0"/>
                  </a:lnTo>
                  <a:lnTo>
                    <a:pt x="267" y="0"/>
                  </a:lnTo>
                  <a:lnTo>
                    <a:pt x="165" y="304"/>
                  </a:lnTo>
                  <a:lnTo>
                    <a:pt x="62" y="0"/>
                  </a:lnTo>
                  <a:lnTo>
                    <a:pt x="0" y="0"/>
                  </a:lnTo>
                  <a:lnTo>
                    <a:pt x="0" y="350"/>
                  </a:lnTo>
                  <a:lnTo>
                    <a:pt x="42" y="350"/>
                  </a:lnTo>
                  <a:lnTo>
                    <a:pt x="42" y="57"/>
                  </a:lnTo>
                  <a:lnTo>
                    <a:pt x="141" y="350"/>
                  </a:lnTo>
                  <a:lnTo>
                    <a:pt x="188" y="35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349"/>
            <p:cNvSpPr>
              <a:spLocks noEditPoints="1"/>
            </p:cNvSpPr>
            <p:nvPr/>
          </p:nvSpPr>
          <p:spPr bwMode="auto">
            <a:xfrm>
              <a:off x="4785" y="3306"/>
              <a:ext cx="51" cy="82"/>
            </a:xfrm>
            <a:custGeom>
              <a:avLst/>
              <a:gdLst>
                <a:gd name="T0" fmla="*/ 0 w 224"/>
                <a:gd name="T1" fmla="*/ 0 h 361"/>
                <a:gd name="T2" fmla="*/ 0 w 224"/>
                <a:gd name="T3" fmla="*/ 0 h 361"/>
                <a:gd name="T4" fmla="*/ 0 w 224"/>
                <a:gd name="T5" fmla="*/ 350 h 361"/>
                <a:gd name="T6" fmla="*/ 36 w 224"/>
                <a:gd name="T7" fmla="*/ 350 h 361"/>
                <a:gd name="T8" fmla="*/ 36 w 224"/>
                <a:gd name="T9" fmla="*/ 317 h 361"/>
                <a:gd name="T10" fmla="*/ 115 w 224"/>
                <a:gd name="T11" fmla="*/ 361 h 361"/>
                <a:gd name="T12" fmla="*/ 224 w 224"/>
                <a:gd name="T13" fmla="*/ 223 h 361"/>
                <a:gd name="T14" fmla="*/ 117 w 224"/>
                <a:gd name="T15" fmla="*/ 91 h 361"/>
                <a:gd name="T16" fmla="*/ 40 w 224"/>
                <a:gd name="T17" fmla="*/ 133 h 361"/>
                <a:gd name="T18" fmla="*/ 40 w 224"/>
                <a:gd name="T19" fmla="*/ 0 h 361"/>
                <a:gd name="T20" fmla="*/ 0 w 224"/>
                <a:gd name="T21" fmla="*/ 0 h 361"/>
                <a:gd name="T22" fmla="*/ 110 w 224"/>
                <a:gd name="T23" fmla="*/ 129 h 361"/>
                <a:gd name="T24" fmla="*/ 110 w 224"/>
                <a:gd name="T25" fmla="*/ 129 h 361"/>
                <a:gd name="T26" fmla="*/ 183 w 224"/>
                <a:gd name="T27" fmla="*/ 227 h 361"/>
                <a:gd name="T28" fmla="*/ 110 w 224"/>
                <a:gd name="T29" fmla="*/ 323 h 361"/>
                <a:gd name="T30" fmla="*/ 40 w 224"/>
                <a:gd name="T31" fmla="*/ 226 h 361"/>
                <a:gd name="T32" fmla="*/ 110 w 224"/>
                <a:gd name="T33" fmla="*/ 129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 h="361">
                  <a:moveTo>
                    <a:pt x="0" y="0"/>
                  </a:moveTo>
                  <a:lnTo>
                    <a:pt x="0" y="0"/>
                  </a:lnTo>
                  <a:lnTo>
                    <a:pt x="0" y="350"/>
                  </a:lnTo>
                  <a:lnTo>
                    <a:pt x="36" y="350"/>
                  </a:lnTo>
                  <a:lnTo>
                    <a:pt x="36" y="317"/>
                  </a:lnTo>
                  <a:cubicBezTo>
                    <a:pt x="55" y="347"/>
                    <a:pt x="80" y="361"/>
                    <a:pt x="115" y="361"/>
                  </a:cubicBezTo>
                  <a:cubicBezTo>
                    <a:pt x="181" y="361"/>
                    <a:pt x="224" y="306"/>
                    <a:pt x="224" y="223"/>
                  </a:cubicBezTo>
                  <a:cubicBezTo>
                    <a:pt x="224" y="142"/>
                    <a:pt x="183" y="91"/>
                    <a:pt x="117" y="91"/>
                  </a:cubicBezTo>
                  <a:cubicBezTo>
                    <a:pt x="83" y="91"/>
                    <a:pt x="58" y="104"/>
                    <a:pt x="40" y="133"/>
                  </a:cubicBezTo>
                  <a:lnTo>
                    <a:pt x="40" y="0"/>
                  </a:lnTo>
                  <a:lnTo>
                    <a:pt x="0" y="0"/>
                  </a:lnTo>
                  <a:close/>
                  <a:moveTo>
                    <a:pt x="110" y="129"/>
                  </a:moveTo>
                  <a:lnTo>
                    <a:pt x="110" y="129"/>
                  </a:lnTo>
                  <a:cubicBezTo>
                    <a:pt x="154" y="129"/>
                    <a:pt x="183" y="167"/>
                    <a:pt x="183" y="227"/>
                  </a:cubicBezTo>
                  <a:cubicBezTo>
                    <a:pt x="183" y="284"/>
                    <a:pt x="153" y="323"/>
                    <a:pt x="110" y="323"/>
                  </a:cubicBezTo>
                  <a:cubicBezTo>
                    <a:pt x="67" y="323"/>
                    <a:pt x="40" y="285"/>
                    <a:pt x="40" y="226"/>
                  </a:cubicBezTo>
                  <a:cubicBezTo>
                    <a:pt x="40" y="167"/>
                    <a:pt x="67" y="129"/>
                    <a:pt x="110" y="12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350"/>
            <p:cNvSpPr>
              <a:spLocks noEditPoints="1"/>
            </p:cNvSpPr>
            <p:nvPr/>
          </p:nvSpPr>
          <p:spPr bwMode="auto">
            <a:xfrm>
              <a:off x="4846" y="3326"/>
              <a:ext cx="51" cy="84"/>
            </a:xfrm>
            <a:custGeom>
              <a:avLst/>
              <a:gdLst>
                <a:gd name="T0" fmla="*/ 0 w 224"/>
                <a:gd name="T1" fmla="*/ 363 h 363"/>
                <a:gd name="T2" fmla="*/ 0 w 224"/>
                <a:gd name="T3" fmla="*/ 363 h 363"/>
                <a:gd name="T4" fmla="*/ 40 w 224"/>
                <a:gd name="T5" fmla="*/ 363 h 363"/>
                <a:gd name="T6" fmla="*/ 40 w 224"/>
                <a:gd name="T7" fmla="*/ 232 h 363"/>
                <a:gd name="T8" fmla="*/ 117 w 224"/>
                <a:gd name="T9" fmla="*/ 270 h 363"/>
                <a:gd name="T10" fmla="*/ 224 w 224"/>
                <a:gd name="T11" fmla="*/ 137 h 363"/>
                <a:gd name="T12" fmla="*/ 117 w 224"/>
                <a:gd name="T13" fmla="*/ 0 h 363"/>
                <a:gd name="T14" fmla="*/ 37 w 224"/>
                <a:gd name="T15" fmla="*/ 45 h 363"/>
                <a:gd name="T16" fmla="*/ 37 w 224"/>
                <a:gd name="T17" fmla="*/ 8 h 363"/>
                <a:gd name="T18" fmla="*/ 0 w 224"/>
                <a:gd name="T19" fmla="*/ 8 h 363"/>
                <a:gd name="T20" fmla="*/ 0 w 224"/>
                <a:gd name="T21" fmla="*/ 363 h 363"/>
                <a:gd name="T22" fmla="*/ 110 w 224"/>
                <a:gd name="T23" fmla="*/ 38 h 363"/>
                <a:gd name="T24" fmla="*/ 110 w 224"/>
                <a:gd name="T25" fmla="*/ 38 h 363"/>
                <a:gd name="T26" fmla="*/ 183 w 224"/>
                <a:gd name="T27" fmla="*/ 136 h 363"/>
                <a:gd name="T28" fmla="*/ 110 w 224"/>
                <a:gd name="T29" fmla="*/ 232 h 363"/>
                <a:gd name="T30" fmla="*/ 40 w 224"/>
                <a:gd name="T31" fmla="*/ 135 h 363"/>
                <a:gd name="T32" fmla="*/ 110 w 224"/>
                <a:gd name="T33" fmla="*/ 3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 h="363">
                  <a:moveTo>
                    <a:pt x="0" y="363"/>
                  </a:moveTo>
                  <a:lnTo>
                    <a:pt x="0" y="363"/>
                  </a:lnTo>
                  <a:lnTo>
                    <a:pt x="40" y="363"/>
                  </a:lnTo>
                  <a:lnTo>
                    <a:pt x="40" y="232"/>
                  </a:lnTo>
                  <a:cubicBezTo>
                    <a:pt x="61" y="258"/>
                    <a:pt x="84" y="270"/>
                    <a:pt x="117" y="270"/>
                  </a:cubicBezTo>
                  <a:cubicBezTo>
                    <a:pt x="182" y="270"/>
                    <a:pt x="224" y="217"/>
                    <a:pt x="224" y="137"/>
                  </a:cubicBezTo>
                  <a:cubicBezTo>
                    <a:pt x="224" y="53"/>
                    <a:pt x="183" y="0"/>
                    <a:pt x="117" y="0"/>
                  </a:cubicBezTo>
                  <a:cubicBezTo>
                    <a:pt x="83" y="0"/>
                    <a:pt x="55" y="16"/>
                    <a:pt x="37" y="45"/>
                  </a:cubicBezTo>
                  <a:lnTo>
                    <a:pt x="37" y="8"/>
                  </a:lnTo>
                  <a:lnTo>
                    <a:pt x="0" y="8"/>
                  </a:lnTo>
                  <a:lnTo>
                    <a:pt x="0" y="363"/>
                  </a:lnTo>
                  <a:close/>
                  <a:moveTo>
                    <a:pt x="110" y="38"/>
                  </a:moveTo>
                  <a:lnTo>
                    <a:pt x="110" y="38"/>
                  </a:lnTo>
                  <a:cubicBezTo>
                    <a:pt x="154" y="38"/>
                    <a:pt x="183" y="76"/>
                    <a:pt x="183" y="136"/>
                  </a:cubicBezTo>
                  <a:cubicBezTo>
                    <a:pt x="183" y="193"/>
                    <a:pt x="153" y="232"/>
                    <a:pt x="110" y="232"/>
                  </a:cubicBezTo>
                  <a:cubicBezTo>
                    <a:pt x="68" y="232"/>
                    <a:pt x="40" y="194"/>
                    <a:pt x="40" y="135"/>
                  </a:cubicBezTo>
                  <a:cubicBezTo>
                    <a:pt x="40" y="76"/>
                    <a:pt x="68" y="38"/>
                    <a:pt x="110"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351"/>
            <p:cNvSpPr>
              <a:spLocks/>
            </p:cNvSpPr>
            <p:nvPr/>
          </p:nvSpPr>
          <p:spPr bwMode="auto">
            <a:xfrm>
              <a:off x="4905" y="3326"/>
              <a:ext cx="47" cy="62"/>
            </a:xfrm>
            <a:custGeom>
              <a:avLst/>
              <a:gdLst>
                <a:gd name="T0" fmla="*/ 194 w 204"/>
                <a:gd name="T1" fmla="*/ 77 h 270"/>
                <a:gd name="T2" fmla="*/ 194 w 204"/>
                <a:gd name="T3" fmla="*/ 77 h 270"/>
                <a:gd name="T4" fmla="*/ 103 w 204"/>
                <a:gd name="T5" fmla="*/ 0 h 270"/>
                <a:gd name="T6" fmla="*/ 6 w 204"/>
                <a:gd name="T7" fmla="*/ 77 h 270"/>
                <a:gd name="T8" fmla="*/ 86 w 204"/>
                <a:gd name="T9" fmla="*/ 149 h 270"/>
                <a:gd name="T10" fmla="*/ 123 w 204"/>
                <a:gd name="T11" fmla="*/ 158 h 270"/>
                <a:gd name="T12" fmla="*/ 162 w 204"/>
                <a:gd name="T13" fmla="*/ 193 h 270"/>
                <a:gd name="T14" fmla="*/ 103 w 204"/>
                <a:gd name="T15" fmla="*/ 233 h 270"/>
                <a:gd name="T16" fmla="*/ 54 w 204"/>
                <a:gd name="T17" fmla="*/ 216 h 270"/>
                <a:gd name="T18" fmla="*/ 42 w 204"/>
                <a:gd name="T19" fmla="*/ 184 h 270"/>
                <a:gd name="T20" fmla="*/ 0 w 204"/>
                <a:gd name="T21" fmla="*/ 184 h 270"/>
                <a:gd name="T22" fmla="*/ 100 w 204"/>
                <a:gd name="T23" fmla="*/ 270 h 270"/>
                <a:gd name="T24" fmla="*/ 204 w 204"/>
                <a:gd name="T25" fmla="*/ 190 h 270"/>
                <a:gd name="T26" fmla="*/ 133 w 204"/>
                <a:gd name="T27" fmla="*/ 120 h 270"/>
                <a:gd name="T28" fmla="*/ 94 w 204"/>
                <a:gd name="T29" fmla="*/ 111 h 270"/>
                <a:gd name="T30" fmla="*/ 48 w 204"/>
                <a:gd name="T31" fmla="*/ 75 h 270"/>
                <a:gd name="T32" fmla="*/ 101 w 204"/>
                <a:gd name="T33" fmla="*/ 37 h 270"/>
                <a:gd name="T34" fmla="*/ 151 w 204"/>
                <a:gd name="T35" fmla="*/ 77 h 270"/>
                <a:gd name="T36" fmla="*/ 194 w 204"/>
                <a:gd name="T37" fmla="*/ 7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 h="270">
                  <a:moveTo>
                    <a:pt x="194" y="77"/>
                  </a:moveTo>
                  <a:lnTo>
                    <a:pt x="194" y="77"/>
                  </a:lnTo>
                  <a:cubicBezTo>
                    <a:pt x="193" y="28"/>
                    <a:pt x="160" y="0"/>
                    <a:pt x="103" y="0"/>
                  </a:cubicBezTo>
                  <a:cubicBezTo>
                    <a:pt x="44" y="0"/>
                    <a:pt x="6" y="31"/>
                    <a:pt x="6" y="77"/>
                  </a:cubicBezTo>
                  <a:cubicBezTo>
                    <a:pt x="6" y="116"/>
                    <a:pt x="26" y="135"/>
                    <a:pt x="86" y="149"/>
                  </a:cubicBezTo>
                  <a:lnTo>
                    <a:pt x="123" y="158"/>
                  </a:lnTo>
                  <a:cubicBezTo>
                    <a:pt x="151" y="165"/>
                    <a:pt x="162" y="175"/>
                    <a:pt x="162" y="193"/>
                  </a:cubicBezTo>
                  <a:cubicBezTo>
                    <a:pt x="162" y="217"/>
                    <a:pt x="138" y="233"/>
                    <a:pt x="103" y="233"/>
                  </a:cubicBezTo>
                  <a:cubicBezTo>
                    <a:pt x="82" y="233"/>
                    <a:pt x="64" y="226"/>
                    <a:pt x="54" y="216"/>
                  </a:cubicBezTo>
                  <a:cubicBezTo>
                    <a:pt x="47" y="209"/>
                    <a:pt x="45" y="202"/>
                    <a:pt x="42" y="184"/>
                  </a:cubicBezTo>
                  <a:lnTo>
                    <a:pt x="0" y="184"/>
                  </a:lnTo>
                  <a:cubicBezTo>
                    <a:pt x="2" y="242"/>
                    <a:pt x="34" y="270"/>
                    <a:pt x="100" y="270"/>
                  </a:cubicBezTo>
                  <a:cubicBezTo>
                    <a:pt x="163" y="270"/>
                    <a:pt x="204" y="238"/>
                    <a:pt x="204" y="190"/>
                  </a:cubicBezTo>
                  <a:cubicBezTo>
                    <a:pt x="204" y="153"/>
                    <a:pt x="182" y="132"/>
                    <a:pt x="133" y="120"/>
                  </a:cubicBezTo>
                  <a:lnTo>
                    <a:pt x="94" y="111"/>
                  </a:lnTo>
                  <a:cubicBezTo>
                    <a:pt x="62" y="103"/>
                    <a:pt x="48" y="93"/>
                    <a:pt x="48" y="75"/>
                  </a:cubicBezTo>
                  <a:cubicBezTo>
                    <a:pt x="48" y="52"/>
                    <a:pt x="68" y="37"/>
                    <a:pt x="101" y="37"/>
                  </a:cubicBezTo>
                  <a:cubicBezTo>
                    <a:pt x="133" y="37"/>
                    <a:pt x="150" y="51"/>
                    <a:pt x="151" y="77"/>
                  </a:cubicBezTo>
                  <a:lnTo>
                    <a:pt x="194" y="7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352"/>
            <p:cNvSpPr>
              <a:spLocks/>
            </p:cNvSpPr>
            <p:nvPr/>
          </p:nvSpPr>
          <p:spPr bwMode="auto">
            <a:xfrm>
              <a:off x="4960" y="3306"/>
              <a:ext cx="24" cy="103"/>
            </a:xfrm>
            <a:custGeom>
              <a:avLst/>
              <a:gdLst>
                <a:gd name="T0" fmla="*/ 26 w 104"/>
                <a:gd name="T1" fmla="*/ 451 h 451"/>
                <a:gd name="T2" fmla="*/ 26 w 104"/>
                <a:gd name="T3" fmla="*/ 451 h 451"/>
                <a:gd name="T4" fmla="*/ 104 w 104"/>
                <a:gd name="T5" fmla="*/ 226 h 451"/>
                <a:gd name="T6" fmla="*/ 26 w 104"/>
                <a:gd name="T7" fmla="*/ 0 h 451"/>
                <a:gd name="T8" fmla="*/ 0 w 104"/>
                <a:gd name="T9" fmla="*/ 0 h 451"/>
                <a:gd name="T10" fmla="*/ 66 w 104"/>
                <a:gd name="T11" fmla="*/ 226 h 451"/>
                <a:gd name="T12" fmla="*/ 0 w 104"/>
                <a:gd name="T13" fmla="*/ 451 h 451"/>
                <a:gd name="T14" fmla="*/ 26 w 104"/>
                <a:gd name="T15" fmla="*/ 451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51">
                  <a:moveTo>
                    <a:pt x="26" y="451"/>
                  </a:moveTo>
                  <a:lnTo>
                    <a:pt x="26" y="451"/>
                  </a:lnTo>
                  <a:cubicBezTo>
                    <a:pt x="74" y="388"/>
                    <a:pt x="104" y="301"/>
                    <a:pt x="104" y="226"/>
                  </a:cubicBezTo>
                  <a:cubicBezTo>
                    <a:pt x="104" y="150"/>
                    <a:pt x="74" y="63"/>
                    <a:pt x="26" y="0"/>
                  </a:cubicBezTo>
                  <a:lnTo>
                    <a:pt x="0" y="0"/>
                  </a:lnTo>
                  <a:cubicBezTo>
                    <a:pt x="42" y="69"/>
                    <a:pt x="66" y="149"/>
                    <a:pt x="66" y="226"/>
                  </a:cubicBezTo>
                  <a:cubicBezTo>
                    <a:pt x="66" y="302"/>
                    <a:pt x="42" y="383"/>
                    <a:pt x="0" y="451"/>
                  </a:cubicBezTo>
                  <a:lnTo>
                    <a:pt x="26" y="4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353"/>
            <p:cNvSpPr>
              <a:spLocks noEditPoints="1"/>
            </p:cNvSpPr>
            <p:nvPr/>
          </p:nvSpPr>
          <p:spPr bwMode="auto">
            <a:xfrm>
              <a:off x="4617" y="2849"/>
              <a:ext cx="52" cy="80"/>
            </a:xfrm>
            <a:custGeom>
              <a:avLst/>
              <a:gdLst>
                <a:gd name="T0" fmla="*/ 170 w 228"/>
                <a:gd name="T1" fmla="*/ 161 h 351"/>
                <a:gd name="T2" fmla="*/ 170 w 228"/>
                <a:gd name="T3" fmla="*/ 161 h 351"/>
                <a:gd name="T4" fmla="*/ 216 w 228"/>
                <a:gd name="T5" fmla="*/ 90 h 351"/>
                <a:gd name="T6" fmla="*/ 114 w 228"/>
                <a:gd name="T7" fmla="*/ 0 h 351"/>
                <a:gd name="T8" fmla="*/ 12 w 228"/>
                <a:gd name="T9" fmla="*/ 90 h 351"/>
                <a:gd name="T10" fmla="*/ 58 w 228"/>
                <a:gd name="T11" fmla="*/ 161 h 351"/>
                <a:gd name="T12" fmla="*/ 0 w 228"/>
                <a:gd name="T13" fmla="*/ 245 h 351"/>
                <a:gd name="T14" fmla="*/ 114 w 228"/>
                <a:gd name="T15" fmla="*/ 351 h 351"/>
                <a:gd name="T16" fmla="*/ 228 w 228"/>
                <a:gd name="T17" fmla="*/ 246 h 351"/>
                <a:gd name="T18" fmla="*/ 170 w 228"/>
                <a:gd name="T19" fmla="*/ 161 h 351"/>
                <a:gd name="T20" fmla="*/ 114 w 228"/>
                <a:gd name="T21" fmla="*/ 37 h 351"/>
                <a:gd name="T22" fmla="*/ 114 w 228"/>
                <a:gd name="T23" fmla="*/ 37 h 351"/>
                <a:gd name="T24" fmla="*/ 173 w 228"/>
                <a:gd name="T25" fmla="*/ 91 h 351"/>
                <a:gd name="T26" fmla="*/ 114 w 228"/>
                <a:gd name="T27" fmla="*/ 144 h 351"/>
                <a:gd name="T28" fmla="*/ 55 w 228"/>
                <a:gd name="T29" fmla="*/ 91 h 351"/>
                <a:gd name="T30" fmla="*/ 114 w 228"/>
                <a:gd name="T31" fmla="*/ 37 h 351"/>
                <a:gd name="T32" fmla="*/ 114 w 228"/>
                <a:gd name="T33" fmla="*/ 180 h 351"/>
                <a:gd name="T34" fmla="*/ 114 w 228"/>
                <a:gd name="T35" fmla="*/ 180 h 351"/>
                <a:gd name="T36" fmla="*/ 185 w 228"/>
                <a:gd name="T37" fmla="*/ 246 h 351"/>
                <a:gd name="T38" fmla="*/ 113 w 228"/>
                <a:gd name="T39" fmla="*/ 313 h 351"/>
                <a:gd name="T40" fmla="*/ 44 w 228"/>
                <a:gd name="T41" fmla="*/ 246 h 351"/>
                <a:gd name="T42" fmla="*/ 114 w 228"/>
                <a:gd name="T43" fmla="*/ 18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351">
                  <a:moveTo>
                    <a:pt x="170" y="161"/>
                  </a:moveTo>
                  <a:lnTo>
                    <a:pt x="170" y="161"/>
                  </a:lnTo>
                  <a:cubicBezTo>
                    <a:pt x="205" y="140"/>
                    <a:pt x="216" y="123"/>
                    <a:pt x="216" y="90"/>
                  </a:cubicBezTo>
                  <a:cubicBezTo>
                    <a:pt x="216" y="37"/>
                    <a:pt x="175" y="0"/>
                    <a:pt x="114" y="0"/>
                  </a:cubicBezTo>
                  <a:cubicBezTo>
                    <a:pt x="55" y="0"/>
                    <a:pt x="12" y="37"/>
                    <a:pt x="12" y="90"/>
                  </a:cubicBezTo>
                  <a:cubicBezTo>
                    <a:pt x="12" y="122"/>
                    <a:pt x="24" y="139"/>
                    <a:pt x="58" y="161"/>
                  </a:cubicBezTo>
                  <a:cubicBezTo>
                    <a:pt x="20" y="180"/>
                    <a:pt x="0" y="208"/>
                    <a:pt x="0" y="245"/>
                  </a:cubicBezTo>
                  <a:cubicBezTo>
                    <a:pt x="0" y="307"/>
                    <a:pt x="47" y="351"/>
                    <a:pt x="114" y="351"/>
                  </a:cubicBezTo>
                  <a:cubicBezTo>
                    <a:pt x="181" y="351"/>
                    <a:pt x="228" y="307"/>
                    <a:pt x="228" y="246"/>
                  </a:cubicBezTo>
                  <a:cubicBezTo>
                    <a:pt x="228" y="208"/>
                    <a:pt x="209" y="180"/>
                    <a:pt x="170" y="161"/>
                  </a:cubicBezTo>
                  <a:close/>
                  <a:moveTo>
                    <a:pt x="114" y="37"/>
                  </a:moveTo>
                  <a:lnTo>
                    <a:pt x="114" y="37"/>
                  </a:lnTo>
                  <a:cubicBezTo>
                    <a:pt x="150" y="37"/>
                    <a:pt x="173" y="58"/>
                    <a:pt x="173" y="91"/>
                  </a:cubicBezTo>
                  <a:cubicBezTo>
                    <a:pt x="173" y="123"/>
                    <a:pt x="150" y="144"/>
                    <a:pt x="114" y="144"/>
                  </a:cubicBezTo>
                  <a:cubicBezTo>
                    <a:pt x="79" y="144"/>
                    <a:pt x="55" y="123"/>
                    <a:pt x="55" y="91"/>
                  </a:cubicBezTo>
                  <a:cubicBezTo>
                    <a:pt x="55" y="58"/>
                    <a:pt x="79" y="37"/>
                    <a:pt x="114" y="37"/>
                  </a:cubicBezTo>
                  <a:close/>
                  <a:moveTo>
                    <a:pt x="114" y="180"/>
                  </a:moveTo>
                  <a:lnTo>
                    <a:pt x="114" y="180"/>
                  </a:lnTo>
                  <a:cubicBezTo>
                    <a:pt x="157" y="180"/>
                    <a:pt x="185" y="206"/>
                    <a:pt x="185" y="246"/>
                  </a:cubicBezTo>
                  <a:cubicBezTo>
                    <a:pt x="185" y="286"/>
                    <a:pt x="157" y="313"/>
                    <a:pt x="113" y="313"/>
                  </a:cubicBezTo>
                  <a:cubicBezTo>
                    <a:pt x="72" y="313"/>
                    <a:pt x="44" y="286"/>
                    <a:pt x="44" y="246"/>
                  </a:cubicBezTo>
                  <a:cubicBezTo>
                    <a:pt x="44" y="206"/>
                    <a:pt x="72" y="180"/>
                    <a:pt x="114" y="18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354"/>
            <p:cNvSpPr>
              <a:spLocks noEditPoints="1"/>
            </p:cNvSpPr>
            <p:nvPr/>
          </p:nvSpPr>
          <p:spPr bwMode="auto">
            <a:xfrm>
              <a:off x="4678" y="2849"/>
              <a:ext cx="51" cy="80"/>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355"/>
            <p:cNvSpPr>
              <a:spLocks/>
            </p:cNvSpPr>
            <p:nvPr/>
          </p:nvSpPr>
          <p:spPr bwMode="auto">
            <a:xfrm>
              <a:off x="4739" y="2849"/>
              <a:ext cx="52" cy="78"/>
            </a:xfrm>
            <a:custGeom>
              <a:avLst/>
              <a:gdLst>
                <a:gd name="T0" fmla="*/ 226 w 228"/>
                <a:gd name="T1" fmla="*/ 298 h 340"/>
                <a:gd name="T2" fmla="*/ 226 w 228"/>
                <a:gd name="T3" fmla="*/ 298 h 340"/>
                <a:gd name="T4" fmla="*/ 47 w 228"/>
                <a:gd name="T5" fmla="*/ 298 h 340"/>
                <a:gd name="T6" fmla="*/ 108 w 228"/>
                <a:gd name="T7" fmla="*/ 228 h 340"/>
                <a:gd name="T8" fmla="*/ 156 w 228"/>
                <a:gd name="T9" fmla="*/ 202 h 340"/>
                <a:gd name="T10" fmla="*/ 228 w 228"/>
                <a:gd name="T11" fmla="*/ 100 h 340"/>
                <a:gd name="T12" fmla="*/ 197 w 228"/>
                <a:gd name="T13" fmla="*/ 27 h 340"/>
                <a:gd name="T14" fmla="*/ 119 w 228"/>
                <a:gd name="T15" fmla="*/ 0 h 340"/>
                <a:gd name="T16" fmla="*/ 26 w 228"/>
                <a:gd name="T17" fmla="*/ 44 h 340"/>
                <a:gd name="T18" fmla="*/ 7 w 228"/>
                <a:gd name="T19" fmla="*/ 118 h 340"/>
                <a:gd name="T20" fmla="*/ 50 w 228"/>
                <a:gd name="T21" fmla="*/ 118 h 340"/>
                <a:gd name="T22" fmla="*/ 60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1" y="270"/>
                    <a:pt x="67" y="252"/>
                    <a:pt x="108" y="228"/>
                  </a:cubicBezTo>
                  <a:lnTo>
                    <a:pt x="156" y="202"/>
                  </a:lnTo>
                  <a:cubicBezTo>
                    <a:pt x="204" y="176"/>
                    <a:pt x="228" y="141"/>
                    <a:pt x="228" y="100"/>
                  </a:cubicBezTo>
                  <a:cubicBezTo>
                    <a:pt x="228" y="71"/>
                    <a:pt x="217" y="45"/>
                    <a:pt x="197" y="27"/>
                  </a:cubicBezTo>
                  <a:cubicBezTo>
                    <a:pt x="176" y="9"/>
                    <a:pt x="152" y="0"/>
                    <a:pt x="119" y="0"/>
                  </a:cubicBezTo>
                  <a:cubicBezTo>
                    <a:pt x="76" y="0"/>
                    <a:pt x="44" y="15"/>
                    <a:pt x="26" y="44"/>
                  </a:cubicBezTo>
                  <a:cubicBezTo>
                    <a:pt x="14" y="62"/>
                    <a:pt x="8" y="83"/>
                    <a:pt x="7" y="118"/>
                  </a:cubicBezTo>
                  <a:lnTo>
                    <a:pt x="50" y="118"/>
                  </a:lnTo>
                  <a:cubicBezTo>
                    <a:pt x="51" y="95"/>
                    <a:pt x="54" y="81"/>
                    <a:pt x="60" y="70"/>
                  </a:cubicBezTo>
                  <a:cubicBezTo>
                    <a:pt x="71" y="49"/>
                    <a:pt x="93" y="37"/>
                    <a:pt x="118" y="37"/>
                  </a:cubicBezTo>
                  <a:cubicBezTo>
                    <a:pt x="156" y="37"/>
                    <a:pt x="185" y="64"/>
                    <a:pt x="185" y="100"/>
                  </a:cubicBezTo>
                  <a:cubicBezTo>
                    <a:pt x="185" y="127"/>
                    <a:pt x="169" y="150"/>
                    <a:pt x="139" y="168"/>
                  </a:cubicBezTo>
                  <a:lnTo>
                    <a:pt x="95" y="192"/>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356"/>
            <p:cNvSpPr>
              <a:spLocks/>
            </p:cNvSpPr>
            <p:nvPr/>
          </p:nvSpPr>
          <p:spPr bwMode="auto">
            <a:xfrm>
              <a:off x="4806" y="2915"/>
              <a:ext cx="11" cy="12"/>
            </a:xfrm>
            <a:custGeom>
              <a:avLst/>
              <a:gdLst>
                <a:gd name="T0" fmla="*/ 50 w 50"/>
                <a:gd name="T1" fmla="*/ 0 h 50"/>
                <a:gd name="T2" fmla="*/ 50 w 50"/>
                <a:gd name="T3" fmla="*/ 0 h 50"/>
                <a:gd name="T4" fmla="*/ 0 w 50"/>
                <a:gd name="T5" fmla="*/ 0 h 50"/>
                <a:gd name="T6" fmla="*/ 0 w 50"/>
                <a:gd name="T7" fmla="*/ 50 h 50"/>
                <a:gd name="T8" fmla="*/ 50 w 50"/>
                <a:gd name="T9" fmla="*/ 50 h 50"/>
                <a:gd name="T10" fmla="*/ 5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50" y="0"/>
                  </a:moveTo>
                  <a:lnTo>
                    <a:pt x="50" y="0"/>
                  </a:lnTo>
                  <a:lnTo>
                    <a:pt x="0" y="0"/>
                  </a:lnTo>
                  <a:lnTo>
                    <a:pt x="0" y="50"/>
                  </a:lnTo>
                  <a:lnTo>
                    <a:pt x="50" y="50"/>
                  </a:lnTo>
                  <a:lnTo>
                    <a:pt x="5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357"/>
            <p:cNvSpPr>
              <a:spLocks/>
            </p:cNvSpPr>
            <p:nvPr/>
          </p:nvSpPr>
          <p:spPr bwMode="auto">
            <a:xfrm>
              <a:off x="4838" y="2849"/>
              <a:ext cx="27" cy="78"/>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358"/>
            <p:cNvSpPr>
              <a:spLocks/>
            </p:cNvSpPr>
            <p:nvPr/>
          </p:nvSpPr>
          <p:spPr bwMode="auto">
            <a:xfrm>
              <a:off x="4899" y="2849"/>
              <a:ext cx="27" cy="78"/>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359"/>
            <p:cNvSpPr>
              <a:spLocks noEditPoints="1"/>
            </p:cNvSpPr>
            <p:nvPr/>
          </p:nvSpPr>
          <p:spPr bwMode="auto">
            <a:xfrm>
              <a:off x="2967" y="1711"/>
              <a:ext cx="2331" cy="1344"/>
            </a:xfrm>
            <a:custGeom>
              <a:avLst/>
              <a:gdLst>
                <a:gd name="T0" fmla="*/ 9087 w 10176"/>
                <a:gd name="T1" fmla="*/ 5148 h 5866"/>
                <a:gd name="T2" fmla="*/ 9234 w 10176"/>
                <a:gd name="T3" fmla="*/ 5148 h 5866"/>
                <a:gd name="T4" fmla="*/ 9460 w 10176"/>
                <a:gd name="T5" fmla="*/ 5148 h 5866"/>
                <a:gd name="T6" fmla="*/ 9634 w 10176"/>
                <a:gd name="T7" fmla="*/ 5148 h 5866"/>
                <a:gd name="T8" fmla="*/ 9780 w 10176"/>
                <a:gd name="T9" fmla="*/ 5148 h 5866"/>
                <a:gd name="T10" fmla="*/ 9940 w 10176"/>
                <a:gd name="T11" fmla="*/ 5148 h 5866"/>
                <a:gd name="T12" fmla="*/ 10114 w 10176"/>
                <a:gd name="T13" fmla="*/ 5148 h 5866"/>
                <a:gd name="T14" fmla="*/ 103 w 10176"/>
                <a:gd name="T15" fmla="*/ 5836 h 5866"/>
                <a:gd name="T16" fmla="*/ 256 w 10176"/>
                <a:gd name="T17" fmla="*/ 5790 h 5866"/>
                <a:gd name="T18" fmla="*/ 422 w 10176"/>
                <a:gd name="T19" fmla="*/ 5741 h 5866"/>
                <a:gd name="T20" fmla="*/ 563 w 10176"/>
                <a:gd name="T21" fmla="*/ 5700 h 5866"/>
                <a:gd name="T22" fmla="*/ 780 w 10176"/>
                <a:gd name="T23" fmla="*/ 5635 h 5866"/>
                <a:gd name="T24" fmla="*/ 947 w 10176"/>
                <a:gd name="T25" fmla="*/ 5586 h 5866"/>
                <a:gd name="T26" fmla="*/ 1087 w 10176"/>
                <a:gd name="T27" fmla="*/ 5544 h 5866"/>
                <a:gd name="T28" fmla="*/ 1241 w 10176"/>
                <a:gd name="T29" fmla="*/ 5499 h 5866"/>
                <a:gd name="T30" fmla="*/ 1407 w 10176"/>
                <a:gd name="T31" fmla="*/ 5450 h 5866"/>
                <a:gd name="T32" fmla="*/ 1547 w 10176"/>
                <a:gd name="T33" fmla="*/ 5408 h 5866"/>
                <a:gd name="T34" fmla="*/ 1765 w 10176"/>
                <a:gd name="T35" fmla="*/ 5343 h 5866"/>
                <a:gd name="T36" fmla="*/ 1931 w 10176"/>
                <a:gd name="T37" fmla="*/ 5294 h 5866"/>
                <a:gd name="T38" fmla="*/ 2072 w 10176"/>
                <a:gd name="T39" fmla="*/ 5253 h 5866"/>
                <a:gd name="T40" fmla="*/ 2225 w 10176"/>
                <a:gd name="T41" fmla="*/ 5207 h 5866"/>
                <a:gd name="T42" fmla="*/ 2391 w 10176"/>
                <a:gd name="T43" fmla="*/ 5158 h 5866"/>
                <a:gd name="T44" fmla="*/ 2532 w 10176"/>
                <a:gd name="T45" fmla="*/ 5116 h 5866"/>
                <a:gd name="T46" fmla="*/ 2749 w 10176"/>
                <a:gd name="T47" fmla="*/ 5052 h 5866"/>
                <a:gd name="T48" fmla="*/ 2883 w 10176"/>
                <a:gd name="T49" fmla="*/ 4999 h 5866"/>
                <a:gd name="T50" fmla="*/ 2996 w 10176"/>
                <a:gd name="T51" fmla="*/ 4868 h 5866"/>
                <a:gd name="T52" fmla="*/ 3092 w 10176"/>
                <a:gd name="T53" fmla="*/ 4757 h 5866"/>
                <a:gd name="T54" fmla="*/ 3196 w 10176"/>
                <a:gd name="T55" fmla="*/ 4636 h 5866"/>
                <a:gd name="T56" fmla="*/ 3310 w 10176"/>
                <a:gd name="T57" fmla="*/ 4505 h 5866"/>
                <a:gd name="T58" fmla="*/ 3405 w 10176"/>
                <a:gd name="T59" fmla="*/ 4394 h 5866"/>
                <a:gd name="T60" fmla="*/ 3554 w 10176"/>
                <a:gd name="T61" fmla="*/ 4222 h 5866"/>
                <a:gd name="T62" fmla="*/ 3667 w 10176"/>
                <a:gd name="T63" fmla="*/ 4091 h 5866"/>
                <a:gd name="T64" fmla="*/ 3763 w 10176"/>
                <a:gd name="T65" fmla="*/ 3980 h 5866"/>
                <a:gd name="T66" fmla="*/ 3841 w 10176"/>
                <a:gd name="T67" fmla="*/ 3859 h 5866"/>
                <a:gd name="T68" fmla="*/ 3894 w 10176"/>
                <a:gd name="T69" fmla="*/ 3708 h 5866"/>
                <a:gd name="T70" fmla="*/ 3952 w 10176"/>
                <a:gd name="T71" fmla="*/ 3544 h 5866"/>
                <a:gd name="T72" fmla="*/ 4001 w 10176"/>
                <a:gd name="T73" fmla="*/ 3406 h 5866"/>
                <a:gd name="T74" fmla="*/ 4076 w 10176"/>
                <a:gd name="T75" fmla="*/ 3192 h 5866"/>
                <a:gd name="T76" fmla="*/ 4133 w 10176"/>
                <a:gd name="T77" fmla="*/ 3029 h 5866"/>
                <a:gd name="T78" fmla="*/ 4182 w 10176"/>
                <a:gd name="T79" fmla="*/ 2890 h 5866"/>
                <a:gd name="T80" fmla="*/ 4235 w 10176"/>
                <a:gd name="T81" fmla="*/ 2739 h 5866"/>
                <a:gd name="T82" fmla="*/ 4293 w 10176"/>
                <a:gd name="T83" fmla="*/ 2576 h 5866"/>
                <a:gd name="T84" fmla="*/ 4333 w 10176"/>
                <a:gd name="T85" fmla="*/ 2435 h 5866"/>
                <a:gd name="T86" fmla="*/ 4371 w 10176"/>
                <a:gd name="T87" fmla="*/ 2293 h 5866"/>
                <a:gd name="T88" fmla="*/ 4429 w 10176"/>
                <a:gd name="T89" fmla="*/ 2074 h 5866"/>
                <a:gd name="T90" fmla="*/ 4474 w 10176"/>
                <a:gd name="T91" fmla="*/ 1907 h 5866"/>
                <a:gd name="T92" fmla="*/ 4512 w 10176"/>
                <a:gd name="T93" fmla="*/ 1765 h 5866"/>
                <a:gd name="T94" fmla="*/ 4553 w 10176"/>
                <a:gd name="T95" fmla="*/ 1611 h 5866"/>
                <a:gd name="T96" fmla="*/ 4598 w 10176"/>
                <a:gd name="T97" fmla="*/ 1443 h 5866"/>
                <a:gd name="T98" fmla="*/ 4636 w 10176"/>
                <a:gd name="T99" fmla="*/ 1301 h 5866"/>
                <a:gd name="T100" fmla="*/ 4694 w 10176"/>
                <a:gd name="T101" fmla="*/ 1082 h 5866"/>
                <a:gd name="T102" fmla="*/ 4739 w 10176"/>
                <a:gd name="T103" fmla="*/ 915 h 5866"/>
                <a:gd name="T104" fmla="*/ 4777 w 10176"/>
                <a:gd name="T105" fmla="*/ 773 h 5866"/>
                <a:gd name="T106" fmla="*/ 4779 w 10176"/>
                <a:gd name="T107" fmla="*/ 627 h 5866"/>
                <a:gd name="T108" fmla="*/ 4779 w 10176"/>
                <a:gd name="T109" fmla="*/ 467 h 5866"/>
                <a:gd name="T110" fmla="*/ 4779 w 10176"/>
                <a:gd name="T111" fmla="*/ 294 h 5866"/>
                <a:gd name="T112" fmla="*/ 4779 w 10176"/>
                <a:gd name="T113" fmla="*/ 147 h 5866"/>
                <a:gd name="T114" fmla="*/ 4779 w 10176"/>
                <a:gd name="T115" fmla="*/ 0 h 5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76" h="5866">
                  <a:moveTo>
                    <a:pt x="8940" y="5148"/>
                  </a:moveTo>
                  <a:lnTo>
                    <a:pt x="8940" y="5148"/>
                  </a:lnTo>
                  <a:lnTo>
                    <a:pt x="9020" y="5148"/>
                  </a:lnTo>
                  <a:moveTo>
                    <a:pt x="9047" y="5148"/>
                  </a:moveTo>
                  <a:lnTo>
                    <a:pt x="9047" y="5148"/>
                  </a:lnTo>
                  <a:lnTo>
                    <a:pt x="9060" y="5148"/>
                  </a:lnTo>
                  <a:moveTo>
                    <a:pt x="9087" y="5148"/>
                  </a:moveTo>
                  <a:lnTo>
                    <a:pt x="9087" y="5148"/>
                  </a:lnTo>
                  <a:lnTo>
                    <a:pt x="9167" y="5148"/>
                  </a:lnTo>
                  <a:moveTo>
                    <a:pt x="9194" y="5148"/>
                  </a:moveTo>
                  <a:lnTo>
                    <a:pt x="9194" y="5148"/>
                  </a:lnTo>
                  <a:lnTo>
                    <a:pt x="9207" y="5148"/>
                  </a:lnTo>
                  <a:moveTo>
                    <a:pt x="9234" y="5148"/>
                  </a:moveTo>
                  <a:lnTo>
                    <a:pt x="9234" y="5148"/>
                  </a:lnTo>
                  <a:lnTo>
                    <a:pt x="9314" y="5148"/>
                  </a:lnTo>
                  <a:moveTo>
                    <a:pt x="9340" y="5148"/>
                  </a:moveTo>
                  <a:lnTo>
                    <a:pt x="9340" y="5148"/>
                  </a:lnTo>
                  <a:lnTo>
                    <a:pt x="9354" y="5148"/>
                  </a:lnTo>
                  <a:moveTo>
                    <a:pt x="9380" y="5148"/>
                  </a:moveTo>
                  <a:lnTo>
                    <a:pt x="9380" y="5148"/>
                  </a:lnTo>
                  <a:lnTo>
                    <a:pt x="9460" y="5148"/>
                  </a:lnTo>
                  <a:moveTo>
                    <a:pt x="9487" y="5148"/>
                  </a:moveTo>
                  <a:lnTo>
                    <a:pt x="9487" y="5148"/>
                  </a:lnTo>
                  <a:lnTo>
                    <a:pt x="9500" y="5148"/>
                  </a:lnTo>
                  <a:moveTo>
                    <a:pt x="9527" y="5148"/>
                  </a:moveTo>
                  <a:lnTo>
                    <a:pt x="9527" y="5148"/>
                  </a:lnTo>
                  <a:lnTo>
                    <a:pt x="9607" y="5148"/>
                  </a:lnTo>
                  <a:moveTo>
                    <a:pt x="9634" y="5148"/>
                  </a:moveTo>
                  <a:lnTo>
                    <a:pt x="9634" y="5148"/>
                  </a:lnTo>
                  <a:lnTo>
                    <a:pt x="9647" y="5148"/>
                  </a:lnTo>
                  <a:moveTo>
                    <a:pt x="9674" y="5148"/>
                  </a:moveTo>
                  <a:lnTo>
                    <a:pt x="9674" y="5148"/>
                  </a:lnTo>
                  <a:lnTo>
                    <a:pt x="9754" y="5148"/>
                  </a:lnTo>
                  <a:moveTo>
                    <a:pt x="9780" y="5148"/>
                  </a:moveTo>
                  <a:lnTo>
                    <a:pt x="9780" y="5148"/>
                  </a:lnTo>
                  <a:lnTo>
                    <a:pt x="9794" y="5148"/>
                  </a:lnTo>
                  <a:moveTo>
                    <a:pt x="9820" y="5148"/>
                  </a:moveTo>
                  <a:lnTo>
                    <a:pt x="9820" y="5148"/>
                  </a:lnTo>
                  <a:lnTo>
                    <a:pt x="9900" y="5148"/>
                  </a:lnTo>
                  <a:moveTo>
                    <a:pt x="9927" y="5148"/>
                  </a:moveTo>
                  <a:lnTo>
                    <a:pt x="9927" y="5148"/>
                  </a:lnTo>
                  <a:lnTo>
                    <a:pt x="9940" y="5148"/>
                  </a:lnTo>
                  <a:moveTo>
                    <a:pt x="9967" y="5148"/>
                  </a:moveTo>
                  <a:lnTo>
                    <a:pt x="9967" y="5148"/>
                  </a:lnTo>
                  <a:lnTo>
                    <a:pt x="10047" y="5148"/>
                  </a:lnTo>
                  <a:moveTo>
                    <a:pt x="10074" y="5148"/>
                  </a:moveTo>
                  <a:lnTo>
                    <a:pt x="10074" y="5148"/>
                  </a:lnTo>
                  <a:lnTo>
                    <a:pt x="10087" y="5148"/>
                  </a:lnTo>
                  <a:moveTo>
                    <a:pt x="10114" y="5148"/>
                  </a:moveTo>
                  <a:lnTo>
                    <a:pt x="10114" y="5148"/>
                  </a:lnTo>
                  <a:lnTo>
                    <a:pt x="10176" y="5148"/>
                  </a:lnTo>
                  <a:moveTo>
                    <a:pt x="0" y="5866"/>
                  </a:moveTo>
                  <a:lnTo>
                    <a:pt x="0" y="5866"/>
                  </a:lnTo>
                  <a:lnTo>
                    <a:pt x="77" y="5843"/>
                  </a:lnTo>
                  <a:moveTo>
                    <a:pt x="103" y="5836"/>
                  </a:moveTo>
                  <a:lnTo>
                    <a:pt x="103" y="5836"/>
                  </a:lnTo>
                  <a:lnTo>
                    <a:pt x="116" y="5832"/>
                  </a:lnTo>
                  <a:moveTo>
                    <a:pt x="141" y="5825"/>
                  </a:moveTo>
                  <a:lnTo>
                    <a:pt x="141" y="5825"/>
                  </a:lnTo>
                  <a:lnTo>
                    <a:pt x="218" y="5802"/>
                  </a:lnTo>
                  <a:moveTo>
                    <a:pt x="243" y="5794"/>
                  </a:moveTo>
                  <a:lnTo>
                    <a:pt x="243" y="5794"/>
                  </a:lnTo>
                  <a:lnTo>
                    <a:pt x="256" y="5790"/>
                  </a:lnTo>
                  <a:moveTo>
                    <a:pt x="282" y="5783"/>
                  </a:moveTo>
                  <a:lnTo>
                    <a:pt x="282" y="5783"/>
                  </a:lnTo>
                  <a:lnTo>
                    <a:pt x="358" y="5760"/>
                  </a:lnTo>
                  <a:moveTo>
                    <a:pt x="384" y="5753"/>
                  </a:moveTo>
                  <a:lnTo>
                    <a:pt x="384" y="5753"/>
                  </a:lnTo>
                  <a:lnTo>
                    <a:pt x="397" y="5749"/>
                  </a:lnTo>
                  <a:moveTo>
                    <a:pt x="422" y="5741"/>
                  </a:moveTo>
                  <a:lnTo>
                    <a:pt x="422" y="5741"/>
                  </a:lnTo>
                  <a:lnTo>
                    <a:pt x="499" y="5718"/>
                  </a:lnTo>
                  <a:moveTo>
                    <a:pt x="525" y="5711"/>
                  </a:moveTo>
                  <a:lnTo>
                    <a:pt x="525" y="5711"/>
                  </a:lnTo>
                  <a:lnTo>
                    <a:pt x="537" y="5707"/>
                  </a:lnTo>
                  <a:moveTo>
                    <a:pt x="563" y="5700"/>
                  </a:moveTo>
                  <a:lnTo>
                    <a:pt x="563" y="5700"/>
                  </a:lnTo>
                  <a:lnTo>
                    <a:pt x="640" y="5677"/>
                  </a:lnTo>
                  <a:moveTo>
                    <a:pt x="665" y="5669"/>
                  </a:moveTo>
                  <a:lnTo>
                    <a:pt x="665" y="5669"/>
                  </a:lnTo>
                  <a:lnTo>
                    <a:pt x="678" y="5665"/>
                  </a:lnTo>
                  <a:moveTo>
                    <a:pt x="704" y="5658"/>
                  </a:moveTo>
                  <a:lnTo>
                    <a:pt x="704" y="5658"/>
                  </a:lnTo>
                  <a:lnTo>
                    <a:pt x="780" y="5635"/>
                  </a:lnTo>
                  <a:moveTo>
                    <a:pt x="806" y="5628"/>
                  </a:moveTo>
                  <a:lnTo>
                    <a:pt x="806" y="5628"/>
                  </a:lnTo>
                  <a:lnTo>
                    <a:pt x="819" y="5624"/>
                  </a:lnTo>
                  <a:moveTo>
                    <a:pt x="844" y="5616"/>
                  </a:moveTo>
                  <a:lnTo>
                    <a:pt x="844" y="5616"/>
                  </a:lnTo>
                  <a:lnTo>
                    <a:pt x="921" y="5593"/>
                  </a:lnTo>
                  <a:moveTo>
                    <a:pt x="947" y="5586"/>
                  </a:moveTo>
                  <a:lnTo>
                    <a:pt x="947" y="5586"/>
                  </a:lnTo>
                  <a:lnTo>
                    <a:pt x="959" y="5582"/>
                  </a:lnTo>
                  <a:moveTo>
                    <a:pt x="985" y="5575"/>
                  </a:moveTo>
                  <a:lnTo>
                    <a:pt x="985" y="5575"/>
                  </a:lnTo>
                  <a:lnTo>
                    <a:pt x="1062" y="5552"/>
                  </a:lnTo>
                  <a:moveTo>
                    <a:pt x="1087" y="5544"/>
                  </a:moveTo>
                  <a:lnTo>
                    <a:pt x="1087" y="5544"/>
                  </a:lnTo>
                  <a:lnTo>
                    <a:pt x="1100" y="5540"/>
                  </a:lnTo>
                  <a:moveTo>
                    <a:pt x="1125" y="5533"/>
                  </a:moveTo>
                  <a:lnTo>
                    <a:pt x="1125" y="5533"/>
                  </a:lnTo>
                  <a:lnTo>
                    <a:pt x="1202" y="5510"/>
                  </a:lnTo>
                  <a:moveTo>
                    <a:pt x="1228" y="5503"/>
                  </a:moveTo>
                  <a:lnTo>
                    <a:pt x="1228" y="5503"/>
                  </a:lnTo>
                  <a:lnTo>
                    <a:pt x="1241" y="5499"/>
                  </a:lnTo>
                  <a:moveTo>
                    <a:pt x="1266" y="5491"/>
                  </a:moveTo>
                  <a:lnTo>
                    <a:pt x="1266" y="5491"/>
                  </a:lnTo>
                  <a:lnTo>
                    <a:pt x="1343" y="5468"/>
                  </a:lnTo>
                  <a:moveTo>
                    <a:pt x="1368" y="5461"/>
                  </a:moveTo>
                  <a:lnTo>
                    <a:pt x="1368" y="5461"/>
                  </a:lnTo>
                  <a:lnTo>
                    <a:pt x="1381" y="5457"/>
                  </a:lnTo>
                  <a:moveTo>
                    <a:pt x="1407" y="5450"/>
                  </a:moveTo>
                  <a:lnTo>
                    <a:pt x="1407" y="5450"/>
                  </a:lnTo>
                  <a:lnTo>
                    <a:pt x="1483" y="5427"/>
                  </a:lnTo>
                  <a:moveTo>
                    <a:pt x="1509" y="5419"/>
                  </a:moveTo>
                  <a:lnTo>
                    <a:pt x="1509" y="5419"/>
                  </a:lnTo>
                  <a:lnTo>
                    <a:pt x="1522" y="5415"/>
                  </a:lnTo>
                  <a:moveTo>
                    <a:pt x="1547" y="5408"/>
                  </a:moveTo>
                  <a:lnTo>
                    <a:pt x="1547" y="5408"/>
                  </a:lnTo>
                  <a:lnTo>
                    <a:pt x="1624" y="5385"/>
                  </a:lnTo>
                  <a:moveTo>
                    <a:pt x="1650" y="5378"/>
                  </a:moveTo>
                  <a:lnTo>
                    <a:pt x="1650" y="5378"/>
                  </a:lnTo>
                  <a:lnTo>
                    <a:pt x="1662" y="5374"/>
                  </a:lnTo>
                  <a:moveTo>
                    <a:pt x="1688" y="5366"/>
                  </a:moveTo>
                  <a:lnTo>
                    <a:pt x="1688" y="5366"/>
                  </a:lnTo>
                  <a:lnTo>
                    <a:pt x="1765" y="5343"/>
                  </a:lnTo>
                  <a:moveTo>
                    <a:pt x="1790" y="5336"/>
                  </a:moveTo>
                  <a:lnTo>
                    <a:pt x="1790" y="5336"/>
                  </a:lnTo>
                  <a:lnTo>
                    <a:pt x="1803" y="5332"/>
                  </a:lnTo>
                  <a:moveTo>
                    <a:pt x="1829" y="5325"/>
                  </a:moveTo>
                  <a:lnTo>
                    <a:pt x="1829" y="5325"/>
                  </a:lnTo>
                  <a:lnTo>
                    <a:pt x="1905" y="5302"/>
                  </a:lnTo>
                  <a:moveTo>
                    <a:pt x="1931" y="5294"/>
                  </a:moveTo>
                  <a:lnTo>
                    <a:pt x="1931" y="5294"/>
                  </a:lnTo>
                  <a:lnTo>
                    <a:pt x="1944" y="5290"/>
                  </a:lnTo>
                  <a:moveTo>
                    <a:pt x="1969" y="5283"/>
                  </a:moveTo>
                  <a:lnTo>
                    <a:pt x="1969" y="5283"/>
                  </a:lnTo>
                  <a:lnTo>
                    <a:pt x="2046" y="5260"/>
                  </a:lnTo>
                  <a:moveTo>
                    <a:pt x="2072" y="5253"/>
                  </a:moveTo>
                  <a:lnTo>
                    <a:pt x="2072" y="5253"/>
                  </a:lnTo>
                  <a:lnTo>
                    <a:pt x="2084" y="5249"/>
                  </a:lnTo>
                  <a:moveTo>
                    <a:pt x="2110" y="5241"/>
                  </a:moveTo>
                  <a:lnTo>
                    <a:pt x="2110" y="5241"/>
                  </a:lnTo>
                  <a:lnTo>
                    <a:pt x="2187" y="5218"/>
                  </a:lnTo>
                  <a:moveTo>
                    <a:pt x="2212" y="5211"/>
                  </a:moveTo>
                  <a:lnTo>
                    <a:pt x="2212" y="5211"/>
                  </a:lnTo>
                  <a:lnTo>
                    <a:pt x="2225" y="5207"/>
                  </a:lnTo>
                  <a:moveTo>
                    <a:pt x="2250" y="5200"/>
                  </a:moveTo>
                  <a:lnTo>
                    <a:pt x="2250" y="5200"/>
                  </a:lnTo>
                  <a:lnTo>
                    <a:pt x="2327" y="5177"/>
                  </a:lnTo>
                  <a:moveTo>
                    <a:pt x="2353" y="5169"/>
                  </a:moveTo>
                  <a:lnTo>
                    <a:pt x="2353" y="5169"/>
                  </a:lnTo>
                  <a:lnTo>
                    <a:pt x="2366" y="5165"/>
                  </a:lnTo>
                  <a:moveTo>
                    <a:pt x="2391" y="5158"/>
                  </a:moveTo>
                  <a:lnTo>
                    <a:pt x="2391" y="5158"/>
                  </a:lnTo>
                  <a:lnTo>
                    <a:pt x="2468" y="5135"/>
                  </a:lnTo>
                  <a:moveTo>
                    <a:pt x="2493" y="5128"/>
                  </a:moveTo>
                  <a:lnTo>
                    <a:pt x="2493" y="5128"/>
                  </a:lnTo>
                  <a:lnTo>
                    <a:pt x="2506" y="5124"/>
                  </a:lnTo>
                  <a:moveTo>
                    <a:pt x="2532" y="5116"/>
                  </a:moveTo>
                  <a:lnTo>
                    <a:pt x="2532" y="5116"/>
                  </a:lnTo>
                  <a:lnTo>
                    <a:pt x="2608" y="5093"/>
                  </a:lnTo>
                  <a:moveTo>
                    <a:pt x="2634" y="5086"/>
                  </a:moveTo>
                  <a:lnTo>
                    <a:pt x="2634" y="5086"/>
                  </a:lnTo>
                  <a:lnTo>
                    <a:pt x="2647" y="5082"/>
                  </a:lnTo>
                  <a:moveTo>
                    <a:pt x="2672" y="5075"/>
                  </a:moveTo>
                  <a:lnTo>
                    <a:pt x="2672" y="5075"/>
                  </a:lnTo>
                  <a:lnTo>
                    <a:pt x="2749" y="5052"/>
                  </a:lnTo>
                  <a:moveTo>
                    <a:pt x="2775" y="5044"/>
                  </a:moveTo>
                  <a:lnTo>
                    <a:pt x="2775" y="5044"/>
                  </a:lnTo>
                  <a:lnTo>
                    <a:pt x="2787" y="5040"/>
                  </a:lnTo>
                  <a:moveTo>
                    <a:pt x="2813" y="5033"/>
                  </a:moveTo>
                  <a:lnTo>
                    <a:pt x="2813" y="5033"/>
                  </a:lnTo>
                  <a:lnTo>
                    <a:pt x="2867" y="5017"/>
                  </a:lnTo>
                  <a:lnTo>
                    <a:pt x="2883" y="4999"/>
                  </a:lnTo>
                  <a:moveTo>
                    <a:pt x="2900" y="4979"/>
                  </a:moveTo>
                  <a:lnTo>
                    <a:pt x="2900" y="4979"/>
                  </a:lnTo>
                  <a:lnTo>
                    <a:pt x="2909" y="4969"/>
                  </a:lnTo>
                  <a:moveTo>
                    <a:pt x="2926" y="4949"/>
                  </a:moveTo>
                  <a:lnTo>
                    <a:pt x="2926" y="4949"/>
                  </a:lnTo>
                  <a:lnTo>
                    <a:pt x="2978" y="4888"/>
                  </a:lnTo>
                  <a:moveTo>
                    <a:pt x="2996" y="4868"/>
                  </a:moveTo>
                  <a:lnTo>
                    <a:pt x="2996" y="4868"/>
                  </a:lnTo>
                  <a:lnTo>
                    <a:pt x="3005" y="4858"/>
                  </a:lnTo>
                  <a:moveTo>
                    <a:pt x="3022" y="4838"/>
                  </a:moveTo>
                  <a:lnTo>
                    <a:pt x="3022" y="4838"/>
                  </a:lnTo>
                  <a:lnTo>
                    <a:pt x="3074" y="4777"/>
                  </a:lnTo>
                  <a:moveTo>
                    <a:pt x="3092" y="4757"/>
                  </a:moveTo>
                  <a:lnTo>
                    <a:pt x="3092" y="4757"/>
                  </a:lnTo>
                  <a:lnTo>
                    <a:pt x="3100" y="4747"/>
                  </a:lnTo>
                  <a:moveTo>
                    <a:pt x="3118" y="4727"/>
                  </a:moveTo>
                  <a:lnTo>
                    <a:pt x="3118" y="4727"/>
                  </a:lnTo>
                  <a:lnTo>
                    <a:pt x="3170" y="4666"/>
                  </a:lnTo>
                  <a:moveTo>
                    <a:pt x="3188" y="4646"/>
                  </a:moveTo>
                  <a:lnTo>
                    <a:pt x="3188" y="4646"/>
                  </a:lnTo>
                  <a:lnTo>
                    <a:pt x="3196" y="4636"/>
                  </a:lnTo>
                  <a:moveTo>
                    <a:pt x="3214" y="4616"/>
                  </a:moveTo>
                  <a:lnTo>
                    <a:pt x="3214" y="4616"/>
                  </a:lnTo>
                  <a:lnTo>
                    <a:pt x="3266" y="4555"/>
                  </a:lnTo>
                  <a:moveTo>
                    <a:pt x="3283" y="4535"/>
                  </a:moveTo>
                  <a:lnTo>
                    <a:pt x="3283" y="4535"/>
                  </a:lnTo>
                  <a:lnTo>
                    <a:pt x="3292" y="4525"/>
                  </a:lnTo>
                  <a:moveTo>
                    <a:pt x="3310" y="4505"/>
                  </a:moveTo>
                  <a:lnTo>
                    <a:pt x="3310" y="4505"/>
                  </a:lnTo>
                  <a:lnTo>
                    <a:pt x="3362" y="4444"/>
                  </a:lnTo>
                  <a:moveTo>
                    <a:pt x="3379" y="4424"/>
                  </a:moveTo>
                  <a:lnTo>
                    <a:pt x="3379" y="4424"/>
                  </a:lnTo>
                  <a:lnTo>
                    <a:pt x="3388" y="4414"/>
                  </a:lnTo>
                  <a:moveTo>
                    <a:pt x="3405" y="4394"/>
                  </a:moveTo>
                  <a:lnTo>
                    <a:pt x="3405" y="4394"/>
                  </a:lnTo>
                  <a:lnTo>
                    <a:pt x="3458" y="4333"/>
                  </a:lnTo>
                  <a:moveTo>
                    <a:pt x="3475" y="4313"/>
                  </a:moveTo>
                  <a:lnTo>
                    <a:pt x="3475" y="4313"/>
                  </a:lnTo>
                  <a:lnTo>
                    <a:pt x="3484" y="4303"/>
                  </a:lnTo>
                  <a:moveTo>
                    <a:pt x="3501" y="4283"/>
                  </a:moveTo>
                  <a:lnTo>
                    <a:pt x="3501" y="4283"/>
                  </a:lnTo>
                  <a:lnTo>
                    <a:pt x="3554" y="4222"/>
                  </a:lnTo>
                  <a:moveTo>
                    <a:pt x="3571" y="4202"/>
                  </a:moveTo>
                  <a:lnTo>
                    <a:pt x="3571" y="4202"/>
                  </a:lnTo>
                  <a:lnTo>
                    <a:pt x="3580" y="4192"/>
                  </a:lnTo>
                  <a:moveTo>
                    <a:pt x="3597" y="4172"/>
                  </a:moveTo>
                  <a:lnTo>
                    <a:pt x="3597" y="4172"/>
                  </a:lnTo>
                  <a:lnTo>
                    <a:pt x="3650" y="4111"/>
                  </a:lnTo>
                  <a:moveTo>
                    <a:pt x="3667" y="4091"/>
                  </a:moveTo>
                  <a:lnTo>
                    <a:pt x="3667" y="4091"/>
                  </a:lnTo>
                  <a:lnTo>
                    <a:pt x="3676" y="4081"/>
                  </a:lnTo>
                  <a:moveTo>
                    <a:pt x="3693" y="4061"/>
                  </a:moveTo>
                  <a:lnTo>
                    <a:pt x="3693" y="4061"/>
                  </a:lnTo>
                  <a:lnTo>
                    <a:pt x="3745" y="4000"/>
                  </a:lnTo>
                  <a:moveTo>
                    <a:pt x="3763" y="3980"/>
                  </a:moveTo>
                  <a:lnTo>
                    <a:pt x="3763" y="3980"/>
                  </a:lnTo>
                  <a:lnTo>
                    <a:pt x="3772" y="3970"/>
                  </a:lnTo>
                  <a:moveTo>
                    <a:pt x="3789" y="3950"/>
                  </a:moveTo>
                  <a:lnTo>
                    <a:pt x="3789" y="3950"/>
                  </a:lnTo>
                  <a:lnTo>
                    <a:pt x="3823" y="3910"/>
                  </a:lnTo>
                  <a:lnTo>
                    <a:pt x="3832" y="3884"/>
                  </a:lnTo>
                  <a:moveTo>
                    <a:pt x="3841" y="3859"/>
                  </a:moveTo>
                  <a:lnTo>
                    <a:pt x="3841" y="3859"/>
                  </a:lnTo>
                  <a:lnTo>
                    <a:pt x="3846" y="3846"/>
                  </a:lnTo>
                  <a:moveTo>
                    <a:pt x="3855" y="3821"/>
                  </a:moveTo>
                  <a:lnTo>
                    <a:pt x="3855" y="3821"/>
                  </a:lnTo>
                  <a:lnTo>
                    <a:pt x="3881" y="3746"/>
                  </a:lnTo>
                  <a:moveTo>
                    <a:pt x="3890" y="3720"/>
                  </a:moveTo>
                  <a:lnTo>
                    <a:pt x="3890" y="3720"/>
                  </a:lnTo>
                  <a:lnTo>
                    <a:pt x="3894" y="3708"/>
                  </a:lnTo>
                  <a:moveTo>
                    <a:pt x="3903" y="3683"/>
                  </a:moveTo>
                  <a:lnTo>
                    <a:pt x="3903" y="3683"/>
                  </a:lnTo>
                  <a:lnTo>
                    <a:pt x="3930" y="3607"/>
                  </a:lnTo>
                  <a:moveTo>
                    <a:pt x="3939" y="3582"/>
                  </a:moveTo>
                  <a:lnTo>
                    <a:pt x="3939" y="3582"/>
                  </a:lnTo>
                  <a:lnTo>
                    <a:pt x="3943" y="3570"/>
                  </a:lnTo>
                  <a:moveTo>
                    <a:pt x="3952" y="3544"/>
                  </a:moveTo>
                  <a:lnTo>
                    <a:pt x="3952" y="3544"/>
                  </a:lnTo>
                  <a:lnTo>
                    <a:pt x="3978" y="3469"/>
                  </a:lnTo>
                  <a:moveTo>
                    <a:pt x="3987" y="3444"/>
                  </a:moveTo>
                  <a:lnTo>
                    <a:pt x="3987" y="3444"/>
                  </a:lnTo>
                  <a:lnTo>
                    <a:pt x="3992" y="3431"/>
                  </a:lnTo>
                  <a:moveTo>
                    <a:pt x="4001" y="3406"/>
                  </a:moveTo>
                  <a:lnTo>
                    <a:pt x="4001" y="3406"/>
                  </a:lnTo>
                  <a:lnTo>
                    <a:pt x="4027" y="3331"/>
                  </a:lnTo>
                  <a:moveTo>
                    <a:pt x="4036" y="3305"/>
                  </a:moveTo>
                  <a:lnTo>
                    <a:pt x="4036" y="3305"/>
                  </a:lnTo>
                  <a:lnTo>
                    <a:pt x="4040" y="3293"/>
                  </a:lnTo>
                  <a:moveTo>
                    <a:pt x="4049" y="3268"/>
                  </a:moveTo>
                  <a:lnTo>
                    <a:pt x="4049" y="3268"/>
                  </a:lnTo>
                  <a:lnTo>
                    <a:pt x="4076" y="3192"/>
                  </a:lnTo>
                  <a:moveTo>
                    <a:pt x="4085" y="3167"/>
                  </a:moveTo>
                  <a:lnTo>
                    <a:pt x="4085" y="3167"/>
                  </a:lnTo>
                  <a:lnTo>
                    <a:pt x="4089" y="3155"/>
                  </a:lnTo>
                  <a:moveTo>
                    <a:pt x="4098" y="3129"/>
                  </a:moveTo>
                  <a:lnTo>
                    <a:pt x="4098" y="3129"/>
                  </a:lnTo>
                  <a:lnTo>
                    <a:pt x="4125" y="3054"/>
                  </a:lnTo>
                  <a:moveTo>
                    <a:pt x="4133" y="3029"/>
                  </a:moveTo>
                  <a:lnTo>
                    <a:pt x="4133" y="3029"/>
                  </a:lnTo>
                  <a:lnTo>
                    <a:pt x="4138" y="3016"/>
                  </a:lnTo>
                  <a:moveTo>
                    <a:pt x="4147" y="2991"/>
                  </a:moveTo>
                  <a:lnTo>
                    <a:pt x="4147" y="2991"/>
                  </a:lnTo>
                  <a:lnTo>
                    <a:pt x="4173" y="2916"/>
                  </a:lnTo>
                  <a:moveTo>
                    <a:pt x="4182" y="2890"/>
                  </a:moveTo>
                  <a:lnTo>
                    <a:pt x="4182" y="2890"/>
                  </a:lnTo>
                  <a:lnTo>
                    <a:pt x="4187" y="2878"/>
                  </a:lnTo>
                  <a:moveTo>
                    <a:pt x="4195" y="2853"/>
                  </a:moveTo>
                  <a:lnTo>
                    <a:pt x="4195" y="2853"/>
                  </a:lnTo>
                  <a:lnTo>
                    <a:pt x="4222" y="2777"/>
                  </a:lnTo>
                  <a:moveTo>
                    <a:pt x="4231" y="2752"/>
                  </a:moveTo>
                  <a:lnTo>
                    <a:pt x="4231" y="2752"/>
                  </a:lnTo>
                  <a:lnTo>
                    <a:pt x="4235" y="2739"/>
                  </a:lnTo>
                  <a:moveTo>
                    <a:pt x="4244" y="2714"/>
                  </a:moveTo>
                  <a:lnTo>
                    <a:pt x="4244" y="2714"/>
                  </a:lnTo>
                  <a:lnTo>
                    <a:pt x="4271" y="2639"/>
                  </a:lnTo>
                  <a:moveTo>
                    <a:pt x="4279" y="2614"/>
                  </a:moveTo>
                  <a:lnTo>
                    <a:pt x="4279" y="2614"/>
                  </a:lnTo>
                  <a:lnTo>
                    <a:pt x="4284" y="2601"/>
                  </a:lnTo>
                  <a:moveTo>
                    <a:pt x="4293" y="2576"/>
                  </a:moveTo>
                  <a:lnTo>
                    <a:pt x="4293" y="2576"/>
                  </a:lnTo>
                  <a:lnTo>
                    <a:pt x="4302" y="2550"/>
                  </a:lnTo>
                  <a:lnTo>
                    <a:pt x="4315" y="2499"/>
                  </a:lnTo>
                  <a:moveTo>
                    <a:pt x="4322" y="2474"/>
                  </a:moveTo>
                  <a:lnTo>
                    <a:pt x="4322" y="2474"/>
                  </a:lnTo>
                  <a:lnTo>
                    <a:pt x="4326" y="2461"/>
                  </a:lnTo>
                  <a:moveTo>
                    <a:pt x="4333" y="2435"/>
                  </a:moveTo>
                  <a:lnTo>
                    <a:pt x="4333" y="2435"/>
                  </a:lnTo>
                  <a:lnTo>
                    <a:pt x="4353" y="2358"/>
                  </a:lnTo>
                  <a:moveTo>
                    <a:pt x="4360" y="2332"/>
                  </a:moveTo>
                  <a:lnTo>
                    <a:pt x="4360" y="2332"/>
                  </a:lnTo>
                  <a:lnTo>
                    <a:pt x="4364" y="2319"/>
                  </a:lnTo>
                  <a:moveTo>
                    <a:pt x="4371" y="2293"/>
                  </a:moveTo>
                  <a:lnTo>
                    <a:pt x="4371" y="2293"/>
                  </a:lnTo>
                  <a:lnTo>
                    <a:pt x="4391" y="2216"/>
                  </a:lnTo>
                  <a:moveTo>
                    <a:pt x="4398" y="2190"/>
                  </a:moveTo>
                  <a:lnTo>
                    <a:pt x="4398" y="2190"/>
                  </a:lnTo>
                  <a:lnTo>
                    <a:pt x="4402" y="2177"/>
                  </a:lnTo>
                  <a:moveTo>
                    <a:pt x="4408" y="2152"/>
                  </a:moveTo>
                  <a:lnTo>
                    <a:pt x="4408" y="2152"/>
                  </a:lnTo>
                  <a:lnTo>
                    <a:pt x="4429" y="2074"/>
                  </a:lnTo>
                  <a:moveTo>
                    <a:pt x="4436" y="2048"/>
                  </a:moveTo>
                  <a:lnTo>
                    <a:pt x="4436" y="2048"/>
                  </a:lnTo>
                  <a:lnTo>
                    <a:pt x="4439" y="2036"/>
                  </a:lnTo>
                  <a:moveTo>
                    <a:pt x="4446" y="2010"/>
                  </a:moveTo>
                  <a:lnTo>
                    <a:pt x="4446" y="2010"/>
                  </a:lnTo>
                  <a:lnTo>
                    <a:pt x="4467" y="1933"/>
                  </a:lnTo>
                  <a:moveTo>
                    <a:pt x="4474" y="1907"/>
                  </a:moveTo>
                  <a:lnTo>
                    <a:pt x="4474" y="1907"/>
                  </a:lnTo>
                  <a:lnTo>
                    <a:pt x="4477" y="1894"/>
                  </a:lnTo>
                  <a:moveTo>
                    <a:pt x="4484" y="1868"/>
                  </a:moveTo>
                  <a:lnTo>
                    <a:pt x="4484" y="1868"/>
                  </a:lnTo>
                  <a:lnTo>
                    <a:pt x="4505" y="1791"/>
                  </a:lnTo>
                  <a:moveTo>
                    <a:pt x="4512" y="1765"/>
                  </a:moveTo>
                  <a:lnTo>
                    <a:pt x="4512" y="1765"/>
                  </a:lnTo>
                  <a:lnTo>
                    <a:pt x="4515" y="1752"/>
                  </a:lnTo>
                  <a:moveTo>
                    <a:pt x="4522" y="1726"/>
                  </a:moveTo>
                  <a:lnTo>
                    <a:pt x="4522" y="1726"/>
                  </a:lnTo>
                  <a:lnTo>
                    <a:pt x="4543" y="1649"/>
                  </a:lnTo>
                  <a:moveTo>
                    <a:pt x="4550" y="1623"/>
                  </a:moveTo>
                  <a:lnTo>
                    <a:pt x="4550" y="1623"/>
                  </a:lnTo>
                  <a:lnTo>
                    <a:pt x="4553" y="1611"/>
                  </a:lnTo>
                  <a:moveTo>
                    <a:pt x="4560" y="1585"/>
                  </a:moveTo>
                  <a:lnTo>
                    <a:pt x="4560" y="1585"/>
                  </a:lnTo>
                  <a:lnTo>
                    <a:pt x="4581" y="1507"/>
                  </a:lnTo>
                  <a:moveTo>
                    <a:pt x="4587" y="1482"/>
                  </a:moveTo>
                  <a:lnTo>
                    <a:pt x="4587" y="1482"/>
                  </a:lnTo>
                  <a:lnTo>
                    <a:pt x="4591" y="1469"/>
                  </a:lnTo>
                  <a:moveTo>
                    <a:pt x="4598" y="1443"/>
                  </a:moveTo>
                  <a:lnTo>
                    <a:pt x="4598" y="1443"/>
                  </a:lnTo>
                  <a:lnTo>
                    <a:pt x="4618" y="1366"/>
                  </a:lnTo>
                  <a:moveTo>
                    <a:pt x="4625" y="1340"/>
                  </a:moveTo>
                  <a:lnTo>
                    <a:pt x="4625" y="1340"/>
                  </a:lnTo>
                  <a:lnTo>
                    <a:pt x="4629" y="1327"/>
                  </a:lnTo>
                  <a:moveTo>
                    <a:pt x="4636" y="1301"/>
                  </a:moveTo>
                  <a:lnTo>
                    <a:pt x="4636" y="1301"/>
                  </a:lnTo>
                  <a:lnTo>
                    <a:pt x="4656" y="1224"/>
                  </a:lnTo>
                  <a:moveTo>
                    <a:pt x="4663" y="1198"/>
                  </a:moveTo>
                  <a:lnTo>
                    <a:pt x="4663" y="1198"/>
                  </a:lnTo>
                  <a:lnTo>
                    <a:pt x="4667" y="1185"/>
                  </a:lnTo>
                  <a:moveTo>
                    <a:pt x="4674" y="1160"/>
                  </a:moveTo>
                  <a:lnTo>
                    <a:pt x="4674" y="1160"/>
                  </a:lnTo>
                  <a:lnTo>
                    <a:pt x="4694" y="1082"/>
                  </a:lnTo>
                  <a:moveTo>
                    <a:pt x="4701" y="1057"/>
                  </a:moveTo>
                  <a:lnTo>
                    <a:pt x="4701" y="1057"/>
                  </a:lnTo>
                  <a:lnTo>
                    <a:pt x="4705" y="1044"/>
                  </a:lnTo>
                  <a:moveTo>
                    <a:pt x="4711" y="1018"/>
                  </a:moveTo>
                  <a:lnTo>
                    <a:pt x="4711" y="1018"/>
                  </a:lnTo>
                  <a:lnTo>
                    <a:pt x="4732" y="941"/>
                  </a:lnTo>
                  <a:moveTo>
                    <a:pt x="4739" y="915"/>
                  </a:moveTo>
                  <a:lnTo>
                    <a:pt x="4739" y="915"/>
                  </a:lnTo>
                  <a:lnTo>
                    <a:pt x="4742" y="902"/>
                  </a:lnTo>
                  <a:moveTo>
                    <a:pt x="4749" y="876"/>
                  </a:moveTo>
                  <a:lnTo>
                    <a:pt x="4749" y="876"/>
                  </a:lnTo>
                  <a:lnTo>
                    <a:pt x="4770" y="799"/>
                  </a:lnTo>
                  <a:moveTo>
                    <a:pt x="4777" y="773"/>
                  </a:moveTo>
                  <a:lnTo>
                    <a:pt x="4777" y="773"/>
                  </a:lnTo>
                  <a:lnTo>
                    <a:pt x="4779" y="765"/>
                  </a:lnTo>
                  <a:lnTo>
                    <a:pt x="4779" y="760"/>
                  </a:lnTo>
                  <a:moveTo>
                    <a:pt x="4779" y="734"/>
                  </a:moveTo>
                  <a:lnTo>
                    <a:pt x="4779" y="734"/>
                  </a:lnTo>
                  <a:lnTo>
                    <a:pt x="4779" y="654"/>
                  </a:lnTo>
                  <a:moveTo>
                    <a:pt x="4779" y="627"/>
                  </a:moveTo>
                  <a:lnTo>
                    <a:pt x="4779" y="627"/>
                  </a:lnTo>
                  <a:lnTo>
                    <a:pt x="4779" y="614"/>
                  </a:lnTo>
                  <a:moveTo>
                    <a:pt x="4779" y="587"/>
                  </a:moveTo>
                  <a:lnTo>
                    <a:pt x="4779" y="587"/>
                  </a:lnTo>
                  <a:lnTo>
                    <a:pt x="4779" y="507"/>
                  </a:lnTo>
                  <a:moveTo>
                    <a:pt x="4779" y="480"/>
                  </a:moveTo>
                  <a:lnTo>
                    <a:pt x="4779" y="480"/>
                  </a:lnTo>
                  <a:lnTo>
                    <a:pt x="4779" y="467"/>
                  </a:lnTo>
                  <a:moveTo>
                    <a:pt x="4779" y="440"/>
                  </a:moveTo>
                  <a:lnTo>
                    <a:pt x="4779" y="440"/>
                  </a:lnTo>
                  <a:lnTo>
                    <a:pt x="4779" y="360"/>
                  </a:lnTo>
                  <a:moveTo>
                    <a:pt x="4779" y="334"/>
                  </a:moveTo>
                  <a:lnTo>
                    <a:pt x="4779" y="334"/>
                  </a:lnTo>
                  <a:lnTo>
                    <a:pt x="4779" y="320"/>
                  </a:lnTo>
                  <a:moveTo>
                    <a:pt x="4779" y="294"/>
                  </a:moveTo>
                  <a:lnTo>
                    <a:pt x="4779" y="294"/>
                  </a:lnTo>
                  <a:lnTo>
                    <a:pt x="4779" y="214"/>
                  </a:lnTo>
                  <a:moveTo>
                    <a:pt x="4779" y="187"/>
                  </a:moveTo>
                  <a:lnTo>
                    <a:pt x="4779" y="187"/>
                  </a:lnTo>
                  <a:lnTo>
                    <a:pt x="4779" y="174"/>
                  </a:lnTo>
                  <a:moveTo>
                    <a:pt x="4779" y="147"/>
                  </a:moveTo>
                  <a:lnTo>
                    <a:pt x="4779" y="147"/>
                  </a:lnTo>
                  <a:lnTo>
                    <a:pt x="4779" y="67"/>
                  </a:lnTo>
                  <a:moveTo>
                    <a:pt x="4779" y="40"/>
                  </a:moveTo>
                  <a:lnTo>
                    <a:pt x="4779" y="40"/>
                  </a:lnTo>
                  <a:lnTo>
                    <a:pt x="4779" y="27"/>
                  </a:lnTo>
                  <a:moveTo>
                    <a:pt x="4779" y="0"/>
                  </a:moveTo>
                  <a:lnTo>
                    <a:pt x="4779" y="0"/>
                  </a:lnTo>
                  <a:lnTo>
                    <a:pt x="4779" y="0"/>
                  </a:lnTo>
                  <a:close/>
                </a:path>
              </a:pathLst>
            </a:custGeom>
            <a:noFill/>
            <a:ln w="23813" cap="flat">
              <a:solidFill>
                <a:srgbClr val="FF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 name="Freeform 360"/>
            <p:cNvSpPr>
              <a:spLocks noEditPoints="1"/>
            </p:cNvSpPr>
            <p:nvPr/>
          </p:nvSpPr>
          <p:spPr bwMode="auto">
            <a:xfrm>
              <a:off x="4538" y="2955"/>
              <a:ext cx="77" cy="84"/>
            </a:xfrm>
            <a:custGeom>
              <a:avLst/>
              <a:gdLst>
                <a:gd name="T0" fmla="*/ 168 w 337"/>
                <a:gd name="T1" fmla="*/ 0 h 366"/>
                <a:gd name="T2" fmla="*/ 168 w 337"/>
                <a:gd name="T3" fmla="*/ 0 h 366"/>
                <a:gd name="T4" fmla="*/ 0 w 337"/>
                <a:gd name="T5" fmla="*/ 183 h 366"/>
                <a:gd name="T6" fmla="*/ 168 w 337"/>
                <a:gd name="T7" fmla="*/ 366 h 366"/>
                <a:gd name="T8" fmla="*/ 277 w 337"/>
                <a:gd name="T9" fmla="*/ 329 h 366"/>
                <a:gd name="T10" fmla="*/ 337 w 337"/>
                <a:gd name="T11" fmla="*/ 185 h 366"/>
                <a:gd name="T12" fmla="*/ 168 w 337"/>
                <a:gd name="T13" fmla="*/ 0 h 366"/>
                <a:gd name="T14" fmla="*/ 168 w 337"/>
                <a:gd name="T15" fmla="*/ 39 h 366"/>
                <a:gd name="T16" fmla="*/ 168 w 337"/>
                <a:gd name="T17" fmla="*/ 39 h 366"/>
                <a:gd name="T18" fmla="*/ 292 w 337"/>
                <a:gd name="T19" fmla="*/ 184 h 366"/>
                <a:gd name="T20" fmla="*/ 168 w 337"/>
                <a:gd name="T21" fmla="*/ 326 h 366"/>
                <a:gd name="T22" fmla="*/ 44 w 337"/>
                <a:gd name="T23" fmla="*/ 183 h 366"/>
                <a:gd name="T24" fmla="*/ 168 w 337"/>
                <a:gd name="T25" fmla="*/ 3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 h="366">
                  <a:moveTo>
                    <a:pt x="168" y="0"/>
                  </a:moveTo>
                  <a:lnTo>
                    <a:pt x="168" y="0"/>
                  </a:lnTo>
                  <a:cubicBezTo>
                    <a:pt x="68" y="0"/>
                    <a:pt x="0" y="73"/>
                    <a:pt x="0" y="183"/>
                  </a:cubicBezTo>
                  <a:cubicBezTo>
                    <a:pt x="0" y="292"/>
                    <a:pt x="68" y="366"/>
                    <a:pt x="168" y="366"/>
                  </a:cubicBezTo>
                  <a:cubicBezTo>
                    <a:pt x="211" y="366"/>
                    <a:pt x="248" y="353"/>
                    <a:pt x="277" y="329"/>
                  </a:cubicBezTo>
                  <a:cubicBezTo>
                    <a:pt x="315" y="297"/>
                    <a:pt x="337" y="242"/>
                    <a:pt x="337" y="185"/>
                  </a:cubicBezTo>
                  <a:cubicBezTo>
                    <a:pt x="337" y="73"/>
                    <a:pt x="270" y="0"/>
                    <a:pt x="168" y="0"/>
                  </a:cubicBezTo>
                  <a:close/>
                  <a:moveTo>
                    <a:pt x="168" y="39"/>
                  </a:moveTo>
                  <a:lnTo>
                    <a:pt x="168" y="39"/>
                  </a:lnTo>
                  <a:cubicBezTo>
                    <a:pt x="244" y="39"/>
                    <a:pt x="292" y="96"/>
                    <a:pt x="292" y="184"/>
                  </a:cubicBezTo>
                  <a:cubicBezTo>
                    <a:pt x="292" y="269"/>
                    <a:pt x="242" y="326"/>
                    <a:pt x="168" y="326"/>
                  </a:cubicBezTo>
                  <a:cubicBezTo>
                    <a:pt x="94" y="326"/>
                    <a:pt x="44" y="269"/>
                    <a:pt x="44" y="183"/>
                  </a:cubicBezTo>
                  <a:cubicBezTo>
                    <a:pt x="44" y="96"/>
                    <a:pt x="94" y="39"/>
                    <a:pt x="168" y="3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361"/>
            <p:cNvSpPr>
              <a:spLocks noEditPoints="1"/>
            </p:cNvSpPr>
            <p:nvPr/>
          </p:nvSpPr>
          <p:spPr bwMode="auto">
            <a:xfrm>
              <a:off x="4625" y="2977"/>
              <a:ext cx="51" cy="84"/>
            </a:xfrm>
            <a:custGeom>
              <a:avLst/>
              <a:gdLst>
                <a:gd name="T0" fmla="*/ 0 w 225"/>
                <a:gd name="T1" fmla="*/ 363 h 363"/>
                <a:gd name="T2" fmla="*/ 0 w 225"/>
                <a:gd name="T3" fmla="*/ 363 h 363"/>
                <a:gd name="T4" fmla="*/ 40 w 225"/>
                <a:gd name="T5" fmla="*/ 363 h 363"/>
                <a:gd name="T6" fmla="*/ 40 w 225"/>
                <a:gd name="T7" fmla="*/ 232 h 363"/>
                <a:gd name="T8" fmla="*/ 117 w 225"/>
                <a:gd name="T9" fmla="*/ 270 h 363"/>
                <a:gd name="T10" fmla="*/ 225 w 225"/>
                <a:gd name="T11" fmla="*/ 137 h 363"/>
                <a:gd name="T12" fmla="*/ 117 w 225"/>
                <a:gd name="T13" fmla="*/ 0 h 363"/>
                <a:gd name="T14" fmla="*/ 37 w 225"/>
                <a:gd name="T15" fmla="*/ 45 h 363"/>
                <a:gd name="T16" fmla="*/ 37 w 225"/>
                <a:gd name="T17" fmla="*/ 8 h 363"/>
                <a:gd name="T18" fmla="*/ 0 w 225"/>
                <a:gd name="T19" fmla="*/ 8 h 363"/>
                <a:gd name="T20" fmla="*/ 0 w 225"/>
                <a:gd name="T21" fmla="*/ 363 h 363"/>
                <a:gd name="T22" fmla="*/ 110 w 225"/>
                <a:gd name="T23" fmla="*/ 38 h 363"/>
                <a:gd name="T24" fmla="*/ 110 w 225"/>
                <a:gd name="T25" fmla="*/ 38 h 363"/>
                <a:gd name="T26" fmla="*/ 183 w 225"/>
                <a:gd name="T27" fmla="*/ 136 h 363"/>
                <a:gd name="T28" fmla="*/ 110 w 225"/>
                <a:gd name="T29" fmla="*/ 232 h 363"/>
                <a:gd name="T30" fmla="*/ 40 w 225"/>
                <a:gd name="T31" fmla="*/ 135 h 363"/>
                <a:gd name="T32" fmla="*/ 110 w 225"/>
                <a:gd name="T33" fmla="*/ 3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363">
                  <a:moveTo>
                    <a:pt x="0" y="363"/>
                  </a:moveTo>
                  <a:lnTo>
                    <a:pt x="0" y="363"/>
                  </a:lnTo>
                  <a:lnTo>
                    <a:pt x="40" y="363"/>
                  </a:lnTo>
                  <a:lnTo>
                    <a:pt x="40" y="232"/>
                  </a:lnTo>
                  <a:cubicBezTo>
                    <a:pt x="61" y="258"/>
                    <a:pt x="85" y="270"/>
                    <a:pt x="117" y="270"/>
                  </a:cubicBezTo>
                  <a:cubicBezTo>
                    <a:pt x="182" y="270"/>
                    <a:pt x="225" y="217"/>
                    <a:pt x="225" y="137"/>
                  </a:cubicBezTo>
                  <a:cubicBezTo>
                    <a:pt x="225" y="53"/>
                    <a:pt x="183" y="0"/>
                    <a:pt x="117" y="0"/>
                  </a:cubicBezTo>
                  <a:cubicBezTo>
                    <a:pt x="83" y="0"/>
                    <a:pt x="55" y="16"/>
                    <a:pt x="37" y="45"/>
                  </a:cubicBezTo>
                  <a:lnTo>
                    <a:pt x="37" y="8"/>
                  </a:lnTo>
                  <a:lnTo>
                    <a:pt x="0" y="8"/>
                  </a:lnTo>
                  <a:lnTo>
                    <a:pt x="0" y="363"/>
                  </a:lnTo>
                  <a:close/>
                  <a:moveTo>
                    <a:pt x="110" y="38"/>
                  </a:moveTo>
                  <a:lnTo>
                    <a:pt x="110" y="38"/>
                  </a:lnTo>
                  <a:cubicBezTo>
                    <a:pt x="154" y="38"/>
                    <a:pt x="183" y="76"/>
                    <a:pt x="183" y="136"/>
                  </a:cubicBezTo>
                  <a:cubicBezTo>
                    <a:pt x="183" y="193"/>
                    <a:pt x="154" y="232"/>
                    <a:pt x="110" y="232"/>
                  </a:cubicBezTo>
                  <a:cubicBezTo>
                    <a:pt x="68" y="232"/>
                    <a:pt x="40" y="194"/>
                    <a:pt x="40" y="135"/>
                  </a:cubicBezTo>
                  <a:cubicBezTo>
                    <a:pt x="40" y="76"/>
                    <a:pt x="68" y="38"/>
                    <a:pt x="110"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362"/>
            <p:cNvSpPr>
              <a:spLocks noEditPoints="1"/>
            </p:cNvSpPr>
            <p:nvPr/>
          </p:nvSpPr>
          <p:spPr bwMode="auto">
            <a:xfrm>
              <a:off x="4684" y="2977"/>
              <a:ext cx="52" cy="62"/>
            </a:xfrm>
            <a:custGeom>
              <a:avLst/>
              <a:gdLst>
                <a:gd name="T0" fmla="*/ 227 w 227"/>
                <a:gd name="T1" fmla="*/ 146 h 270"/>
                <a:gd name="T2" fmla="*/ 227 w 227"/>
                <a:gd name="T3" fmla="*/ 146 h 270"/>
                <a:gd name="T4" fmla="*/ 217 w 227"/>
                <a:gd name="T5" fmla="*/ 66 h 270"/>
                <a:gd name="T6" fmla="*/ 115 w 227"/>
                <a:gd name="T7" fmla="*/ 0 h 270"/>
                <a:gd name="T8" fmla="*/ 0 w 227"/>
                <a:gd name="T9" fmla="*/ 136 h 270"/>
                <a:gd name="T10" fmla="*/ 114 w 227"/>
                <a:gd name="T11" fmla="*/ 270 h 270"/>
                <a:gd name="T12" fmla="*/ 221 w 227"/>
                <a:gd name="T13" fmla="*/ 182 h 270"/>
                <a:gd name="T14" fmla="*/ 181 w 227"/>
                <a:gd name="T15" fmla="*/ 182 h 270"/>
                <a:gd name="T16" fmla="*/ 116 w 227"/>
                <a:gd name="T17" fmla="*/ 233 h 270"/>
                <a:gd name="T18" fmla="*/ 55 w 227"/>
                <a:gd name="T19" fmla="*/ 200 h 270"/>
                <a:gd name="T20" fmla="*/ 42 w 227"/>
                <a:gd name="T21" fmla="*/ 146 h 270"/>
                <a:gd name="T22" fmla="*/ 227 w 227"/>
                <a:gd name="T23" fmla="*/ 146 h 270"/>
                <a:gd name="T24" fmla="*/ 43 w 227"/>
                <a:gd name="T25" fmla="*/ 114 h 270"/>
                <a:gd name="T26" fmla="*/ 43 w 227"/>
                <a:gd name="T27" fmla="*/ 114 h 270"/>
                <a:gd name="T28" fmla="*/ 115 w 227"/>
                <a:gd name="T29" fmla="*/ 37 h 270"/>
                <a:gd name="T30" fmla="*/ 184 w 227"/>
                <a:gd name="T31" fmla="*/ 111 h 270"/>
                <a:gd name="T32" fmla="*/ 184 w 227"/>
                <a:gd name="T33" fmla="*/ 114 h 270"/>
                <a:gd name="T34" fmla="*/ 43 w 227"/>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7" h="270">
                  <a:moveTo>
                    <a:pt x="227" y="146"/>
                  </a:moveTo>
                  <a:lnTo>
                    <a:pt x="227" y="146"/>
                  </a:lnTo>
                  <a:cubicBezTo>
                    <a:pt x="227" y="108"/>
                    <a:pt x="224" y="85"/>
                    <a:pt x="217" y="66"/>
                  </a:cubicBezTo>
                  <a:cubicBezTo>
                    <a:pt x="200" y="25"/>
                    <a:pt x="162" y="0"/>
                    <a:pt x="115" y="0"/>
                  </a:cubicBezTo>
                  <a:cubicBezTo>
                    <a:pt x="45" y="0"/>
                    <a:pt x="0" y="54"/>
                    <a:pt x="0" y="136"/>
                  </a:cubicBezTo>
                  <a:cubicBezTo>
                    <a:pt x="0" y="219"/>
                    <a:pt x="44" y="270"/>
                    <a:pt x="114" y="270"/>
                  </a:cubicBezTo>
                  <a:cubicBezTo>
                    <a:pt x="172" y="270"/>
                    <a:pt x="211" y="237"/>
                    <a:pt x="221" y="182"/>
                  </a:cubicBezTo>
                  <a:lnTo>
                    <a:pt x="181" y="182"/>
                  </a:lnTo>
                  <a:cubicBezTo>
                    <a:pt x="170" y="215"/>
                    <a:pt x="148" y="233"/>
                    <a:pt x="116" y="233"/>
                  </a:cubicBezTo>
                  <a:cubicBezTo>
                    <a:pt x="90" y="233"/>
                    <a:pt x="69" y="221"/>
                    <a:pt x="55" y="200"/>
                  </a:cubicBezTo>
                  <a:cubicBezTo>
                    <a:pt x="46" y="186"/>
                    <a:pt x="42" y="171"/>
                    <a:pt x="42" y="146"/>
                  </a:cubicBezTo>
                  <a:lnTo>
                    <a:pt x="227" y="146"/>
                  </a:lnTo>
                  <a:close/>
                  <a:moveTo>
                    <a:pt x="43" y="114"/>
                  </a:moveTo>
                  <a:lnTo>
                    <a:pt x="43" y="114"/>
                  </a:lnTo>
                  <a:cubicBezTo>
                    <a:pt x="46" y="67"/>
                    <a:pt x="74" y="37"/>
                    <a:pt x="115" y="37"/>
                  </a:cubicBezTo>
                  <a:cubicBezTo>
                    <a:pt x="154" y="37"/>
                    <a:pt x="184" y="70"/>
                    <a:pt x="184" y="111"/>
                  </a:cubicBezTo>
                  <a:cubicBezTo>
                    <a:pt x="184" y="112"/>
                    <a:pt x="184" y="113"/>
                    <a:pt x="184" y="114"/>
                  </a:cubicBezTo>
                  <a:lnTo>
                    <a:pt x="43"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363"/>
            <p:cNvSpPr>
              <a:spLocks/>
            </p:cNvSpPr>
            <p:nvPr/>
          </p:nvSpPr>
          <p:spPr bwMode="auto">
            <a:xfrm>
              <a:off x="4749" y="2977"/>
              <a:ext cx="46" cy="60"/>
            </a:xfrm>
            <a:custGeom>
              <a:avLst/>
              <a:gdLst>
                <a:gd name="T0" fmla="*/ 0 w 200"/>
                <a:gd name="T1" fmla="*/ 8 h 259"/>
                <a:gd name="T2" fmla="*/ 0 w 200"/>
                <a:gd name="T3" fmla="*/ 8 h 259"/>
                <a:gd name="T4" fmla="*/ 0 w 200"/>
                <a:gd name="T5" fmla="*/ 259 h 259"/>
                <a:gd name="T6" fmla="*/ 41 w 200"/>
                <a:gd name="T7" fmla="*/ 259 h 259"/>
                <a:gd name="T8" fmla="*/ 41 w 200"/>
                <a:gd name="T9" fmla="*/ 120 h 259"/>
                <a:gd name="T10" fmla="*/ 109 w 200"/>
                <a:gd name="T11" fmla="*/ 35 h 259"/>
                <a:gd name="T12" fmla="*/ 160 w 200"/>
                <a:gd name="T13" fmla="*/ 85 h 259"/>
                <a:gd name="T14" fmla="*/ 160 w 200"/>
                <a:gd name="T15" fmla="*/ 259 h 259"/>
                <a:gd name="T16" fmla="*/ 200 w 200"/>
                <a:gd name="T17" fmla="*/ 259 h 259"/>
                <a:gd name="T18" fmla="*/ 200 w 200"/>
                <a:gd name="T19" fmla="*/ 69 h 259"/>
                <a:gd name="T20" fmla="*/ 121 w 200"/>
                <a:gd name="T21" fmla="*/ 0 h 259"/>
                <a:gd name="T22" fmla="*/ 37 w 200"/>
                <a:gd name="T23" fmla="*/ 50 h 259"/>
                <a:gd name="T24" fmla="*/ 37 w 200"/>
                <a:gd name="T25" fmla="*/ 8 h 259"/>
                <a:gd name="T26" fmla="*/ 0 w 200"/>
                <a:gd name="T27"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59">
                  <a:moveTo>
                    <a:pt x="0" y="8"/>
                  </a:moveTo>
                  <a:lnTo>
                    <a:pt x="0" y="8"/>
                  </a:lnTo>
                  <a:lnTo>
                    <a:pt x="0" y="259"/>
                  </a:lnTo>
                  <a:lnTo>
                    <a:pt x="41" y="259"/>
                  </a:lnTo>
                  <a:lnTo>
                    <a:pt x="41" y="120"/>
                  </a:lnTo>
                  <a:cubicBezTo>
                    <a:pt x="41" y="69"/>
                    <a:pt x="67" y="35"/>
                    <a:pt x="109" y="35"/>
                  </a:cubicBezTo>
                  <a:cubicBezTo>
                    <a:pt x="140" y="35"/>
                    <a:pt x="160" y="54"/>
                    <a:pt x="160" y="85"/>
                  </a:cubicBezTo>
                  <a:lnTo>
                    <a:pt x="160" y="259"/>
                  </a:lnTo>
                  <a:lnTo>
                    <a:pt x="200" y="259"/>
                  </a:lnTo>
                  <a:lnTo>
                    <a:pt x="200" y="69"/>
                  </a:lnTo>
                  <a:cubicBezTo>
                    <a:pt x="200" y="27"/>
                    <a:pt x="169" y="0"/>
                    <a:pt x="121" y="0"/>
                  </a:cubicBezTo>
                  <a:cubicBezTo>
                    <a:pt x="83" y="0"/>
                    <a:pt x="59" y="15"/>
                    <a:pt x="37" y="50"/>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364"/>
            <p:cNvSpPr>
              <a:spLocks noEditPoints="1"/>
            </p:cNvSpPr>
            <p:nvPr/>
          </p:nvSpPr>
          <p:spPr bwMode="auto">
            <a:xfrm>
              <a:off x="4812" y="2957"/>
              <a:ext cx="65" cy="80"/>
            </a:xfrm>
            <a:custGeom>
              <a:avLst/>
              <a:gdLst>
                <a:gd name="T0" fmla="*/ 45 w 281"/>
                <a:gd name="T1" fmla="*/ 199 h 350"/>
                <a:gd name="T2" fmla="*/ 45 w 281"/>
                <a:gd name="T3" fmla="*/ 199 h 350"/>
                <a:gd name="T4" fmla="*/ 160 w 281"/>
                <a:gd name="T5" fmla="*/ 199 h 350"/>
                <a:gd name="T6" fmla="*/ 217 w 281"/>
                <a:gd name="T7" fmla="*/ 261 h 350"/>
                <a:gd name="T8" fmla="*/ 217 w 281"/>
                <a:gd name="T9" fmla="*/ 293 h 350"/>
                <a:gd name="T10" fmla="*/ 227 w 281"/>
                <a:gd name="T11" fmla="*/ 350 h 350"/>
                <a:gd name="T12" fmla="*/ 281 w 281"/>
                <a:gd name="T13" fmla="*/ 350 h 350"/>
                <a:gd name="T14" fmla="*/ 281 w 281"/>
                <a:gd name="T15" fmla="*/ 338 h 350"/>
                <a:gd name="T16" fmla="*/ 260 w 281"/>
                <a:gd name="T17" fmla="*/ 268 h 350"/>
                <a:gd name="T18" fmla="*/ 212 w 281"/>
                <a:gd name="T19" fmla="*/ 177 h 350"/>
                <a:gd name="T20" fmla="*/ 268 w 281"/>
                <a:gd name="T21" fmla="*/ 94 h 350"/>
                <a:gd name="T22" fmla="*/ 161 w 281"/>
                <a:gd name="T23" fmla="*/ 0 h 350"/>
                <a:gd name="T24" fmla="*/ 0 w 281"/>
                <a:gd name="T25" fmla="*/ 0 h 350"/>
                <a:gd name="T26" fmla="*/ 0 w 281"/>
                <a:gd name="T27" fmla="*/ 350 h 350"/>
                <a:gd name="T28" fmla="*/ 45 w 281"/>
                <a:gd name="T29" fmla="*/ 350 h 350"/>
                <a:gd name="T30" fmla="*/ 45 w 281"/>
                <a:gd name="T31" fmla="*/ 199 h 350"/>
                <a:gd name="T32" fmla="*/ 45 w 281"/>
                <a:gd name="T33" fmla="*/ 160 h 350"/>
                <a:gd name="T34" fmla="*/ 45 w 281"/>
                <a:gd name="T35" fmla="*/ 160 h 350"/>
                <a:gd name="T36" fmla="*/ 45 w 281"/>
                <a:gd name="T37" fmla="*/ 40 h 350"/>
                <a:gd name="T38" fmla="*/ 153 w 281"/>
                <a:gd name="T39" fmla="*/ 40 h 350"/>
                <a:gd name="T40" fmla="*/ 203 w 281"/>
                <a:gd name="T41" fmla="*/ 53 h 350"/>
                <a:gd name="T42" fmla="*/ 221 w 281"/>
                <a:gd name="T43" fmla="*/ 100 h 350"/>
                <a:gd name="T44" fmla="*/ 153 w 281"/>
                <a:gd name="T45" fmla="*/ 160 h 350"/>
                <a:gd name="T46" fmla="*/ 45 w 281"/>
                <a:gd name="T47" fmla="*/ 16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350">
                  <a:moveTo>
                    <a:pt x="45" y="199"/>
                  </a:moveTo>
                  <a:lnTo>
                    <a:pt x="45" y="199"/>
                  </a:lnTo>
                  <a:lnTo>
                    <a:pt x="160" y="199"/>
                  </a:lnTo>
                  <a:cubicBezTo>
                    <a:pt x="199" y="199"/>
                    <a:pt x="217" y="218"/>
                    <a:pt x="217" y="261"/>
                  </a:cubicBezTo>
                  <a:lnTo>
                    <a:pt x="217" y="293"/>
                  </a:lnTo>
                  <a:cubicBezTo>
                    <a:pt x="217" y="314"/>
                    <a:pt x="221" y="335"/>
                    <a:pt x="227" y="350"/>
                  </a:cubicBezTo>
                  <a:lnTo>
                    <a:pt x="281" y="350"/>
                  </a:lnTo>
                  <a:lnTo>
                    <a:pt x="281" y="338"/>
                  </a:lnTo>
                  <a:cubicBezTo>
                    <a:pt x="264" y="327"/>
                    <a:pt x="261" y="315"/>
                    <a:pt x="260" y="268"/>
                  </a:cubicBezTo>
                  <a:cubicBezTo>
                    <a:pt x="259" y="211"/>
                    <a:pt x="250" y="193"/>
                    <a:pt x="212" y="177"/>
                  </a:cubicBezTo>
                  <a:cubicBezTo>
                    <a:pt x="252" y="158"/>
                    <a:pt x="268" y="133"/>
                    <a:pt x="268" y="94"/>
                  </a:cubicBezTo>
                  <a:cubicBezTo>
                    <a:pt x="268" y="33"/>
                    <a:pt x="230" y="0"/>
                    <a:pt x="161" y="0"/>
                  </a:cubicBezTo>
                  <a:lnTo>
                    <a:pt x="0" y="0"/>
                  </a:lnTo>
                  <a:lnTo>
                    <a:pt x="0" y="350"/>
                  </a:lnTo>
                  <a:lnTo>
                    <a:pt x="45" y="350"/>
                  </a:lnTo>
                  <a:lnTo>
                    <a:pt x="45" y="199"/>
                  </a:lnTo>
                  <a:close/>
                  <a:moveTo>
                    <a:pt x="45" y="160"/>
                  </a:moveTo>
                  <a:lnTo>
                    <a:pt x="45" y="160"/>
                  </a:lnTo>
                  <a:lnTo>
                    <a:pt x="45" y="40"/>
                  </a:lnTo>
                  <a:lnTo>
                    <a:pt x="153" y="40"/>
                  </a:lnTo>
                  <a:cubicBezTo>
                    <a:pt x="177" y="40"/>
                    <a:pt x="192" y="43"/>
                    <a:pt x="203" y="53"/>
                  </a:cubicBezTo>
                  <a:cubicBezTo>
                    <a:pt x="215" y="63"/>
                    <a:pt x="221" y="79"/>
                    <a:pt x="221" y="100"/>
                  </a:cubicBezTo>
                  <a:cubicBezTo>
                    <a:pt x="221" y="141"/>
                    <a:pt x="200" y="160"/>
                    <a:pt x="153" y="160"/>
                  </a:cubicBezTo>
                  <a:lnTo>
                    <a:pt x="45" y="16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365"/>
            <p:cNvSpPr>
              <a:spLocks/>
            </p:cNvSpPr>
            <p:nvPr/>
          </p:nvSpPr>
          <p:spPr bwMode="auto">
            <a:xfrm>
              <a:off x="4891" y="2957"/>
              <a:ext cx="54" cy="80"/>
            </a:xfrm>
            <a:custGeom>
              <a:avLst/>
              <a:gdLst>
                <a:gd name="T0" fmla="*/ 45 w 235"/>
                <a:gd name="T1" fmla="*/ 190 h 350"/>
                <a:gd name="T2" fmla="*/ 45 w 235"/>
                <a:gd name="T3" fmla="*/ 190 h 350"/>
                <a:gd name="T4" fmla="*/ 212 w 235"/>
                <a:gd name="T5" fmla="*/ 190 h 350"/>
                <a:gd name="T6" fmla="*/ 212 w 235"/>
                <a:gd name="T7" fmla="*/ 151 h 350"/>
                <a:gd name="T8" fmla="*/ 45 w 235"/>
                <a:gd name="T9" fmla="*/ 151 h 350"/>
                <a:gd name="T10" fmla="*/ 45 w 235"/>
                <a:gd name="T11" fmla="*/ 40 h 350"/>
                <a:gd name="T12" fmla="*/ 235 w 235"/>
                <a:gd name="T13" fmla="*/ 40 h 350"/>
                <a:gd name="T14" fmla="*/ 235 w 235"/>
                <a:gd name="T15" fmla="*/ 0 h 350"/>
                <a:gd name="T16" fmla="*/ 0 w 235"/>
                <a:gd name="T17" fmla="*/ 0 h 350"/>
                <a:gd name="T18" fmla="*/ 0 w 235"/>
                <a:gd name="T19" fmla="*/ 350 h 350"/>
                <a:gd name="T20" fmla="*/ 45 w 235"/>
                <a:gd name="T21" fmla="*/ 350 h 350"/>
                <a:gd name="T22" fmla="*/ 45 w 235"/>
                <a:gd name="T23" fmla="*/ 19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350">
                  <a:moveTo>
                    <a:pt x="45" y="190"/>
                  </a:moveTo>
                  <a:lnTo>
                    <a:pt x="45" y="190"/>
                  </a:lnTo>
                  <a:lnTo>
                    <a:pt x="212" y="190"/>
                  </a:lnTo>
                  <a:lnTo>
                    <a:pt x="212" y="151"/>
                  </a:lnTo>
                  <a:lnTo>
                    <a:pt x="45" y="151"/>
                  </a:lnTo>
                  <a:lnTo>
                    <a:pt x="45" y="40"/>
                  </a:lnTo>
                  <a:lnTo>
                    <a:pt x="235" y="40"/>
                  </a:lnTo>
                  <a:lnTo>
                    <a:pt x="235" y="0"/>
                  </a:lnTo>
                  <a:lnTo>
                    <a:pt x="0" y="0"/>
                  </a:lnTo>
                  <a:lnTo>
                    <a:pt x="0" y="350"/>
                  </a:lnTo>
                  <a:lnTo>
                    <a:pt x="45" y="350"/>
                  </a:lnTo>
                  <a:lnTo>
                    <a:pt x="45" y="19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366"/>
            <p:cNvSpPr>
              <a:spLocks noEditPoints="1"/>
            </p:cNvSpPr>
            <p:nvPr/>
          </p:nvSpPr>
          <p:spPr bwMode="auto">
            <a:xfrm>
              <a:off x="2967" y="1711"/>
              <a:ext cx="2408" cy="1344"/>
            </a:xfrm>
            <a:custGeom>
              <a:avLst/>
              <a:gdLst>
                <a:gd name="T0" fmla="*/ 8940 w 10514"/>
                <a:gd name="T1" fmla="*/ 5628 h 5866"/>
                <a:gd name="T2" fmla="*/ 8940 w 10514"/>
                <a:gd name="T3" fmla="*/ 5628 h 5866"/>
                <a:gd name="T4" fmla="*/ 10176 w 10514"/>
                <a:gd name="T5" fmla="*/ 5628 h 5866"/>
                <a:gd name="T6" fmla="*/ 0 w 10514"/>
                <a:gd name="T7" fmla="*/ 5866 h 5866"/>
                <a:gd name="T8" fmla="*/ 0 w 10514"/>
                <a:gd name="T9" fmla="*/ 5866 h 5866"/>
                <a:gd name="T10" fmla="*/ 2867 w 10514"/>
                <a:gd name="T11" fmla="*/ 5441 h 5866"/>
                <a:gd name="T12" fmla="*/ 3823 w 10514"/>
                <a:gd name="T13" fmla="*/ 5017 h 5866"/>
                <a:gd name="T14" fmla="*/ 4302 w 10514"/>
                <a:gd name="T15" fmla="*/ 4592 h 5866"/>
                <a:gd name="T16" fmla="*/ 4779 w 10514"/>
                <a:gd name="T17" fmla="*/ 3996 h 5866"/>
                <a:gd name="T18" fmla="*/ 5735 w 10514"/>
                <a:gd name="T19" fmla="*/ 3230 h 5866"/>
                <a:gd name="T20" fmla="*/ 6691 w 10514"/>
                <a:gd name="T21" fmla="*/ 2636 h 5866"/>
                <a:gd name="T22" fmla="*/ 7168 w 10514"/>
                <a:gd name="T23" fmla="*/ 2210 h 5866"/>
                <a:gd name="T24" fmla="*/ 7646 w 10514"/>
                <a:gd name="T25" fmla="*/ 1870 h 5866"/>
                <a:gd name="T26" fmla="*/ 8124 w 10514"/>
                <a:gd name="T27" fmla="*/ 1530 h 5866"/>
                <a:gd name="T28" fmla="*/ 8602 w 10514"/>
                <a:gd name="T29" fmla="*/ 1020 h 5866"/>
                <a:gd name="T30" fmla="*/ 10035 w 10514"/>
                <a:gd name="T31" fmla="*/ 594 h 5866"/>
                <a:gd name="T32" fmla="*/ 10514 w 10514"/>
                <a:gd name="T33" fmla="*/ 170 h 5866"/>
                <a:gd name="T34" fmla="*/ 10514 w 10514"/>
                <a:gd name="T35" fmla="*/ 0 h 5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14" h="5866">
                  <a:moveTo>
                    <a:pt x="8940" y="5628"/>
                  </a:moveTo>
                  <a:lnTo>
                    <a:pt x="8940" y="5628"/>
                  </a:lnTo>
                  <a:lnTo>
                    <a:pt x="10176" y="5628"/>
                  </a:lnTo>
                  <a:moveTo>
                    <a:pt x="0" y="5866"/>
                  </a:moveTo>
                  <a:lnTo>
                    <a:pt x="0" y="5866"/>
                  </a:lnTo>
                  <a:lnTo>
                    <a:pt x="2867" y="5441"/>
                  </a:lnTo>
                  <a:lnTo>
                    <a:pt x="3823" y="5017"/>
                  </a:lnTo>
                  <a:lnTo>
                    <a:pt x="4302" y="4592"/>
                  </a:lnTo>
                  <a:lnTo>
                    <a:pt x="4779" y="3996"/>
                  </a:lnTo>
                  <a:lnTo>
                    <a:pt x="5735" y="3230"/>
                  </a:lnTo>
                  <a:lnTo>
                    <a:pt x="6691" y="2636"/>
                  </a:lnTo>
                  <a:lnTo>
                    <a:pt x="7168" y="2210"/>
                  </a:lnTo>
                  <a:lnTo>
                    <a:pt x="7646" y="1870"/>
                  </a:lnTo>
                  <a:lnTo>
                    <a:pt x="8124" y="1530"/>
                  </a:lnTo>
                  <a:lnTo>
                    <a:pt x="8602" y="1020"/>
                  </a:lnTo>
                  <a:lnTo>
                    <a:pt x="10035" y="594"/>
                  </a:lnTo>
                  <a:lnTo>
                    <a:pt x="10514" y="170"/>
                  </a:lnTo>
                  <a:lnTo>
                    <a:pt x="10514" y="0"/>
                  </a:lnTo>
                </a:path>
              </a:pathLst>
            </a:custGeom>
            <a:noFill/>
            <a:ln w="23813" cap="flat">
              <a:solidFill>
                <a:srgbClr val="0000C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 name="Freeform 367"/>
            <p:cNvSpPr>
              <a:spLocks noEditPoints="1"/>
            </p:cNvSpPr>
            <p:nvPr/>
          </p:nvSpPr>
          <p:spPr bwMode="auto">
            <a:xfrm>
              <a:off x="2967" y="1711"/>
              <a:ext cx="2463" cy="1363"/>
            </a:xfrm>
            <a:custGeom>
              <a:avLst/>
              <a:gdLst>
                <a:gd name="T0" fmla="*/ 0 w 10752"/>
                <a:gd name="T1" fmla="*/ 0 h 5952"/>
                <a:gd name="T2" fmla="*/ 0 w 10752"/>
                <a:gd name="T3" fmla="*/ 0 h 5952"/>
                <a:gd name="T4" fmla="*/ 0 w 10752"/>
                <a:gd name="T5" fmla="*/ 5952 h 5952"/>
                <a:gd name="T6" fmla="*/ 10752 w 10752"/>
                <a:gd name="T7" fmla="*/ 5952 h 5952"/>
                <a:gd name="T8" fmla="*/ 0 w 10752"/>
                <a:gd name="T9" fmla="*/ 0 h 5952"/>
                <a:gd name="T10" fmla="*/ 0 w 10752"/>
                <a:gd name="T11" fmla="*/ 0 h 5952"/>
              </a:gdLst>
              <a:ahLst/>
              <a:cxnLst>
                <a:cxn ang="0">
                  <a:pos x="T0" y="T1"/>
                </a:cxn>
                <a:cxn ang="0">
                  <a:pos x="T2" y="T3"/>
                </a:cxn>
                <a:cxn ang="0">
                  <a:pos x="T4" y="T5"/>
                </a:cxn>
                <a:cxn ang="0">
                  <a:pos x="T6" y="T7"/>
                </a:cxn>
                <a:cxn ang="0">
                  <a:pos x="T8" y="T9"/>
                </a:cxn>
                <a:cxn ang="0">
                  <a:pos x="T10" y="T11"/>
                </a:cxn>
              </a:cxnLst>
              <a:rect l="0" t="0" r="r" b="b"/>
              <a:pathLst>
                <a:path w="10752" h="5952">
                  <a:moveTo>
                    <a:pt x="0" y="0"/>
                  </a:moveTo>
                  <a:lnTo>
                    <a:pt x="0" y="0"/>
                  </a:lnTo>
                  <a:lnTo>
                    <a:pt x="0" y="5952"/>
                  </a:lnTo>
                  <a:lnTo>
                    <a:pt x="10752" y="5952"/>
                  </a:lnTo>
                  <a:moveTo>
                    <a:pt x="0" y="0"/>
                  </a:moveTo>
                  <a:lnTo>
                    <a:pt x="0" y="0"/>
                  </a:lnTo>
                  <a:close/>
                </a:path>
              </a:pathLst>
            </a:custGeom>
            <a:noFill/>
            <a:ln w="4763"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en-US" dirty="0" smtClean="0"/>
              <a:t>Interference Alignment</a:t>
            </a:r>
            <a:endParaRPr lang="en-US" dirty="0"/>
          </a:p>
        </p:txBody>
      </p:sp>
      <p:sp>
        <p:nvSpPr>
          <p:cNvPr id="18" name="TextBox 17"/>
          <p:cNvSpPr txBox="1"/>
          <p:nvPr/>
        </p:nvSpPr>
        <p:spPr>
          <a:xfrm>
            <a:off x="5519411" y="1899538"/>
            <a:ext cx="2393441" cy="492443"/>
          </a:xfrm>
          <a:prstGeom prst="rect">
            <a:avLst/>
          </a:prstGeom>
          <a:noFill/>
        </p:spPr>
        <p:txBody>
          <a:bodyPr wrap="none" rtlCol="0">
            <a:spAutoFit/>
          </a:bodyPr>
          <a:lstStyle/>
          <a:p>
            <a:r>
              <a:rPr lang="en-US" sz="2600" dirty="0" smtClean="0"/>
              <a:t>Avg. gain = 1.6 ×</a:t>
            </a:r>
            <a:endParaRPr lang="en-US" sz="2600" dirty="0"/>
          </a:p>
        </p:txBody>
      </p:sp>
      <p:sp>
        <p:nvSpPr>
          <p:cNvPr id="14" name="TextBox 13"/>
          <p:cNvSpPr txBox="1"/>
          <p:nvPr/>
        </p:nvSpPr>
        <p:spPr>
          <a:xfrm>
            <a:off x="5498536" y="1474545"/>
            <a:ext cx="2410210" cy="492443"/>
          </a:xfrm>
          <a:prstGeom prst="rect">
            <a:avLst/>
          </a:prstGeom>
          <a:noFill/>
        </p:spPr>
        <p:txBody>
          <a:bodyPr wrap="none" rtlCol="0">
            <a:spAutoFit/>
          </a:bodyPr>
          <a:lstStyle/>
          <a:p>
            <a:r>
              <a:rPr lang="en-US" sz="2600" b="1" dirty="0" smtClean="0"/>
              <a:t>TCP Throughput</a:t>
            </a:r>
            <a:endParaRPr lang="en-US" sz="2600" b="1" dirty="0"/>
          </a:p>
        </p:txBody>
      </p:sp>
      <p:sp>
        <p:nvSpPr>
          <p:cNvPr id="15" name="TextBox 14"/>
          <p:cNvSpPr txBox="1"/>
          <p:nvPr/>
        </p:nvSpPr>
        <p:spPr>
          <a:xfrm>
            <a:off x="566242" y="6032060"/>
            <a:ext cx="8199455" cy="523220"/>
          </a:xfrm>
          <a:prstGeom prst="rect">
            <a:avLst/>
          </a:prstGeom>
          <a:noFill/>
        </p:spPr>
        <p:txBody>
          <a:bodyPr wrap="none" rtlCol="0">
            <a:spAutoFit/>
          </a:bodyPr>
          <a:lstStyle/>
          <a:p>
            <a:r>
              <a:rPr lang="en-US" sz="2800" dirty="0" smtClean="0">
                <a:solidFill>
                  <a:srgbClr val="0000FF"/>
                </a:solidFill>
              </a:rPr>
              <a:t>OpenRF achieves similar gains for beamforming as well</a:t>
            </a:r>
          </a:p>
        </p:txBody>
      </p:sp>
      <p:sp>
        <p:nvSpPr>
          <p:cNvPr id="21" name="Rectangle 20"/>
          <p:cNvSpPr/>
          <p:nvPr/>
        </p:nvSpPr>
        <p:spPr>
          <a:xfrm>
            <a:off x="4705503" y="2301439"/>
            <a:ext cx="4272972" cy="2574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780661" y="1569039"/>
            <a:ext cx="7388021" cy="4683235"/>
            <a:chOff x="780661" y="1569039"/>
            <a:chExt cx="7388021" cy="4683235"/>
          </a:xfrm>
        </p:grpSpPr>
        <p:grpSp>
          <p:nvGrpSpPr>
            <p:cNvPr id="383" name="Group 382"/>
            <p:cNvGrpSpPr/>
            <p:nvPr/>
          </p:nvGrpSpPr>
          <p:grpSpPr>
            <a:xfrm>
              <a:off x="780661" y="1569039"/>
              <a:ext cx="7388021" cy="4683235"/>
              <a:chOff x="780661" y="1569039"/>
              <a:chExt cx="7388021" cy="4683235"/>
            </a:xfrm>
          </p:grpSpPr>
          <p:grpSp>
            <p:nvGrpSpPr>
              <p:cNvPr id="384" name="Group 4"/>
              <p:cNvGrpSpPr>
                <a:grpSpLocks noChangeAspect="1"/>
              </p:cNvGrpSpPr>
              <p:nvPr/>
            </p:nvGrpSpPr>
            <p:grpSpPr bwMode="auto">
              <a:xfrm>
                <a:off x="780661" y="1714183"/>
                <a:ext cx="7084523" cy="4455994"/>
                <a:chOff x="37" y="969"/>
                <a:chExt cx="1838" cy="1028"/>
              </a:xfrm>
            </p:grpSpPr>
            <p:sp>
              <p:nvSpPr>
                <p:cNvPr id="392" name="AutoShape 3"/>
                <p:cNvSpPr>
                  <a:spLocks noChangeAspect="1" noChangeArrowheads="1" noTextEdit="1"/>
                </p:cNvSpPr>
                <p:nvPr/>
              </p:nvSpPr>
              <p:spPr bwMode="auto">
                <a:xfrm>
                  <a:off x="37" y="969"/>
                  <a:ext cx="1838" cy="1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93" name="Group 205"/>
                <p:cNvGrpSpPr>
                  <a:grpSpLocks/>
                </p:cNvGrpSpPr>
                <p:nvPr/>
              </p:nvGrpSpPr>
              <p:grpSpPr bwMode="auto">
                <a:xfrm>
                  <a:off x="135" y="1017"/>
                  <a:ext cx="1689" cy="970"/>
                  <a:chOff x="135" y="1017"/>
                  <a:chExt cx="1689" cy="970"/>
                </a:xfrm>
              </p:grpSpPr>
              <p:sp>
                <p:nvSpPr>
                  <p:cNvPr id="440" name="Freeform 5"/>
                  <p:cNvSpPr>
                    <a:spLocks/>
                  </p:cNvSpPr>
                  <p:nvPr/>
                </p:nvSpPr>
                <p:spPr bwMode="auto">
                  <a:xfrm>
                    <a:off x="374" y="1801"/>
                    <a:ext cx="11"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 name="Freeform 6"/>
                  <p:cNvSpPr>
                    <a:spLocks noEditPoints="1"/>
                  </p:cNvSpPr>
                  <p:nvPr/>
                </p:nvSpPr>
                <p:spPr bwMode="auto">
                  <a:xfrm>
                    <a:off x="306" y="1778"/>
                    <a:ext cx="28" cy="45"/>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7"/>
                  <p:cNvSpPr>
                    <a:spLocks/>
                  </p:cNvSpPr>
                  <p:nvPr/>
                </p:nvSpPr>
                <p:spPr bwMode="auto">
                  <a:xfrm>
                    <a:off x="374" y="1674"/>
                    <a:ext cx="11"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 name="Freeform 8"/>
                  <p:cNvSpPr>
                    <a:spLocks/>
                  </p:cNvSpPr>
                  <p:nvPr/>
                </p:nvSpPr>
                <p:spPr bwMode="auto">
                  <a:xfrm>
                    <a:off x="305" y="1651"/>
                    <a:ext cx="30" cy="45"/>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9"/>
                  <p:cNvSpPr>
                    <a:spLocks/>
                  </p:cNvSpPr>
                  <p:nvPr/>
                </p:nvSpPr>
                <p:spPr bwMode="auto">
                  <a:xfrm>
                    <a:off x="374" y="1547"/>
                    <a:ext cx="11"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 name="Freeform 10"/>
                  <p:cNvSpPr>
                    <a:spLocks/>
                  </p:cNvSpPr>
                  <p:nvPr/>
                </p:nvSpPr>
                <p:spPr bwMode="auto">
                  <a:xfrm>
                    <a:off x="275" y="1524"/>
                    <a:ext cx="15" cy="44"/>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11"/>
                  <p:cNvSpPr>
                    <a:spLocks noEditPoints="1"/>
                  </p:cNvSpPr>
                  <p:nvPr/>
                </p:nvSpPr>
                <p:spPr bwMode="auto">
                  <a:xfrm>
                    <a:off x="306" y="1524"/>
                    <a:ext cx="28" cy="45"/>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12"/>
                  <p:cNvSpPr>
                    <a:spLocks/>
                  </p:cNvSpPr>
                  <p:nvPr/>
                </p:nvSpPr>
                <p:spPr bwMode="auto">
                  <a:xfrm>
                    <a:off x="374" y="1420"/>
                    <a:ext cx="11"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 name="Freeform 13"/>
                  <p:cNvSpPr>
                    <a:spLocks/>
                  </p:cNvSpPr>
                  <p:nvPr/>
                </p:nvSpPr>
                <p:spPr bwMode="auto">
                  <a:xfrm>
                    <a:off x="275" y="1397"/>
                    <a:ext cx="15" cy="44"/>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14"/>
                  <p:cNvSpPr>
                    <a:spLocks/>
                  </p:cNvSpPr>
                  <p:nvPr/>
                </p:nvSpPr>
                <p:spPr bwMode="auto">
                  <a:xfrm>
                    <a:off x="305" y="1397"/>
                    <a:ext cx="30" cy="45"/>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15"/>
                  <p:cNvSpPr>
                    <a:spLocks/>
                  </p:cNvSpPr>
                  <p:nvPr/>
                </p:nvSpPr>
                <p:spPr bwMode="auto">
                  <a:xfrm>
                    <a:off x="374" y="1294"/>
                    <a:ext cx="11"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 name="Freeform 16"/>
                  <p:cNvSpPr>
                    <a:spLocks/>
                  </p:cNvSpPr>
                  <p:nvPr/>
                </p:nvSpPr>
                <p:spPr bwMode="auto">
                  <a:xfrm>
                    <a:off x="271" y="1271"/>
                    <a:ext cx="30" cy="43"/>
                  </a:xfrm>
                  <a:custGeom>
                    <a:avLst/>
                    <a:gdLst>
                      <a:gd name="T0" fmla="*/ 226 w 229"/>
                      <a:gd name="T1" fmla="*/ 298 h 340"/>
                      <a:gd name="T2" fmla="*/ 226 w 229"/>
                      <a:gd name="T3" fmla="*/ 298 h 340"/>
                      <a:gd name="T4" fmla="*/ 47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8 w 229"/>
                      <a:gd name="T25" fmla="*/ 37 h 340"/>
                      <a:gd name="T26" fmla="*/ 185 w 229"/>
                      <a:gd name="T27" fmla="*/ 100 h 340"/>
                      <a:gd name="T28" fmla="*/ 139 w 229"/>
                      <a:gd name="T29" fmla="*/ 168 h 340"/>
                      <a:gd name="T30" fmla="*/ 95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7"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1" y="95"/>
                          <a:pt x="54" y="81"/>
                          <a:pt x="60" y="70"/>
                        </a:cubicBezTo>
                        <a:cubicBezTo>
                          <a:pt x="71" y="49"/>
                          <a:pt x="93" y="37"/>
                          <a:pt x="118" y="37"/>
                        </a:cubicBezTo>
                        <a:cubicBezTo>
                          <a:pt x="157" y="37"/>
                          <a:pt x="185" y="64"/>
                          <a:pt x="185" y="100"/>
                        </a:cubicBezTo>
                        <a:cubicBezTo>
                          <a:pt x="185" y="127"/>
                          <a:pt x="170" y="150"/>
                          <a:pt x="139" y="168"/>
                        </a:cubicBezTo>
                        <a:lnTo>
                          <a:pt x="95" y="192"/>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17"/>
                  <p:cNvSpPr>
                    <a:spLocks noEditPoints="1"/>
                  </p:cNvSpPr>
                  <p:nvPr/>
                </p:nvSpPr>
                <p:spPr bwMode="auto">
                  <a:xfrm>
                    <a:off x="306" y="1271"/>
                    <a:ext cx="28" cy="44"/>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18"/>
                  <p:cNvSpPr>
                    <a:spLocks/>
                  </p:cNvSpPr>
                  <p:nvPr/>
                </p:nvSpPr>
                <p:spPr bwMode="auto">
                  <a:xfrm>
                    <a:off x="374" y="1167"/>
                    <a:ext cx="11"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 name="Freeform 19"/>
                  <p:cNvSpPr>
                    <a:spLocks/>
                  </p:cNvSpPr>
                  <p:nvPr/>
                </p:nvSpPr>
                <p:spPr bwMode="auto">
                  <a:xfrm>
                    <a:off x="271" y="1144"/>
                    <a:ext cx="30" cy="43"/>
                  </a:xfrm>
                  <a:custGeom>
                    <a:avLst/>
                    <a:gdLst>
                      <a:gd name="T0" fmla="*/ 226 w 229"/>
                      <a:gd name="T1" fmla="*/ 298 h 340"/>
                      <a:gd name="T2" fmla="*/ 226 w 229"/>
                      <a:gd name="T3" fmla="*/ 298 h 340"/>
                      <a:gd name="T4" fmla="*/ 47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8 w 229"/>
                      <a:gd name="T25" fmla="*/ 37 h 340"/>
                      <a:gd name="T26" fmla="*/ 185 w 229"/>
                      <a:gd name="T27" fmla="*/ 100 h 340"/>
                      <a:gd name="T28" fmla="*/ 139 w 229"/>
                      <a:gd name="T29" fmla="*/ 168 h 340"/>
                      <a:gd name="T30" fmla="*/ 95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7"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1" y="95"/>
                          <a:pt x="54" y="81"/>
                          <a:pt x="60" y="70"/>
                        </a:cubicBezTo>
                        <a:cubicBezTo>
                          <a:pt x="71" y="49"/>
                          <a:pt x="93" y="37"/>
                          <a:pt x="118" y="37"/>
                        </a:cubicBezTo>
                        <a:cubicBezTo>
                          <a:pt x="157" y="37"/>
                          <a:pt x="185" y="64"/>
                          <a:pt x="185" y="100"/>
                        </a:cubicBezTo>
                        <a:cubicBezTo>
                          <a:pt x="185" y="127"/>
                          <a:pt x="170" y="150"/>
                          <a:pt x="139" y="168"/>
                        </a:cubicBezTo>
                        <a:lnTo>
                          <a:pt x="95" y="192"/>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20"/>
                  <p:cNvSpPr>
                    <a:spLocks/>
                  </p:cNvSpPr>
                  <p:nvPr/>
                </p:nvSpPr>
                <p:spPr bwMode="auto">
                  <a:xfrm>
                    <a:off x="305" y="1144"/>
                    <a:ext cx="30" cy="45"/>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21"/>
                  <p:cNvSpPr>
                    <a:spLocks/>
                  </p:cNvSpPr>
                  <p:nvPr/>
                </p:nvSpPr>
                <p:spPr bwMode="auto">
                  <a:xfrm>
                    <a:off x="374" y="1040"/>
                    <a:ext cx="11"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 name="Freeform 22"/>
                  <p:cNvSpPr>
                    <a:spLocks/>
                  </p:cNvSpPr>
                  <p:nvPr/>
                </p:nvSpPr>
                <p:spPr bwMode="auto">
                  <a:xfrm>
                    <a:off x="271" y="1017"/>
                    <a:ext cx="29" cy="45"/>
                  </a:xfrm>
                  <a:custGeom>
                    <a:avLst/>
                    <a:gdLst>
                      <a:gd name="T0" fmla="*/ 91 w 227"/>
                      <a:gd name="T1" fmla="*/ 184 h 351"/>
                      <a:gd name="T2" fmla="*/ 91 w 227"/>
                      <a:gd name="T3" fmla="*/ 184 h 351"/>
                      <a:gd name="T4" fmla="*/ 96 w 227"/>
                      <a:gd name="T5" fmla="*/ 184 h 351"/>
                      <a:gd name="T6" fmla="*/ 114 w 227"/>
                      <a:gd name="T7" fmla="*/ 183 h 351"/>
                      <a:gd name="T8" fmla="*/ 184 w 227"/>
                      <a:gd name="T9" fmla="*/ 245 h 351"/>
                      <a:gd name="T10" fmla="*/ 114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70 w 227"/>
                      <a:gd name="T23" fmla="*/ 164 h 351"/>
                      <a:gd name="T24" fmla="*/ 217 w 227"/>
                      <a:gd name="T25" fmla="*/ 93 h 351"/>
                      <a:gd name="T26" fmla="*/ 114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7 w 227"/>
                      <a:gd name="T39" fmla="*/ 141 h 351"/>
                      <a:gd name="T40" fmla="*/ 91 w 227"/>
                      <a:gd name="T41" fmla="*/ 148 h 351"/>
                      <a:gd name="T42" fmla="*/ 91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1" y="184"/>
                        </a:moveTo>
                        <a:lnTo>
                          <a:pt x="91" y="184"/>
                        </a:lnTo>
                        <a:lnTo>
                          <a:pt x="96" y="184"/>
                        </a:lnTo>
                        <a:lnTo>
                          <a:pt x="114" y="183"/>
                        </a:lnTo>
                        <a:cubicBezTo>
                          <a:pt x="160" y="183"/>
                          <a:pt x="184" y="204"/>
                          <a:pt x="184" y="245"/>
                        </a:cubicBezTo>
                        <a:cubicBezTo>
                          <a:pt x="184" y="288"/>
                          <a:pt x="158" y="313"/>
                          <a:pt x="114" y="313"/>
                        </a:cubicBezTo>
                        <a:cubicBezTo>
                          <a:pt x="68" y="313"/>
                          <a:pt x="45" y="290"/>
                          <a:pt x="42" y="241"/>
                        </a:cubicBezTo>
                        <a:lnTo>
                          <a:pt x="0" y="241"/>
                        </a:lnTo>
                        <a:cubicBezTo>
                          <a:pt x="2" y="268"/>
                          <a:pt x="7" y="286"/>
                          <a:pt x="15" y="301"/>
                        </a:cubicBezTo>
                        <a:cubicBezTo>
                          <a:pt x="32" y="334"/>
                          <a:pt x="66" y="351"/>
                          <a:pt x="112" y="351"/>
                        </a:cubicBezTo>
                        <a:cubicBezTo>
                          <a:pt x="182" y="351"/>
                          <a:pt x="227" y="309"/>
                          <a:pt x="227" y="245"/>
                        </a:cubicBezTo>
                        <a:cubicBezTo>
                          <a:pt x="227" y="202"/>
                          <a:pt x="210" y="178"/>
                          <a:pt x="170" y="164"/>
                        </a:cubicBezTo>
                        <a:cubicBezTo>
                          <a:pt x="201" y="151"/>
                          <a:pt x="217" y="127"/>
                          <a:pt x="217" y="93"/>
                        </a:cubicBezTo>
                        <a:cubicBezTo>
                          <a:pt x="217" y="35"/>
                          <a:pt x="178" y="0"/>
                          <a:pt x="114" y="0"/>
                        </a:cubicBezTo>
                        <a:cubicBezTo>
                          <a:pt x="45" y="0"/>
                          <a:pt x="9" y="37"/>
                          <a:pt x="7" y="110"/>
                        </a:cubicBezTo>
                        <a:lnTo>
                          <a:pt x="49" y="110"/>
                        </a:lnTo>
                        <a:cubicBezTo>
                          <a:pt x="50" y="89"/>
                          <a:pt x="52" y="77"/>
                          <a:pt x="57" y="67"/>
                        </a:cubicBezTo>
                        <a:cubicBezTo>
                          <a:pt x="67" y="48"/>
                          <a:pt x="88" y="37"/>
                          <a:pt x="114" y="37"/>
                        </a:cubicBezTo>
                        <a:cubicBezTo>
                          <a:pt x="151" y="37"/>
                          <a:pt x="174" y="59"/>
                          <a:pt x="174" y="95"/>
                        </a:cubicBezTo>
                        <a:cubicBezTo>
                          <a:pt x="174" y="119"/>
                          <a:pt x="165" y="133"/>
                          <a:pt x="147" y="141"/>
                        </a:cubicBezTo>
                        <a:cubicBezTo>
                          <a:pt x="135" y="146"/>
                          <a:pt x="120" y="147"/>
                          <a:pt x="91" y="148"/>
                        </a:cubicBezTo>
                        <a:lnTo>
                          <a:pt x="91"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23"/>
                  <p:cNvSpPr>
                    <a:spLocks noEditPoints="1"/>
                  </p:cNvSpPr>
                  <p:nvPr/>
                </p:nvSpPr>
                <p:spPr bwMode="auto">
                  <a:xfrm>
                    <a:off x="306" y="1017"/>
                    <a:ext cx="28" cy="45"/>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24"/>
                  <p:cNvSpPr>
                    <a:spLocks/>
                  </p:cNvSpPr>
                  <p:nvPr/>
                </p:nvSpPr>
                <p:spPr bwMode="auto">
                  <a:xfrm>
                    <a:off x="374" y="1790"/>
                    <a:ext cx="0" cy="11"/>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 name="Freeform 25"/>
                  <p:cNvSpPr>
                    <a:spLocks noEditPoints="1"/>
                  </p:cNvSpPr>
                  <p:nvPr/>
                </p:nvSpPr>
                <p:spPr bwMode="auto">
                  <a:xfrm>
                    <a:off x="368" y="1839"/>
                    <a:ext cx="29" cy="45"/>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26"/>
                  <p:cNvSpPr>
                    <a:spLocks/>
                  </p:cNvSpPr>
                  <p:nvPr/>
                </p:nvSpPr>
                <p:spPr bwMode="auto">
                  <a:xfrm>
                    <a:off x="609" y="1790"/>
                    <a:ext cx="0" cy="11"/>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 name="Freeform 27"/>
                  <p:cNvSpPr>
                    <a:spLocks/>
                  </p:cNvSpPr>
                  <p:nvPr/>
                </p:nvSpPr>
                <p:spPr bwMode="auto">
                  <a:xfrm>
                    <a:off x="603" y="1839"/>
                    <a:ext cx="29" cy="45"/>
                  </a:xfrm>
                  <a:custGeom>
                    <a:avLst/>
                    <a:gdLst>
                      <a:gd name="T0" fmla="*/ 211 w 229"/>
                      <a:gd name="T1" fmla="*/ 0 h 351"/>
                      <a:gd name="T2" fmla="*/ 211 w 229"/>
                      <a:gd name="T3" fmla="*/ 0 h 351"/>
                      <a:gd name="T4" fmla="*/ 35 w 229"/>
                      <a:gd name="T5" fmla="*/ 0 h 351"/>
                      <a:gd name="T6" fmla="*/ 10 w 229"/>
                      <a:gd name="T7" fmla="*/ 185 h 351"/>
                      <a:gd name="T8" fmla="*/ 49 w 229"/>
                      <a:gd name="T9" fmla="*/ 185 h 351"/>
                      <a:gd name="T10" fmla="*/ 111 w 229"/>
                      <a:gd name="T11" fmla="*/ 153 h 351"/>
                      <a:gd name="T12" fmla="*/ 185 w 229"/>
                      <a:gd name="T13" fmla="*/ 235 h 351"/>
                      <a:gd name="T14" fmla="*/ 111 w 229"/>
                      <a:gd name="T15" fmla="*/ 313 h 351"/>
                      <a:gd name="T16" fmla="*/ 42 w 229"/>
                      <a:gd name="T17" fmla="*/ 256 h 351"/>
                      <a:gd name="T18" fmla="*/ 0 w 229"/>
                      <a:gd name="T19" fmla="*/ 256 h 351"/>
                      <a:gd name="T20" fmla="*/ 20 w 229"/>
                      <a:gd name="T21" fmla="*/ 310 h 351"/>
                      <a:gd name="T22" fmla="*/ 112 w 229"/>
                      <a:gd name="T23" fmla="*/ 351 h 351"/>
                      <a:gd name="T24" fmla="*/ 229 w 229"/>
                      <a:gd name="T25" fmla="*/ 229 h 351"/>
                      <a:gd name="T26" fmla="*/ 119 w 229"/>
                      <a:gd name="T27" fmla="*/ 116 h 351"/>
                      <a:gd name="T28" fmla="*/ 56 w 229"/>
                      <a:gd name="T29" fmla="*/ 136 h 351"/>
                      <a:gd name="T30" fmla="*/ 69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5" y="0"/>
                        </a:lnTo>
                        <a:lnTo>
                          <a:pt x="10" y="185"/>
                        </a:lnTo>
                        <a:lnTo>
                          <a:pt x="49" y="185"/>
                        </a:lnTo>
                        <a:cubicBezTo>
                          <a:pt x="69" y="161"/>
                          <a:pt x="85" y="153"/>
                          <a:pt x="111" y="153"/>
                        </a:cubicBezTo>
                        <a:cubicBezTo>
                          <a:pt x="157" y="153"/>
                          <a:pt x="185" y="184"/>
                          <a:pt x="185" y="235"/>
                        </a:cubicBezTo>
                        <a:cubicBezTo>
                          <a:pt x="185" y="283"/>
                          <a:pt x="157" y="313"/>
                          <a:pt x="111" y="313"/>
                        </a:cubicBezTo>
                        <a:cubicBezTo>
                          <a:pt x="74" y="313"/>
                          <a:pt x="52" y="294"/>
                          <a:pt x="42" y="256"/>
                        </a:cubicBezTo>
                        <a:lnTo>
                          <a:pt x="0" y="256"/>
                        </a:lnTo>
                        <a:cubicBezTo>
                          <a:pt x="5" y="284"/>
                          <a:pt x="10" y="297"/>
                          <a:pt x="20" y="310"/>
                        </a:cubicBezTo>
                        <a:cubicBezTo>
                          <a:pt x="39" y="336"/>
                          <a:pt x="74" y="351"/>
                          <a:pt x="112" y="351"/>
                        </a:cubicBezTo>
                        <a:cubicBezTo>
                          <a:pt x="181" y="351"/>
                          <a:pt x="229" y="301"/>
                          <a:pt x="229" y="229"/>
                        </a:cubicBezTo>
                        <a:cubicBezTo>
                          <a:pt x="229" y="162"/>
                          <a:pt x="184" y="116"/>
                          <a:pt x="119" y="116"/>
                        </a:cubicBezTo>
                        <a:cubicBezTo>
                          <a:pt x="95" y="116"/>
                          <a:pt x="76" y="122"/>
                          <a:pt x="56" y="136"/>
                        </a:cubicBezTo>
                        <a:lnTo>
                          <a:pt x="69"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28"/>
                  <p:cNvSpPr>
                    <a:spLocks/>
                  </p:cNvSpPr>
                  <p:nvPr/>
                </p:nvSpPr>
                <p:spPr bwMode="auto">
                  <a:xfrm>
                    <a:off x="844" y="1790"/>
                    <a:ext cx="0" cy="11"/>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 name="Freeform 29"/>
                  <p:cNvSpPr>
                    <a:spLocks/>
                  </p:cNvSpPr>
                  <p:nvPr/>
                </p:nvSpPr>
                <p:spPr bwMode="auto">
                  <a:xfrm>
                    <a:off x="825" y="1839"/>
                    <a:ext cx="15" cy="44"/>
                  </a:xfrm>
                  <a:custGeom>
                    <a:avLst/>
                    <a:gdLst>
                      <a:gd name="T0" fmla="*/ 75 w 118"/>
                      <a:gd name="T1" fmla="*/ 98 h 340"/>
                      <a:gd name="T2" fmla="*/ 75 w 118"/>
                      <a:gd name="T3" fmla="*/ 98 h 340"/>
                      <a:gd name="T4" fmla="*/ 75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5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5" y="98"/>
                        </a:moveTo>
                        <a:lnTo>
                          <a:pt x="75" y="98"/>
                        </a:lnTo>
                        <a:lnTo>
                          <a:pt x="75" y="340"/>
                        </a:lnTo>
                        <a:lnTo>
                          <a:pt x="118" y="340"/>
                        </a:lnTo>
                        <a:lnTo>
                          <a:pt x="118" y="0"/>
                        </a:lnTo>
                        <a:lnTo>
                          <a:pt x="90"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30"/>
                  <p:cNvSpPr>
                    <a:spLocks noEditPoints="1"/>
                  </p:cNvSpPr>
                  <p:nvPr/>
                </p:nvSpPr>
                <p:spPr bwMode="auto">
                  <a:xfrm>
                    <a:off x="855" y="1839"/>
                    <a:ext cx="29" cy="45"/>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31"/>
                  <p:cNvSpPr>
                    <a:spLocks/>
                  </p:cNvSpPr>
                  <p:nvPr/>
                </p:nvSpPr>
                <p:spPr bwMode="auto">
                  <a:xfrm>
                    <a:off x="1079" y="1790"/>
                    <a:ext cx="0" cy="11"/>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 name="Freeform 32"/>
                  <p:cNvSpPr>
                    <a:spLocks/>
                  </p:cNvSpPr>
                  <p:nvPr/>
                </p:nvSpPr>
                <p:spPr bwMode="auto">
                  <a:xfrm>
                    <a:off x="1060" y="1839"/>
                    <a:ext cx="15" cy="44"/>
                  </a:xfrm>
                  <a:custGeom>
                    <a:avLst/>
                    <a:gdLst>
                      <a:gd name="T0" fmla="*/ 75 w 118"/>
                      <a:gd name="T1" fmla="*/ 98 h 340"/>
                      <a:gd name="T2" fmla="*/ 75 w 118"/>
                      <a:gd name="T3" fmla="*/ 98 h 340"/>
                      <a:gd name="T4" fmla="*/ 75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5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5" y="98"/>
                        </a:moveTo>
                        <a:lnTo>
                          <a:pt x="75" y="98"/>
                        </a:lnTo>
                        <a:lnTo>
                          <a:pt x="75" y="340"/>
                        </a:lnTo>
                        <a:lnTo>
                          <a:pt x="118" y="340"/>
                        </a:lnTo>
                        <a:lnTo>
                          <a:pt x="118" y="0"/>
                        </a:lnTo>
                        <a:lnTo>
                          <a:pt x="90"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33"/>
                  <p:cNvSpPr>
                    <a:spLocks/>
                  </p:cNvSpPr>
                  <p:nvPr/>
                </p:nvSpPr>
                <p:spPr bwMode="auto">
                  <a:xfrm>
                    <a:off x="1090" y="1839"/>
                    <a:ext cx="29" cy="45"/>
                  </a:xfrm>
                  <a:custGeom>
                    <a:avLst/>
                    <a:gdLst>
                      <a:gd name="T0" fmla="*/ 211 w 229"/>
                      <a:gd name="T1" fmla="*/ 0 h 351"/>
                      <a:gd name="T2" fmla="*/ 211 w 229"/>
                      <a:gd name="T3" fmla="*/ 0 h 351"/>
                      <a:gd name="T4" fmla="*/ 36 w 229"/>
                      <a:gd name="T5" fmla="*/ 0 h 351"/>
                      <a:gd name="T6" fmla="*/ 11 w 229"/>
                      <a:gd name="T7" fmla="*/ 185 h 351"/>
                      <a:gd name="T8" fmla="*/ 49 w 229"/>
                      <a:gd name="T9" fmla="*/ 185 h 351"/>
                      <a:gd name="T10" fmla="*/ 112 w 229"/>
                      <a:gd name="T11" fmla="*/ 153 h 351"/>
                      <a:gd name="T12" fmla="*/ 186 w 229"/>
                      <a:gd name="T13" fmla="*/ 235 h 351"/>
                      <a:gd name="T14" fmla="*/ 112 w 229"/>
                      <a:gd name="T15" fmla="*/ 313 h 351"/>
                      <a:gd name="T16" fmla="*/ 42 w 229"/>
                      <a:gd name="T17" fmla="*/ 256 h 351"/>
                      <a:gd name="T18" fmla="*/ 0 w 229"/>
                      <a:gd name="T19" fmla="*/ 256 h 351"/>
                      <a:gd name="T20" fmla="*/ 21 w 229"/>
                      <a:gd name="T21" fmla="*/ 310 h 351"/>
                      <a:gd name="T22" fmla="*/ 113 w 229"/>
                      <a:gd name="T23" fmla="*/ 351 h 351"/>
                      <a:gd name="T24" fmla="*/ 229 w 229"/>
                      <a:gd name="T25" fmla="*/ 229 h 351"/>
                      <a:gd name="T26" fmla="*/ 119 w 229"/>
                      <a:gd name="T27" fmla="*/ 116 h 351"/>
                      <a:gd name="T28" fmla="*/ 57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1" y="185"/>
                        </a:lnTo>
                        <a:lnTo>
                          <a:pt x="49" y="185"/>
                        </a:lnTo>
                        <a:cubicBezTo>
                          <a:pt x="69" y="161"/>
                          <a:pt x="85" y="153"/>
                          <a:pt x="112" y="153"/>
                        </a:cubicBezTo>
                        <a:cubicBezTo>
                          <a:pt x="157" y="153"/>
                          <a:pt x="186" y="184"/>
                          <a:pt x="186" y="235"/>
                        </a:cubicBezTo>
                        <a:cubicBezTo>
                          <a:pt x="186" y="283"/>
                          <a:pt x="158" y="313"/>
                          <a:pt x="112" y="313"/>
                        </a:cubicBezTo>
                        <a:cubicBezTo>
                          <a:pt x="75" y="313"/>
                          <a:pt x="52" y="294"/>
                          <a:pt x="42" y="256"/>
                        </a:cubicBezTo>
                        <a:lnTo>
                          <a:pt x="0" y="256"/>
                        </a:lnTo>
                        <a:cubicBezTo>
                          <a:pt x="6" y="284"/>
                          <a:pt x="11" y="297"/>
                          <a:pt x="21" y="310"/>
                        </a:cubicBezTo>
                        <a:cubicBezTo>
                          <a:pt x="40" y="336"/>
                          <a:pt x="74" y="351"/>
                          <a:pt x="113" y="351"/>
                        </a:cubicBezTo>
                        <a:cubicBezTo>
                          <a:pt x="181" y="351"/>
                          <a:pt x="229" y="301"/>
                          <a:pt x="229" y="229"/>
                        </a:cubicBezTo>
                        <a:cubicBezTo>
                          <a:pt x="229" y="162"/>
                          <a:pt x="184" y="116"/>
                          <a:pt x="119" y="116"/>
                        </a:cubicBezTo>
                        <a:cubicBezTo>
                          <a:pt x="95" y="116"/>
                          <a:pt x="76" y="122"/>
                          <a:pt x="57"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34"/>
                  <p:cNvSpPr>
                    <a:spLocks/>
                  </p:cNvSpPr>
                  <p:nvPr/>
                </p:nvSpPr>
                <p:spPr bwMode="auto">
                  <a:xfrm>
                    <a:off x="1314" y="1790"/>
                    <a:ext cx="0" cy="11"/>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 name="Freeform 35"/>
                  <p:cNvSpPr>
                    <a:spLocks/>
                  </p:cNvSpPr>
                  <p:nvPr/>
                </p:nvSpPr>
                <p:spPr bwMode="auto">
                  <a:xfrm>
                    <a:off x="1291" y="1839"/>
                    <a:ext cx="29" cy="44"/>
                  </a:xfrm>
                  <a:custGeom>
                    <a:avLst/>
                    <a:gdLst>
                      <a:gd name="T0" fmla="*/ 226 w 228"/>
                      <a:gd name="T1" fmla="*/ 298 h 340"/>
                      <a:gd name="T2" fmla="*/ 226 w 228"/>
                      <a:gd name="T3" fmla="*/ 298 h 340"/>
                      <a:gd name="T4" fmla="*/ 47 w 228"/>
                      <a:gd name="T5" fmla="*/ 298 h 340"/>
                      <a:gd name="T6" fmla="*/ 108 w 228"/>
                      <a:gd name="T7" fmla="*/ 228 h 340"/>
                      <a:gd name="T8" fmla="*/ 156 w 228"/>
                      <a:gd name="T9" fmla="*/ 202 h 340"/>
                      <a:gd name="T10" fmla="*/ 228 w 228"/>
                      <a:gd name="T11" fmla="*/ 100 h 340"/>
                      <a:gd name="T12" fmla="*/ 196 w 228"/>
                      <a:gd name="T13" fmla="*/ 27 h 340"/>
                      <a:gd name="T14" fmla="*/ 119 w 228"/>
                      <a:gd name="T15" fmla="*/ 0 h 340"/>
                      <a:gd name="T16" fmla="*/ 25 w 228"/>
                      <a:gd name="T17" fmla="*/ 44 h 340"/>
                      <a:gd name="T18" fmla="*/ 7 w 228"/>
                      <a:gd name="T19" fmla="*/ 118 h 340"/>
                      <a:gd name="T20" fmla="*/ 49 w 228"/>
                      <a:gd name="T21" fmla="*/ 118 h 340"/>
                      <a:gd name="T22" fmla="*/ 59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1" y="270"/>
                          <a:pt x="67" y="252"/>
                          <a:pt x="108" y="228"/>
                        </a:cubicBezTo>
                        <a:lnTo>
                          <a:pt x="156" y="202"/>
                        </a:lnTo>
                        <a:cubicBezTo>
                          <a:pt x="204" y="176"/>
                          <a:pt x="228" y="141"/>
                          <a:pt x="228" y="100"/>
                        </a:cubicBezTo>
                        <a:cubicBezTo>
                          <a:pt x="228" y="71"/>
                          <a:pt x="217" y="45"/>
                          <a:pt x="196" y="27"/>
                        </a:cubicBezTo>
                        <a:cubicBezTo>
                          <a:pt x="176" y="9"/>
                          <a:pt x="151" y="0"/>
                          <a:pt x="119" y="0"/>
                        </a:cubicBezTo>
                        <a:cubicBezTo>
                          <a:pt x="76" y="0"/>
                          <a:pt x="44" y="15"/>
                          <a:pt x="25" y="44"/>
                        </a:cubicBezTo>
                        <a:cubicBezTo>
                          <a:pt x="14" y="62"/>
                          <a:pt x="8" y="83"/>
                          <a:pt x="7" y="118"/>
                        </a:cubicBezTo>
                        <a:lnTo>
                          <a:pt x="49" y="118"/>
                        </a:lnTo>
                        <a:cubicBezTo>
                          <a:pt x="51" y="95"/>
                          <a:pt x="54" y="81"/>
                          <a:pt x="59" y="70"/>
                        </a:cubicBezTo>
                        <a:cubicBezTo>
                          <a:pt x="71" y="49"/>
                          <a:pt x="93" y="37"/>
                          <a:pt x="118" y="37"/>
                        </a:cubicBezTo>
                        <a:cubicBezTo>
                          <a:pt x="156" y="37"/>
                          <a:pt x="185" y="64"/>
                          <a:pt x="185" y="100"/>
                        </a:cubicBezTo>
                        <a:cubicBezTo>
                          <a:pt x="185" y="127"/>
                          <a:pt x="169" y="150"/>
                          <a:pt x="139" y="168"/>
                        </a:cubicBezTo>
                        <a:lnTo>
                          <a:pt x="95" y="192"/>
                        </a:lnTo>
                        <a:cubicBezTo>
                          <a:pt x="24" y="233"/>
                          <a:pt x="3"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36"/>
                  <p:cNvSpPr>
                    <a:spLocks noEditPoints="1"/>
                  </p:cNvSpPr>
                  <p:nvPr/>
                </p:nvSpPr>
                <p:spPr bwMode="auto">
                  <a:xfrm>
                    <a:off x="1326" y="1839"/>
                    <a:ext cx="28" cy="45"/>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37"/>
                  <p:cNvSpPr>
                    <a:spLocks/>
                  </p:cNvSpPr>
                  <p:nvPr/>
                </p:nvSpPr>
                <p:spPr bwMode="auto">
                  <a:xfrm>
                    <a:off x="1549" y="1790"/>
                    <a:ext cx="0" cy="11"/>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 name="Freeform 38"/>
                  <p:cNvSpPr>
                    <a:spLocks/>
                  </p:cNvSpPr>
                  <p:nvPr/>
                </p:nvSpPr>
                <p:spPr bwMode="auto">
                  <a:xfrm>
                    <a:off x="1526" y="1839"/>
                    <a:ext cx="29" cy="44"/>
                  </a:xfrm>
                  <a:custGeom>
                    <a:avLst/>
                    <a:gdLst>
                      <a:gd name="T0" fmla="*/ 226 w 228"/>
                      <a:gd name="T1" fmla="*/ 298 h 340"/>
                      <a:gd name="T2" fmla="*/ 226 w 228"/>
                      <a:gd name="T3" fmla="*/ 298 h 340"/>
                      <a:gd name="T4" fmla="*/ 47 w 228"/>
                      <a:gd name="T5" fmla="*/ 298 h 340"/>
                      <a:gd name="T6" fmla="*/ 108 w 228"/>
                      <a:gd name="T7" fmla="*/ 228 h 340"/>
                      <a:gd name="T8" fmla="*/ 156 w 228"/>
                      <a:gd name="T9" fmla="*/ 202 h 340"/>
                      <a:gd name="T10" fmla="*/ 228 w 228"/>
                      <a:gd name="T11" fmla="*/ 100 h 340"/>
                      <a:gd name="T12" fmla="*/ 196 w 228"/>
                      <a:gd name="T13" fmla="*/ 27 h 340"/>
                      <a:gd name="T14" fmla="*/ 119 w 228"/>
                      <a:gd name="T15" fmla="*/ 0 h 340"/>
                      <a:gd name="T16" fmla="*/ 25 w 228"/>
                      <a:gd name="T17" fmla="*/ 44 h 340"/>
                      <a:gd name="T18" fmla="*/ 7 w 228"/>
                      <a:gd name="T19" fmla="*/ 118 h 340"/>
                      <a:gd name="T20" fmla="*/ 49 w 228"/>
                      <a:gd name="T21" fmla="*/ 118 h 340"/>
                      <a:gd name="T22" fmla="*/ 59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1" y="270"/>
                          <a:pt x="67" y="252"/>
                          <a:pt x="108" y="228"/>
                        </a:cubicBezTo>
                        <a:lnTo>
                          <a:pt x="156" y="202"/>
                        </a:lnTo>
                        <a:cubicBezTo>
                          <a:pt x="204" y="176"/>
                          <a:pt x="228" y="141"/>
                          <a:pt x="228" y="100"/>
                        </a:cubicBezTo>
                        <a:cubicBezTo>
                          <a:pt x="228" y="71"/>
                          <a:pt x="217" y="45"/>
                          <a:pt x="196" y="27"/>
                        </a:cubicBezTo>
                        <a:cubicBezTo>
                          <a:pt x="176" y="9"/>
                          <a:pt x="151" y="0"/>
                          <a:pt x="119" y="0"/>
                        </a:cubicBezTo>
                        <a:cubicBezTo>
                          <a:pt x="76" y="0"/>
                          <a:pt x="44" y="15"/>
                          <a:pt x="25" y="44"/>
                        </a:cubicBezTo>
                        <a:cubicBezTo>
                          <a:pt x="14" y="62"/>
                          <a:pt x="8" y="83"/>
                          <a:pt x="7" y="118"/>
                        </a:cubicBezTo>
                        <a:lnTo>
                          <a:pt x="49" y="118"/>
                        </a:lnTo>
                        <a:cubicBezTo>
                          <a:pt x="51" y="95"/>
                          <a:pt x="54" y="81"/>
                          <a:pt x="59" y="70"/>
                        </a:cubicBezTo>
                        <a:cubicBezTo>
                          <a:pt x="71" y="49"/>
                          <a:pt x="93" y="37"/>
                          <a:pt x="118" y="37"/>
                        </a:cubicBezTo>
                        <a:cubicBezTo>
                          <a:pt x="156" y="37"/>
                          <a:pt x="185" y="64"/>
                          <a:pt x="185" y="100"/>
                        </a:cubicBezTo>
                        <a:cubicBezTo>
                          <a:pt x="185" y="127"/>
                          <a:pt x="169" y="150"/>
                          <a:pt x="139" y="168"/>
                        </a:cubicBezTo>
                        <a:lnTo>
                          <a:pt x="95" y="192"/>
                        </a:lnTo>
                        <a:cubicBezTo>
                          <a:pt x="24" y="233"/>
                          <a:pt x="3"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39"/>
                  <p:cNvSpPr>
                    <a:spLocks/>
                  </p:cNvSpPr>
                  <p:nvPr/>
                </p:nvSpPr>
                <p:spPr bwMode="auto">
                  <a:xfrm>
                    <a:off x="1560" y="1839"/>
                    <a:ext cx="29" cy="45"/>
                  </a:xfrm>
                  <a:custGeom>
                    <a:avLst/>
                    <a:gdLst>
                      <a:gd name="T0" fmla="*/ 211 w 229"/>
                      <a:gd name="T1" fmla="*/ 0 h 351"/>
                      <a:gd name="T2" fmla="*/ 211 w 229"/>
                      <a:gd name="T3" fmla="*/ 0 h 351"/>
                      <a:gd name="T4" fmla="*/ 36 w 229"/>
                      <a:gd name="T5" fmla="*/ 0 h 351"/>
                      <a:gd name="T6" fmla="*/ 11 w 229"/>
                      <a:gd name="T7" fmla="*/ 185 h 351"/>
                      <a:gd name="T8" fmla="*/ 49 w 229"/>
                      <a:gd name="T9" fmla="*/ 185 h 351"/>
                      <a:gd name="T10" fmla="*/ 112 w 229"/>
                      <a:gd name="T11" fmla="*/ 153 h 351"/>
                      <a:gd name="T12" fmla="*/ 186 w 229"/>
                      <a:gd name="T13" fmla="*/ 235 h 351"/>
                      <a:gd name="T14" fmla="*/ 112 w 229"/>
                      <a:gd name="T15" fmla="*/ 313 h 351"/>
                      <a:gd name="T16" fmla="*/ 42 w 229"/>
                      <a:gd name="T17" fmla="*/ 256 h 351"/>
                      <a:gd name="T18" fmla="*/ 0 w 229"/>
                      <a:gd name="T19" fmla="*/ 256 h 351"/>
                      <a:gd name="T20" fmla="*/ 21 w 229"/>
                      <a:gd name="T21" fmla="*/ 310 h 351"/>
                      <a:gd name="T22" fmla="*/ 113 w 229"/>
                      <a:gd name="T23" fmla="*/ 351 h 351"/>
                      <a:gd name="T24" fmla="*/ 229 w 229"/>
                      <a:gd name="T25" fmla="*/ 229 h 351"/>
                      <a:gd name="T26" fmla="*/ 119 w 229"/>
                      <a:gd name="T27" fmla="*/ 116 h 351"/>
                      <a:gd name="T28" fmla="*/ 57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1" y="185"/>
                        </a:lnTo>
                        <a:lnTo>
                          <a:pt x="49" y="185"/>
                        </a:lnTo>
                        <a:cubicBezTo>
                          <a:pt x="69" y="161"/>
                          <a:pt x="85" y="153"/>
                          <a:pt x="112" y="153"/>
                        </a:cubicBezTo>
                        <a:cubicBezTo>
                          <a:pt x="157" y="153"/>
                          <a:pt x="186" y="184"/>
                          <a:pt x="186" y="235"/>
                        </a:cubicBezTo>
                        <a:cubicBezTo>
                          <a:pt x="186" y="283"/>
                          <a:pt x="158" y="313"/>
                          <a:pt x="112" y="313"/>
                        </a:cubicBezTo>
                        <a:cubicBezTo>
                          <a:pt x="75" y="313"/>
                          <a:pt x="52" y="294"/>
                          <a:pt x="42" y="256"/>
                        </a:cubicBezTo>
                        <a:lnTo>
                          <a:pt x="0" y="256"/>
                        </a:lnTo>
                        <a:cubicBezTo>
                          <a:pt x="6" y="284"/>
                          <a:pt x="11" y="297"/>
                          <a:pt x="21" y="310"/>
                        </a:cubicBezTo>
                        <a:cubicBezTo>
                          <a:pt x="40" y="336"/>
                          <a:pt x="74" y="351"/>
                          <a:pt x="113" y="351"/>
                        </a:cubicBezTo>
                        <a:cubicBezTo>
                          <a:pt x="181" y="351"/>
                          <a:pt x="229" y="301"/>
                          <a:pt x="229" y="229"/>
                        </a:cubicBezTo>
                        <a:cubicBezTo>
                          <a:pt x="229" y="162"/>
                          <a:pt x="184" y="116"/>
                          <a:pt x="119" y="116"/>
                        </a:cubicBezTo>
                        <a:cubicBezTo>
                          <a:pt x="95" y="116"/>
                          <a:pt x="76" y="122"/>
                          <a:pt x="57"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40"/>
                  <p:cNvSpPr>
                    <a:spLocks/>
                  </p:cNvSpPr>
                  <p:nvPr/>
                </p:nvSpPr>
                <p:spPr bwMode="auto">
                  <a:xfrm>
                    <a:off x="1784" y="1790"/>
                    <a:ext cx="0" cy="11"/>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 name="Freeform 41"/>
                  <p:cNvSpPr>
                    <a:spLocks/>
                  </p:cNvSpPr>
                  <p:nvPr/>
                </p:nvSpPr>
                <p:spPr bwMode="auto">
                  <a:xfrm>
                    <a:off x="1761" y="1839"/>
                    <a:ext cx="29" cy="45"/>
                  </a:xfrm>
                  <a:custGeom>
                    <a:avLst/>
                    <a:gdLst>
                      <a:gd name="T0" fmla="*/ 90 w 227"/>
                      <a:gd name="T1" fmla="*/ 184 h 351"/>
                      <a:gd name="T2" fmla="*/ 90 w 227"/>
                      <a:gd name="T3" fmla="*/ 184 h 351"/>
                      <a:gd name="T4" fmla="*/ 95 w 227"/>
                      <a:gd name="T5" fmla="*/ 184 h 351"/>
                      <a:gd name="T6" fmla="*/ 113 w 227"/>
                      <a:gd name="T7" fmla="*/ 183 h 351"/>
                      <a:gd name="T8" fmla="*/ 184 w 227"/>
                      <a:gd name="T9" fmla="*/ 245 h 351"/>
                      <a:gd name="T10" fmla="*/ 113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69 w 227"/>
                      <a:gd name="T23" fmla="*/ 164 h 351"/>
                      <a:gd name="T24" fmla="*/ 217 w 227"/>
                      <a:gd name="T25" fmla="*/ 93 h 351"/>
                      <a:gd name="T26" fmla="*/ 113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6 w 227"/>
                      <a:gd name="T39" fmla="*/ 141 h 351"/>
                      <a:gd name="T40" fmla="*/ 90 w 227"/>
                      <a:gd name="T41" fmla="*/ 148 h 351"/>
                      <a:gd name="T42" fmla="*/ 90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0" y="184"/>
                        </a:moveTo>
                        <a:lnTo>
                          <a:pt x="90" y="184"/>
                        </a:lnTo>
                        <a:lnTo>
                          <a:pt x="95" y="184"/>
                        </a:lnTo>
                        <a:lnTo>
                          <a:pt x="113" y="183"/>
                        </a:lnTo>
                        <a:cubicBezTo>
                          <a:pt x="160" y="183"/>
                          <a:pt x="184" y="204"/>
                          <a:pt x="184" y="245"/>
                        </a:cubicBezTo>
                        <a:cubicBezTo>
                          <a:pt x="184" y="288"/>
                          <a:pt x="157" y="313"/>
                          <a:pt x="113" y="313"/>
                        </a:cubicBezTo>
                        <a:cubicBezTo>
                          <a:pt x="67" y="313"/>
                          <a:pt x="45" y="290"/>
                          <a:pt x="42" y="241"/>
                        </a:cubicBezTo>
                        <a:lnTo>
                          <a:pt x="0" y="241"/>
                        </a:lnTo>
                        <a:cubicBezTo>
                          <a:pt x="2" y="268"/>
                          <a:pt x="6" y="286"/>
                          <a:pt x="15" y="301"/>
                        </a:cubicBezTo>
                        <a:cubicBezTo>
                          <a:pt x="32" y="334"/>
                          <a:pt x="65" y="351"/>
                          <a:pt x="112" y="351"/>
                        </a:cubicBezTo>
                        <a:cubicBezTo>
                          <a:pt x="182" y="351"/>
                          <a:pt x="227" y="309"/>
                          <a:pt x="227" y="245"/>
                        </a:cubicBezTo>
                        <a:cubicBezTo>
                          <a:pt x="227" y="202"/>
                          <a:pt x="210" y="178"/>
                          <a:pt x="169" y="164"/>
                        </a:cubicBezTo>
                        <a:cubicBezTo>
                          <a:pt x="201" y="151"/>
                          <a:pt x="217" y="127"/>
                          <a:pt x="217" y="93"/>
                        </a:cubicBezTo>
                        <a:cubicBezTo>
                          <a:pt x="217" y="35"/>
                          <a:pt x="178" y="0"/>
                          <a:pt x="113" y="0"/>
                        </a:cubicBezTo>
                        <a:cubicBezTo>
                          <a:pt x="45" y="0"/>
                          <a:pt x="8" y="37"/>
                          <a:pt x="7" y="110"/>
                        </a:cubicBezTo>
                        <a:lnTo>
                          <a:pt x="49" y="110"/>
                        </a:lnTo>
                        <a:cubicBezTo>
                          <a:pt x="49" y="89"/>
                          <a:pt x="51" y="77"/>
                          <a:pt x="57" y="67"/>
                        </a:cubicBezTo>
                        <a:cubicBezTo>
                          <a:pt x="66" y="48"/>
                          <a:pt x="87" y="37"/>
                          <a:pt x="114" y="37"/>
                        </a:cubicBezTo>
                        <a:cubicBezTo>
                          <a:pt x="151" y="37"/>
                          <a:pt x="174" y="59"/>
                          <a:pt x="174" y="95"/>
                        </a:cubicBezTo>
                        <a:cubicBezTo>
                          <a:pt x="174" y="119"/>
                          <a:pt x="165" y="133"/>
                          <a:pt x="146" y="141"/>
                        </a:cubicBezTo>
                        <a:cubicBezTo>
                          <a:pt x="135" y="146"/>
                          <a:pt x="120" y="147"/>
                          <a:pt x="90" y="148"/>
                        </a:cubicBezTo>
                        <a:lnTo>
                          <a:pt x="90"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42"/>
                  <p:cNvSpPr>
                    <a:spLocks noEditPoints="1"/>
                  </p:cNvSpPr>
                  <p:nvPr/>
                </p:nvSpPr>
                <p:spPr bwMode="auto">
                  <a:xfrm>
                    <a:off x="1796" y="1839"/>
                    <a:ext cx="28" cy="45"/>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43"/>
                  <p:cNvSpPr>
                    <a:spLocks noEditPoints="1"/>
                  </p:cNvSpPr>
                  <p:nvPr/>
                </p:nvSpPr>
                <p:spPr bwMode="auto">
                  <a:xfrm>
                    <a:off x="374" y="1040"/>
                    <a:ext cx="1410" cy="761"/>
                  </a:xfrm>
                  <a:custGeom>
                    <a:avLst/>
                    <a:gdLst>
                      <a:gd name="T0" fmla="*/ 0 w 11040"/>
                      <a:gd name="T1" fmla="*/ 0 h 5952"/>
                      <a:gd name="T2" fmla="*/ 0 w 11040"/>
                      <a:gd name="T3" fmla="*/ 0 h 5952"/>
                      <a:gd name="T4" fmla="*/ 0 w 11040"/>
                      <a:gd name="T5" fmla="*/ 5952 h 5952"/>
                      <a:gd name="T6" fmla="*/ 11040 w 11040"/>
                      <a:gd name="T7" fmla="*/ 5952 h 5952"/>
                      <a:gd name="T8" fmla="*/ 0 w 11040"/>
                      <a:gd name="T9" fmla="*/ 0 h 5952"/>
                      <a:gd name="T10" fmla="*/ 0 w 11040"/>
                      <a:gd name="T11" fmla="*/ 0 h 5952"/>
                    </a:gdLst>
                    <a:ahLst/>
                    <a:cxnLst>
                      <a:cxn ang="0">
                        <a:pos x="T0" y="T1"/>
                      </a:cxn>
                      <a:cxn ang="0">
                        <a:pos x="T2" y="T3"/>
                      </a:cxn>
                      <a:cxn ang="0">
                        <a:pos x="T4" y="T5"/>
                      </a:cxn>
                      <a:cxn ang="0">
                        <a:pos x="T6" y="T7"/>
                      </a:cxn>
                      <a:cxn ang="0">
                        <a:pos x="T8" y="T9"/>
                      </a:cxn>
                      <a:cxn ang="0">
                        <a:pos x="T10" y="T11"/>
                      </a:cxn>
                    </a:cxnLst>
                    <a:rect l="0" t="0" r="r" b="b"/>
                    <a:pathLst>
                      <a:path w="11040" h="5952">
                        <a:moveTo>
                          <a:pt x="0" y="0"/>
                        </a:moveTo>
                        <a:lnTo>
                          <a:pt x="0" y="0"/>
                        </a:lnTo>
                        <a:lnTo>
                          <a:pt x="0" y="5952"/>
                        </a:lnTo>
                        <a:lnTo>
                          <a:pt x="11040" y="5952"/>
                        </a:lnTo>
                        <a:moveTo>
                          <a:pt x="0" y="0"/>
                        </a:move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 name="Freeform 44"/>
                  <p:cNvSpPr>
                    <a:spLocks/>
                  </p:cNvSpPr>
                  <p:nvPr/>
                </p:nvSpPr>
                <p:spPr bwMode="auto">
                  <a:xfrm>
                    <a:off x="135" y="1739"/>
                    <a:ext cx="45" cy="6"/>
                  </a:xfrm>
                  <a:custGeom>
                    <a:avLst/>
                    <a:gdLst>
                      <a:gd name="T0" fmla="*/ 0 w 349"/>
                      <a:gd name="T1" fmla="*/ 0 h 45"/>
                      <a:gd name="T2" fmla="*/ 0 w 349"/>
                      <a:gd name="T3" fmla="*/ 0 h 45"/>
                      <a:gd name="T4" fmla="*/ 0 w 349"/>
                      <a:gd name="T5" fmla="*/ 45 h 45"/>
                      <a:gd name="T6" fmla="*/ 349 w 349"/>
                      <a:gd name="T7" fmla="*/ 45 h 45"/>
                      <a:gd name="T8" fmla="*/ 349 w 349"/>
                      <a:gd name="T9" fmla="*/ 0 h 45"/>
                      <a:gd name="T10" fmla="*/ 0 w 349"/>
                      <a:gd name="T11" fmla="*/ 0 h 45"/>
                    </a:gdLst>
                    <a:ahLst/>
                    <a:cxnLst>
                      <a:cxn ang="0">
                        <a:pos x="T0" y="T1"/>
                      </a:cxn>
                      <a:cxn ang="0">
                        <a:pos x="T2" y="T3"/>
                      </a:cxn>
                      <a:cxn ang="0">
                        <a:pos x="T4" y="T5"/>
                      </a:cxn>
                      <a:cxn ang="0">
                        <a:pos x="T6" y="T7"/>
                      </a:cxn>
                      <a:cxn ang="0">
                        <a:pos x="T8" y="T9"/>
                      </a:cxn>
                      <a:cxn ang="0">
                        <a:pos x="T10" y="T11"/>
                      </a:cxn>
                    </a:cxnLst>
                    <a:rect l="0" t="0" r="r" b="b"/>
                    <a:pathLst>
                      <a:path w="349" h="45">
                        <a:moveTo>
                          <a:pt x="0" y="0"/>
                        </a:moveTo>
                        <a:lnTo>
                          <a:pt x="0" y="0"/>
                        </a:lnTo>
                        <a:lnTo>
                          <a:pt x="0" y="45"/>
                        </a:lnTo>
                        <a:lnTo>
                          <a:pt x="349" y="45"/>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45"/>
                  <p:cNvSpPr>
                    <a:spLocks/>
                  </p:cNvSpPr>
                  <p:nvPr/>
                </p:nvSpPr>
                <p:spPr bwMode="auto">
                  <a:xfrm>
                    <a:off x="135" y="1694"/>
                    <a:ext cx="45" cy="35"/>
                  </a:xfrm>
                  <a:custGeom>
                    <a:avLst/>
                    <a:gdLst>
                      <a:gd name="T0" fmla="*/ 0 w 349"/>
                      <a:gd name="T1" fmla="*/ 0 h 273"/>
                      <a:gd name="T2" fmla="*/ 0 w 349"/>
                      <a:gd name="T3" fmla="*/ 0 h 273"/>
                      <a:gd name="T4" fmla="*/ 0 w 349"/>
                      <a:gd name="T5" fmla="*/ 42 h 273"/>
                      <a:gd name="T6" fmla="*/ 286 w 349"/>
                      <a:gd name="T7" fmla="*/ 42 h 273"/>
                      <a:gd name="T8" fmla="*/ 0 w 349"/>
                      <a:gd name="T9" fmla="*/ 225 h 273"/>
                      <a:gd name="T10" fmla="*/ 0 w 349"/>
                      <a:gd name="T11" fmla="*/ 273 h 273"/>
                      <a:gd name="T12" fmla="*/ 349 w 349"/>
                      <a:gd name="T13" fmla="*/ 273 h 273"/>
                      <a:gd name="T14" fmla="*/ 349 w 349"/>
                      <a:gd name="T15" fmla="*/ 231 h 273"/>
                      <a:gd name="T16" fmla="*/ 66 w 349"/>
                      <a:gd name="T17" fmla="*/ 231 h 273"/>
                      <a:gd name="T18" fmla="*/ 349 w 349"/>
                      <a:gd name="T19" fmla="*/ 50 h 273"/>
                      <a:gd name="T20" fmla="*/ 349 w 349"/>
                      <a:gd name="T21" fmla="*/ 0 h 273"/>
                      <a:gd name="T22" fmla="*/ 0 w 349"/>
                      <a:gd name="T2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273">
                        <a:moveTo>
                          <a:pt x="0" y="0"/>
                        </a:moveTo>
                        <a:lnTo>
                          <a:pt x="0" y="0"/>
                        </a:lnTo>
                        <a:lnTo>
                          <a:pt x="0" y="42"/>
                        </a:lnTo>
                        <a:lnTo>
                          <a:pt x="286" y="42"/>
                        </a:lnTo>
                        <a:lnTo>
                          <a:pt x="0" y="225"/>
                        </a:lnTo>
                        <a:lnTo>
                          <a:pt x="0" y="273"/>
                        </a:lnTo>
                        <a:lnTo>
                          <a:pt x="349" y="273"/>
                        </a:lnTo>
                        <a:lnTo>
                          <a:pt x="349" y="231"/>
                        </a:lnTo>
                        <a:lnTo>
                          <a:pt x="66" y="231"/>
                        </a:lnTo>
                        <a:lnTo>
                          <a:pt x="349" y="50"/>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46"/>
                  <p:cNvSpPr>
                    <a:spLocks noEditPoints="1"/>
                  </p:cNvSpPr>
                  <p:nvPr/>
                </p:nvSpPr>
                <p:spPr bwMode="auto">
                  <a:xfrm>
                    <a:off x="135" y="1648"/>
                    <a:ext cx="45" cy="36"/>
                  </a:xfrm>
                  <a:custGeom>
                    <a:avLst/>
                    <a:gdLst>
                      <a:gd name="T0" fmla="*/ 199 w 349"/>
                      <a:gd name="T1" fmla="*/ 236 h 280"/>
                      <a:gd name="T2" fmla="*/ 199 w 349"/>
                      <a:gd name="T3" fmla="*/ 236 h 280"/>
                      <a:gd name="T4" fmla="*/ 199 w 349"/>
                      <a:gd name="T5" fmla="*/ 121 h 280"/>
                      <a:gd name="T6" fmla="*/ 261 w 349"/>
                      <a:gd name="T7" fmla="*/ 63 h 280"/>
                      <a:gd name="T8" fmla="*/ 292 w 349"/>
                      <a:gd name="T9" fmla="*/ 64 h 280"/>
                      <a:gd name="T10" fmla="*/ 349 w 349"/>
                      <a:gd name="T11" fmla="*/ 54 h 280"/>
                      <a:gd name="T12" fmla="*/ 349 w 349"/>
                      <a:gd name="T13" fmla="*/ 0 h 280"/>
                      <a:gd name="T14" fmla="*/ 338 w 349"/>
                      <a:gd name="T15" fmla="*/ 0 h 280"/>
                      <a:gd name="T16" fmla="*/ 268 w 349"/>
                      <a:gd name="T17" fmla="*/ 21 h 280"/>
                      <a:gd name="T18" fmla="*/ 177 w 349"/>
                      <a:gd name="T19" fmla="*/ 68 h 280"/>
                      <a:gd name="T20" fmla="*/ 94 w 349"/>
                      <a:gd name="T21" fmla="*/ 13 h 280"/>
                      <a:gd name="T22" fmla="*/ 0 w 349"/>
                      <a:gd name="T23" fmla="*/ 119 h 280"/>
                      <a:gd name="T24" fmla="*/ 0 w 349"/>
                      <a:gd name="T25" fmla="*/ 280 h 280"/>
                      <a:gd name="T26" fmla="*/ 349 w 349"/>
                      <a:gd name="T27" fmla="*/ 280 h 280"/>
                      <a:gd name="T28" fmla="*/ 349 w 349"/>
                      <a:gd name="T29" fmla="*/ 236 h 280"/>
                      <a:gd name="T30" fmla="*/ 199 w 349"/>
                      <a:gd name="T31" fmla="*/ 236 h 280"/>
                      <a:gd name="T32" fmla="*/ 160 w 349"/>
                      <a:gd name="T33" fmla="*/ 236 h 280"/>
                      <a:gd name="T34" fmla="*/ 160 w 349"/>
                      <a:gd name="T35" fmla="*/ 236 h 280"/>
                      <a:gd name="T36" fmla="*/ 40 w 349"/>
                      <a:gd name="T37" fmla="*/ 236 h 280"/>
                      <a:gd name="T38" fmla="*/ 40 w 349"/>
                      <a:gd name="T39" fmla="*/ 128 h 280"/>
                      <a:gd name="T40" fmla="*/ 53 w 349"/>
                      <a:gd name="T41" fmla="*/ 78 h 280"/>
                      <a:gd name="T42" fmla="*/ 100 w 349"/>
                      <a:gd name="T43" fmla="*/ 60 h 280"/>
                      <a:gd name="T44" fmla="*/ 160 w 349"/>
                      <a:gd name="T45" fmla="*/ 128 h 280"/>
                      <a:gd name="T46" fmla="*/ 160 w 349"/>
                      <a:gd name="T47" fmla="*/ 23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80">
                        <a:moveTo>
                          <a:pt x="199" y="236"/>
                        </a:moveTo>
                        <a:lnTo>
                          <a:pt x="199" y="236"/>
                        </a:lnTo>
                        <a:lnTo>
                          <a:pt x="199" y="121"/>
                        </a:lnTo>
                        <a:cubicBezTo>
                          <a:pt x="199" y="81"/>
                          <a:pt x="218" y="63"/>
                          <a:pt x="261" y="63"/>
                        </a:cubicBezTo>
                        <a:lnTo>
                          <a:pt x="292" y="64"/>
                        </a:lnTo>
                        <a:cubicBezTo>
                          <a:pt x="314" y="64"/>
                          <a:pt x="335" y="60"/>
                          <a:pt x="349" y="54"/>
                        </a:cubicBezTo>
                        <a:lnTo>
                          <a:pt x="349" y="0"/>
                        </a:lnTo>
                        <a:lnTo>
                          <a:pt x="338" y="0"/>
                        </a:lnTo>
                        <a:cubicBezTo>
                          <a:pt x="327" y="16"/>
                          <a:pt x="315" y="20"/>
                          <a:pt x="268" y="21"/>
                        </a:cubicBezTo>
                        <a:cubicBezTo>
                          <a:pt x="211" y="21"/>
                          <a:pt x="193" y="30"/>
                          <a:pt x="177" y="68"/>
                        </a:cubicBezTo>
                        <a:cubicBezTo>
                          <a:pt x="158" y="29"/>
                          <a:pt x="133" y="13"/>
                          <a:pt x="94" y="13"/>
                        </a:cubicBezTo>
                        <a:cubicBezTo>
                          <a:pt x="33" y="13"/>
                          <a:pt x="0" y="51"/>
                          <a:pt x="0" y="119"/>
                        </a:cubicBezTo>
                        <a:lnTo>
                          <a:pt x="0" y="280"/>
                        </a:lnTo>
                        <a:lnTo>
                          <a:pt x="349" y="280"/>
                        </a:lnTo>
                        <a:lnTo>
                          <a:pt x="349" y="236"/>
                        </a:lnTo>
                        <a:lnTo>
                          <a:pt x="199" y="236"/>
                        </a:lnTo>
                        <a:close/>
                        <a:moveTo>
                          <a:pt x="160" y="236"/>
                        </a:moveTo>
                        <a:lnTo>
                          <a:pt x="160" y="236"/>
                        </a:lnTo>
                        <a:lnTo>
                          <a:pt x="40" y="236"/>
                        </a:lnTo>
                        <a:lnTo>
                          <a:pt x="40" y="128"/>
                        </a:lnTo>
                        <a:cubicBezTo>
                          <a:pt x="40" y="103"/>
                          <a:pt x="43" y="89"/>
                          <a:pt x="53" y="78"/>
                        </a:cubicBezTo>
                        <a:cubicBezTo>
                          <a:pt x="63" y="66"/>
                          <a:pt x="79" y="60"/>
                          <a:pt x="100" y="60"/>
                        </a:cubicBezTo>
                        <a:cubicBezTo>
                          <a:pt x="141" y="60"/>
                          <a:pt x="160" y="81"/>
                          <a:pt x="160" y="128"/>
                        </a:cubicBezTo>
                        <a:lnTo>
                          <a:pt x="160" y="23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47"/>
                  <p:cNvSpPr>
                    <a:spLocks noEditPoints="1"/>
                  </p:cNvSpPr>
                  <p:nvPr/>
                </p:nvSpPr>
                <p:spPr bwMode="auto">
                  <a:xfrm>
                    <a:off x="147" y="1596"/>
                    <a:ext cx="34" cy="30"/>
                  </a:xfrm>
                  <a:custGeom>
                    <a:avLst/>
                    <a:gdLst>
                      <a:gd name="T0" fmla="*/ 235 w 270"/>
                      <a:gd name="T1" fmla="*/ 0 h 236"/>
                      <a:gd name="T2" fmla="*/ 235 w 270"/>
                      <a:gd name="T3" fmla="*/ 0 h 236"/>
                      <a:gd name="T4" fmla="*/ 236 w 270"/>
                      <a:gd name="T5" fmla="*/ 8 h 236"/>
                      <a:gd name="T6" fmla="*/ 216 w 270"/>
                      <a:gd name="T7" fmla="*/ 30 h 236"/>
                      <a:gd name="T8" fmla="*/ 69 w 270"/>
                      <a:gd name="T9" fmla="*/ 30 h 236"/>
                      <a:gd name="T10" fmla="*/ 0 w 270"/>
                      <a:gd name="T11" fmla="*/ 124 h 236"/>
                      <a:gd name="T12" fmla="*/ 30 w 270"/>
                      <a:gd name="T13" fmla="*/ 208 h 236"/>
                      <a:gd name="T14" fmla="*/ 82 w 270"/>
                      <a:gd name="T15" fmla="*/ 225 h 236"/>
                      <a:gd name="T16" fmla="*/ 82 w 270"/>
                      <a:gd name="T17" fmla="*/ 185 h 236"/>
                      <a:gd name="T18" fmla="*/ 37 w 270"/>
                      <a:gd name="T19" fmla="*/ 126 h 236"/>
                      <a:gd name="T20" fmla="*/ 75 w 270"/>
                      <a:gd name="T21" fmla="*/ 70 h 236"/>
                      <a:gd name="T22" fmla="*/ 85 w 270"/>
                      <a:gd name="T23" fmla="*/ 70 h 236"/>
                      <a:gd name="T24" fmla="*/ 113 w 270"/>
                      <a:gd name="T25" fmla="*/ 111 h 236"/>
                      <a:gd name="T26" fmla="*/ 128 w 270"/>
                      <a:gd name="T27" fmla="*/ 192 h 236"/>
                      <a:gd name="T28" fmla="*/ 195 w 270"/>
                      <a:gd name="T29" fmla="*/ 236 h 236"/>
                      <a:gd name="T30" fmla="*/ 270 w 270"/>
                      <a:gd name="T31" fmla="*/ 153 h 236"/>
                      <a:gd name="T32" fmla="*/ 233 w 270"/>
                      <a:gd name="T33" fmla="*/ 68 h 236"/>
                      <a:gd name="T34" fmla="*/ 270 w 270"/>
                      <a:gd name="T35" fmla="*/ 27 h 236"/>
                      <a:gd name="T36" fmla="*/ 265 w 270"/>
                      <a:gd name="T37" fmla="*/ 0 h 236"/>
                      <a:gd name="T38" fmla="*/ 235 w 270"/>
                      <a:gd name="T39" fmla="*/ 0 h 236"/>
                      <a:gd name="T40" fmla="*/ 179 w 270"/>
                      <a:gd name="T41" fmla="*/ 70 h 236"/>
                      <a:gd name="T42" fmla="*/ 179 w 270"/>
                      <a:gd name="T43" fmla="*/ 70 h 236"/>
                      <a:gd name="T44" fmla="*/ 212 w 270"/>
                      <a:gd name="T45" fmla="*/ 85 h 236"/>
                      <a:gd name="T46" fmla="*/ 235 w 270"/>
                      <a:gd name="T47" fmla="*/ 145 h 236"/>
                      <a:gd name="T48" fmla="*/ 194 w 270"/>
                      <a:gd name="T49" fmla="*/ 194 h 236"/>
                      <a:gd name="T50" fmla="*/ 148 w 270"/>
                      <a:gd name="T51" fmla="*/ 134 h 236"/>
                      <a:gd name="T52" fmla="*/ 134 w 270"/>
                      <a:gd name="T53" fmla="*/ 70 h 236"/>
                      <a:gd name="T54" fmla="*/ 179 w 270"/>
                      <a:gd name="T55" fmla="*/ 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236">
                        <a:moveTo>
                          <a:pt x="235" y="0"/>
                        </a:moveTo>
                        <a:lnTo>
                          <a:pt x="235" y="0"/>
                        </a:lnTo>
                        <a:cubicBezTo>
                          <a:pt x="236" y="4"/>
                          <a:pt x="236" y="6"/>
                          <a:pt x="236" y="8"/>
                        </a:cubicBezTo>
                        <a:cubicBezTo>
                          <a:pt x="236" y="22"/>
                          <a:pt x="229" y="30"/>
                          <a:pt x="216" y="30"/>
                        </a:cubicBezTo>
                        <a:lnTo>
                          <a:pt x="69" y="30"/>
                        </a:lnTo>
                        <a:cubicBezTo>
                          <a:pt x="24" y="30"/>
                          <a:pt x="0" y="62"/>
                          <a:pt x="0" y="124"/>
                        </a:cubicBezTo>
                        <a:cubicBezTo>
                          <a:pt x="0" y="161"/>
                          <a:pt x="11" y="191"/>
                          <a:pt x="30" y="208"/>
                        </a:cubicBezTo>
                        <a:cubicBezTo>
                          <a:pt x="42" y="219"/>
                          <a:pt x="57" y="224"/>
                          <a:pt x="82" y="225"/>
                        </a:cubicBezTo>
                        <a:lnTo>
                          <a:pt x="82" y="185"/>
                        </a:lnTo>
                        <a:cubicBezTo>
                          <a:pt x="51" y="181"/>
                          <a:pt x="37" y="163"/>
                          <a:pt x="37" y="126"/>
                        </a:cubicBezTo>
                        <a:cubicBezTo>
                          <a:pt x="37" y="90"/>
                          <a:pt x="51" y="70"/>
                          <a:pt x="75" y="70"/>
                        </a:cubicBezTo>
                        <a:lnTo>
                          <a:pt x="85" y="70"/>
                        </a:lnTo>
                        <a:cubicBezTo>
                          <a:pt x="102" y="70"/>
                          <a:pt x="109" y="80"/>
                          <a:pt x="113" y="111"/>
                        </a:cubicBezTo>
                        <a:cubicBezTo>
                          <a:pt x="120" y="168"/>
                          <a:pt x="122" y="176"/>
                          <a:pt x="128" y="192"/>
                        </a:cubicBezTo>
                        <a:cubicBezTo>
                          <a:pt x="140" y="221"/>
                          <a:pt x="163" y="236"/>
                          <a:pt x="195" y="236"/>
                        </a:cubicBezTo>
                        <a:cubicBezTo>
                          <a:pt x="241" y="236"/>
                          <a:pt x="270" y="204"/>
                          <a:pt x="270" y="153"/>
                        </a:cubicBezTo>
                        <a:cubicBezTo>
                          <a:pt x="270" y="122"/>
                          <a:pt x="258" y="96"/>
                          <a:pt x="233" y="68"/>
                        </a:cubicBezTo>
                        <a:cubicBezTo>
                          <a:pt x="258" y="65"/>
                          <a:pt x="270" y="53"/>
                          <a:pt x="270" y="27"/>
                        </a:cubicBezTo>
                        <a:cubicBezTo>
                          <a:pt x="270" y="19"/>
                          <a:pt x="269" y="13"/>
                          <a:pt x="265" y="0"/>
                        </a:cubicBezTo>
                        <a:lnTo>
                          <a:pt x="235" y="0"/>
                        </a:lnTo>
                        <a:close/>
                        <a:moveTo>
                          <a:pt x="179" y="70"/>
                        </a:moveTo>
                        <a:lnTo>
                          <a:pt x="179" y="70"/>
                        </a:lnTo>
                        <a:cubicBezTo>
                          <a:pt x="193" y="70"/>
                          <a:pt x="201" y="73"/>
                          <a:pt x="212" y="85"/>
                        </a:cubicBezTo>
                        <a:cubicBezTo>
                          <a:pt x="227" y="102"/>
                          <a:pt x="235" y="121"/>
                          <a:pt x="235" y="145"/>
                        </a:cubicBezTo>
                        <a:cubicBezTo>
                          <a:pt x="235" y="176"/>
                          <a:pt x="220" y="194"/>
                          <a:pt x="194" y="194"/>
                        </a:cubicBezTo>
                        <a:cubicBezTo>
                          <a:pt x="168" y="194"/>
                          <a:pt x="155" y="176"/>
                          <a:pt x="148" y="134"/>
                        </a:cubicBezTo>
                        <a:cubicBezTo>
                          <a:pt x="143" y="92"/>
                          <a:pt x="141" y="83"/>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48"/>
                  <p:cNvSpPr>
                    <a:spLocks/>
                  </p:cNvSpPr>
                  <p:nvPr/>
                </p:nvSpPr>
                <p:spPr bwMode="auto">
                  <a:xfrm>
                    <a:off x="135" y="1578"/>
                    <a:ext cx="45" cy="15"/>
                  </a:xfrm>
                  <a:custGeom>
                    <a:avLst/>
                    <a:gdLst>
                      <a:gd name="T0" fmla="*/ 99 w 350"/>
                      <a:gd name="T1" fmla="*/ 0 h 115"/>
                      <a:gd name="T2" fmla="*/ 99 w 350"/>
                      <a:gd name="T3" fmla="*/ 0 h 115"/>
                      <a:gd name="T4" fmla="*/ 99 w 350"/>
                      <a:gd name="T5" fmla="*/ 42 h 115"/>
                      <a:gd name="T6" fmla="*/ 60 w 350"/>
                      <a:gd name="T7" fmla="*/ 42 h 115"/>
                      <a:gd name="T8" fmla="*/ 35 w 350"/>
                      <a:gd name="T9" fmla="*/ 14 h 115"/>
                      <a:gd name="T10" fmla="*/ 35 w 350"/>
                      <a:gd name="T11" fmla="*/ 0 h 115"/>
                      <a:gd name="T12" fmla="*/ 2 w 350"/>
                      <a:gd name="T13" fmla="*/ 0 h 115"/>
                      <a:gd name="T14" fmla="*/ 0 w 350"/>
                      <a:gd name="T15" fmla="*/ 23 h 115"/>
                      <a:gd name="T16" fmla="*/ 57 w 350"/>
                      <a:gd name="T17" fmla="*/ 82 h 115"/>
                      <a:gd name="T18" fmla="*/ 99 w 350"/>
                      <a:gd name="T19" fmla="*/ 82 h 115"/>
                      <a:gd name="T20" fmla="*/ 99 w 350"/>
                      <a:gd name="T21" fmla="*/ 115 h 115"/>
                      <a:gd name="T22" fmla="*/ 132 w 350"/>
                      <a:gd name="T23" fmla="*/ 115 h 115"/>
                      <a:gd name="T24" fmla="*/ 132 w 350"/>
                      <a:gd name="T25" fmla="*/ 82 h 115"/>
                      <a:gd name="T26" fmla="*/ 350 w 350"/>
                      <a:gd name="T27" fmla="*/ 82 h 115"/>
                      <a:gd name="T28" fmla="*/ 350 w 350"/>
                      <a:gd name="T29" fmla="*/ 42 h 115"/>
                      <a:gd name="T30" fmla="*/ 132 w 350"/>
                      <a:gd name="T31" fmla="*/ 42 h 115"/>
                      <a:gd name="T32" fmla="*/ 132 w 350"/>
                      <a:gd name="T33" fmla="*/ 0 h 115"/>
                      <a:gd name="T34" fmla="*/ 99 w 350"/>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 h="115">
                        <a:moveTo>
                          <a:pt x="99" y="0"/>
                        </a:moveTo>
                        <a:lnTo>
                          <a:pt x="99" y="0"/>
                        </a:lnTo>
                        <a:lnTo>
                          <a:pt x="99" y="42"/>
                        </a:lnTo>
                        <a:lnTo>
                          <a:pt x="60" y="42"/>
                        </a:lnTo>
                        <a:cubicBezTo>
                          <a:pt x="43" y="42"/>
                          <a:pt x="35" y="33"/>
                          <a:pt x="35" y="14"/>
                        </a:cubicBezTo>
                        <a:cubicBezTo>
                          <a:pt x="35" y="11"/>
                          <a:pt x="35" y="10"/>
                          <a:pt x="35" y="0"/>
                        </a:cubicBezTo>
                        <a:lnTo>
                          <a:pt x="2" y="0"/>
                        </a:lnTo>
                        <a:cubicBezTo>
                          <a:pt x="0" y="10"/>
                          <a:pt x="0" y="15"/>
                          <a:pt x="0" y="23"/>
                        </a:cubicBezTo>
                        <a:cubicBezTo>
                          <a:pt x="0" y="60"/>
                          <a:pt x="21" y="82"/>
                          <a:pt x="57" y="82"/>
                        </a:cubicBezTo>
                        <a:lnTo>
                          <a:pt x="99" y="82"/>
                        </a:lnTo>
                        <a:lnTo>
                          <a:pt x="99" y="115"/>
                        </a:lnTo>
                        <a:lnTo>
                          <a:pt x="132" y="115"/>
                        </a:lnTo>
                        <a:lnTo>
                          <a:pt x="132" y="82"/>
                        </a:lnTo>
                        <a:lnTo>
                          <a:pt x="350" y="82"/>
                        </a:lnTo>
                        <a:lnTo>
                          <a:pt x="350" y="42"/>
                        </a:lnTo>
                        <a:lnTo>
                          <a:pt x="132" y="42"/>
                        </a:lnTo>
                        <a:lnTo>
                          <a:pt x="132" y="0"/>
                        </a:lnTo>
                        <a:lnTo>
                          <a:pt x="9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49"/>
                  <p:cNvSpPr>
                    <a:spLocks/>
                  </p:cNvSpPr>
                  <p:nvPr/>
                </p:nvSpPr>
                <p:spPr bwMode="auto">
                  <a:xfrm>
                    <a:off x="139" y="1562"/>
                    <a:ext cx="42" cy="14"/>
                  </a:xfrm>
                  <a:custGeom>
                    <a:avLst/>
                    <a:gdLst>
                      <a:gd name="T0" fmla="*/ 68 w 331"/>
                      <a:gd name="T1" fmla="*/ 0 h 115"/>
                      <a:gd name="T2" fmla="*/ 68 w 331"/>
                      <a:gd name="T3" fmla="*/ 0 h 115"/>
                      <a:gd name="T4" fmla="*/ 68 w 331"/>
                      <a:gd name="T5" fmla="*/ 41 h 115"/>
                      <a:gd name="T6" fmla="*/ 0 w 331"/>
                      <a:gd name="T7" fmla="*/ 41 h 115"/>
                      <a:gd name="T8" fmla="*/ 0 w 331"/>
                      <a:gd name="T9" fmla="*/ 81 h 115"/>
                      <a:gd name="T10" fmla="*/ 68 w 331"/>
                      <a:gd name="T11" fmla="*/ 81 h 115"/>
                      <a:gd name="T12" fmla="*/ 68 w 331"/>
                      <a:gd name="T13" fmla="*/ 115 h 115"/>
                      <a:gd name="T14" fmla="*/ 101 w 331"/>
                      <a:gd name="T15" fmla="*/ 115 h 115"/>
                      <a:gd name="T16" fmla="*/ 101 w 331"/>
                      <a:gd name="T17" fmla="*/ 81 h 115"/>
                      <a:gd name="T18" fmla="*/ 291 w 331"/>
                      <a:gd name="T19" fmla="*/ 81 h 115"/>
                      <a:gd name="T20" fmla="*/ 331 w 331"/>
                      <a:gd name="T21" fmla="*/ 32 h 115"/>
                      <a:gd name="T22" fmla="*/ 327 w 331"/>
                      <a:gd name="T23" fmla="*/ 0 h 115"/>
                      <a:gd name="T24" fmla="*/ 294 w 331"/>
                      <a:gd name="T25" fmla="*/ 0 h 115"/>
                      <a:gd name="T26" fmla="*/ 296 w 331"/>
                      <a:gd name="T27" fmla="*/ 19 h 115"/>
                      <a:gd name="T28" fmla="*/ 273 w 331"/>
                      <a:gd name="T29" fmla="*/ 41 h 115"/>
                      <a:gd name="T30" fmla="*/ 101 w 331"/>
                      <a:gd name="T31" fmla="*/ 41 h 115"/>
                      <a:gd name="T32" fmla="*/ 101 w 331"/>
                      <a:gd name="T33" fmla="*/ 0 h 115"/>
                      <a:gd name="T34" fmla="*/ 68 w 331"/>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115">
                        <a:moveTo>
                          <a:pt x="68" y="0"/>
                        </a:moveTo>
                        <a:lnTo>
                          <a:pt x="68" y="0"/>
                        </a:lnTo>
                        <a:lnTo>
                          <a:pt x="68" y="41"/>
                        </a:lnTo>
                        <a:lnTo>
                          <a:pt x="0" y="41"/>
                        </a:lnTo>
                        <a:lnTo>
                          <a:pt x="0" y="81"/>
                        </a:lnTo>
                        <a:lnTo>
                          <a:pt x="68" y="81"/>
                        </a:lnTo>
                        <a:lnTo>
                          <a:pt x="68" y="115"/>
                        </a:lnTo>
                        <a:lnTo>
                          <a:pt x="101" y="115"/>
                        </a:lnTo>
                        <a:lnTo>
                          <a:pt x="101" y="81"/>
                        </a:lnTo>
                        <a:lnTo>
                          <a:pt x="291" y="81"/>
                        </a:lnTo>
                        <a:cubicBezTo>
                          <a:pt x="316" y="81"/>
                          <a:pt x="331" y="64"/>
                          <a:pt x="331" y="32"/>
                        </a:cubicBezTo>
                        <a:cubicBezTo>
                          <a:pt x="331" y="23"/>
                          <a:pt x="330" y="13"/>
                          <a:pt x="327" y="0"/>
                        </a:cubicBezTo>
                        <a:lnTo>
                          <a:pt x="294" y="0"/>
                        </a:lnTo>
                        <a:cubicBezTo>
                          <a:pt x="295" y="5"/>
                          <a:pt x="296" y="11"/>
                          <a:pt x="296" y="19"/>
                        </a:cubicBezTo>
                        <a:cubicBezTo>
                          <a:pt x="296" y="36"/>
                          <a:pt x="291" y="41"/>
                          <a:pt x="273" y="41"/>
                        </a:cubicBezTo>
                        <a:lnTo>
                          <a:pt x="101" y="41"/>
                        </a:lnTo>
                        <a:lnTo>
                          <a:pt x="101" y="0"/>
                        </a:lnTo>
                        <a:lnTo>
                          <a:pt x="6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50"/>
                  <p:cNvSpPr>
                    <a:spLocks noEditPoints="1"/>
                  </p:cNvSpPr>
                  <p:nvPr/>
                </p:nvSpPr>
                <p:spPr bwMode="auto">
                  <a:xfrm>
                    <a:off x="147" y="1529"/>
                    <a:ext cx="34" cy="29"/>
                  </a:xfrm>
                  <a:custGeom>
                    <a:avLst/>
                    <a:gdLst>
                      <a:gd name="T0" fmla="*/ 146 w 270"/>
                      <a:gd name="T1" fmla="*/ 0 h 227"/>
                      <a:gd name="T2" fmla="*/ 146 w 270"/>
                      <a:gd name="T3" fmla="*/ 0 h 227"/>
                      <a:gd name="T4" fmla="*/ 66 w 270"/>
                      <a:gd name="T5" fmla="*/ 10 h 227"/>
                      <a:gd name="T6" fmla="*/ 0 w 270"/>
                      <a:gd name="T7" fmla="*/ 112 h 227"/>
                      <a:gd name="T8" fmla="*/ 136 w 270"/>
                      <a:gd name="T9" fmla="*/ 227 h 227"/>
                      <a:gd name="T10" fmla="*/ 270 w 270"/>
                      <a:gd name="T11" fmla="*/ 113 h 227"/>
                      <a:gd name="T12" fmla="*/ 182 w 270"/>
                      <a:gd name="T13" fmla="*/ 6 h 227"/>
                      <a:gd name="T14" fmla="*/ 182 w 270"/>
                      <a:gd name="T15" fmla="*/ 46 h 227"/>
                      <a:gd name="T16" fmla="*/ 233 w 270"/>
                      <a:gd name="T17" fmla="*/ 112 h 227"/>
                      <a:gd name="T18" fmla="*/ 200 w 270"/>
                      <a:gd name="T19" fmla="*/ 172 h 227"/>
                      <a:gd name="T20" fmla="*/ 146 w 270"/>
                      <a:gd name="T21" fmla="*/ 185 h 227"/>
                      <a:gd name="T22" fmla="*/ 146 w 270"/>
                      <a:gd name="T23" fmla="*/ 0 h 227"/>
                      <a:gd name="T24" fmla="*/ 114 w 270"/>
                      <a:gd name="T25" fmla="*/ 184 h 227"/>
                      <a:gd name="T26" fmla="*/ 114 w 270"/>
                      <a:gd name="T27" fmla="*/ 184 h 227"/>
                      <a:gd name="T28" fmla="*/ 37 w 270"/>
                      <a:gd name="T29" fmla="*/ 112 h 227"/>
                      <a:gd name="T30" fmla="*/ 111 w 270"/>
                      <a:gd name="T31" fmla="*/ 43 h 227"/>
                      <a:gd name="T32" fmla="*/ 114 w 270"/>
                      <a:gd name="T33" fmla="*/ 44 h 227"/>
                      <a:gd name="T34" fmla="*/ 114 w 270"/>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7">
                        <a:moveTo>
                          <a:pt x="146" y="0"/>
                        </a:moveTo>
                        <a:lnTo>
                          <a:pt x="146" y="0"/>
                        </a:lnTo>
                        <a:cubicBezTo>
                          <a:pt x="108" y="0"/>
                          <a:pt x="85" y="3"/>
                          <a:pt x="66" y="10"/>
                        </a:cubicBezTo>
                        <a:cubicBezTo>
                          <a:pt x="25" y="27"/>
                          <a:pt x="0" y="65"/>
                          <a:pt x="0" y="112"/>
                        </a:cubicBezTo>
                        <a:cubicBezTo>
                          <a:pt x="0" y="182"/>
                          <a:pt x="54" y="227"/>
                          <a:pt x="136" y="227"/>
                        </a:cubicBezTo>
                        <a:cubicBezTo>
                          <a:pt x="219" y="227"/>
                          <a:pt x="270" y="183"/>
                          <a:pt x="270" y="113"/>
                        </a:cubicBezTo>
                        <a:cubicBezTo>
                          <a:pt x="270" y="55"/>
                          <a:pt x="237" y="16"/>
                          <a:pt x="182" y="6"/>
                        </a:cubicBezTo>
                        <a:lnTo>
                          <a:pt x="182" y="46"/>
                        </a:lnTo>
                        <a:cubicBezTo>
                          <a:pt x="215" y="57"/>
                          <a:pt x="233" y="79"/>
                          <a:pt x="233" y="112"/>
                        </a:cubicBezTo>
                        <a:cubicBezTo>
                          <a:pt x="233" y="137"/>
                          <a:pt x="221" y="158"/>
                          <a:pt x="200" y="172"/>
                        </a:cubicBezTo>
                        <a:cubicBezTo>
                          <a:pt x="186" y="181"/>
                          <a:pt x="171" y="185"/>
                          <a:pt x="146" y="185"/>
                        </a:cubicBezTo>
                        <a:lnTo>
                          <a:pt x="146" y="0"/>
                        </a:lnTo>
                        <a:close/>
                        <a:moveTo>
                          <a:pt x="114" y="184"/>
                        </a:moveTo>
                        <a:lnTo>
                          <a:pt x="114" y="184"/>
                        </a:lnTo>
                        <a:cubicBezTo>
                          <a:pt x="67" y="181"/>
                          <a:pt x="37" y="153"/>
                          <a:pt x="37" y="112"/>
                        </a:cubicBezTo>
                        <a:cubicBezTo>
                          <a:pt x="37" y="73"/>
                          <a:pt x="70" y="43"/>
                          <a:pt x="111" y="43"/>
                        </a:cubicBezTo>
                        <a:cubicBezTo>
                          <a:pt x="112" y="43"/>
                          <a:pt x="113" y="43"/>
                          <a:pt x="114" y="44"/>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51"/>
                  <p:cNvSpPr>
                    <a:spLocks/>
                  </p:cNvSpPr>
                  <p:nvPr/>
                </p:nvSpPr>
                <p:spPr bwMode="auto">
                  <a:xfrm>
                    <a:off x="147" y="1506"/>
                    <a:ext cx="33" cy="16"/>
                  </a:xfrm>
                  <a:custGeom>
                    <a:avLst/>
                    <a:gdLst>
                      <a:gd name="T0" fmla="*/ 7 w 258"/>
                      <a:gd name="T1" fmla="*/ 121 h 121"/>
                      <a:gd name="T2" fmla="*/ 7 w 258"/>
                      <a:gd name="T3" fmla="*/ 121 h 121"/>
                      <a:gd name="T4" fmla="*/ 258 w 258"/>
                      <a:gd name="T5" fmla="*/ 121 h 121"/>
                      <a:gd name="T6" fmla="*/ 258 w 258"/>
                      <a:gd name="T7" fmla="*/ 81 h 121"/>
                      <a:gd name="T8" fmla="*/ 128 w 258"/>
                      <a:gd name="T9" fmla="*/ 81 h 121"/>
                      <a:gd name="T10" fmla="*/ 55 w 258"/>
                      <a:gd name="T11" fmla="*/ 53 h 121"/>
                      <a:gd name="T12" fmla="*/ 42 w 258"/>
                      <a:gd name="T13" fmla="*/ 0 h 121"/>
                      <a:gd name="T14" fmla="*/ 2 w 258"/>
                      <a:gd name="T15" fmla="*/ 0 h 121"/>
                      <a:gd name="T16" fmla="*/ 0 w 258"/>
                      <a:gd name="T17" fmla="*/ 16 h 121"/>
                      <a:gd name="T18" fmla="*/ 53 w 258"/>
                      <a:gd name="T19" fmla="*/ 84 h 121"/>
                      <a:gd name="T20" fmla="*/ 7 w 258"/>
                      <a:gd name="T21" fmla="*/ 84 h 121"/>
                      <a:gd name="T22" fmla="*/ 7 w 258"/>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1">
                        <a:moveTo>
                          <a:pt x="7" y="121"/>
                        </a:moveTo>
                        <a:lnTo>
                          <a:pt x="7" y="121"/>
                        </a:lnTo>
                        <a:lnTo>
                          <a:pt x="258" y="121"/>
                        </a:lnTo>
                        <a:lnTo>
                          <a:pt x="258" y="81"/>
                        </a:lnTo>
                        <a:lnTo>
                          <a:pt x="128" y="81"/>
                        </a:lnTo>
                        <a:cubicBezTo>
                          <a:pt x="92" y="81"/>
                          <a:pt x="69" y="72"/>
                          <a:pt x="55" y="53"/>
                        </a:cubicBezTo>
                        <a:cubicBezTo>
                          <a:pt x="46" y="40"/>
                          <a:pt x="43" y="28"/>
                          <a:pt x="42" y="0"/>
                        </a:cubicBezTo>
                        <a:lnTo>
                          <a:pt x="2" y="0"/>
                        </a:lnTo>
                        <a:cubicBezTo>
                          <a:pt x="1" y="7"/>
                          <a:pt x="0" y="11"/>
                          <a:pt x="0" y="16"/>
                        </a:cubicBezTo>
                        <a:cubicBezTo>
                          <a:pt x="0" y="42"/>
                          <a:pt x="16" y="61"/>
                          <a:pt x="53" y="84"/>
                        </a:cubicBezTo>
                        <a:lnTo>
                          <a:pt x="7" y="84"/>
                        </a:lnTo>
                        <a:lnTo>
                          <a:pt x="7"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52"/>
                  <p:cNvSpPr>
                    <a:spLocks noEditPoints="1"/>
                  </p:cNvSpPr>
                  <p:nvPr/>
                </p:nvSpPr>
                <p:spPr bwMode="auto">
                  <a:xfrm>
                    <a:off x="147" y="1456"/>
                    <a:ext cx="34" cy="30"/>
                  </a:xfrm>
                  <a:custGeom>
                    <a:avLst/>
                    <a:gdLst>
                      <a:gd name="T0" fmla="*/ 235 w 270"/>
                      <a:gd name="T1" fmla="*/ 0 h 236"/>
                      <a:gd name="T2" fmla="*/ 235 w 270"/>
                      <a:gd name="T3" fmla="*/ 0 h 236"/>
                      <a:gd name="T4" fmla="*/ 236 w 270"/>
                      <a:gd name="T5" fmla="*/ 8 h 236"/>
                      <a:gd name="T6" fmla="*/ 216 w 270"/>
                      <a:gd name="T7" fmla="*/ 30 h 236"/>
                      <a:gd name="T8" fmla="*/ 69 w 270"/>
                      <a:gd name="T9" fmla="*/ 30 h 236"/>
                      <a:gd name="T10" fmla="*/ 0 w 270"/>
                      <a:gd name="T11" fmla="*/ 124 h 236"/>
                      <a:gd name="T12" fmla="*/ 30 w 270"/>
                      <a:gd name="T13" fmla="*/ 208 h 236"/>
                      <a:gd name="T14" fmla="*/ 82 w 270"/>
                      <a:gd name="T15" fmla="*/ 225 h 236"/>
                      <a:gd name="T16" fmla="*/ 82 w 270"/>
                      <a:gd name="T17" fmla="*/ 185 h 236"/>
                      <a:gd name="T18" fmla="*/ 37 w 270"/>
                      <a:gd name="T19" fmla="*/ 126 h 236"/>
                      <a:gd name="T20" fmla="*/ 75 w 270"/>
                      <a:gd name="T21" fmla="*/ 70 h 236"/>
                      <a:gd name="T22" fmla="*/ 85 w 270"/>
                      <a:gd name="T23" fmla="*/ 70 h 236"/>
                      <a:gd name="T24" fmla="*/ 113 w 270"/>
                      <a:gd name="T25" fmla="*/ 111 h 236"/>
                      <a:gd name="T26" fmla="*/ 128 w 270"/>
                      <a:gd name="T27" fmla="*/ 192 h 236"/>
                      <a:gd name="T28" fmla="*/ 195 w 270"/>
                      <a:gd name="T29" fmla="*/ 236 h 236"/>
                      <a:gd name="T30" fmla="*/ 270 w 270"/>
                      <a:gd name="T31" fmla="*/ 153 h 236"/>
                      <a:gd name="T32" fmla="*/ 233 w 270"/>
                      <a:gd name="T33" fmla="*/ 68 h 236"/>
                      <a:gd name="T34" fmla="*/ 270 w 270"/>
                      <a:gd name="T35" fmla="*/ 27 h 236"/>
                      <a:gd name="T36" fmla="*/ 265 w 270"/>
                      <a:gd name="T37" fmla="*/ 0 h 236"/>
                      <a:gd name="T38" fmla="*/ 235 w 270"/>
                      <a:gd name="T39" fmla="*/ 0 h 236"/>
                      <a:gd name="T40" fmla="*/ 179 w 270"/>
                      <a:gd name="T41" fmla="*/ 70 h 236"/>
                      <a:gd name="T42" fmla="*/ 179 w 270"/>
                      <a:gd name="T43" fmla="*/ 70 h 236"/>
                      <a:gd name="T44" fmla="*/ 212 w 270"/>
                      <a:gd name="T45" fmla="*/ 85 h 236"/>
                      <a:gd name="T46" fmla="*/ 235 w 270"/>
                      <a:gd name="T47" fmla="*/ 145 h 236"/>
                      <a:gd name="T48" fmla="*/ 194 w 270"/>
                      <a:gd name="T49" fmla="*/ 194 h 236"/>
                      <a:gd name="T50" fmla="*/ 148 w 270"/>
                      <a:gd name="T51" fmla="*/ 134 h 236"/>
                      <a:gd name="T52" fmla="*/ 134 w 270"/>
                      <a:gd name="T53" fmla="*/ 70 h 236"/>
                      <a:gd name="T54" fmla="*/ 179 w 270"/>
                      <a:gd name="T55" fmla="*/ 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236">
                        <a:moveTo>
                          <a:pt x="235" y="0"/>
                        </a:moveTo>
                        <a:lnTo>
                          <a:pt x="235" y="0"/>
                        </a:lnTo>
                        <a:cubicBezTo>
                          <a:pt x="236" y="4"/>
                          <a:pt x="236" y="6"/>
                          <a:pt x="236" y="8"/>
                        </a:cubicBezTo>
                        <a:cubicBezTo>
                          <a:pt x="236" y="22"/>
                          <a:pt x="229" y="30"/>
                          <a:pt x="216" y="30"/>
                        </a:cubicBezTo>
                        <a:lnTo>
                          <a:pt x="69" y="30"/>
                        </a:lnTo>
                        <a:cubicBezTo>
                          <a:pt x="24" y="30"/>
                          <a:pt x="0" y="62"/>
                          <a:pt x="0" y="124"/>
                        </a:cubicBezTo>
                        <a:cubicBezTo>
                          <a:pt x="0" y="161"/>
                          <a:pt x="11" y="191"/>
                          <a:pt x="30" y="208"/>
                        </a:cubicBezTo>
                        <a:cubicBezTo>
                          <a:pt x="42" y="219"/>
                          <a:pt x="57" y="224"/>
                          <a:pt x="82" y="225"/>
                        </a:cubicBezTo>
                        <a:lnTo>
                          <a:pt x="82" y="185"/>
                        </a:lnTo>
                        <a:cubicBezTo>
                          <a:pt x="51" y="181"/>
                          <a:pt x="37" y="163"/>
                          <a:pt x="37" y="126"/>
                        </a:cubicBezTo>
                        <a:cubicBezTo>
                          <a:pt x="37" y="90"/>
                          <a:pt x="51" y="70"/>
                          <a:pt x="75" y="70"/>
                        </a:cubicBezTo>
                        <a:lnTo>
                          <a:pt x="85" y="70"/>
                        </a:lnTo>
                        <a:cubicBezTo>
                          <a:pt x="102" y="70"/>
                          <a:pt x="109" y="80"/>
                          <a:pt x="113" y="111"/>
                        </a:cubicBezTo>
                        <a:cubicBezTo>
                          <a:pt x="120" y="168"/>
                          <a:pt x="122" y="176"/>
                          <a:pt x="128" y="192"/>
                        </a:cubicBezTo>
                        <a:cubicBezTo>
                          <a:pt x="140" y="221"/>
                          <a:pt x="163" y="236"/>
                          <a:pt x="195" y="236"/>
                        </a:cubicBezTo>
                        <a:cubicBezTo>
                          <a:pt x="241" y="236"/>
                          <a:pt x="270" y="204"/>
                          <a:pt x="270" y="153"/>
                        </a:cubicBezTo>
                        <a:cubicBezTo>
                          <a:pt x="270" y="122"/>
                          <a:pt x="258" y="96"/>
                          <a:pt x="233" y="68"/>
                        </a:cubicBezTo>
                        <a:cubicBezTo>
                          <a:pt x="258" y="65"/>
                          <a:pt x="270" y="53"/>
                          <a:pt x="270" y="27"/>
                        </a:cubicBezTo>
                        <a:cubicBezTo>
                          <a:pt x="270" y="19"/>
                          <a:pt x="269" y="13"/>
                          <a:pt x="265" y="0"/>
                        </a:cubicBezTo>
                        <a:lnTo>
                          <a:pt x="235" y="0"/>
                        </a:lnTo>
                        <a:close/>
                        <a:moveTo>
                          <a:pt x="179" y="70"/>
                        </a:moveTo>
                        <a:lnTo>
                          <a:pt x="179" y="70"/>
                        </a:lnTo>
                        <a:cubicBezTo>
                          <a:pt x="193" y="70"/>
                          <a:pt x="201" y="73"/>
                          <a:pt x="212" y="85"/>
                        </a:cubicBezTo>
                        <a:cubicBezTo>
                          <a:pt x="227" y="102"/>
                          <a:pt x="235" y="121"/>
                          <a:pt x="235" y="145"/>
                        </a:cubicBezTo>
                        <a:cubicBezTo>
                          <a:pt x="235" y="176"/>
                          <a:pt x="220" y="194"/>
                          <a:pt x="194" y="194"/>
                        </a:cubicBezTo>
                        <a:cubicBezTo>
                          <a:pt x="168" y="194"/>
                          <a:pt x="155" y="176"/>
                          <a:pt x="148" y="134"/>
                        </a:cubicBezTo>
                        <a:cubicBezTo>
                          <a:pt x="143" y="92"/>
                          <a:pt x="141" y="83"/>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53"/>
                  <p:cNvSpPr>
                    <a:spLocks/>
                  </p:cNvSpPr>
                  <p:nvPr/>
                </p:nvSpPr>
                <p:spPr bwMode="auto">
                  <a:xfrm>
                    <a:off x="135" y="1445"/>
                    <a:ext cx="45" cy="5"/>
                  </a:xfrm>
                  <a:custGeom>
                    <a:avLst/>
                    <a:gdLst>
                      <a:gd name="T0" fmla="*/ 0 w 349"/>
                      <a:gd name="T1" fmla="*/ 0 h 41"/>
                      <a:gd name="T2" fmla="*/ 0 w 349"/>
                      <a:gd name="T3" fmla="*/ 0 h 41"/>
                      <a:gd name="T4" fmla="*/ 0 w 349"/>
                      <a:gd name="T5" fmla="*/ 41 h 41"/>
                      <a:gd name="T6" fmla="*/ 349 w 349"/>
                      <a:gd name="T7" fmla="*/ 41 h 41"/>
                      <a:gd name="T8" fmla="*/ 349 w 349"/>
                      <a:gd name="T9" fmla="*/ 0 h 41"/>
                      <a:gd name="T10" fmla="*/ 0 w 349"/>
                      <a:gd name="T11" fmla="*/ 0 h 41"/>
                    </a:gdLst>
                    <a:ahLst/>
                    <a:cxnLst>
                      <a:cxn ang="0">
                        <a:pos x="T0" y="T1"/>
                      </a:cxn>
                      <a:cxn ang="0">
                        <a:pos x="T2" y="T3"/>
                      </a:cxn>
                      <a:cxn ang="0">
                        <a:pos x="T4" y="T5"/>
                      </a:cxn>
                      <a:cxn ang="0">
                        <a:pos x="T6" y="T7"/>
                      </a:cxn>
                      <a:cxn ang="0">
                        <a:pos x="T8" y="T9"/>
                      </a:cxn>
                      <a:cxn ang="0">
                        <a:pos x="T10" y="T11"/>
                      </a:cxn>
                    </a:cxnLst>
                    <a:rect l="0" t="0" r="r" b="b"/>
                    <a:pathLst>
                      <a:path w="349" h="41">
                        <a:moveTo>
                          <a:pt x="0" y="0"/>
                        </a:moveTo>
                        <a:lnTo>
                          <a:pt x="0" y="0"/>
                        </a:lnTo>
                        <a:lnTo>
                          <a:pt x="0" y="41"/>
                        </a:lnTo>
                        <a:lnTo>
                          <a:pt x="349" y="41"/>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54"/>
                  <p:cNvSpPr>
                    <a:spLocks noEditPoints="1"/>
                  </p:cNvSpPr>
                  <p:nvPr/>
                </p:nvSpPr>
                <p:spPr bwMode="auto">
                  <a:xfrm>
                    <a:off x="135" y="1432"/>
                    <a:ext cx="45" cy="5"/>
                  </a:xfrm>
                  <a:custGeom>
                    <a:avLst/>
                    <a:gdLst>
                      <a:gd name="T0" fmla="*/ 98 w 349"/>
                      <a:gd name="T1" fmla="*/ 0 h 40"/>
                      <a:gd name="T2" fmla="*/ 98 w 349"/>
                      <a:gd name="T3" fmla="*/ 0 h 40"/>
                      <a:gd name="T4" fmla="*/ 98 w 349"/>
                      <a:gd name="T5" fmla="*/ 39 h 40"/>
                      <a:gd name="T6" fmla="*/ 349 w 349"/>
                      <a:gd name="T7" fmla="*/ 39 h 40"/>
                      <a:gd name="T8" fmla="*/ 349 w 349"/>
                      <a:gd name="T9" fmla="*/ 0 h 40"/>
                      <a:gd name="T10" fmla="*/ 98 w 349"/>
                      <a:gd name="T11" fmla="*/ 0 h 40"/>
                      <a:gd name="T12" fmla="*/ 0 w 349"/>
                      <a:gd name="T13" fmla="*/ 0 h 40"/>
                      <a:gd name="T14" fmla="*/ 0 w 349"/>
                      <a:gd name="T15" fmla="*/ 0 h 40"/>
                      <a:gd name="T16" fmla="*/ 0 w 349"/>
                      <a:gd name="T17" fmla="*/ 40 h 40"/>
                      <a:gd name="T18" fmla="*/ 51 w 349"/>
                      <a:gd name="T19" fmla="*/ 40 h 40"/>
                      <a:gd name="T20" fmla="*/ 51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39"/>
                        </a:lnTo>
                        <a:lnTo>
                          <a:pt x="349" y="39"/>
                        </a:lnTo>
                        <a:lnTo>
                          <a:pt x="349" y="0"/>
                        </a:lnTo>
                        <a:lnTo>
                          <a:pt x="98" y="0"/>
                        </a:lnTo>
                        <a:close/>
                        <a:moveTo>
                          <a:pt x="0" y="0"/>
                        </a:moveTo>
                        <a:lnTo>
                          <a:pt x="0" y="0"/>
                        </a:lnTo>
                        <a:lnTo>
                          <a:pt x="0" y="40"/>
                        </a:lnTo>
                        <a:lnTo>
                          <a:pt x="51" y="40"/>
                        </a:lnTo>
                        <a:lnTo>
                          <a:pt x="51"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55"/>
                  <p:cNvSpPr>
                    <a:spLocks noEditPoints="1"/>
                  </p:cNvSpPr>
                  <p:nvPr/>
                </p:nvSpPr>
                <p:spPr bwMode="auto">
                  <a:xfrm>
                    <a:off x="147" y="1397"/>
                    <a:ext cx="46" cy="28"/>
                  </a:xfrm>
                  <a:custGeom>
                    <a:avLst/>
                    <a:gdLst>
                      <a:gd name="T0" fmla="*/ 7 w 363"/>
                      <a:gd name="T1" fmla="*/ 37 h 220"/>
                      <a:gd name="T2" fmla="*/ 7 w 363"/>
                      <a:gd name="T3" fmla="*/ 37 h 220"/>
                      <a:gd name="T4" fmla="*/ 44 w 363"/>
                      <a:gd name="T5" fmla="*/ 37 h 220"/>
                      <a:gd name="T6" fmla="*/ 0 w 363"/>
                      <a:gd name="T7" fmla="*/ 113 h 220"/>
                      <a:gd name="T8" fmla="*/ 137 w 363"/>
                      <a:gd name="T9" fmla="*/ 220 h 220"/>
                      <a:gd name="T10" fmla="*/ 236 w 363"/>
                      <a:gd name="T11" fmla="*/ 188 h 220"/>
                      <a:gd name="T12" fmla="*/ 270 w 363"/>
                      <a:gd name="T13" fmla="*/ 117 h 220"/>
                      <a:gd name="T14" fmla="*/ 224 w 363"/>
                      <a:gd name="T15" fmla="*/ 40 h 220"/>
                      <a:gd name="T16" fmla="*/ 237 w 363"/>
                      <a:gd name="T17" fmla="*/ 40 h 220"/>
                      <a:gd name="T18" fmla="*/ 306 w 363"/>
                      <a:gd name="T19" fmla="*/ 55 h 220"/>
                      <a:gd name="T20" fmla="*/ 329 w 363"/>
                      <a:gd name="T21" fmla="*/ 110 h 220"/>
                      <a:gd name="T22" fmla="*/ 316 w 363"/>
                      <a:gd name="T23" fmla="*/ 156 h 220"/>
                      <a:gd name="T24" fmla="*/ 287 w 363"/>
                      <a:gd name="T25" fmla="*/ 171 h 220"/>
                      <a:gd name="T26" fmla="*/ 287 w 363"/>
                      <a:gd name="T27" fmla="*/ 212 h 220"/>
                      <a:gd name="T28" fmla="*/ 363 w 363"/>
                      <a:gd name="T29" fmla="*/ 112 h 220"/>
                      <a:gd name="T30" fmla="*/ 331 w 363"/>
                      <a:gd name="T31" fmla="*/ 26 h 220"/>
                      <a:gd name="T32" fmla="*/ 217 w 363"/>
                      <a:gd name="T33" fmla="*/ 0 h 220"/>
                      <a:gd name="T34" fmla="*/ 7 w 363"/>
                      <a:gd name="T35" fmla="*/ 0 h 220"/>
                      <a:gd name="T36" fmla="*/ 7 w 363"/>
                      <a:gd name="T37" fmla="*/ 37 h 220"/>
                      <a:gd name="T38" fmla="*/ 37 w 363"/>
                      <a:gd name="T39" fmla="*/ 109 h 220"/>
                      <a:gd name="T40" fmla="*/ 37 w 363"/>
                      <a:gd name="T41" fmla="*/ 109 h 220"/>
                      <a:gd name="T42" fmla="*/ 136 w 363"/>
                      <a:gd name="T43" fmla="*/ 40 h 220"/>
                      <a:gd name="T44" fmla="*/ 233 w 363"/>
                      <a:gd name="T45" fmla="*/ 108 h 220"/>
                      <a:gd name="T46" fmla="*/ 135 w 363"/>
                      <a:gd name="T47" fmla="*/ 178 h 220"/>
                      <a:gd name="T48" fmla="*/ 37 w 363"/>
                      <a:gd name="T49" fmla="*/ 10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3" h="220">
                        <a:moveTo>
                          <a:pt x="7" y="37"/>
                        </a:moveTo>
                        <a:lnTo>
                          <a:pt x="7" y="37"/>
                        </a:lnTo>
                        <a:lnTo>
                          <a:pt x="44" y="37"/>
                        </a:lnTo>
                        <a:cubicBezTo>
                          <a:pt x="14" y="57"/>
                          <a:pt x="0" y="81"/>
                          <a:pt x="0" y="113"/>
                        </a:cubicBezTo>
                        <a:cubicBezTo>
                          <a:pt x="0" y="177"/>
                          <a:pt x="56" y="220"/>
                          <a:pt x="137" y="220"/>
                        </a:cubicBezTo>
                        <a:cubicBezTo>
                          <a:pt x="178" y="220"/>
                          <a:pt x="212" y="209"/>
                          <a:pt x="236" y="188"/>
                        </a:cubicBezTo>
                        <a:cubicBezTo>
                          <a:pt x="257" y="170"/>
                          <a:pt x="270" y="143"/>
                          <a:pt x="270" y="117"/>
                        </a:cubicBezTo>
                        <a:cubicBezTo>
                          <a:pt x="270" y="85"/>
                          <a:pt x="256" y="63"/>
                          <a:pt x="224" y="40"/>
                        </a:cubicBezTo>
                        <a:lnTo>
                          <a:pt x="237" y="40"/>
                        </a:lnTo>
                        <a:cubicBezTo>
                          <a:pt x="271" y="40"/>
                          <a:pt x="292" y="45"/>
                          <a:pt x="306" y="55"/>
                        </a:cubicBezTo>
                        <a:cubicBezTo>
                          <a:pt x="321" y="65"/>
                          <a:pt x="329" y="86"/>
                          <a:pt x="329" y="110"/>
                        </a:cubicBezTo>
                        <a:cubicBezTo>
                          <a:pt x="329" y="129"/>
                          <a:pt x="325" y="145"/>
                          <a:pt x="316" y="156"/>
                        </a:cubicBezTo>
                        <a:cubicBezTo>
                          <a:pt x="309" y="165"/>
                          <a:pt x="302" y="169"/>
                          <a:pt x="287" y="171"/>
                        </a:cubicBezTo>
                        <a:lnTo>
                          <a:pt x="287" y="212"/>
                        </a:lnTo>
                        <a:cubicBezTo>
                          <a:pt x="335" y="208"/>
                          <a:pt x="363" y="171"/>
                          <a:pt x="363" y="112"/>
                        </a:cubicBezTo>
                        <a:cubicBezTo>
                          <a:pt x="363" y="74"/>
                          <a:pt x="351" y="42"/>
                          <a:pt x="331" y="26"/>
                        </a:cubicBezTo>
                        <a:cubicBezTo>
                          <a:pt x="308" y="7"/>
                          <a:pt x="276" y="0"/>
                          <a:pt x="217" y="0"/>
                        </a:cubicBezTo>
                        <a:lnTo>
                          <a:pt x="7" y="0"/>
                        </a:lnTo>
                        <a:lnTo>
                          <a:pt x="7" y="37"/>
                        </a:lnTo>
                        <a:close/>
                        <a:moveTo>
                          <a:pt x="37" y="109"/>
                        </a:moveTo>
                        <a:lnTo>
                          <a:pt x="37" y="109"/>
                        </a:lnTo>
                        <a:cubicBezTo>
                          <a:pt x="37" y="66"/>
                          <a:pt x="74" y="40"/>
                          <a:pt x="136" y="40"/>
                        </a:cubicBezTo>
                        <a:cubicBezTo>
                          <a:pt x="196" y="40"/>
                          <a:pt x="233" y="66"/>
                          <a:pt x="233" y="108"/>
                        </a:cubicBezTo>
                        <a:cubicBezTo>
                          <a:pt x="233" y="152"/>
                          <a:pt x="196" y="178"/>
                          <a:pt x="135" y="178"/>
                        </a:cubicBezTo>
                        <a:cubicBezTo>
                          <a:pt x="75" y="178"/>
                          <a:pt x="37" y="152"/>
                          <a:pt x="37" y="10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56"/>
                  <p:cNvSpPr>
                    <a:spLocks/>
                  </p:cNvSpPr>
                  <p:nvPr/>
                </p:nvSpPr>
                <p:spPr bwMode="auto">
                  <a:xfrm>
                    <a:off x="147" y="1363"/>
                    <a:ext cx="33" cy="26"/>
                  </a:xfrm>
                  <a:custGeom>
                    <a:avLst/>
                    <a:gdLst>
                      <a:gd name="T0" fmla="*/ 7 w 258"/>
                      <a:gd name="T1" fmla="*/ 200 h 200"/>
                      <a:gd name="T2" fmla="*/ 7 w 258"/>
                      <a:gd name="T3" fmla="*/ 200 h 200"/>
                      <a:gd name="T4" fmla="*/ 258 w 258"/>
                      <a:gd name="T5" fmla="*/ 200 h 200"/>
                      <a:gd name="T6" fmla="*/ 258 w 258"/>
                      <a:gd name="T7" fmla="*/ 159 h 200"/>
                      <a:gd name="T8" fmla="*/ 120 w 258"/>
                      <a:gd name="T9" fmla="*/ 159 h 200"/>
                      <a:gd name="T10" fmla="*/ 35 w 258"/>
                      <a:gd name="T11" fmla="*/ 91 h 200"/>
                      <a:gd name="T12" fmla="*/ 85 w 258"/>
                      <a:gd name="T13" fmla="*/ 40 h 200"/>
                      <a:gd name="T14" fmla="*/ 258 w 258"/>
                      <a:gd name="T15" fmla="*/ 40 h 200"/>
                      <a:gd name="T16" fmla="*/ 258 w 258"/>
                      <a:gd name="T17" fmla="*/ 0 h 200"/>
                      <a:gd name="T18" fmla="*/ 69 w 258"/>
                      <a:gd name="T19" fmla="*/ 0 h 200"/>
                      <a:gd name="T20" fmla="*/ 0 w 258"/>
                      <a:gd name="T21" fmla="*/ 79 h 200"/>
                      <a:gd name="T22" fmla="*/ 50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59"/>
                        </a:lnTo>
                        <a:lnTo>
                          <a:pt x="120" y="159"/>
                        </a:lnTo>
                        <a:cubicBezTo>
                          <a:pt x="69" y="159"/>
                          <a:pt x="35" y="133"/>
                          <a:pt x="35" y="91"/>
                        </a:cubicBezTo>
                        <a:cubicBezTo>
                          <a:pt x="35" y="60"/>
                          <a:pt x="54" y="40"/>
                          <a:pt x="85" y="40"/>
                        </a:cubicBezTo>
                        <a:lnTo>
                          <a:pt x="258" y="40"/>
                        </a:lnTo>
                        <a:lnTo>
                          <a:pt x="258" y="0"/>
                        </a:lnTo>
                        <a:lnTo>
                          <a:pt x="69" y="0"/>
                        </a:lnTo>
                        <a:cubicBezTo>
                          <a:pt x="27" y="0"/>
                          <a:pt x="0" y="31"/>
                          <a:pt x="0" y="79"/>
                        </a:cubicBezTo>
                        <a:cubicBezTo>
                          <a:pt x="0" y="117"/>
                          <a:pt x="15" y="141"/>
                          <a:pt x="50"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57"/>
                  <p:cNvSpPr>
                    <a:spLocks/>
                  </p:cNvSpPr>
                  <p:nvPr/>
                </p:nvSpPr>
                <p:spPr bwMode="auto">
                  <a:xfrm>
                    <a:off x="147" y="1312"/>
                    <a:ext cx="33" cy="43"/>
                  </a:xfrm>
                  <a:custGeom>
                    <a:avLst/>
                    <a:gdLst>
                      <a:gd name="T0" fmla="*/ 7 w 258"/>
                      <a:gd name="T1" fmla="*/ 332 h 332"/>
                      <a:gd name="T2" fmla="*/ 7 w 258"/>
                      <a:gd name="T3" fmla="*/ 332 h 332"/>
                      <a:gd name="T4" fmla="*/ 258 w 258"/>
                      <a:gd name="T5" fmla="*/ 332 h 332"/>
                      <a:gd name="T6" fmla="*/ 258 w 258"/>
                      <a:gd name="T7" fmla="*/ 291 h 332"/>
                      <a:gd name="T8" fmla="*/ 101 w 258"/>
                      <a:gd name="T9" fmla="*/ 291 h 332"/>
                      <a:gd name="T10" fmla="*/ 35 w 258"/>
                      <a:gd name="T11" fmla="*/ 233 h 332"/>
                      <a:gd name="T12" fmla="*/ 86 w 258"/>
                      <a:gd name="T13" fmla="*/ 186 h 332"/>
                      <a:gd name="T14" fmla="*/ 258 w 258"/>
                      <a:gd name="T15" fmla="*/ 186 h 332"/>
                      <a:gd name="T16" fmla="*/ 258 w 258"/>
                      <a:gd name="T17" fmla="*/ 146 h 332"/>
                      <a:gd name="T18" fmla="*/ 101 w 258"/>
                      <a:gd name="T19" fmla="*/ 146 h 332"/>
                      <a:gd name="T20" fmla="*/ 35 w 258"/>
                      <a:gd name="T21" fmla="*/ 87 h 332"/>
                      <a:gd name="T22" fmla="*/ 86 w 258"/>
                      <a:gd name="T23" fmla="*/ 40 h 332"/>
                      <a:gd name="T24" fmla="*/ 258 w 258"/>
                      <a:gd name="T25" fmla="*/ 40 h 332"/>
                      <a:gd name="T26" fmla="*/ 258 w 258"/>
                      <a:gd name="T27" fmla="*/ 0 h 332"/>
                      <a:gd name="T28" fmla="*/ 70 w 258"/>
                      <a:gd name="T29" fmla="*/ 0 h 332"/>
                      <a:gd name="T30" fmla="*/ 0 w 258"/>
                      <a:gd name="T31" fmla="*/ 73 h 332"/>
                      <a:gd name="T32" fmla="*/ 39 w 258"/>
                      <a:gd name="T33" fmla="*/ 150 h 332"/>
                      <a:gd name="T34" fmla="*/ 0 w 258"/>
                      <a:gd name="T35" fmla="*/ 218 h 332"/>
                      <a:gd name="T36" fmla="*/ 43 w 258"/>
                      <a:gd name="T37" fmla="*/ 295 h 332"/>
                      <a:gd name="T38" fmla="*/ 7 w 258"/>
                      <a:gd name="T39" fmla="*/ 295 h 332"/>
                      <a:gd name="T40" fmla="*/ 7 w 258"/>
                      <a:gd name="T41"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332">
                        <a:moveTo>
                          <a:pt x="7" y="332"/>
                        </a:moveTo>
                        <a:lnTo>
                          <a:pt x="7" y="332"/>
                        </a:lnTo>
                        <a:lnTo>
                          <a:pt x="258" y="332"/>
                        </a:lnTo>
                        <a:lnTo>
                          <a:pt x="258" y="291"/>
                        </a:lnTo>
                        <a:lnTo>
                          <a:pt x="101" y="291"/>
                        </a:lnTo>
                        <a:cubicBezTo>
                          <a:pt x="64" y="291"/>
                          <a:pt x="35" y="265"/>
                          <a:pt x="35" y="233"/>
                        </a:cubicBezTo>
                        <a:cubicBezTo>
                          <a:pt x="35" y="203"/>
                          <a:pt x="53" y="186"/>
                          <a:pt x="86" y="186"/>
                        </a:cubicBezTo>
                        <a:lnTo>
                          <a:pt x="258" y="186"/>
                        </a:lnTo>
                        <a:lnTo>
                          <a:pt x="258" y="146"/>
                        </a:lnTo>
                        <a:lnTo>
                          <a:pt x="101" y="146"/>
                        </a:lnTo>
                        <a:cubicBezTo>
                          <a:pt x="64" y="146"/>
                          <a:pt x="35" y="119"/>
                          <a:pt x="35" y="87"/>
                        </a:cubicBezTo>
                        <a:cubicBezTo>
                          <a:pt x="35" y="58"/>
                          <a:pt x="54" y="40"/>
                          <a:pt x="86" y="40"/>
                        </a:cubicBezTo>
                        <a:lnTo>
                          <a:pt x="258" y="40"/>
                        </a:lnTo>
                        <a:lnTo>
                          <a:pt x="258" y="0"/>
                        </a:lnTo>
                        <a:lnTo>
                          <a:pt x="70" y="0"/>
                        </a:lnTo>
                        <a:cubicBezTo>
                          <a:pt x="25" y="0"/>
                          <a:pt x="0" y="26"/>
                          <a:pt x="0" y="73"/>
                        </a:cubicBezTo>
                        <a:cubicBezTo>
                          <a:pt x="0" y="107"/>
                          <a:pt x="10" y="127"/>
                          <a:pt x="39" y="150"/>
                        </a:cubicBezTo>
                        <a:cubicBezTo>
                          <a:pt x="12" y="165"/>
                          <a:pt x="0" y="185"/>
                          <a:pt x="0" y="218"/>
                        </a:cubicBezTo>
                        <a:cubicBezTo>
                          <a:pt x="0" y="251"/>
                          <a:pt x="13" y="273"/>
                          <a:pt x="43" y="295"/>
                        </a:cubicBezTo>
                        <a:lnTo>
                          <a:pt x="7" y="295"/>
                        </a:lnTo>
                        <a:lnTo>
                          <a:pt x="7" y="33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58"/>
                  <p:cNvSpPr>
                    <a:spLocks noEditPoints="1"/>
                  </p:cNvSpPr>
                  <p:nvPr/>
                </p:nvSpPr>
                <p:spPr bwMode="auto">
                  <a:xfrm>
                    <a:off x="147" y="1276"/>
                    <a:ext cx="34" cy="29"/>
                  </a:xfrm>
                  <a:custGeom>
                    <a:avLst/>
                    <a:gdLst>
                      <a:gd name="T0" fmla="*/ 146 w 270"/>
                      <a:gd name="T1" fmla="*/ 0 h 226"/>
                      <a:gd name="T2" fmla="*/ 146 w 270"/>
                      <a:gd name="T3" fmla="*/ 0 h 226"/>
                      <a:gd name="T4" fmla="*/ 66 w 270"/>
                      <a:gd name="T5" fmla="*/ 10 h 226"/>
                      <a:gd name="T6" fmla="*/ 0 w 270"/>
                      <a:gd name="T7" fmla="*/ 111 h 226"/>
                      <a:gd name="T8" fmla="*/ 136 w 270"/>
                      <a:gd name="T9" fmla="*/ 226 h 226"/>
                      <a:gd name="T10" fmla="*/ 270 w 270"/>
                      <a:gd name="T11" fmla="*/ 112 h 226"/>
                      <a:gd name="T12" fmla="*/ 182 w 270"/>
                      <a:gd name="T13" fmla="*/ 5 h 226"/>
                      <a:gd name="T14" fmla="*/ 182 w 270"/>
                      <a:gd name="T15" fmla="*/ 45 h 226"/>
                      <a:gd name="T16" fmla="*/ 233 w 270"/>
                      <a:gd name="T17" fmla="*/ 111 h 226"/>
                      <a:gd name="T18" fmla="*/ 200 w 270"/>
                      <a:gd name="T19" fmla="*/ 171 h 226"/>
                      <a:gd name="T20" fmla="*/ 146 w 270"/>
                      <a:gd name="T21" fmla="*/ 185 h 226"/>
                      <a:gd name="T22" fmla="*/ 146 w 270"/>
                      <a:gd name="T23" fmla="*/ 0 h 226"/>
                      <a:gd name="T24" fmla="*/ 114 w 270"/>
                      <a:gd name="T25" fmla="*/ 184 h 226"/>
                      <a:gd name="T26" fmla="*/ 114 w 270"/>
                      <a:gd name="T27" fmla="*/ 184 h 226"/>
                      <a:gd name="T28" fmla="*/ 37 w 270"/>
                      <a:gd name="T29" fmla="*/ 112 h 226"/>
                      <a:gd name="T30" fmla="*/ 111 w 270"/>
                      <a:gd name="T31" fmla="*/ 42 h 226"/>
                      <a:gd name="T32" fmla="*/ 114 w 270"/>
                      <a:gd name="T33" fmla="*/ 43 h 226"/>
                      <a:gd name="T34" fmla="*/ 114 w 270"/>
                      <a:gd name="T35" fmla="*/ 1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6">
                        <a:moveTo>
                          <a:pt x="146" y="0"/>
                        </a:moveTo>
                        <a:lnTo>
                          <a:pt x="146" y="0"/>
                        </a:lnTo>
                        <a:cubicBezTo>
                          <a:pt x="108" y="0"/>
                          <a:pt x="85" y="3"/>
                          <a:pt x="66" y="10"/>
                        </a:cubicBezTo>
                        <a:cubicBezTo>
                          <a:pt x="25" y="26"/>
                          <a:pt x="0" y="64"/>
                          <a:pt x="0" y="111"/>
                        </a:cubicBezTo>
                        <a:cubicBezTo>
                          <a:pt x="0" y="181"/>
                          <a:pt x="54" y="226"/>
                          <a:pt x="136" y="226"/>
                        </a:cubicBezTo>
                        <a:cubicBezTo>
                          <a:pt x="219" y="226"/>
                          <a:pt x="270" y="183"/>
                          <a:pt x="270" y="112"/>
                        </a:cubicBezTo>
                        <a:cubicBezTo>
                          <a:pt x="270" y="55"/>
                          <a:pt x="237" y="15"/>
                          <a:pt x="182" y="5"/>
                        </a:cubicBezTo>
                        <a:lnTo>
                          <a:pt x="182" y="45"/>
                        </a:lnTo>
                        <a:cubicBezTo>
                          <a:pt x="215" y="56"/>
                          <a:pt x="233" y="79"/>
                          <a:pt x="233" y="111"/>
                        </a:cubicBezTo>
                        <a:cubicBezTo>
                          <a:pt x="233" y="136"/>
                          <a:pt x="221" y="158"/>
                          <a:pt x="200" y="171"/>
                        </a:cubicBezTo>
                        <a:cubicBezTo>
                          <a:pt x="186" y="181"/>
                          <a:pt x="171" y="184"/>
                          <a:pt x="146" y="185"/>
                        </a:cubicBezTo>
                        <a:lnTo>
                          <a:pt x="146" y="0"/>
                        </a:lnTo>
                        <a:close/>
                        <a:moveTo>
                          <a:pt x="114" y="184"/>
                        </a:moveTo>
                        <a:lnTo>
                          <a:pt x="114" y="184"/>
                        </a:lnTo>
                        <a:cubicBezTo>
                          <a:pt x="67" y="180"/>
                          <a:pt x="37" y="152"/>
                          <a:pt x="37" y="112"/>
                        </a:cubicBezTo>
                        <a:cubicBezTo>
                          <a:pt x="37" y="72"/>
                          <a:pt x="70" y="42"/>
                          <a:pt x="111" y="42"/>
                        </a:cubicBezTo>
                        <a:cubicBezTo>
                          <a:pt x="112" y="42"/>
                          <a:pt x="113" y="42"/>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59"/>
                  <p:cNvSpPr>
                    <a:spLocks/>
                  </p:cNvSpPr>
                  <p:nvPr/>
                </p:nvSpPr>
                <p:spPr bwMode="auto">
                  <a:xfrm>
                    <a:off x="147" y="1244"/>
                    <a:ext cx="33" cy="25"/>
                  </a:xfrm>
                  <a:custGeom>
                    <a:avLst/>
                    <a:gdLst>
                      <a:gd name="T0" fmla="*/ 7 w 258"/>
                      <a:gd name="T1" fmla="*/ 200 h 200"/>
                      <a:gd name="T2" fmla="*/ 7 w 258"/>
                      <a:gd name="T3" fmla="*/ 200 h 200"/>
                      <a:gd name="T4" fmla="*/ 258 w 258"/>
                      <a:gd name="T5" fmla="*/ 200 h 200"/>
                      <a:gd name="T6" fmla="*/ 258 w 258"/>
                      <a:gd name="T7" fmla="*/ 160 h 200"/>
                      <a:gd name="T8" fmla="*/ 120 w 258"/>
                      <a:gd name="T9" fmla="*/ 160 h 200"/>
                      <a:gd name="T10" fmla="*/ 35 w 258"/>
                      <a:gd name="T11" fmla="*/ 92 h 200"/>
                      <a:gd name="T12" fmla="*/ 85 w 258"/>
                      <a:gd name="T13" fmla="*/ 40 h 200"/>
                      <a:gd name="T14" fmla="*/ 258 w 258"/>
                      <a:gd name="T15" fmla="*/ 40 h 200"/>
                      <a:gd name="T16" fmla="*/ 258 w 258"/>
                      <a:gd name="T17" fmla="*/ 0 h 200"/>
                      <a:gd name="T18" fmla="*/ 69 w 258"/>
                      <a:gd name="T19" fmla="*/ 0 h 200"/>
                      <a:gd name="T20" fmla="*/ 0 w 258"/>
                      <a:gd name="T21" fmla="*/ 80 h 200"/>
                      <a:gd name="T22" fmla="*/ 50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60"/>
                        </a:lnTo>
                        <a:lnTo>
                          <a:pt x="120" y="160"/>
                        </a:lnTo>
                        <a:cubicBezTo>
                          <a:pt x="69" y="160"/>
                          <a:pt x="35" y="133"/>
                          <a:pt x="35" y="92"/>
                        </a:cubicBezTo>
                        <a:cubicBezTo>
                          <a:pt x="35" y="60"/>
                          <a:pt x="54" y="40"/>
                          <a:pt x="85" y="40"/>
                        </a:cubicBezTo>
                        <a:lnTo>
                          <a:pt x="258" y="40"/>
                        </a:lnTo>
                        <a:lnTo>
                          <a:pt x="258" y="0"/>
                        </a:lnTo>
                        <a:lnTo>
                          <a:pt x="69" y="0"/>
                        </a:lnTo>
                        <a:cubicBezTo>
                          <a:pt x="27" y="0"/>
                          <a:pt x="0" y="31"/>
                          <a:pt x="0" y="80"/>
                        </a:cubicBezTo>
                        <a:cubicBezTo>
                          <a:pt x="0" y="117"/>
                          <a:pt x="15" y="141"/>
                          <a:pt x="50"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60"/>
                  <p:cNvSpPr>
                    <a:spLocks/>
                  </p:cNvSpPr>
                  <p:nvPr/>
                </p:nvSpPr>
                <p:spPr bwMode="auto">
                  <a:xfrm>
                    <a:off x="139" y="1224"/>
                    <a:ext cx="42" cy="15"/>
                  </a:xfrm>
                  <a:custGeom>
                    <a:avLst/>
                    <a:gdLst>
                      <a:gd name="T0" fmla="*/ 68 w 331"/>
                      <a:gd name="T1" fmla="*/ 0 h 115"/>
                      <a:gd name="T2" fmla="*/ 68 w 331"/>
                      <a:gd name="T3" fmla="*/ 0 h 115"/>
                      <a:gd name="T4" fmla="*/ 68 w 331"/>
                      <a:gd name="T5" fmla="*/ 41 h 115"/>
                      <a:gd name="T6" fmla="*/ 0 w 331"/>
                      <a:gd name="T7" fmla="*/ 41 h 115"/>
                      <a:gd name="T8" fmla="*/ 0 w 331"/>
                      <a:gd name="T9" fmla="*/ 81 h 115"/>
                      <a:gd name="T10" fmla="*/ 68 w 331"/>
                      <a:gd name="T11" fmla="*/ 81 h 115"/>
                      <a:gd name="T12" fmla="*/ 68 w 331"/>
                      <a:gd name="T13" fmla="*/ 115 h 115"/>
                      <a:gd name="T14" fmla="*/ 101 w 331"/>
                      <a:gd name="T15" fmla="*/ 115 h 115"/>
                      <a:gd name="T16" fmla="*/ 101 w 331"/>
                      <a:gd name="T17" fmla="*/ 81 h 115"/>
                      <a:gd name="T18" fmla="*/ 291 w 331"/>
                      <a:gd name="T19" fmla="*/ 81 h 115"/>
                      <a:gd name="T20" fmla="*/ 331 w 331"/>
                      <a:gd name="T21" fmla="*/ 33 h 115"/>
                      <a:gd name="T22" fmla="*/ 327 w 331"/>
                      <a:gd name="T23" fmla="*/ 0 h 115"/>
                      <a:gd name="T24" fmla="*/ 294 w 331"/>
                      <a:gd name="T25" fmla="*/ 0 h 115"/>
                      <a:gd name="T26" fmla="*/ 296 w 331"/>
                      <a:gd name="T27" fmla="*/ 19 h 115"/>
                      <a:gd name="T28" fmla="*/ 273 w 331"/>
                      <a:gd name="T29" fmla="*/ 41 h 115"/>
                      <a:gd name="T30" fmla="*/ 101 w 331"/>
                      <a:gd name="T31" fmla="*/ 41 h 115"/>
                      <a:gd name="T32" fmla="*/ 101 w 331"/>
                      <a:gd name="T33" fmla="*/ 0 h 115"/>
                      <a:gd name="T34" fmla="*/ 68 w 331"/>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115">
                        <a:moveTo>
                          <a:pt x="68" y="0"/>
                        </a:moveTo>
                        <a:lnTo>
                          <a:pt x="68" y="0"/>
                        </a:lnTo>
                        <a:lnTo>
                          <a:pt x="68" y="41"/>
                        </a:lnTo>
                        <a:lnTo>
                          <a:pt x="0" y="41"/>
                        </a:lnTo>
                        <a:lnTo>
                          <a:pt x="0" y="81"/>
                        </a:lnTo>
                        <a:lnTo>
                          <a:pt x="68" y="81"/>
                        </a:lnTo>
                        <a:lnTo>
                          <a:pt x="68" y="115"/>
                        </a:lnTo>
                        <a:lnTo>
                          <a:pt x="101" y="115"/>
                        </a:lnTo>
                        <a:lnTo>
                          <a:pt x="101" y="81"/>
                        </a:lnTo>
                        <a:lnTo>
                          <a:pt x="291" y="81"/>
                        </a:lnTo>
                        <a:cubicBezTo>
                          <a:pt x="316" y="81"/>
                          <a:pt x="331" y="64"/>
                          <a:pt x="331" y="33"/>
                        </a:cubicBezTo>
                        <a:cubicBezTo>
                          <a:pt x="331" y="23"/>
                          <a:pt x="330" y="13"/>
                          <a:pt x="327" y="0"/>
                        </a:cubicBezTo>
                        <a:lnTo>
                          <a:pt x="294" y="0"/>
                        </a:lnTo>
                        <a:cubicBezTo>
                          <a:pt x="295" y="5"/>
                          <a:pt x="296" y="11"/>
                          <a:pt x="296" y="19"/>
                        </a:cubicBezTo>
                        <a:cubicBezTo>
                          <a:pt x="296" y="36"/>
                          <a:pt x="291" y="41"/>
                          <a:pt x="273" y="41"/>
                        </a:cubicBezTo>
                        <a:lnTo>
                          <a:pt x="101" y="41"/>
                        </a:lnTo>
                        <a:lnTo>
                          <a:pt x="101" y="0"/>
                        </a:lnTo>
                        <a:lnTo>
                          <a:pt x="6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61"/>
                  <p:cNvSpPr>
                    <a:spLocks/>
                  </p:cNvSpPr>
                  <p:nvPr/>
                </p:nvSpPr>
                <p:spPr bwMode="auto">
                  <a:xfrm>
                    <a:off x="135" y="1188"/>
                    <a:ext cx="58" cy="13"/>
                  </a:xfrm>
                  <a:custGeom>
                    <a:avLst/>
                    <a:gdLst>
                      <a:gd name="T0" fmla="*/ 0 w 451"/>
                      <a:gd name="T1" fmla="*/ 27 h 105"/>
                      <a:gd name="T2" fmla="*/ 0 w 451"/>
                      <a:gd name="T3" fmla="*/ 27 h 105"/>
                      <a:gd name="T4" fmla="*/ 225 w 451"/>
                      <a:gd name="T5" fmla="*/ 105 h 105"/>
                      <a:gd name="T6" fmla="*/ 451 w 451"/>
                      <a:gd name="T7" fmla="*/ 27 h 105"/>
                      <a:gd name="T8" fmla="*/ 451 w 451"/>
                      <a:gd name="T9" fmla="*/ 0 h 105"/>
                      <a:gd name="T10" fmla="*/ 225 w 451"/>
                      <a:gd name="T11" fmla="*/ 66 h 105"/>
                      <a:gd name="T12" fmla="*/ 0 w 451"/>
                      <a:gd name="T13" fmla="*/ 0 h 105"/>
                      <a:gd name="T14" fmla="*/ 0 w 451"/>
                      <a:gd name="T15" fmla="*/ 27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5">
                        <a:moveTo>
                          <a:pt x="0" y="27"/>
                        </a:moveTo>
                        <a:lnTo>
                          <a:pt x="0" y="27"/>
                        </a:lnTo>
                        <a:cubicBezTo>
                          <a:pt x="63" y="75"/>
                          <a:pt x="150" y="105"/>
                          <a:pt x="225" y="105"/>
                        </a:cubicBezTo>
                        <a:cubicBezTo>
                          <a:pt x="301" y="105"/>
                          <a:pt x="388" y="75"/>
                          <a:pt x="451" y="27"/>
                        </a:cubicBezTo>
                        <a:lnTo>
                          <a:pt x="451" y="0"/>
                        </a:lnTo>
                        <a:cubicBezTo>
                          <a:pt x="383" y="43"/>
                          <a:pt x="302" y="66"/>
                          <a:pt x="225" y="66"/>
                        </a:cubicBezTo>
                        <a:cubicBezTo>
                          <a:pt x="149" y="66"/>
                          <a:pt x="68" y="43"/>
                          <a:pt x="0" y="0"/>
                        </a:cubicBezTo>
                        <a:lnTo>
                          <a:pt x="0" y="2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62"/>
                  <p:cNvSpPr>
                    <a:spLocks noEditPoints="1"/>
                  </p:cNvSpPr>
                  <p:nvPr/>
                </p:nvSpPr>
                <p:spPr bwMode="auto">
                  <a:xfrm>
                    <a:off x="135" y="1155"/>
                    <a:ext cx="46" cy="28"/>
                  </a:xfrm>
                  <a:custGeom>
                    <a:avLst/>
                    <a:gdLst>
                      <a:gd name="T0" fmla="*/ 0 w 361"/>
                      <a:gd name="T1" fmla="*/ 0 h 224"/>
                      <a:gd name="T2" fmla="*/ 0 w 361"/>
                      <a:gd name="T3" fmla="*/ 0 h 224"/>
                      <a:gd name="T4" fmla="*/ 0 w 361"/>
                      <a:gd name="T5" fmla="*/ 40 h 224"/>
                      <a:gd name="T6" fmla="*/ 130 w 361"/>
                      <a:gd name="T7" fmla="*/ 40 h 224"/>
                      <a:gd name="T8" fmla="*/ 91 w 361"/>
                      <a:gd name="T9" fmla="*/ 117 h 224"/>
                      <a:gd name="T10" fmla="*/ 224 w 361"/>
                      <a:gd name="T11" fmla="*/ 224 h 224"/>
                      <a:gd name="T12" fmla="*/ 361 w 361"/>
                      <a:gd name="T13" fmla="*/ 115 h 224"/>
                      <a:gd name="T14" fmla="*/ 316 w 361"/>
                      <a:gd name="T15" fmla="*/ 35 h 224"/>
                      <a:gd name="T16" fmla="*/ 349 w 361"/>
                      <a:gd name="T17" fmla="*/ 35 h 224"/>
                      <a:gd name="T18" fmla="*/ 349 w 361"/>
                      <a:gd name="T19" fmla="*/ 0 h 224"/>
                      <a:gd name="T20" fmla="*/ 0 w 361"/>
                      <a:gd name="T21" fmla="*/ 0 h 224"/>
                      <a:gd name="T22" fmla="*/ 129 w 361"/>
                      <a:gd name="T23" fmla="*/ 110 h 224"/>
                      <a:gd name="T24" fmla="*/ 129 w 361"/>
                      <a:gd name="T25" fmla="*/ 110 h 224"/>
                      <a:gd name="T26" fmla="*/ 227 w 361"/>
                      <a:gd name="T27" fmla="*/ 40 h 224"/>
                      <a:gd name="T28" fmla="*/ 323 w 361"/>
                      <a:gd name="T29" fmla="*/ 109 h 224"/>
                      <a:gd name="T30" fmla="*/ 226 w 361"/>
                      <a:gd name="T31" fmla="*/ 183 h 224"/>
                      <a:gd name="T32" fmla="*/ 129 w 361"/>
                      <a:gd name="T33" fmla="*/ 11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1" h="224">
                        <a:moveTo>
                          <a:pt x="0" y="0"/>
                        </a:moveTo>
                        <a:lnTo>
                          <a:pt x="0" y="0"/>
                        </a:lnTo>
                        <a:lnTo>
                          <a:pt x="0" y="40"/>
                        </a:lnTo>
                        <a:lnTo>
                          <a:pt x="130" y="40"/>
                        </a:lnTo>
                        <a:cubicBezTo>
                          <a:pt x="105" y="56"/>
                          <a:pt x="91" y="83"/>
                          <a:pt x="91" y="117"/>
                        </a:cubicBezTo>
                        <a:cubicBezTo>
                          <a:pt x="91" y="182"/>
                          <a:pt x="144" y="224"/>
                          <a:pt x="224" y="224"/>
                        </a:cubicBezTo>
                        <a:cubicBezTo>
                          <a:pt x="308" y="224"/>
                          <a:pt x="361" y="183"/>
                          <a:pt x="361" y="115"/>
                        </a:cubicBezTo>
                        <a:cubicBezTo>
                          <a:pt x="361" y="81"/>
                          <a:pt x="348" y="57"/>
                          <a:pt x="316" y="35"/>
                        </a:cubicBezTo>
                        <a:lnTo>
                          <a:pt x="349" y="35"/>
                        </a:lnTo>
                        <a:lnTo>
                          <a:pt x="349" y="0"/>
                        </a:lnTo>
                        <a:lnTo>
                          <a:pt x="0" y="0"/>
                        </a:lnTo>
                        <a:close/>
                        <a:moveTo>
                          <a:pt x="129" y="110"/>
                        </a:moveTo>
                        <a:lnTo>
                          <a:pt x="129" y="110"/>
                        </a:lnTo>
                        <a:cubicBezTo>
                          <a:pt x="129" y="67"/>
                          <a:pt x="167" y="40"/>
                          <a:pt x="227" y="40"/>
                        </a:cubicBezTo>
                        <a:cubicBezTo>
                          <a:pt x="285" y="40"/>
                          <a:pt x="323" y="67"/>
                          <a:pt x="323" y="109"/>
                        </a:cubicBezTo>
                        <a:cubicBezTo>
                          <a:pt x="323" y="154"/>
                          <a:pt x="284" y="183"/>
                          <a:pt x="226" y="183"/>
                        </a:cubicBezTo>
                        <a:cubicBezTo>
                          <a:pt x="167" y="183"/>
                          <a:pt x="129" y="154"/>
                          <a:pt x="129" y="11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63"/>
                  <p:cNvSpPr>
                    <a:spLocks noEditPoints="1"/>
                  </p:cNvSpPr>
                  <p:nvPr/>
                </p:nvSpPr>
                <p:spPr bwMode="auto">
                  <a:xfrm>
                    <a:off x="135" y="1113"/>
                    <a:ext cx="45" cy="33"/>
                  </a:xfrm>
                  <a:custGeom>
                    <a:avLst/>
                    <a:gdLst>
                      <a:gd name="T0" fmla="*/ 349 w 349"/>
                      <a:gd name="T1" fmla="*/ 260 h 260"/>
                      <a:gd name="T2" fmla="*/ 349 w 349"/>
                      <a:gd name="T3" fmla="*/ 260 h 260"/>
                      <a:gd name="T4" fmla="*/ 349 w 349"/>
                      <a:gd name="T5" fmla="*/ 103 h 260"/>
                      <a:gd name="T6" fmla="*/ 320 w 349"/>
                      <a:gd name="T7" fmla="*/ 26 h 260"/>
                      <a:gd name="T8" fmla="*/ 250 w 349"/>
                      <a:gd name="T9" fmla="*/ 0 h 260"/>
                      <a:gd name="T10" fmla="*/ 165 w 349"/>
                      <a:gd name="T11" fmla="*/ 63 h 260"/>
                      <a:gd name="T12" fmla="*/ 89 w 349"/>
                      <a:gd name="T13" fmla="*/ 15 h 260"/>
                      <a:gd name="T14" fmla="*/ 25 w 349"/>
                      <a:gd name="T15" fmla="*/ 43 h 260"/>
                      <a:gd name="T16" fmla="*/ 0 w 349"/>
                      <a:gd name="T17" fmla="*/ 118 h 260"/>
                      <a:gd name="T18" fmla="*/ 0 w 349"/>
                      <a:gd name="T19" fmla="*/ 260 h 260"/>
                      <a:gd name="T20" fmla="*/ 349 w 349"/>
                      <a:gd name="T21" fmla="*/ 260 h 260"/>
                      <a:gd name="T22" fmla="*/ 151 w 349"/>
                      <a:gd name="T23" fmla="*/ 216 h 260"/>
                      <a:gd name="T24" fmla="*/ 151 w 349"/>
                      <a:gd name="T25" fmla="*/ 216 h 260"/>
                      <a:gd name="T26" fmla="*/ 40 w 349"/>
                      <a:gd name="T27" fmla="*/ 216 h 260"/>
                      <a:gd name="T28" fmla="*/ 40 w 349"/>
                      <a:gd name="T29" fmla="*/ 129 h 260"/>
                      <a:gd name="T30" fmla="*/ 52 w 349"/>
                      <a:gd name="T31" fmla="*/ 79 h 260"/>
                      <a:gd name="T32" fmla="*/ 95 w 349"/>
                      <a:gd name="T33" fmla="*/ 59 h 260"/>
                      <a:gd name="T34" fmla="*/ 138 w 349"/>
                      <a:gd name="T35" fmla="*/ 79 h 260"/>
                      <a:gd name="T36" fmla="*/ 151 w 349"/>
                      <a:gd name="T37" fmla="*/ 129 h 260"/>
                      <a:gd name="T38" fmla="*/ 151 w 349"/>
                      <a:gd name="T39" fmla="*/ 216 h 260"/>
                      <a:gd name="T40" fmla="*/ 310 w 349"/>
                      <a:gd name="T41" fmla="*/ 216 h 260"/>
                      <a:gd name="T42" fmla="*/ 310 w 349"/>
                      <a:gd name="T43" fmla="*/ 216 h 260"/>
                      <a:gd name="T44" fmla="*/ 190 w 349"/>
                      <a:gd name="T45" fmla="*/ 216 h 260"/>
                      <a:gd name="T46" fmla="*/ 190 w 349"/>
                      <a:gd name="T47" fmla="*/ 107 h 260"/>
                      <a:gd name="T48" fmla="*/ 207 w 349"/>
                      <a:gd name="T49" fmla="*/ 60 h 260"/>
                      <a:gd name="T50" fmla="*/ 250 w 349"/>
                      <a:gd name="T51" fmla="*/ 44 h 260"/>
                      <a:gd name="T52" fmla="*/ 293 w 349"/>
                      <a:gd name="T53" fmla="*/ 60 h 260"/>
                      <a:gd name="T54" fmla="*/ 310 w 349"/>
                      <a:gd name="T55" fmla="*/ 107 h 260"/>
                      <a:gd name="T56" fmla="*/ 310 w 349"/>
                      <a:gd name="T57" fmla="*/ 21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9" h="260">
                        <a:moveTo>
                          <a:pt x="349" y="260"/>
                        </a:moveTo>
                        <a:lnTo>
                          <a:pt x="349" y="260"/>
                        </a:lnTo>
                        <a:lnTo>
                          <a:pt x="349" y="103"/>
                        </a:lnTo>
                        <a:cubicBezTo>
                          <a:pt x="349" y="70"/>
                          <a:pt x="340" y="45"/>
                          <a:pt x="320" y="26"/>
                        </a:cubicBezTo>
                        <a:cubicBezTo>
                          <a:pt x="302" y="9"/>
                          <a:pt x="277" y="0"/>
                          <a:pt x="250" y="0"/>
                        </a:cubicBezTo>
                        <a:cubicBezTo>
                          <a:pt x="208" y="0"/>
                          <a:pt x="182" y="19"/>
                          <a:pt x="165" y="63"/>
                        </a:cubicBezTo>
                        <a:cubicBezTo>
                          <a:pt x="150" y="32"/>
                          <a:pt x="124" y="15"/>
                          <a:pt x="89" y="15"/>
                        </a:cubicBezTo>
                        <a:cubicBezTo>
                          <a:pt x="64" y="15"/>
                          <a:pt x="41" y="25"/>
                          <a:pt x="25" y="43"/>
                        </a:cubicBezTo>
                        <a:cubicBezTo>
                          <a:pt x="8" y="61"/>
                          <a:pt x="0" y="85"/>
                          <a:pt x="0" y="118"/>
                        </a:cubicBezTo>
                        <a:lnTo>
                          <a:pt x="0" y="260"/>
                        </a:lnTo>
                        <a:lnTo>
                          <a:pt x="349" y="260"/>
                        </a:lnTo>
                        <a:close/>
                        <a:moveTo>
                          <a:pt x="151" y="216"/>
                        </a:moveTo>
                        <a:lnTo>
                          <a:pt x="151" y="216"/>
                        </a:lnTo>
                        <a:lnTo>
                          <a:pt x="40" y="216"/>
                        </a:lnTo>
                        <a:lnTo>
                          <a:pt x="40" y="129"/>
                        </a:lnTo>
                        <a:cubicBezTo>
                          <a:pt x="40" y="105"/>
                          <a:pt x="43" y="91"/>
                          <a:pt x="52" y="79"/>
                        </a:cubicBezTo>
                        <a:cubicBezTo>
                          <a:pt x="62" y="66"/>
                          <a:pt x="76" y="59"/>
                          <a:pt x="95" y="59"/>
                        </a:cubicBezTo>
                        <a:cubicBezTo>
                          <a:pt x="114" y="59"/>
                          <a:pt x="129" y="66"/>
                          <a:pt x="138" y="79"/>
                        </a:cubicBezTo>
                        <a:cubicBezTo>
                          <a:pt x="147" y="91"/>
                          <a:pt x="151" y="105"/>
                          <a:pt x="151" y="129"/>
                        </a:cubicBezTo>
                        <a:lnTo>
                          <a:pt x="151" y="216"/>
                        </a:lnTo>
                        <a:close/>
                        <a:moveTo>
                          <a:pt x="310" y="216"/>
                        </a:moveTo>
                        <a:lnTo>
                          <a:pt x="310" y="216"/>
                        </a:lnTo>
                        <a:lnTo>
                          <a:pt x="190" y="216"/>
                        </a:lnTo>
                        <a:lnTo>
                          <a:pt x="190" y="107"/>
                        </a:lnTo>
                        <a:cubicBezTo>
                          <a:pt x="190" y="85"/>
                          <a:pt x="195" y="71"/>
                          <a:pt x="207" y="60"/>
                        </a:cubicBezTo>
                        <a:cubicBezTo>
                          <a:pt x="218" y="50"/>
                          <a:pt x="233" y="44"/>
                          <a:pt x="250" y="44"/>
                        </a:cubicBezTo>
                        <a:cubicBezTo>
                          <a:pt x="267" y="44"/>
                          <a:pt x="282" y="50"/>
                          <a:pt x="293" y="60"/>
                        </a:cubicBezTo>
                        <a:cubicBezTo>
                          <a:pt x="305" y="71"/>
                          <a:pt x="310" y="85"/>
                          <a:pt x="310" y="107"/>
                        </a:cubicBezTo>
                        <a:lnTo>
                          <a:pt x="310" y="2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64"/>
                  <p:cNvSpPr>
                    <a:spLocks/>
                  </p:cNvSpPr>
                  <p:nvPr/>
                </p:nvSpPr>
                <p:spPr bwMode="auto">
                  <a:xfrm>
                    <a:off x="135" y="1094"/>
                    <a:ext cx="58" cy="14"/>
                  </a:xfrm>
                  <a:custGeom>
                    <a:avLst/>
                    <a:gdLst>
                      <a:gd name="T0" fmla="*/ 451 w 451"/>
                      <a:gd name="T1" fmla="*/ 78 h 105"/>
                      <a:gd name="T2" fmla="*/ 451 w 451"/>
                      <a:gd name="T3" fmla="*/ 78 h 105"/>
                      <a:gd name="T4" fmla="*/ 226 w 451"/>
                      <a:gd name="T5" fmla="*/ 0 h 105"/>
                      <a:gd name="T6" fmla="*/ 0 w 451"/>
                      <a:gd name="T7" fmla="*/ 78 h 105"/>
                      <a:gd name="T8" fmla="*/ 0 w 451"/>
                      <a:gd name="T9" fmla="*/ 105 h 105"/>
                      <a:gd name="T10" fmla="*/ 226 w 451"/>
                      <a:gd name="T11" fmla="*/ 39 h 105"/>
                      <a:gd name="T12" fmla="*/ 451 w 451"/>
                      <a:gd name="T13" fmla="*/ 105 h 105"/>
                      <a:gd name="T14" fmla="*/ 451 w 451"/>
                      <a:gd name="T15" fmla="*/ 78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5">
                        <a:moveTo>
                          <a:pt x="451" y="78"/>
                        </a:moveTo>
                        <a:lnTo>
                          <a:pt x="451" y="78"/>
                        </a:lnTo>
                        <a:cubicBezTo>
                          <a:pt x="388" y="30"/>
                          <a:pt x="301" y="0"/>
                          <a:pt x="226" y="0"/>
                        </a:cubicBezTo>
                        <a:cubicBezTo>
                          <a:pt x="150" y="0"/>
                          <a:pt x="63" y="30"/>
                          <a:pt x="0" y="78"/>
                        </a:cubicBezTo>
                        <a:lnTo>
                          <a:pt x="0" y="105"/>
                        </a:lnTo>
                        <a:cubicBezTo>
                          <a:pt x="69" y="63"/>
                          <a:pt x="149" y="39"/>
                          <a:pt x="226" y="39"/>
                        </a:cubicBezTo>
                        <a:cubicBezTo>
                          <a:pt x="302" y="39"/>
                          <a:pt x="383" y="63"/>
                          <a:pt x="451" y="105"/>
                        </a:cubicBezTo>
                        <a:lnTo>
                          <a:pt x="451"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65"/>
                  <p:cNvSpPr>
                    <a:spLocks/>
                  </p:cNvSpPr>
                  <p:nvPr/>
                </p:nvSpPr>
                <p:spPr bwMode="auto">
                  <a:xfrm>
                    <a:off x="879" y="1930"/>
                    <a:ext cx="43" cy="45"/>
                  </a:xfrm>
                  <a:custGeom>
                    <a:avLst/>
                    <a:gdLst>
                      <a:gd name="T0" fmla="*/ 188 w 329"/>
                      <a:gd name="T1" fmla="*/ 350 h 350"/>
                      <a:gd name="T2" fmla="*/ 188 w 329"/>
                      <a:gd name="T3" fmla="*/ 350 h 350"/>
                      <a:gd name="T4" fmla="*/ 287 w 329"/>
                      <a:gd name="T5" fmla="*/ 57 h 350"/>
                      <a:gd name="T6" fmla="*/ 287 w 329"/>
                      <a:gd name="T7" fmla="*/ 350 h 350"/>
                      <a:gd name="T8" fmla="*/ 329 w 329"/>
                      <a:gd name="T9" fmla="*/ 350 h 350"/>
                      <a:gd name="T10" fmla="*/ 329 w 329"/>
                      <a:gd name="T11" fmla="*/ 0 h 350"/>
                      <a:gd name="T12" fmla="*/ 267 w 329"/>
                      <a:gd name="T13" fmla="*/ 0 h 350"/>
                      <a:gd name="T14" fmla="*/ 165 w 329"/>
                      <a:gd name="T15" fmla="*/ 304 h 350"/>
                      <a:gd name="T16" fmla="*/ 62 w 329"/>
                      <a:gd name="T17" fmla="*/ 0 h 350"/>
                      <a:gd name="T18" fmla="*/ 0 w 329"/>
                      <a:gd name="T19" fmla="*/ 0 h 350"/>
                      <a:gd name="T20" fmla="*/ 0 w 329"/>
                      <a:gd name="T21" fmla="*/ 350 h 350"/>
                      <a:gd name="T22" fmla="*/ 42 w 329"/>
                      <a:gd name="T23" fmla="*/ 350 h 350"/>
                      <a:gd name="T24" fmla="*/ 42 w 329"/>
                      <a:gd name="T25" fmla="*/ 57 h 350"/>
                      <a:gd name="T26" fmla="*/ 141 w 329"/>
                      <a:gd name="T27" fmla="*/ 350 h 350"/>
                      <a:gd name="T28" fmla="*/ 188 w 329"/>
                      <a:gd name="T2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9" h="350">
                        <a:moveTo>
                          <a:pt x="188" y="350"/>
                        </a:moveTo>
                        <a:lnTo>
                          <a:pt x="188" y="350"/>
                        </a:lnTo>
                        <a:lnTo>
                          <a:pt x="287" y="57"/>
                        </a:lnTo>
                        <a:lnTo>
                          <a:pt x="287" y="350"/>
                        </a:lnTo>
                        <a:lnTo>
                          <a:pt x="329" y="350"/>
                        </a:lnTo>
                        <a:lnTo>
                          <a:pt x="329" y="0"/>
                        </a:lnTo>
                        <a:lnTo>
                          <a:pt x="267" y="0"/>
                        </a:lnTo>
                        <a:lnTo>
                          <a:pt x="165" y="304"/>
                        </a:lnTo>
                        <a:lnTo>
                          <a:pt x="62" y="0"/>
                        </a:lnTo>
                        <a:lnTo>
                          <a:pt x="0" y="0"/>
                        </a:lnTo>
                        <a:lnTo>
                          <a:pt x="0" y="350"/>
                        </a:lnTo>
                        <a:lnTo>
                          <a:pt x="42" y="350"/>
                        </a:lnTo>
                        <a:lnTo>
                          <a:pt x="42" y="57"/>
                        </a:lnTo>
                        <a:lnTo>
                          <a:pt x="141" y="350"/>
                        </a:lnTo>
                        <a:lnTo>
                          <a:pt x="188" y="35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66"/>
                  <p:cNvSpPr>
                    <a:spLocks noEditPoints="1"/>
                  </p:cNvSpPr>
                  <p:nvPr/>
                </p:nvSpPr>
                <p:spPr bwMode="auto">
                  <a:xfrm>
                    <a:off x="928" y="1941"/>
                    <a:ext cx="29" cy="35"/>
                  </a:xfrm>
                  <a:custGeom>
                    <a:avLst/>
                    <a:gdLst>
                      <a:gd name="T0" fmla="*/ 227 w 227"/>
                      <a:gd name="T1" fmla="*/ 146 h 270"/>
                      <a:gd name="T2" fmla="*/ 227 w 227"/>
                      <a:gd name="T3" fmla="*/ 146 h 270"/>
                      <a:gd name="T4" fmla="*/ 217 w 227"/>
                      <a:gd name="T5" fmla="*/ 66 h 270"/>
                      <a:gd name="T6" fmla="*/ 115 w 227"/>
                      <a:gd name="T7" fmla="*/ 0 h 270"/>
                      <a:gd name="T8" fmla="*/ 0 w 227"/>
                      <a:gd name="T9" fmla="*/ 136 h 270"/>
                      <a:gd name="T10" fmla="*/ 114 w 227"/>
                      <a:gd name="T11" fmla="*/ 270 h 270"/>
                      <a:gd name="T12" fmla="*/ 221 w 227"/>
                      <a:gd name="T13" fmla="*/ 182 h 270"/>
                      <a:gd name="T14" fmla="*/ 181 w 227"/>
                      <a:gd name="T15" fmla="*/ 182 h 270"/>
                      <a:gd name="T16" fmla="*/ 116 w 227"/>
                      <a:gd name="T17" fmla="*/ 233 h 270"/>
                      <a:gd name="T18" fmla="*/ 55 w 227"/>
                      <a:gd name="T19" fmla="*/ 200 h 270"/>
                      <a:gd name="T20" fmla="*/ 42 w 227"/>
                      <a:gd name="T21" fmla="*/ 146 h 270"/>
                      <a:gd name="T22" fmla="*/ 227 w 227"/>
                      <a:gd name="T23" fmla="*/ 146 h 270"/>
                      <a:gd name="T24" fmla="*/ 43 w 227"/>
                      <a:gd name="T25" fmla="*/ 114 h 270"/>
                      <a:gd name="T26" fmla="*/ 43 w 227"/>
                      <a:gd name="T27" fmla="*/ 114 h 270"/>
                      <a:gd name="T28" fmla="*/ 115 w 227"/>
                      <a:gd name="T29" fmla="*/ 37 h 270"/>
                      <a:gd name="T30" fmla="*/ 184 w 227"/>
                      <a:gd name="T31" fmla="*/ 111 h 270"/>
                      <a:gd name="T32" fmla="*/ 184 w 227"/>
                      <a:gd name="T33" fmla="*/ 114 h 270"/>
                      <a:gd name="T34" fmla="*/ 43 w 227"/>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7" h="270">
                        <a:moveTo>
                          <a:pt x="227" y="146"/>
                        </a:moveTo>
                        <a:lnTo>
                          <a:pt x="227" y="146"/>
                        </a:lnTo>
                        <a:cubicBezTo>
                          <a:pt x="227" y="108"/>
                          <a:pt x="224" y="85"/>
                          <a:pt x="217" y="66"/>
                        </a:cubicBezTo>
                        <a:cubicBezTo>
                          <a:pt x="200" y="25"/>
                          <a:pt x="162" y="0"/>
                          <a:pt x="115" y="0"/>
                        </a:cubicBezTo>
                        <a:cubicBezTo>
                          <a:pt x="45" y="0"/>
                          <a:pt x="0" y="54"/>
                          <a:pt x="0" y="136"/>
                        </a:cubicBezTo>
                        <a:cubicBezTo>
                          <a:pt x="0" y="219"/>
                          <a:pt x="44" y="270"/>
                          <a:pt x="114" y="270"/>
                        </a:cubicBezTo>
                        <a:cubicBezTo>
                          <a:pt x="172" y="270"/>
                          <a:pt x="211" y="237"/>
                          <a:pt x="221" y="182"/>
                        </a:cubicBezTo>
                        <a:lnTo>
                          <a:pt x="181" y="182"/>
                        </a:lnTo>
                        <a:cubicBezTo>
                          <a:pt x="170" y="215"/>
                          <a:pt x="148" y="233"/>
                          <a:pt x="116" y="233"/>
                        </a:cubicBezTo>
                        <a:cubicBezTo>
                          <a:pt x="90" y="233"/>
                          <a:pt x="69" y="221"/>
                          <a:pt x="55" y="200"/>
                        </a:cubicBezTo>
                        <a:cubicBezTo>
                          <a:pt x="46" y="186"/>
                          <a:pt x="42" y="171"/>
                          <a:pt x="42" y="146"/>
                        </a:cubicBezTo>
                        <a:lnTo>
                          <a:pt x="227" y="146"/>
                        </a:lnTo>
                        <a:close/>
                        <a:moveTo>
                          <a:pt x="43" y="114"/>
                        </a:moveTo>
                        <a:lnTo>
                          <a:pt x="43" y="114"/>
                        </a:lnTo>
                        <a:cubicBezTo>
                          <a:pt x="46" y="67"/>
                          <a:pt x="74" y="37"/>
                          <a:pt x="115" y="37"/>
                        </a:cubicBezTo>
                        <a:cubicBezTo>
                          <a:pt x="154" y="37"/>
                          <a:pt x="184" y="70"/>
                          <a:pt x="184" y="111"/>
                        </a:cubicBezTo>
                        <a:cubicBezTo>
                          <a:pt x="184" y="112"/>
                          <a:pt x="184" y="113"/>
                          <a:pt x="184" y="114"/>
                        </a:cubicBezTo>
                        <a:lnTo>
                          <a:pt x="43"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67"/>
                  <p:cNvSpPr>
                    <a:spLocks noEditPoints="1"/>
                  </p:cNvSpPr>
                  <p:nvPr/>
                </p:nvSpPr>
                <p:spPr bwMode="auto">
                  <a:xfrm>
                    <a:off x="963" y="1941"/>
                    <a:ext cx="30" cy="35"/>
                  </a:xfrm>
                  <a:custGeom>
                    <a:avLst/>
                    <a:gdLst>
                      <a:gd name="T0" fmla="*/ 236 w 236"/>
                      <a:gd name="T1" fmla="*/ 235 h 270"/>
                      <a:gd name="T2" fmla="*/ 236 w 236"/>
                      <a:gd name="T3" fmla="*/ 235 h 270"/>
                      <a:gd name="T4" fmla="*/ 228 w 236"/>
                      <a:gd name="T5" fmla="*/ 236 h 270"/>
                      <a:gd name="T6" fmla="*/ 206 w 236"/>
                      <a:gd name="T7" fmla="*/ 216 h 270"/>
                      <a:gd name="T8" fmla="*/ 206 w 236"/>
                      <a:gd name="T9" fmla="*/ 69 h 270"/>
                      <a:gd name="T10" fmla="*/ 112 w 236"/>
                      <a:gd name="T11" fmla="*/ 0 h 270"/>
                      <a:gd name="T12" fmla="*/ 28 w 236"/>
                      <a:gd name="T13" fmla="*/ 30 h 270"/>
                      <a:gd name="T14" fmla="*/ 11 w 236"/>
                      <a:gd name="T15" fmla="*/ 82 h 270"/>
                      <a:gd name="T16" fmla="*/ 51 w 236"/>
                      <a:gd name="T17" fmla="*/ 82 h 270"/>
                      <a:gd name="T18" fmla="*/ 110 w 236"/>
                      <a:gd name="T19" fmla="*/ 37 h 270"/>
                      <a:gd name="T20" fmla="*/ 166 w 236"/>
                      <a:gd name="T21" fmla="*/ 75 h 270"/>
                      <a:gd name="T22" fmla="*/ 166 w 236"/>
                      <a:gd name="T23" fmla="*/ 85 h 270"/>
                      <a:gd name="T24" fmla="*/ 125 w 236"/>
                      <a:gd name="T25" fmla="*/ 113 h 270"/>
                      <a:gd name="T26" fmla="*/ 44 w 236"/>
                      <a:gd name="T27" fmla="*/ 128 h 270"/>
                      <a:gd name="T28" fmla="*/ 0 w 236"/>
                      <a:gd name="T29" fmla="*/ 195 h 270"/>
                      <a:gd name="T30" fmla="*/ 82 w 236"/>
                      <a:gd name="T31" fmla="*/ 270 h 270"/>
                      <a:gd name="T32" fmla="*/ 168 w 236"/>
                      <a:gd name="T33" fmla="*/ 233 h 270"/>
                      <a:gd name="T34" fmla="*/ 209 w 236"/>
                      <a:gd name="T35" fmla="*/ 270 h 270"/>
                      <a:gd name="T36" fmla="*/ 236 w 236"/>
                      <a:gd name="T37" fmla="*/ 265 h 270"/>
                      <a:gd name="T38" fmla="*/ 236 w 236"/>
                      <a:gd name="T39" fmla="*/ 235 h 270"/>
                      <a:gd name="T40" fmla="*/ 166 w 236"/>
                      <a:gd name="T41" fmla="*/ 179 h 270"/>
                      <a:gd name="T42" fmla="*/ 166 w 236"/>
                      <a:gd name="T43" fmla="*/ 179 h 270"/>
                      <a:gd name="T44" fmla="*/ 150 w 236"/>
                      <a:gd name="T45" fmla="*/ 212 h 270"/>
                      <a:gd name="T46" fmla="*/ 91 w 236"/>
                      <a:gd name="T47" fmla="*/ 235 h 270"/>
                      <a:gd name="T48" fmla="*/ 42 w 236"/>
                      <a:gd name="T49" fmla="*/ 194 h 270"/>
                      <a:gd name="T50" fmla="*/ 102 w 236"/>
                      <a:gd name="T51" fmla="*/ 148 h 270"/>
                      <a:gd name="T52" fmla="*/ 166 w 236"/>
                      <a:gd name="T53" fmla="*/ 134 h 270"/>
                      <a:gd name="T54" fmla="*/ 166 w 236"/>
                      <a:gd name="T55" fmla="*/ 17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6" h="270">
                        <a:moveTo>
                          <a:pt x="236" y="235"/>
                        </a:moveTo>
                        <a:lnTo>
                          <a:pt x="236" y="235"/>
                        </a:lnTo>
                        <a:cubicBezTo>
                          <a:pt x="232" y="236"/>
                          <a:pt x="230" y="236"/>
                          <a:pt x="228" y="236"/>
                        </a:cubicBezTo>
                        <a:cubicBezTo>
                          <a:pt x="214" y="236"/>
                          <a:pt x="206" y="229"/>
                          <a:pt x="206" y="216"/>
                        </a:cubicBezTo>
                        <a:lnTo>
                          <a:pt x="206" y="69"/>
                        </a:lnTo>
                        <a:cubicBezTo>
                          <a:pt x="206" y="24"/>
                          <a:pt x="173" y="0"/>
                          <a:pt x="112" y="0"/>
                        </a:cubicBezTo>
                        <a:cubicBezTo>
                          <a:pt x="75" y="0"/>
                          <a:pt x="45" y="11"/>
                          <a:pt x="28" y="30"/>
                        </a:cubicBezTo>
                        <a:cubicBezTo>
                          <a:pt x="17" y="42"/>
                          <a:pt x="12" y="57"/>
                          <a:pt x="11" y="82"/>
                        </a:cubicBezTo>
                        <a:lnTo>
                          <a:pt x="51" y="82"/>
                        </a:lnTo>
                        <a:cubicBezTo>
                          <a:pt x="55" y="51"/>
                          <a:pt x="73" y="37"/>
                          <a:pt x="110" y="37"/>
                        </a:cubicBezTo>
                        <a:cubicBezTo>
                          <a:pt x="146" y="37"/>
                          <a:pt x="166" y="51"/>
                          <a:pt x="166" y="75"/>
                        </a:cubicBezTo>
                        <a:lnTo>
                          <a:pt x="166" y="85"/>
                        </a:lnTo>
                        <a:cubicBezTo>
                          <a:pt x="166" y="102"/>
                          <a:pt x="156" y="109"/>
                          <a:pt x="125" y="113"/>
                        </a:cubicBezTo>
                        <a:cubicBezTo>
                          <a:pt x="68" y="120"/>
                          <a:pt x="59" y="122"/>
                          <a:pt x="44" y="128"/>
                        </a:cubicBezTo>
                        <a:cubicBezTo>
                          <a:pt x="15" y="140"/>
                          <a:pt x="0" y="163"/>
                          <a:pt x="0" y="195"/>
                        </a:cubicBezTo>
                        <a:cubicBezTo>
                          <a:pt x="0" y="241"/>
                          <a:pt x="32" y="270"/>
                          <a:pt x="82" y="270"/>
                        </a:cubicBezTo>
                        <a:cubicBezTo>
                          <a:pt x="114" y="270"/>
                          <a:pt x="139" y="259"/>
                          <a:pt x="168" y="233"/>
                        </a:cubicBezTo>
                        <a:cubicBezTo>
                          <a:pt x="171" y="258"/>
                          <a:pt x="183" y="270"/>
                          <a:pt x="209" y="270"/>
                        </a:cubicBezTo>
                        <a:cubicBezTo>
                          <a:pt x="217" y="270"/>
                          <a:pt x="223" y="269"/>
                          <a:pt x="236" y="265"/>
                        </a:cubicBezTo>
                        <a:lnTo>
                          <a:pt x="236" y="235"/>
                        </a:lnTo>
                        <a:close/>
                        <a:moveTo>
                          <a:pt x="166" y="179"/>
                        </a:moveTo>
                        <a:lnTo>
                          <a:pt x="166" y="179"/>
                        </a:lnTo>
                        <a:cubicBezTo>
                          <a:pt x="166" y="193"/>
                          <a:pt x="162" y="201"/>
                          <a:pt x="150" y="212"/>
                        </a:cubicBezTo>
                        <a:cubicBezTo>
                          <a:pt x="134" y="227"/>
                          <a:pt x="115" y="235"/>
                          <a:pt x="91" y="235"/>
                        </a:cubicBezTo>
                        <a:cubicBezTo>
                          <a:pt x="60" y="235"/>
                          <a:pt x="42" y="220"/>
                          <a:pt x="42" y="194"/>
                        </a:cubicBezTo>
                        <a:cubicBezTo>
                          <a:pt x="42" y="168"/>
                          <a:pt x="59" y="155"/>
                          <a:pt x="102" y="148"/>
                        </a:cubicBezTo>
                        <a:cubicBezTo>
                          <a:pt x="144" y="143"/>
                          <a:pt x="153" y="141"/>
                          <a:pt x="166" y="134"/>
                        </a:cubicBezTo>
                        <a:lnTo>
                          <a:pt x="166" y="17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68"/>
                  <p:cNvSpPr>
                    <a:spLocks/>
                  </p:cNvSpPr>
                  <p:nvPr/>
                </p:nvSpPr>
                <p:spPr bwMode="auto">
                  <a:xfrm>
                    <a:off x="998" y="1941"/>
                    <a:ext cx="26" cy="34"/>
                  </a:xfrm>
                  <a:custGeom>
                    <a:avLst/>
                    <a:gdLst>
                      <a:gd name="T0" fmla="*/ 0 w 200"/>
                      <a:gd name="T1" fmla="*/ 8 h 259"/>
                      <a:gd name="T2" fmla="*/ 0 w 200"/>
                      <a:gd name="T3" fmla="*/ 8 h 259"/>
                      <a:gd name="T4" fmla="*/ 0 w 200"/>
                      <a:gd name="T5" fmla="*/ 259 h 259"/>
                      <a:gd name="T6" fmla="*/ 41 w 200"/>
                      <a:gd name="T7" fmla="*/ 259 h 259"/>
                      <a:gd name="T8" fmla="*/ 41 w 200"/>
                      <a:gd name="T9" fmla="*/ 120 h 259"/>
                      <a:gd name="T10" fmla="*/ 109 w 200"/>
                      <a:gd name="T11" fmla="*/ 35 h 259"/>
                      <a:gd name="T12" fmla="*/ 160 w 200"/>
                      <a:gd name="T13" fmla="*/ 85 h 259"/>
                      <a:gd name="T14" fmla="*/ 160 w 200"/>
                      <a:gd name="T15" fmla="*/ 259 h 259"/>
                      <a:gd name="T16" fmla="*/ 200 w 200"/>
                      <a:gd name="T17" fmla="*/ 259 h 259"/>
                      <a:gd name="T18" fmla="*/ 200 w 200"/>
                      <a:gd name="T19" fmla="*/ 69 h 259"/>
                      <a:gd name="T20" fmla="*/ 121 w 200"/>
                      <a:gd name="T21" fmla="*/ 0 h 259"/>
                      <a:gd name="T22" fmla="*/ 37 w 200"/>
                      <a:gd name="T23" fmla="*/ 50 h 259"/>
                      <a:gd name="T24" fmla="*/ 37 w 200"/>
                      <a:gd name="T25" fmla="*/ 8 h 259"/>
                      <a:gd name="T26" fmla="*/ 0 w 200"/>
                      <a:gd name="T27"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59">
                        <a:moveTo>
                          <a:pt x="0" y="8"/>
                        </a:moveTo>
                        <a:lnTo>
                          <a:pt x="0" y="8"/>
                        </a:lnTo>
                        <a:lnTo>
                          <a:pt x="0" y="259"/>
                        </a:lnTo>
                        <a:lnTo>
                          <a:pt x="41" y="259"/>
                        </a:lnTo>
                        <a:lnTo>
                          <a:pt x="41" y="120"/>
                        </a:lnTo>
                        <a:cubicBezTo>
                          <a:pt x="41" y="69"/>
                          <a:pt x="67" y="35"/>
                          <a:pt x="109" y="35"/>
                        </a:cubicBezTo>
                        <a:cubicBezTo>
                          <a:pt x="140" y="35"/>
                          <a:pt x="160" y="54"/>
                          <a:pt x="160" y="85"/>
                        </a:cubicBezTo>
                        <a:lnTo>
                          <a:pt x="160" y="259"/>
                        </a:lnTo>
                        <a:lnTo>
                          <a:pt x="200" y="259"/>
                        </a:lnTo>
                        <a:lnTo>
                          <a:pt x="200" y="69"/>
                        </a:lnTo>
                        <a:cubicBezTo>
                          <a:pt x="200" y="27"/>
                          <a:pt x="169" y="0"/>
                          <a:pt x="121" y="0"/>
                        </a:cubicBezTo>
                        <a:cubicBezTo>
                          <a:pt x="83" y="0"/>
                          <a:pt x="59" y="15"/>
                          <a:pt x="37" y="50"/>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69"/>
                  <p:cNvSpPr>
                    <a:spLocks/>
                  </p:cNvSpPr>
                  <p:nvPr/>
                </p:nvSpPr>
                <p:spPr bwMode="auto">
                  <a:xfrm>
                    <a:off x="1051" y="1930"/>
                    <a:ext cx="6" cy="45"/>
                  </a:xfrm>
                  <a:custGeom>
                    <a:avLst/>
                    <a:gdLst>
                      <a:gd name="T0" fmla="*/ 45 w 45"/>
                      <a:gd name="T1" fmla="*/ 0 h 350"/>
                      <a:gd name="T2" fmla="*/ 45 w 45"/>
                      <a:gd name="T3" fmla="*/ 0 h 350"/>
                      <a:gd name="T4" fmla="*/ 0 w 45"/>
                      <a:gd name="T5" fmla="*/ 0 h 350"/>
                      <a:gd name="T6" fmla="*/ 0 w 45"/>
                      <a:gd name="T7" fmla="*/ 350 h 350"/>
                      <a:gd name="T8" fmla="*/ 45 w 45"/>
                      <a:gd name="T9" fmla="*/ 350 h 350"/>
                      <a:gd name="T10" fmla="*/ 45 w 45"/>
                      <a:gd name="T11" fmla="*/ 0 h 350"/>
                    </a:gdLst>
                    <a:ahLst/>
                    <a:cxnLst>
                      <a:cxn ang="0">
                        <a:pos x="T0" y="T1"/>
                      </a:cxn>
                      <a:cxn ang="0">
                        <a:pos x="T2" y="T3"/>
                      </a:cxn>
                      <a:cxn ang="0">
                        <a:pos x="T4" y="T5"/>
                      </a:cxn>
                      <a:cxn ang="0">
                        <a:pos x="T6" y="T7"/>
                      </a:cxn>
                      <a:cxn ang="0">
                        <a:pos x="T8" y="T9"/>
                      </a:cxn>
                      <a:cxn ang="0">
                        <a:pos x="T10" y="T11"/>
                      </a:cxn>
                    </a:cxnLst>
                    <a:rect l="0" t="0" r="r" b="b"/>
                    <a:pathLst>
                      <a:path w="45" h="350">
                        <a:moveTo>
                          <a:pt x="45" y="0"/>
                        </a:moveTo>
                        <a:lnTo>
                          <a:pt x="45" y="0"/>
                        </a:lnTo>
                        <a:lnTo>
                          <a:pt x="0" y="0"/>
                        </a:lnTo>
                        <a:lnTo>
                          <a:pt x="0" y="350"/>
                        </a:lnTo>
                        <a:lnTo>
                          <a:pt x="45" y="350"/>
                        </a:lnTo>
                        <a:lnTo>
                          <a:pt x="4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70"/>
                  <p:cNvSpPr>
                    <a:spLocks/>
                  </p:cNvSpPr>
                  <p:nvPr/>
                </p:nvSpPr>
                <p:spPr bwMode="auto">
                  <a:xfrm>
                    <a:off x="1067" y="1930"/>
                    <a:ext cx="35" cy="45"/>
                  </a:xfrm>
                  <a:custGeom>
                    <a:avLst/>
                    <a:gdLst>
                      <a:gd name="T0" fmla="*/ 273 w 273"/>
                      <a:gd name="T1" fmla="*/ 0 h 350"/>
                      <a:gd name="T2" fmla="*/ 273 w 273"/>
                      <a:gd name="T3" fmla="*/ 0 h 350"/>
                      <a:gd name="T4" fmla="*/ 231 w 273"/>
                      <a:gd name="T5" fmla="*/ 0 h 350"/>
                      <a:gd name="T6" fmla="*/ 231 w 273"/>
                      <a:gd name="T7" fmla="*/ 286 h 350"/>
                      <a:gd name="T8" fmla="*/ 48 w 273"/>
                      <a:gd name="T9" fmla="*/ 0 h 350"/>
                      <a:gd name="T10" fmla="*/ 0 w 273"/>
                      <a:gd name="T11" fmla="*/ 0 h 350"/>
                      <a:gd name="T12" fmla="*/ 0 w 273"/>
                      <a:gd name="T13" fmla="*/ 350 h 350"/>
                      <a:gd name="T14" fmla="*/ 42 w 273"/>
                      <a:gd name="T15" fmla="*/ 350 h 350"/>
                      <a:gd name="T16" fmla="*/ 42 w 273"/>
                      <a:gd name="T17" fmla="*/ 66 h 350"/>
                      <a:gd name="T18" fmla="*/ 223 w 273"/>
                      <a:gd name="T19" fmla="*/ 350 h 350"/>
                      <a:gd name="T20" fmla="*/ 273 w 273"/>
                      <a:gd name="T21" fmla="*/ 350 h 350"/>
                      <a:gd name="T22" fmla="*/ 273 w 273"/>
                      <a:gd name="T23"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350">
                        <a:moveTo>
                          <a:pt x="273" y="0"/>
                        </a:moveTo>
                        <a:lnTo>
                          <a:pt x="273" y="0"/>
                        </a:lnTo>
                        <a:lnTo>
                          <a:pt x="231" y="0"/>
                        </a:lnTo>
                        <a:lnTo>
                          <a:pt x="231" y="286"/>
                        </a:lnTo>
                        <a:lnTo>
                          <a:pt x="48" y="0"/>
                        </a:lnTo>
                        <a:lnTo>
                          <a:pt x="0" y="0"/>
                        </a:lnTo>
                        <a:lnTo>
                          <a:pt x="0" y="350"/>
                        </a:lnTo>
                        <a:lnTo>
                          <a:pt x="42" y="350"/>
                        </a:lnTo>
                        <a:lnTo>
                          <a:pt x="42" y="66"/>
                        </a:lnTo>
                        <a:lnTo>
                          <a:pt x="223" y="350"/>
                        </a:lnTo>
                        <a:lnTo>
                          <a:pt x="273" y="350"/>
                        </a:lnTo>
                        <a:lnTo>
                          <a:pt x="27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71"/>
                  <p:cNvSpPr>
                    <a:spLocks noEditPoints="1"/>
                  </p:cNvSpPr>
                  <p:nvPr/>
                </p:nvSpPr>
                <p:spPr bwMode="auto">
                  <a:xfrm>
                    <a:off x="1112" y="1930"/>
                    <a:ext cx="36" cy="45"/>
                  </a:xfrm>
                  <a:custGeom>
                    <a:avLst/>
                    <a:gdLst>
                      <a:gd name="T0" fmla="*/ 44 w 280"/>
                      <a:gd name="T1" fmla="*/ 199 h 350"/>
                      <a:gd name="T2" fmla="*/ 44 w 280"/>
                      <a:gd name="T3" fmla="*/ 199 h 350"/>
                      <a:gd name="T4" fmla="*/ 159 w 280"/>
                      <a:gd name="T5" fmla="*/ 199 h 350"/>
                      <a:gd name="T6" fmla="*/ 217 w 280"/>
                      <a:gd name="T7" fmla="*/ 261 h 350"/>
                      <a:gd name="T8" fmla="*/ 216 w 280"/>
                      <a:gd name="T9" fmla="*/ 293 h 350"/>
                      <a:gd name="T10" fmla="*/ 226 w 280"/>
                      <a:gd name="T11" fmla="*/ 350 h 350"/>
                      <a:gd name="T12" fmla="*/ 280 w 280"/>
                      <a:gd name="T13" fmla="*/ 350 h 350"/>
                      <a:gd name="T14" fmla="*/ 280 w 280"/>
                      <a:gd name="T15" fmla="*/ 338 h 350"/>
                      <a:gd name="T16" fmla="*/ 259 w 280"/>
                      <a:gd name="T17" fmla="*/ 268 h 350"/>
                      <a:gd name="T18" fmla="*/ 212 w 280"/>
                      <a:gd name="T19" fmla="*/ 177 h 350"/>
                      <a:gd name="T20" fmla="*/ 267 w 280"/>
                      <a:gd name="T21" fmla="*/ 94 h 350"/>
                      <a:gd name="T22" fmla="*/ 161 w 280"/>
                      <a:gd name="T23" fmla="*/ 0 h 350"/>
                      <a:gd name="T24" fmla="*/ 0 w 280"/>
                      <a:gd name="T25" fmla="*/ 0 h 350"/>
                      <a:gd name="T26" fmla="*/ 0 w 280"/>
                      <a:gd name="T27" fmla="*/ 350 h 350"/>
                      <a:gd name="T28" fmla="*/ 44 w 280"/>
                      <a:gd name="T29" fmla="*/ 350 h 350"/>
                      <a:gd name="T30" fmla="*/ 44 w 280"/>
                      <a:gd name="T31" fmla="*/ 199 h 350"/>
                      <a:gd name="T32" fmla="*/ 44 w 280"/>
                      <a:gd name="T33" fmla="*/ 160 h 350"/>
                      <a:gd name="T34" fmla="*/ 44 w 280"/>
                      <a:gd name="T35" fmla="*/ 160 h 350"/>
                      <a:gd name="T36" fmla="*/ 44 w 280"/>
                      <a:gd name="T37" fmla="*/ 40 h 350"/>
                      <a:gd name="T38" fmla="*/ 152 w 280"/>
                      <a:gd name="T39" fmla="*/ 40 h 350"/>
                      <a:gd name="T40" fmla="*/ 202 w 280"/>
                      <a:gd name="T41" fmla="*/ 53 h 350"/>
                      <a:gd name="T42" fmla="*/ 220 w 280"/>
                      <a:gd name="T43" fmla="*/ 100 h 350"/>
                      <a:gd name="T44" fmla="*/ 152 w 280"/>
                      <a:gd name="T45" fmla="*/ 160 h 350"/>
                      <a:gd name="T46" fmla="*/ 44 w 280"/>
                      <a:gd name="T47" fmla="*/ 16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0" h="350">
                        <a:moveTo>
                          <a:pt x="44" y="199"/>
                        </a:moveTo>
                        <a:lnTo>
                          <a:pt x="44" y="199"/>
                        </a:lnTo>
                        <a:lnTo>
                          <a:pt x="159" y="199"/>
                        </a:lnTo>
                        <a:cubicBezTo>
                          <a:pt x="199" y="199"/>
                          <a:pt x="217" y="218"/>
                          <a:pt x="217" y="261"/>
                        </a:cubicBezTo>
                        <a:lnTo>
                          <a:pt x="216" y="293"/>
                        </a:lnTo>
                        <a:cubicBezTo>
                          <a:pt x="216" y="314"/>
                          <a:pt x="220" y="335"/>
                          <a:pt x="226" y="350"/>
                        </a:cubicBezTo>
                        <a:lnTo>
                          <a:pt x="280" y="350"/>
                        </a:lnTo>
                        <a:lnTo>
                          <a:pt x="280" y="338"/>
                        </a:lnTo>
                        <a:cubicBezTo>
                          <a:pt x="264" y="327"/>
                          <a:pt x="260" y="315"/>
                          <a:pt x="259" y="268"/>
                        </a:cubicBezTo>
                        <a:cubicBezTo>
                          <a:pt x="259" y="211"/>
                          <a:pt x="250" y="193"/>
                          <a:pt x="212" y="177"/>
                        </a:cubicBezTo>
                        <a:cubicBezTo>
                          <a:pt x="251" y="158"/>
                          <a:pt x="267" y="133"/>
                          <a:pt x="267" y="94"/>
                        </a:cubicBezTo>
                        <a:cubicBezTo>
                          <a:pt x="267" y="33"/>
                          <a:pt x="229" y="0"/>
                          <a:pt x="161" y="0"/>
                        </a:cubicBezTo>
                        <a:lnTo>
                          <a:pt x="0" y="0"/>
                        </a:lnTo>
                        <a:lnTo>
                          <a:pt x="0" y="350"/>
                        </a:lnTo>
                        <a:lnTo>
                          <a:pt x="44" y="350"/>
                        </a:lnTo>
                        <a:lnTo>
                          <a:pt x="44" y="199"/>
                        </a:lnTo>
                        <a:close/>
                        <a:moveTo>
                          <a:pt x="44" y="160"/>
                        </a:moveTo>
                        <a:lnTo>
                          <a:pt x="44" y="160"/>
                        </a:lnTo>
                        <a:lnTo>
                          <a:pt x="44" y="40"/>
                        </a:lnTo>
                        <a:lnTo>
                          <a:pt x="152" y="40"/>
                        </a:lnTo>
                        <a:cubicBezTo>
                          <a:pt x="177" y="40"/>
                          <a:pt x="191" y="43"/>
                          <a:pt x="202" y="53"/>
                        </a:cubicBezTo>
                        <a:cubicBezTo>
                          <a:pt x="214" y="63"/>
                          <a:pt x="220" y="79"/>
                          <a:pt x="220" y="100"/>
                        </a:cubicBezTo>
                        <a:cubicBezTo>
                          <a:pt x="220" y="141"/>
                          <a:pt x="199" y="160"/>
                          <a:pt x="152" y="160"/>
                        </a:cubicBezTo>
                        <a:lnTo>
                          <a:pt x="44" y="16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72"/>
                  <p:cNvSpPr>
                    <a:spLocks/>
                  </p:cNvSpPr>
                  <p:nvPr/>
                </p:nvSpPr>
                <p:spPr bwMode="auto">
                  <a:xfrm>
                    <a:off x="1172" y="1930"/>
                    <a:ext cx="14" cy="57"/>
                  </a:xfrm>
                  <a:custGeom>
                    <a:avLst/>
                    <a:gdLst>
                      <a:gd name="T0" fmla="*/ 78 w 105"/>
                      <a:gd name="T1" fmla="*/ 0 h 451"/>
                      <a:gd name="T2" fmla="*/ 78 w 105"/>
                      <a:gd name="T3" fmla="*/ 0 h 451"/>
                      <a:gd name="T4" fmla="*/ 0 w 105"/>
                      <a:gd name="T5" fmla="*/ 225 h 451"/>
                      <a:gd name="T6" fmla="*/ 78 w 105"/>
                      <a:gd name="T7" fmla="*/ 451 h 451"/>
                      <a:gd name="T8" fmla="*/ 105 w 105"/>
                      <a:gd name="T9" fmla="*/ 451 h 451"/>
                      <a:gd name="T10" fmla="*/ 39 w 105"/>
                      <a:gd name="T11" fmla="*/ 225 h 451"/>
                      <a:gd name="T12" fmla="*/ 105 w 105"/>
                      <a:gd name="T13" fmla="*/ 0 h 451"/>
                      <a:gd name="T14" fmla="*/ 78 w 105"/>
                      <a:gd name="T15" fmla="*/ 0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451">
                        <a:moveTo>
                          <a:pt x="78" y="0"/>
                        </a:moveTo>
                        <a:lnTo>
                          <a:pt x="78" y="0"/>
                        </a:lnTo>
                        <a:cubicBezTo>
                          <a:pt x="30" y="63"/>
                          <a:pt x="0" y="150"/>
                          <a:pt x="0" y="225"/>
                        </a:cubicBezTo>
                        <a:cubicBezTo>
                          <a:pt x="0" y="301"/>
                          <a:pt x="30" y="388"/>
                          <a:pt x="78" y="451"/>
                        </a:cubicBezTo>
                        <a:lnTo>
                          <a:pt x="105" y="451"/>
                        </a:lnTo>
                        <a:cubicBezTo>
                          <a:pt x="62" y="383"/>
                          <a:pt x="39" y="302"/>
                          <a:pt x="39" y="225"/>
                        </a:cubicBezTo>
                        <a:cubicBezTo>
                          <a:pt x="39" y="149"/>
                          <a:pt x="62" y="68"/>
                          <a:pt x="105" y="0"/>
                        </a:cubicBezTo>
                        <a:lnTo>
                          <a:pt x="7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73"/>
                  <p:cNvSpPr>
                    <a:spLocks noEditPoints="1"/>
                  </p:cNvSpPr>
                  <p:nvPr/>
                </p:nvSpPr>
                <p:spPr bwMode="auto">
                  <a:xfrm>
                    <a:off x="1190" y="1930"/>
                    <a:ext cx="29" cy="46"/>
                  </a:xfrm>
                  <a:custGeom>
                    <a:avLst/>
                    <a:gdLst>
                      <a:gd name="T0" fmla="*/ 225 w 225"/>
                      <a:gd name="T1" fmla="*/ 0 h 361"/>
                      <a:gd name="T2" fmla="*/ 225 w 225"/>
                      <a:gd name="T3" fmla="*/ 0 h 361"/>
                      <a:gd name="T4" fmla="*/ 185 w 225"/>
                      <a:gd name="T5" fmla="*/ 0 h 361"/>
                      <a:gd name="T6" fmla="*/ 185 w 225"/>
                      <a:gd name="T7" fmla="*/ 130 h 361"/>
                      <a:gd name="T8" fmla="*/ 108 w 225"/>
                      <a:gd name="T9" fmla="*/ 91 h 361"/>
                      <a:gd name="T10" fmla="*/ 0 w 225"/>
                      <a:gd name="T11" fmla="*/ 224 h 361"/>
                      <a:gd name="T12" fmla="*/ 110 w 225"/>
                      <a:gd name="T13" fmla="*/ 361 h 361"/>
                      <a:gd name="T14" fmla="*/ 190 w 225"/>
                      <a:gd name="T15" fmla="*/ 316 h 361"/>
                      <a:gd name="T16" fmla="*/ 190 w 225"/>
                      <a:gd name="T17" fmla="*/ 350 h 361"/>
                      <a:gd name="T18" fmla="*/ 225 w 225"/>
                      <a:gd name="T19" fmla="*/ 350 h 361"/>
                      <a:gd name="T20" fmla="*/ 225 w 225"/>
                      <a:gd name="T21" fmla="*/ 0 h 361"/>
                      <a:gd name="T22" fmla="*/ 115 w 225"/>
                      <a:gd name="T23" fmla="*/ 129 h 361"/>
                      <a:gd name="T24" fmla="*/ 115 w 225"/>
                      <a:gd name="T25" fmla="*/ 129 h 361"/>
                      <a:gd name="T26" fmla="*/ 185 w 225"/>
                      <a:gd name="T27" fmla="*/ 227 h 361"/>
                      <a:gd name="T28" fmla="*/ 115 w 225"/>
                      <a:gd name="T29" fmla="*/ 323 h 361"/>
                      <a:gd name="T30" fmla="*/ 42 w 225"/>
                      <a:gd name="T31" fmla="*/ 226 h 361"/>
                      <a:gd name="T32" fmla="*/ 115 w 225"/>
                      <a:gd name="T33" fmla="*/ 129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361">
                        <a:moveTo>
                          <a:pt x="225" y="0"/>
                        </a:moveTo>
                        <a:lnTo>
                          <a:pt x="225" y="0"/>
                        </a:lnTo>
                        <a:lnTo>
                          <a:pt x="185" y="0"/>
                        </a:lnTo>
                        <a:lnTo>
                          <a:pt x="185" y="130"/>
                        </a:lnTo>
                        <a:cubicBezTo>
                          <a:pt x="169" y="105"/>
                          <a:pt x="142" y="91"/>
                          <a:pt x="108" y="91"/>
                        </a:cubicBezTo>
                        <a:cubicBezTo>
                          <a:pt x="43" y="91"/>
                          <a:pt x="0" y="144"/>
                          <a:pt x="0" y="224"/>
                        </a:cubicBezTo>
                        <a:cubicBezTo>
                          <a:pt x="0" y="308"/>
                          <a:pt x="42" y="361"/>
                          <a:pt x="110" y="361"/>
                        </a:cubicBezTo>
                        <a:cubicBezTo>
                          <a:pt x="144" y="361"/>
                          <a:pt x="168" y="348"/>
                          <a:pt x="190" y="316"/>
                        </a:cubicBezTo>
                        <a:lnTo>
                          <a:pt x="190" y="350"/>
                        </a:lnTo>
                        <a:lnTo>
                          <a:pt x="225" y="350"/>
                        </a:lnTo>
                        <a:lnTo>
                          <a:pt x="225" y="0"/>
                        </a:lnTo>
                        <a:close/>
                        <a:moveTo>
                          <a:pt x="115" y="129"/>
                        </a:moveTo>
                        <a:lnTo>
                          <a:pt x="115" y="129"/>
                        </a:lnTo>
                        <a:cubicBezTo>
                          <a:pt x="158" y="129"/>
                          <a:pt x="185" y="167"/>
                          <a:pt x="185" y="227"/>
                        </a:cubicBezTo>
                        <a:cubicBezTo>
                          <a:pt x="185" y="285"/>
                          <a:pt x="158" y="323"/>
                          <a:pt x="115" y="323"/>
                        </a:cubicBezTo>
                        <a:cubicBezTo>
                          <a:pt x="71" y="323"/>
                          <a:pt x="42" y="284"/>
                          <a:pt x="42" y="226"/>
                        </a:cubicBezTo>
                        <a:cubicBezTo>
                          <a:pt x="42" y="167"/>
                          <a:pt x="71" y="129"/>
                          <a:pt x="115" y="12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74"/>
                  <p:cNvSpPr>
                    <a:spLocks noEditPoints="1"/>
                  </p:cNvSpPr>
                  <p:nvPr/>
                </p:nvSpPr>
                <p:spPr bwMode="auto">
                  <a:xfrm>
                    <a:off x="1227" y="1930"/>
                    <a:ext cx="34" cy="45"/>
                  </a:xfrm>
                  <a:custGeom>
                    <a:avLst/>
                    <a:gdLst>
                      <a:gd name="T0" fmla="*/ 0 w 260"/>
                      <a:gd name="T1" fmla="*/ 350 h 350"/>
                      <a:gd name="T2" fmla="*/ 0 w 260"/>
                      <a:gd name="T3" fmla="*/ 350 h 350"/>
                      <a:gd name="T4" fmla="*/ 157 w 260"/>
                      <a:gd name="T5" fmla="*/ 350 h 350"/>
                      <a:gd name="T6" fmla="*/ 233 w 260"/>
                      <a:gd name="T7" fmla="*/ 320 h 350"/>
                      <a:gd name="T8" fmla="*/ 260 w 260"/>
                      <a:gd name="T9" fmla="*/ 250 h 350"/>
                      <a:gd name="T10" fmla="*/ 197 w 260"/>
                      <a:gd name="T11" fmla="*/ 165 h 350"/>
                      <a:gd name="T12" fmla="*/ 245 w 260"/>
                      <a:gd name="T13" fmla="*/ 89 h 350"/>
                      <a:gd name="T14" fmla="*/ 217 w 260"/>
                      <a:gd name="T15" fmla="*/ 25 h 350"/>
                      <a:gd name="T16" fmla="*/ 141 w 260"/>
                      <a:gd name="T17" fmla="*/ 0 h 350"/>
                      <a:gd name="T18" fmla="*/ 0 w 260"/>
                      <a:gd name="T19" fmla="*/ 0 h 350"/>
                      <a:gd name="T20" fmla="*/ 0 w 260"/>
                      <a:gd name="T21" fmla="*/ 350 h 350"/>
                      <a:gd name="T22" fmla="*/ 44 w 260"/>
                      <a:gd name="T23" fmla="*/ 151 h 350"/>
                      <a:gd name="T24" fmla="*/ 44 w 260"/>
                      <a:gd name="T25" fmla="*/ 151 h 350"/>
                      <a:gd name="T26" fmla="*/ 44 w 260"/>
                      <a:gd name="T27" fmla="*/ 40 h 350"/>
                      <a:gd name="T28" fmla="*/ 130 w 260"/>
                      <a:gd name="T29" fmla="*/ 40 h 350"/>
                      <a:gd name="T30" fmla="*/ 181 w 260"/>
                      <a:gd name="T31" fmla="*/ 52 h 350"/>
                      <a:gd name="T32" fmla="*/ 200 w 260"/>
                      <a:gd name="T33" fmla="*/ 95 h 350"/>
                      <a:gd name="T34" fmla="*/ 181 w 260"/>
                      <a:gd name="T35" fmla="*/ 138 h 350"/>
                      <a:gd name="T36" fmla="*/ 130 w 260"/>
                      <a:gd name="T37" fmla="*/ 151 h 350"/>
                      <a:gd name="T38" fmla="*/ 44 w 260"/>
                      <a:gd name="T39" fmla="*/ 151 h 350"/>
                      <a:gd name="T40" fmla="*/ 44 w 260"/>
                      <a:gd name="T41" fmla="*/ 310 h 350"/>
                      <a:gd name="T42" fmla="*/ 44 w 260"/>
                      <a:gd name="T43" fmla="*/ 310 h 350"/>
                      <a:gd name="T44" fmla="*/ 44 w 260"/>
                      <a:gd name="T45" fmla="*/ 190 h 350"/>
                      <a:gd name="T46" fmla="*/ 153 w 260"/>
                      <a:gd name="T47" fmla="*/ 190 h 350"/>
                      <a:gd name="T48" fmla="*/ 199 w 260"/>
                      <a:gd name="T49" fmla="*/ 207 h 350"/>
                      <a:gd name="T50" fmla="*/ 216 w 260"/>
                      <a:gd name="T51" fmla="*/ 250 h 350"/>
                      <a:gd name="T52" fmla="*/ 199 w 260"/>
                      <a:gd name="T53" fmla="*/ 293 h 350"/>
                      <a:gd name="T54" fmla="*/ 153 w 260"/>
                      <a:gd name="T55" fmla="*/ 310 h 350"/>
                      <a:gd name="T56" fmla="*/ 44 w 260"/>
                      <a:gd name="T57" fmla="*/ 31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0" h="350">
                        <a:moveTo>
                          <a:pt x="0" y="350"/>
                        </a:moveTo>
                        <a:lnTo>
                          <a:pt x="0" y="350"/>
                        </a:lnTo>
                        <a:lnTo>
                          <a:pt x="157" y="350"/>
                        </a:lnTo>
                        <a:cubicBezTo>
                          <a:pt x="190" y="350"/>
                          <a:pt x="215" y="340"/>
                          <a:pt x="233" y="320"/>
                        </a:cubicBezTo>
                        <a:cubicBezTo>
                          <a:pt x="251" y="302"/>
                          <a:pt x="260" y="277"/>
                          <a:pt x="260" y="250"/>
                        </a:cubicBezTo>
                        <a:cubicBezTo>
                          <a:pt x="260" y="208"/>
                          <a:pt x="241" y="182"/>
                          <a:pt x="197" y="165"/>
                        </a:cubicBezTo>
                        <a:cubicBezTo>
                          <a:pt x="228" y="150"/>
                          <a:pt x="245" y="124"/>
                          <a:pt x="245" y="89"/>
                        </a:cubicBezTo>
                        <a:cubicBezTo>
                          <a:pt x="245" y="64"/>
                          <a:pt x="235" y="41"/>
                          <a:pt x="217" y="25"/>
                        </a:cubicBezTo>
                        <a:cubicBezTo>
                          <a:pt x="199" y="8"/>
                          <a:pt x="175" y="0"/>
                          <a:pt x="141" y="0"/>
                        </a:cubicBezTo>
                        <a:lnTo>
                          <a:pt x="0" y="0"/>
                        </a:lnTo>
                        <a:lnTo>
                          <a:pt x="0" y="350"/>
                        </a:lnTo>
                        <a:close/>
                        <a:moveTo>
                          <a:pt x="44" y="151"/>
                        </a:moveTo>
                        <a:lnTo>
                          <a:pt x="44" y="151"/>
                        </a:lnTo>
                        <a:lnTo>
                          <a:pt x="44" y="40"/>
                        </a:lnTo>
                        <a:lnTo>
                          <a:pt x="130" y="40"/>
                        </a:lnTo>
                        <a:cubicBezTo>
                          <a:pt x="155" y="40"/>
                          <a:pt x="169" y="43"/>
                          <a:pt x="181" y="52"/>
                        </a:cubicBezTo>
                        <a:cubicBezTo>
                          <a:pt x="194" y="62"/>
                          <a:pt x="200" y="76"/>
                          <a:pt x="200" y="95"/>
                        </a:cubicBezTo>
                        <a:cubicBezTo>
                          <a:pt x="200" y="114"/>
                          <a:pt x="194" y="129"/>
                          <a:pt x="181" y="138"/>
                        </a:cubicBezTo>
                        <a:cubicBezTo>
                          <a:pt x="169" y="147"/>
                          <a:pt x="155" y="151"/>
                          <a:pt x="130" y="151"/>
                        </a:cubicBezTo>
                        <a:lnTo>
                          <a:pt x="44" y="151"/>
                        </a:lnTo>
                        <a:close/>
                        <a:moveTo>
                          <a:pt x="44" y="310"/>
                        </a:moveTo>
                        <a:lnTo>
                          <a:pt x="44" y="310"/>
                        </a:lnTo>
                        <a:lnTo>
                          <a:pt x="44" y="190"/>
                        </a:lnTo>
                        <a:lnTo>
                          <a:pt x="153" y="190"/>
                        </a:lnTo>
                        <a:cubicBezTo>
                          <a:pt x="175" y="190"/>
                          <a:pt x="189" y="195"/>
                          <a:pt x="199" y="207"/>
                        </a:cubicBezTo>
                        <a:cubicBezTo>
                          <a:pt x="210" y="218"/>
                          <a:pt x="216" y="233"/>
                          <a:pt x="216" y="250"/>
                        </a:cubicBezTo>
                        <a:cubicBezTo>
                          <a:pt x="216" y="267"/>
                          <a:pt x="210" y="282"/>
                          <a:pt x="199" y="293"/>
                        </a:cubicBezTo>
                        <a:cubicBezTo>
                          <a:pt x="189" y="305"/>
                          <a:pt x="175" y="310"/>
                          <a:pt x="153" y="310"/>
                        </a:cubicBezTo>
                        <a:lnTo>
                          <a:pt x="44" y="3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75"/>
                  <p:cNvSpPr>
                    <a:spLocks/>
                  </p:cNvSpPr>
                  <p:nvPr/>
                </p:nvSpPr>
                <p:spPr bwMode="auto">
                  <a:xfrm>
                    <a:off x="1266" y="1930"/>
                    <a:ext cx="13" cy="57"/>
                  </a:xfrm>
                  <a:custGeom>
                    <a:avLst/>
                    <a:gdLst>
                      <a:gd name="T0" fmla="*/ 27 w 105"/>
                      <a:gd name="T1" fmla="*/ 451 h 451"/>
                      <a:gd name="T2" fmla="*/ 27 w 105"/>
                      <a:gd name="T3" fmla="*/ 451 h 451"/>
                      <a:gd name="T4" fmla="*/ 105 w 105"/>
                      <a:gd name="T5" fmla="*/ 226 h 451"/>
                      <a:gd name="T6" fmla="*/ 27 w 105"/>
                      <a:gd name="T7" fmla="*/ 0 h 451"/>
                      <a:gd name="T8" fmla="*/ 0 w 105"/>
                      <a:gd name="T9" fmla="*/ 0 h 451"/>
                      <a:gd name="T10" fmla="*/ 66 w 105"/>
                      <a:gd name="T11" fmla="*/ 226 h 451"/>
                      <a:gd name="T12" fmla="*/ 0 w 105"/>
                      <a:gd name="T13" fmla="*/ 451 h 451"/>
                      <a:gd name="T14" fmla="*/ 27 w 105"/>
                      <a:gd name="T15" fmla="*/ 451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451">
                        <a:moveTo>
                          <a:pt x="27" y="451"/>
                        </a:moveTo>
                        <a:lnTo>
                          <a:pt x="27" y="451"/>
                        </a:lnTo>
                        <a:cubicBezTo>
                          <a:pt x="74" y="388"/>
                          <a:pt x="105" y="301"/>
                          <a:pt x="105" y="226"/>
                        </a:cubicBezTo>
                        <a:cubicBezTo>
                          <a:pt x="105" y="150"/>
                          <a:pt x="74" y="63"/>
                          <a:pt x="27" y="0"/>
                        </a:cubicBezTo>
                        <a:lnTo>
                          <a:pt x="0" y="0"/>
                        </a:lnTo>
                        <a:cubicBezTo>
                          <a:pt x="42" y="69"/>
                          <a:pt x="66" y="149"/>
                          <a:pt x="66" y="226"/>
                        </a:cubicBezTo>
                        <a:cubicBezTo>
                          <a:pt x="66" y="302"/>
                          <a:pt x="42" y="383"/>
                          <a:pt x="0" y="451"/>
                        </a:cubicBezTo>
                        <a:lnTo>
                          <a:pt x="27" y="4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76"/>
                  <p:cNvSpPr>
                    <a:spLocks/>
                  </p:cNvSpPr>
                  <p:nvPr/>
                </p:nvSpPr>
                <p:spPr bwMode="auto">
                  <a:xfrm>
                    <a:off x="1323" y="1534"/>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 name="Freeform 77"/>
                  <p:cNvSpPr>
                    <a:spLocks/>
                  </p:cNvSpPr>
                  <p:nvPr/>
                </p:nvSpPr>
                <p:spPr bwMode="auto">
                  <a:xfrm>
                    <a:off x="1335" y="1546"/>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78"/>
                  <p:cNvSpPr>
                    <a:spLocks/>
                  </p:cNvSpPr>
                  <p:nvPr/>
                </p:nvSpPr>
                <p:spPr bwMode="auto">
                  <a:xfrm>
                    <a:off x="1313" y="1698"/>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 name="Freeform 79"/>
                  <p:cNvSpPr>
                    <a:spLocks/>
                  </p:cNvSpPr>
                  <p:nvPr/>
                </p:nvSpPr>
                <p:spPr bwMode="auto">
                  <a:xfrm>
                    <a:off x="1325" y="1709"/>
                    <a:ext cx="4" cy="5"/>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80"/>
                  <p:cNvSpPr>
                    <a:spLocks/>
                  </p:cNvSpPr>
                  <p:nvPr/>
                </p:nvSpPr>
                <p:spPr bwMode="auto">
                  <a:xfrm>
                    <a:off x="1327" y="1608"/>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 name="Freeform 81"/>
                  <p:cNvSpPr>
                    <a:spLocks/>
                  </p:cNvSpPr>
                  <p:nvPr/>
                </p:nvSpPr>
                <p:spPr bwMode="auto">
                  <a:xfrm>
                    <a:off x="1338" y="1619"/>
                    <a:ext cx="4"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82"/>
                  <p:cNvSpPr>
                    <a:spLocks/>
                  </p:cNvSpPr>
                  <p:nvPr/>
                </p:nvSpPr>
                <p:spPr bwMode="auto">
                  <a:xfrm>
                    <a:off x="1290" y="1529"/>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 name="Freeform 83"/>
                  <p:cNvSpPr>
                    <a:spLocks/>
                  </p:cNvSpPr>
                  <p:nvPr/>
                </p:nvSpPr>
                <p:spPr bwMode="auto">
                  <a:xfrm>
                    <a:off x="1302" y="1540"/>
                    <a:ext cx="4" cy="5"/>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84"/>
                  <p:cNvSpPr>
                    <a:spLocks/>
                  </p:cNvSpPr>
                  <p:nvPr/>
                </p:nvSpPr>
                <p:spPr bwMode="auto">
                  <a:xfrm>
                    <a:off x="1542" y="1383"/>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 name="Freeform 85"/>
                  <p:cNvSpPr>
                    <a:spLocks/>
                  </p:cNvSpPr>
                  <p:nvPr/>
                </p:nvSpPr>
                <p:spPr bwMode="auto">
                  <a:xfrm>
                    <a:off x="1554" y="1394"/>
                    <a:ext cx="4" cy="4"/>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86"/>
                  <p:cNvSpPr>
                    <a:spLocks/>
                  </p:cNvSpPr>
                  <p:nvPr/>
                </p:nvSpPr>
                <p:spPr bwMode="auto">
                  <a:xfrm>
                    <a:off x="1266" y="1710"/>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 name="Freeform 87"/>
                  <p:cNvSpPr>
                    <a:spLocks/>
                  </p:cNvSpPr>
                  <p:nvPr/>
                </p:nvSpPr>
                <p:spPr bwMode="auto">
                  <a:xfrm>
                    <a:off x="1277" y="1721"/>
                    <a:ext cx="4"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88"/>
                  <p:cNvSpPr>
                    <a:spLocks/>
                  </p:cNvSpPr>
                  <p:nvPr/>
                </p:nvSpPr>
                <p:spPr bwMode="auto">
                  <a:xfrm>
                    <a:off x="1322" y="150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 name="Freeform 89"/>
                  <p:cNvSpPr>
                    <a:spLocks/>
                  </p:cNvSpPr>
                  <p:nvPr/>
                </p:nvSpPr>
                <p:spPr bwMode="auto">
                  <a:xfrm>
                    <a:off x="1333" y="1519"/>
                    <a:ext cx="5"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 name="Freeform 90"/>
                  <p:cNvSpPr>
                    <a:spLocks/>
                  </p:cNvSpPr>
                  <p:nvPr/>
                </p:nvSpPr>
                <p:spPr bwMode="auto">
                  <a:xfrm>
                    <a:off x="1248" y="1484"/>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 name="Freeform 91"/>
                  <p:cNvSpPr>
                    <a:spLocks/>
                  </p:cNvSpPr>
                  <p:nvPr/>
                </p:nvSpPr>
                <p:spPr bwMode="auto">
                  <a:xfrm>
                    <a:off x="1259" y="1495"/>
                    <a:ext cx="4" cy="4"/>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92"/>
                  <p:cNvSpPr>
                    <a:spLocks/>
                  </p:cNvSpPr>
                  <p:nvPr/>
                </p:nvSpPr>
                <p:spPr bwMode="auto">
                  <a:xfrm>
                    <a:off x="1301" y="1574"/>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 name="Freeform 93"/>
                  <p:cNvSpPr>
                    <a:spLocks/>
                  </p:cNvSpPr>
                  <p:nvPr/>
                </p:nvSpPr>
                <p:spPr bwMode="auto">
                  <a:xfrm>
                    <a:off x="1312" y="1585"/>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94"/>
                  <p:cNvSpPr>
                    <a:spLocks/>
                  </p:cNvSpPr>
                  <p:nvPr/>
                </p:nvSpPr>
                <p:spPr bwMode="auto">
                  <a:xfrm>
                    <a:off x="1093" y="1572"/>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 name="Freeform 95"/>
                  <p:cNvSpPr>
                    <a:spLocks/>
                  </p:cNvSpPr>
                  <p:nvPr/>
                </p:nvSpPr>
                <p:spPr bwMode="auto">
                  <a:xfrm>
                    <a:off x="1105" y="1583"/>
                    <a:ext cx="4" cy="4"/>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96"/>
                  <p:cNvSpPr>
                    <a:spLocks/>
                  </p:cNvSpPr>
                  <p:nvPr/>
                </p:nvSpPr>
                <p:spPr bwMode="auto">
                  <a:xfrm>
                    <a:off x="1447" y="1430"/>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2" name="Freeform 97"/>
                  <p:cNvSpPr>
                    <a:spLocks/>
                  </p:cNvSpPr>
                  <p:nvPr/>
                </p:nvSpPr>
                <p:spPr bwMode="auto">
                  <a:xfrm>
                    <a:off x="1459" y="1441"/>
                    <a:ext cx="4"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98"/>
                  <p:cNvSpPr>
                    <a:spLocks/>
                  </p:cNvSpPr>
                  <p:nvPr/>
                </p:nvSpPr>
                <p:spPr bwMode="auto">
                  <a:xfrm>
                    <a:off x="1187" y="1527"/>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 name="Freeform 99"/>
                  <p:cNvSpPr>
                    <a:spLocks/>
                  </p:cNvSpPr>
                  <p:nvPr/>
                </p:nvSpPr>
                <p:spPr bwMode="auto">
                  <a:xfrm>
                    <a:off x="1198" y="1538"/>
                    <a:ext cx="5"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100"/>
                  <p:cNvSpPr>
                    <a:spLocks/>
                  </p:cNvSpPr>
                  <p:nvPr/>
                </p:nvSpPr>
                <p:spPr bwMode="auto">
                  <a:xfrm>
                    <a:off x="1267" y="1540"/>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 name="Freeform 101"/>
                  <p:cNvSpPr>
                    <a:spLocks/>
                  </p:cNvSpPr>
                  <p:nvPr/>
                </p:nvSpPr>
                <p:spPr bwMode="auto">
                  <a:xfrm>
                    <a:off x="1279" y="1552"/>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102"/>
                  <p:cNvSpPr>
                    <a:spLocks/>
                  </p:cNvSpPr>
                  <p:nvPr/>
                </p:nvSpPr>
                <p:spPr bwMode="auto">
                  <a:xfrm>
                    <a:off x="1461" y="1463"/>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8" name="Freeform 103"/>
                  <p:cNvSpPr>
                    <a:spLocks/>
                  </p:cNvSpPr>
                  <p:nvPr/>
                </p:nvSpPr>
                <p:spPr bwMode="auto">
                  <a:xfrm>
                    <a:off x="1472" y="1474"/>
                    <a:ext cx="4"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104"/>
                  <p:cNvSpPr>
                    <a:spLocks/>
                  </p:cNvSpPr>
                  <p:nvPr/>
                </p:nvSpPr>
                <p:spPr bwMode="auto">
                  <a:xfrm>
                    <a:off x="1263" y="162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 name="Freeform 105"/>
                  <p:cNvSpPr>
                    <a:spLocks/>
                  </p:cNvSpPr>
                  <p:nvPr/>
                </p:nvSpPr>
                <p:spPr bwMode="auto">
                  <a:xfrm>
                    <a:off x="1275" y="1638"/>
                    <a:ext cx="4"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106"/>
                  <p:cNvSpPr>
                    <a:spLocks/>
                  </p:cNvSpPr>
                  <p:nvPr/>
                </p:nvSpPr>
                <p:spPr bwMode="auto">
                  <a:xfrm>
                    <a:off x="1180" y="166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 name="Freeform 107"/>
                  <p:cNvSpPr>
                    <a:spLocks/>
                  </p:cNvSpPr>
                  <p:nvPr/>
                </p:nvSpPr>
                <p:spPr bwMode="auto">
                  <a:xfrm>
                    <a:off x="1192" y="1678"/>
                    <a:ext cx="4" cy="5"/>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108"/>
                  <p:cNvSpPr>
                    <a:spLocks/>
                  </p:cNvSpPr>
                  <p:nvPr/>
                </p:nvSpPr>
                <p:spPr bwMode="auto">
                  <a:xfrm>
                    <a:off x="1279" y="1511"/>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 name="Freeform 109"/>
                  <p:cNvSpPr>
                    <a:spLocks/>
                  </p:cNvSpPr>
                  <p:nvPr/>
                </p:nvSpPr>
                <p:spPr bwMode="auto">
                  <a:xfrm>
                    <a:off x="1290" y="1523"/>
                    <a:ext cx="5" cy="4"/>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110"/>
                  <p:cNvSpPr>
                    <a:spLocks/>
                  </p:cNvSpPr>
                  <p:nvPr/>
                </p:nvSpPr>
                <p:spPr bwMode="auto">
                  <a:xfrm>
                    <a:off x="1430" y="1445"/>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 name="Freeform 111"/>
                  <p:cNvSpPr>
                    <a:spLocks/>
                  </p:cNvSpPr>
                  <p:nvPr/>
                </p:nvSpPr>
                <p:spPr bwMode="auto">
                  <a:xfrm>
                    <a:off x="1441" y="1457"/>
                    <a:ext cx="5"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112"/>
                  <p:cNvSpPr>
                    <a:spLocks/>
                  </p:cNvSpPr>
                  <p:nvPr/>
                </p:nvSpPr>
                <p:spPr bwMode="auto">
                  <a:xfrm>
                    <a:off x="1084" y="1608"/>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 name="Freeform 113"/>
                  <p:cNvSpPr>
                    <a:spLocks/>
                  </p:cNvSpPr>
                  <p:nvPr/>
                </p:nvSpPr>
                <p:spPr bwMode="auto">
                  <a:xfrm>
                    <a:off x="1095" y="1619"/>
                    <a:ext cx="4"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114"/>
                  <p:cNvSpPr>
                    <a:spLocks/>
                  </p:cNvSpPr>
                  <p:nvPr/>
                </p:nvSpPr>
                <p:spPr bwMode="auto">
                  <a:xfrm>
                    <a:off x="1061" y="1656"/>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 name="Freeform 115"/>
                  <p:cNvSpPr>
                    <a:spLocks/>
                  </p:cNvSpPr>
                  <p:nvPr/>
                </p:nvSpPr>
                <p:spPr bwMode="auto">
                  <a:xfrm>
                    <a:off x="1072" y="1667"/>
                    <a:ext cx="5"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116"/>
                  <p:cNvSpPr>
                    <a:spLocks/>
                  </p:cNvSpPr>
                  <p:nvPr/>
                </p:nvSpPr>
                <p:spPr bwMode="auto">
                  <a:xfrm>
                    <a:off x="1245" y="1573"/>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 name="Freeform 117"/>
                  <p:cNvSpPr>
                    <a:spLocks/>
                  </p:cNvSpPr>
                  <p:nvPr/>
                </p:nvSpPr>
                <p:spPr bwMode="auto">
                  <a:xfrm>
                    <a:off x="1256" y="1585"/>
                    <a:ext cx="5"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118"/>
                  <p:cNvSpPr>
                    <a:spLocks/>
                  </p:cNvSpPr>
                  <p:nvPr/>
                </p:nvSpPr>
                <p:spPr bwMode="auto">
                  <a:xfrm>
                    <a:off x="1326" y="154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 name="Freeform 119"/>
                  <p:cNvSpPr>
                    <a:spLocks/>
                  </p:cNvSpPr>
                  <p:nvPr/>
                </p:nvSpPr>
                <p:spPr bwMode="auto">
                  <a:xfrm>
                    <a:off x="1338" y="1558"/>
                    <a:ext cx="4"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20"/>
                  <p:cNvSpPr>
                    <a:spLocks/>
                  </p:cNvSpPr>
                  <p:nvPr/>
                </p:nvSpPr>
                <p:spPr bwMode="auto">
                  <a:xfrm>
                    <a:off x="1326" y="154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 name="Freeform 121"/>
                  <p:cNvSpPr>
                    <a:spLocks/>
                  </p:cNvSpPr>
                  <p:nvPr/>
                </p:nvSpPr>
                <p:spPr bwMode="auto">
                  <a:xfrm>
                    <a:off x="1338" y="1558"/>
                    <a:ext cx="4"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22"/>
                  <p:cNvSpPr>
                    <a:spLocks/>
                  </p:cNvSpPr>
                  <p:nvPr/>
                </p:nvSpPr>
                <p:spPr bwMode="auto">
                  <a:xfrm>
                    <a:off x="1316" y="1502"/>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8" name="Freeform 123"/>
                  <p:cNvSpPr>
                    <a:spLocks/>
                  </p:cNvSpPr>
                  <p:nvPr/>
                </p:nvSpPr>
                <p:spPr bwMode="auto">
                  <a:xfrm>
                    <a:off x="1327" y="1513"/>
                    <a:ext cx="4"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24"/>
                  <p:cNvSpPr>
                    <a:spLocks/>
                  </p:cNvSpPr>
                  <p:nvPr/>
                </p:nvSpPr>
                <p:spPr bwMode="auto">
                  <a:xfrm>
                    <a:off x="1281" y="1520"/>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 name="Freeform 125"/>
                  <p:cNvSpPr>
                    <a:spLocks/>
                  </p:cNvSpPr>
                  <p:nvPr/>
                </p:nvSpPr>
                <p:spPr bwMode="auto">
                  <a:xfrm>
                    <a:off x="1293" y="1531"/>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126"/>
                  <p:cNvSpPr>
                    <a:spLocks/>
                  </p:cNvSpPr>
                  <p:nvPr/>
                </p:nvSpPr>
                <p:spPr bwMode="auto">
                  <a:xfrm>
                    <a:off x="1185" y="1626"/>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 name="Freeform 127"/>
                  <p:cNvSpPr>
                    <a:spLocks/>
                  </p:cNvSpPr>
                  <p:nvPr/>
                </p:nvSpPr>
                <p:spPr bwMode="auto">
                  <a:xfrm>
                    <a:off x="1196" y="1637"/>
                    <a:ext cx="4" cy="5"/>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128"/>
                  <p:cNvSpPr>
                    <a:spLocks/>
                  </p:cNvSpPr>
                  <p:nvPr/>
                </p:nvSpPr>
                <p:spPr bwMode="auto">
                  <a:xfrm>
                    <a:off x="1244" y="1555"/>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 name="Freeform 129"/>
                  <p:cNvSpPr>
                    <a:spLocks/>
                  </p:cNvSpPr>
                  <p:nvPr/>
                </p:nvSpPr>
                <p:spPr bwMode="auto">
                  <a:xfrm>
                    <a:off x="1256" y="1567"/>
                    <a:ext cx="4" cy="4"/>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Freeform 130"/>
                  <p:cNvSpPr>
                    <a:spLocks/>
                  </p:cNvSpPr>
                  <p:nvPr/>
                </p:nvSpPr>
                <p:spPr bwMode="auto">
                  <a:xfrm>
                    <a:off x="1196" y="1565"/>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6" name="Freeform 131"/>
                  <p:cNvSpPr>
                    <a:spLocks/>
                  </p:cNvSpPr>
                  <p:nvPr/>
                </p:nvSpPr>
                <p:spPr bwMode="auto">
                  <a:xfrm>
                    <a:off x="1207" y="1577"/>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Freeform 132"/>
                  <p:cNvSpPr>
                    <a:spLocks/>
                  </p:cNvSpPr>
                  <p:nvPr/>
                </p:nvSpPr>
                <p:spPr bwMode="auto">
                  <a:xfrm>
                    <a:off x="1471" y="1438"/>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 name="Freeform 133"/>
                  <p:cNvSpPr>
                    <a:spLocks/>
                  </p:cNvSpPr>
                  <p:nvPr/>
                </p:nvSpPr>
                <p:spPr bwMode="auto">
                  <a:xfrm>
                    <a:off x="1483" y="1449"/>
                    <a:ext cx="4" cy="4"/>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 name="Freeform 134"/>
                  <p:cNvSpPr>
                    <a:spLocks/>
                  </p:cNvSpPr>
                  <p:nvPr/>
                </p:nvSpPr>
                <p:spPr bwMode="auto">
                  <a:xfrm>
                    <a:off x="1238" y="1625"/>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0" name="Freeform 135"/>
                  <p:cNvSpPr>
                    <a:spLocks/>
                  </p:cNvSpPr>
                  <p:nvPr/>
                </p:nvSpPr>
                <p:spPr bwMode="auto">
                  <a:xfrm>
                    <a:off x="1250" y="1636"/>
                    <a:ext cx="4" cy="5"/>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 name="Freeform 136"/>
                  <p:cNvSpPr>
                    <a:spLocks/>
                  </p:cNvSpPr>
                  <p:nvPr/>
                </p:nvSpPr>
                <p:spPr bwMode="auto">
                  <a:xfrm>
                    <a:off x="1432" y="1428"/>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 name="Freeform 137"/>
                  <p:cNvSpPr>
                    <a:spLocks/>
                  </p:cNvSpPr>
                  <p:nvPr/>
                </p:nvSpPr>
                <p:spPr bwMode="auto">
                  <a:xfrm>
                    <a:off x="1444" y="1439"/>
                    <a:ext cx="4" cy="5"/>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 name="Freeform 138"/>
                  <p:cNvSpPr>
                    <a:spLocks/>
                  </p:cNvSpPr>
                  <p:nvPr/>
                </p:nvSpPr>
                <p:spPr bwMode="auto">
                  <a:xfrm>
                    <a:off x="1332" y="1460"/>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 name="Freeform 139"/>
                  <p:cNvSpPr>
                    <a:spLocks/>
                  </p:cNvSpPr>
                  <p:nvPr/>
                </p:nvSpPr>
                <p:spPr bwMode="auto">
                  <a:xfrm>
                    <a:off x="1343" y="1471"/>
                    <a:ext cx="4" cy="5"/>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 name="Freeform 140"/>
                  <p:cNvSpPr>
                    <a:spLocks/>
                  </p:cNvSpPr>
                  <p:nvPr/>
                </p:nvSpPr>
                <p:spPr bwMode="auto">
                  <a:xfrm>
                    <a:off x="1322" y="1479"/>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 name="Freeform 141"/>
                  <p:cNvSpPr>
                    <a:spLocks/>
                  </p:cNvSpPr>
                  <p:nvPr/>
                </p:nvSpPr>
                <p:spPr bwMode="auto">
                  <a:xfrm>
                    <a:off x="1333" y="1490"/>
                    <a:ext cx="5"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 name="Freeform 142"/>
                  <p:cNvSpPr>
                    <a:spLocks/>
                  </p:cNvSpPr>
                  <p:nvPr/>
                </p:nvSpPr>
                <p:spPr bwMode="auto">
                  <a:xfrm>
                    <a:off x="1226" y="1495"/>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 name="Freeform 143"/>
                  <p:cNvSpPr>
                    <a:spLocks/>
                  </p:cNvSpPr>
                  <p:nvPr/>
                </p:nvSpPr>
                <p:spPr bwMode="auto">
                  <a:xfrm>
                    <a:off x="1237" y="1507"/>
                    <a:ext cx="5"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9" name="Freeform 144"/>
                  <p:cNvSpPr>
                    <a:spLocks/>
                  </p:cNvSpPr>
                  <p:nvPr/>
                </p:nvSpPr>
                <p:spPr bwMode="auto">
                  <a:xfrm>
                    <a:off x="1323" y="1489"/>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 name="Freeform 145"/>
                  <p:cNvSpPr>
                    <a:spLocks/>
                  </p:cNvSpPr>
                  <p:nvPr/>
                </p:nvSpPr>
                <p:spPr bwMode="auto">
                  <a:xfrm>
                    <a:off x="1335" y="1501"/>
                    <a:ext cx="4" cy="4"/>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1" name="Freeform 146"/>
                  <p:cNvSpPr>
                    <a:spLocks/>
                  </p:cNvSpPr>
                  <p:nvPr/>
                </p:nvSpPr>
                <p:spPr bwMode="auto">
                  <a:xfrm>
                    <a:off x="1291" y="1486"/>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 name="Freeform 147"/>
                  <p:cNvSpPr>
                    <a:spLocks/>
                  </p:cNvSpPr>
                  <p:nvPr/>
                </p:nvSpPr>
                <p:spPr bwMode="auto">
                  <a:xfrm>
                    <a:off x="1302" y="1498"/>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3" name="Freeform 148"/>
                  <p:cNvSpPr>
                    <a:spLocks/>
                  </p:cNvSpPr>
                  <p:nvPr/>
                </p:nvSpPr>
                <p:spPr bwMode="auto">
                  <a:xfrm>
                    <a:off x="1197" y="1506"/>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 name="Freeform 149"/>
                  <p:cNvSpPr>
                    <a:spLocks/>
                  </p:cNvSpPr>
                  <p:nvPr/>
                </p:nvSpPr>
                <p:spPr bwMode="auto">
                  <a:xfrm>
                    <a:off x="1209" y="1518"/>
                    <a:ext cx="4" cy="4"/>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5" name="Freeform 150"/>
                  <p:cNvSpPr>
                    <a:spLocks/>
                  </p:cNvSpPr>
                  <p:nvPr/>
                </p:nvSpPr>
                <p:spPr bwMode="auto">
                  <a:xfrm>
                    <a:off x="1175" y="172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 name="Freeform 151"/>
                  <p:cNvSpPr>
                    <a:spLocks/>
                  </p:cNvSpPr>
                  <p:nvPr/>
                </p:nvSpPr>
                <p:spPr bwMode="auto">
                  <a:xfrm>
                    <a:off x="1186" y="1739"/>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7" name="Freeform 152"/>
                  <p:cNvSpPr>
                    <a:spLocks/>
                  </p:cNvSpPr>
                  <p:nvPr/>
                </p:nvSpPr>
                <p:spPr bwMode="auto">
                  <a:xfrm>
                    <a:off x="1113" y="1609"/>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 name="Freeform 153"/>
                  <p:cNvSpPr>
                    <a:spLocks/>
                  </p:cNvSpPr>
                  <p:nvPr/>
                </p:nvSpPr>
                <p:spPr bwMode="auto">
                  <a:xfrm>
                    <a:off x="1124" y="1620"/>
                    <a:ext cx="4" cy="5"/>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9" name="Freeform 154"/>
                  <p:cNvSpPr>
                    <a:spLocks/>
                  </p:cNvSpPr>
                  <p:nvPr/>
                </p:nvSpPr>
                <p:spPr bwMode="auto">
                  <a:xfrm>
                    <a:off x="1229" y="1526"/>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 name="Freeform 155"/>
                  <p:cNvSpPr>
                    <a:spLocks/>
                  </p:cNvSpPr>
                  <p:nvPr/>
                </p:nvSpPr>
                <p:spPr bwMode="auto">
                  <a:xfrm>
                    <a:off x="1241" y="1537"/>
                    <a:ext cx="4" cy="5"/>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1" name="Freeform 156"/>
                  <p:cNvSpPr>
                    <a:spLocks/>
                  </p:cNvSpPr>
                  <p:nvPr/>
                </p:nvSpPr>
                <p:spPr bwMode="auto">
                  <a:xfrm>
                    <a:off x="1048" y="1650"/>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 name="Freeform 157"/>
                  <p:cNvSpPr>
                    <a:spLocks/>
                  </p:cNvSpPr>
                  <p:nvPr/>
                </p:nvSpPr>
                <p:spPr bwMode="auto">
                  <a:xfrm>
                    <a:off x="1059" y="1662"/>
                    <a:ext cx="5"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3" name="Freeform 158"/>
                  <p:cNvSpPr>
                    <a:spLocks/>
                  </p:cNvSpPr>
                  <p:nvPr/>
                </p:nvSpPr>
                <p:spPr bwMode="auto">
                  <a:xfrm>
                    <a:off x="1298" y="1475"/>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 name="Freeform 159"/>
                  <p:cNvSpPr>
                    <a:spLocks/>
                  </p:cNvSpPr>
                  <p:nvPr/>
                </p:nvSpPr>
                <p:spPr bwMode="auto">
                  <a:xfrm>
                    <a:off x="1309" y="1486"/>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5" name="Freeform 160"/>
                  <p:cNvSpPr>
                    <a:spLocks/>
                  </p:cNvSpPr>
                  <p:nvPr/>
                </p:nvSpPr>
                <p:spPr bwMode="auto">
                  <a:xfrm>
                    <a:off x="1427" y="1456"/>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 name="Freeform 161"/>
                  <p:cNvSpPr>
                    <a:spLocks/>
                  </p:cNvSpPr>
                  <p:nvPr/>
                </p:nvSpPr>
                <p:spPr bwMode="auto">
                  <a:xfrm>
                    <a:off x="1438" y="1467"/>
                    <a:ext cx="5"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7" name="Freeform 162"/>
                  <p:cNvSpPr>
                    <a:spLocks/>
                  </p:cNvSpPr>
                  <p:nvPr/>
                </p:nvSpPr>
                <p:spPr bwMode="auto">
                  <a:xfrm>
                    <a:off x="1033" y="1636"/>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 name="Freeform 163"/>
                  <p:cNvSpPr>
                    <a:spLocks/>
                  </p:cNvSpPr>
                  <p:nvPr/>
                </p:nvSpPr>
                <p:spPr bwMode="auto">
                  <a:xfrm>
                    <a:off x="1045" y="1647"/>
                    <a:ext cx="4"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9" name="Freeform 164"/>
                  <p:cNvSpPr>
                    <a:spLocks/>
                  </p:cNvSpPr>
                  <p:nvPr/>
                </p:nvSpPr>
                <p:spPr bwMode="auto">
                  <a:xfrm>
                    <a:off x="1181" y="1569"/>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 name="Freeform 165"/>
                  <p:cNvSpPr>
                    <a:spLocks/>
                  </p:cNvSpPr>
                  <p:nvPr/>
                </p:nvSpPr>
                <p:spPr bwMode="auto">
                  <a:xfrm>
                    <a:off x="1192" y="1580"/>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1" name="Freeform 166"/>
                  <p:cNvSpPr>
                    <a:spLocks/>
                  </p:cNvSpPr>
                  <p:nvPr/>
                </p:nvSpPr>
                <p:spPr bwMode="auto">
                  <a:xfrm>
                    <a:off x="1433" y="145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 name="Freeform 167"/>
                  <p:cNvSpPr>
                    <a:spLocks/>
                  </p:cNvSpPr>
                  <p:nvPr/>
                </p:nvSpPr>
                <p:spPr bwMode="auto">
                  <a:xfrm>
                    <a:off x="1445" y="1468"/>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3" name="Freeform 168"/>
                  <p:cNvSpPr>
                    <a:spLocks/>
                  </p:cNvSpPr>
                  <p:nvPr/>
                </p:nvSpPr>
                <p:spPr bwMode="auto">
                  <a:xfrm>
                    <a:off x="1005" y="1692"/>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 name="Freeform 169"/>
                  <p:cNvSpPr>
                    <a:spLocks/>
                  </p:cNvSpPr>
                  <p:nvPr/>
                </p:nvSpPr>
                <p:spPr bwMode="auto">
                  <a:xfrm>
                    <a:off x="1016" y="1704"/>
                    <a:ext cx="4" cy="4"/>
                  </a:xfrm>
                  <a:custGeom>
                    <a:avLst/>
                    <a:gdLst>
                      <a:gd name="T0" fmla="*/ 0 w 33"/>
                      <a:gd name="T1" fmla="*/ 16 h 33"/>
                      <a:gd name="T2" fmla="*/ 0 w 33"/>
                      <a:gd name="T3" fmla="*/ 16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4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8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6 w 33"/>
                      <a:gd name="T77" fmla="*/ 33 h 33"/>
                      <a:gd name="T78" fmla="*/ 14 w 33"/>
                      <a:gd name="T79" fmla="*/ 33 h 33"/>
                      <a:gd name="T80" fmla="*/ 12 w 33"/>
                      <a:gd name="T81" fmla="*/ 32 h 33"/>
                      <a:gd name="T82" fmla="*/ 10 w 33"/>
                      <a:gd name="T83" fmla="*/ 32 h 33"/>
                      <a:gd name="T84" fmla="*/ 8 w 33"/>
                      <a:gd name="T85" fmla="*/ 31 h 33"/>
                      <a:gd name="T86" fmla="*/ 6 w 33"/>
                      <a:gd name="T87" fmla="*/ 29 h 33"/>
                      <a:gd name="T88" fmla="*/ 5 w 33"/>
                      <a:gd name="T89" fmla="*/ 28 h 33"/>
                      <a:gd name="T90" fmla="*/ 3 w 33"/>
                      <a:gd name="T91" fmla="*/ 26 h 33"/>
                      <a:gd name="T92" fmla="*/ 2 w 33"/>
                      <a:gd name="T93" fmla="*/ 25 h 33"/>
                      <a:gd name="T94" fmla="*/ 1 w 33"/>
                      <a:gd name="T95" fmla="*/ 23 h 33"/>
                      <a:gd name="T96" fmla="*/ 0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0" y="12"/>
                        </a:lnTo>
                        <a:lnTo>
                          <a:pt x="1" y="10"/>
                        </a:lnTo>
                        <a:lnTo>
                          <a:pt x="2" y="8"/>
                        </a:lnTo>
                        <a:lnTo>
                          <a:pt x="3" y="6"/>
                        </a:lnTo>
                        <a:lnTo>
                          <a:pt x="5" y="4"/>
                        </a:lnTo>
                        <a:lnTo>
                          <a:pt x="6" y="3"/>
                        </a:lnTo>
                        <a:lnTo>
                          <a:pt x="8" y="2"/>
                        </a:lnTo>
                        <a:lnTo>
                          <a:pt x="10" y="1"/>
                        </a:lnTo>
                        <a:lnTo>
                          <a:pt x="12" y="0"/>
                        </a:lnTo>
                        <a:lnTo>
                          <a:pt x="14" y="0"/>
                        </a:lnTo>
                        <a:lnTo>
                          <a:pt x="16" y="0"/>
                        </a:lnTo>
                        <a:lnTo>
                          <a:pt x="19" y="0"/>
                        </a:lnTo>
                        <a:lnTo>
                          <a:pt x="21" y="0"/>
                        </a:lnTo>
                        <a:lnTo>
                          <a:pt x="23" y="1"/>
                        </a:lnTo>
                        <a:lnTo>
                          <a:pt x="25" y="2"/>
                        </a:lnTo>
                        <a:lnTo>
                          <a:pt x="27" y="3"/>
                        </a:lnTo>
                        <a:lnTo>
                          <a:pt x="28"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8" y="28"/>
                        </a:lnTo>
                        <a:lnTo>
                          <a:pt x="27" y="29"/>
                        </a:lnTo>
                        <a:lnTo>
                          <a:pt x="25" y="31"/>
                        </a:lnTo>
                        <a:lnTo>
                          <a:pt x="23" y="32"/>
                        </a:lnTo>
                        <a:lnTo>
                          <a:pt x="21" y="32"/>
                        </a:lnTo>
                        <a:lnTo>
                          <a:pt x="19" y="33"/>
                        </a:lnTo>
                        <a:lnTo>
                          <a:pt x="16" y="33"/>
                        </a:lnTo>
                        <a:lnTo>
                          <a:pt x="14" y="33"/>
                        </a:lnTo>
                        <a:lnTo>
                          <a:pt x="12" y="32"/>
                        </a:lnTo>
                        <a:lnTo>
                          <a:pt x="10" y="32"/>
                        </a:lnTo>
                        <a:lnTo>
                          <a:pt x="8" y="31"/>
                        </a:lnTo>
                        <a:lnTo>
                          <a:pt x="6" y="29"/>
                        </a:lnTo>
                        <a:lnTo>
                          <a:pt x="5" y="28"/>
                        </a:lnTo>
                        <a:lnTo>
                          <a:pt x="3" y="26"/>
                        </a:lnTo>
                        <a:lnTo>
                          <a:pt x="2" y="25"/>
                        </a:lnTo>
                        <a:lnTo>
                          <a:pt x="1" y="23"/>
                        </a:lnTo>
                        <a:lnTo>
                          <a:pt x="0"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5" name="Freeform 170"/>
                  <p:cNvSpPr>
                    <a:spLocks/>
                  </p:cNvSpPr>
                  <p:nvPr/>
                </p:nvSpPr>
                <p:spPr bwMode="auto">
                  <a:xfrm>
                    <a:off x="1181" y="1571"/>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6" name="Freeform 171"/>
                  <p:cNvSpPr>
                    <a:spLocks/>
                  </p:cNvSpPr>
                  <p:nvPr/>
                </p:nvSpPr>
                <p:spPr bwMode="auto">
                  <a:xfrm>
                    <a:off x="1192" y="1582"/>
                    <a:ext cx="4"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7" name="Freeform 172"/>
                  <p:cNvSpPr>
                    <a:spLocks/>
                  </p:cNvSpPr>
                  <p:nvPr/>
                </p:nvSpPr>
                <p:spPr bwMode="auto">
                  <a:xfrm>
                    <a:off x="1347" y="1505"/>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 name="Freeform 173"/>
                  <p:cNvSpPr>
                    <a:spLocks/>
                  </p:cNvSpPr>
                  <p:nvPr/>
                </p:nvSpPr>
                <p:spPr bwMode="auto">
                  <a:xfrm>
                    <a:off x="1358" y="1516"/>
                    <a:ext cx="4" cy="5"/>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9" name="Freeform 174"/>
                  <p:cNvSpPr>
                    <a:spLocks/>
                  </p:cNvSpPr>
                  <p:nvPr/>
                </p:nvSpPr>
                <p:spPr bwMode="auto">
                  <a:xfrm>
                    <a:off x="1263" y="1569"/>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 name="Freeform 175"/>
                  <p:cNvSpPr>
                    <a:spLocks/>
                  </p:cNvSpPr>
                  <p:nvPr/>
                </p:nvSpPr>
                <p:spPr bwMode="auto">
                  <a:xfrm>
                    <a:off x="1274" y="1580"/>
                    <a:ext cx="5"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1" name="Freeform 176"/>
                  <p:cNvSpPr>
                    <a:spLocks/>
                  </p:cNvSpPr>
                  <p:nvPr/>
                </p:nvSpPr>
                <p:spPr bwMode="auto">
                  <a:xfrm>
                    <a:off x="1251" y="1531"/>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 name="Freeform 177"/>
                  <p:cNvSpPr>
                    <a:spLocks/>
                  </p:cNvSpPr>
                  <p:nvPr/>
                </p:nvSpPr>
                <p:spPr bwMode="auto">
                  <a:xfrm>
                    <a:off x="1262" y="1542"/>
                    <a:ext cx="4"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3" name="Freeform 178"/>
                  <p:cNvSpPr>
                    <a:spLocks/>
                  </p:cNvSpPr>
                  <p:nvPr/>
                </p:nvSpPr>
                <p:spPr bwMode="auto">
                  <a:xfrm>
                    <a:off x="1374" y="1426"/>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 name="Freeform 179"/>
                  <p:cNvSpPr>
                    <a:spLocks/>
                  </p:cNvSpPr>
                  <p:nvPr/>
                </p:nvSpPr>
                <p:spPr bwMode="auto">
                  <a:xfrm>
                    <a:off x="1386" y="1438"/>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5" name="Freeform 180"/>
                  <p:cNvSpPr>
                    <a:spLocks/>
                  </p:cNvSpPr>
                  <p:nvPr/>
                </p:nvSpPr>
                <p:spPr bwMode="auto">
                  <a:xfrm>
                    <a:off x="1567" y="1334"/>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6" name="Freeform 181"/>
                  <p:cNvSpPr>
                    <a:spLocks/>
                  </p:cNvSpPr>
                  <p:nvPr/>
                </p:nvSpPr>
                <p:spPr bwMode="auto">
                  <a:xfrm>
                    <a:off x="1578" y="1345"/>
                    <a:ext cx="5" cy="4"/>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 name="Freeform 182"/>
                  <p:cNvSpPr>
                    <a:spLocks/>
                  </p:cNvSpPr>
                  <p:nvPr/>
                </p:nvSpPr>
                <p:spPr bwMode="auto">
                  <a:xfrm>
                    <a:off x="1348" y="1520"/>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8" name="Freeform 183"/>
                  <p:cNvSpPr>
                    <a:spLocks/>
                  </p:cNvSpPr>
                  <p:nvPr/>
                </p:nvSpPr>
                <p:spPr bwMode="auto">
                  <a:xfrm>
                    <a:off x="1360" y="1531"/>
                    <a:ext cx="4"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 name="Freeform 184"/>
                  <p:cNvSpPr>
                    <a:spLocks/>
                  </p:cNvSpPr>
                  <p:nvPr/>
                </p:nvSpPr>
                <p:spPr bwMode="auto">
                  <a:xfrm>
                    <a:off x="1205" y="1669"/>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0" name="Freeform 185"/>
                  <p:cNvSpPr>
                    <a:spLocks/>
                  </p:cNvSpPr>
                  <p:nvPr/>
                </p:nvSpPr>
                <p:spPr bwMode="auto">
                  <a:xfrm>
                    <a:off x="1216" y="1681"/>
                    <a:ext cx="4" cy="4"/>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 name="Freeform 186"/>
                  <p:cNvSpPr>
                    <a:spLocks/>
                  </p:cNvSpPr>
                  <p:nvPr/>
                </p:nvSpPr>
                <p:spPr bwMode="auto">
                  <a:xfrm>
                    <a:off x="1443" y="1430"/>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2" name="Freeform 187"/>
                  <p:cNvSpPr>
                    <a:spLocks/>
                  </p:cNvSpPr>
                  <p:nvPr/>
                </p:nvSpPr>
                <p:spPr bwMode="auto">
                  <a:xfrm>
                    <a:off x="1455" y="1441"/>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 name="Freeform 188"/>
                  <p:cNvSpPr>
                    <a:spLocks/>
                  </p:cNvSpPr>
                  <p:nvPr/>
                </p:nvSpPr>
                <p:spPr bwMode="auto">
                  <a:xfrm>
                    <a:off x="1210" y="1628"/>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4" name="Freeform 189"/>
                  <p:cNvSpPr>
                    <a:spLocks/>
                  </p:cNvSpPr>
                  <p:nvPr/>
                </p:nvSpPr>
                <p:spPr bwMode="auto">
                  <a:xfrm>
                    <a:off x="1221" y="1640"/>
                    <a:ext cx="5"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 name="Freeform 190"/>
                  <p:cNvSpPr>
                    <a:spLocks/>
                  </p:cNvSpPr>
                  <p:nvPr/>
                </p:nvSpPr>
                <p:spPr bwMode="auto">
                  <a:xfrm>
                    <a:off x="1103" y="1701"/>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2"/>
                          <a:pt x="48"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6" name="Freeform 191"/>
                  <p:cNvSpPr>
                    <a:spLocks/>
                  </p:cNvSpPr>
                  <p:nvPr/>
                </p:nvSpPr>
                <p:spPr bwMode="auto">
                  <a:xfrm>
                    <a:off x="1115" y="1712"/>
                    <a:ext cx="4" cy="4"/>
                  </a:xfrm>
                  <a:custGeom>
                    <a:avLst/>
                    <a:gdLst>
                      <a:gd name="T0" fmla="*/ 0 w 33"/>
                      <a:gd name="T1" fmla="*/ 17 h 33"/>
                      <a:gd name="T2" fmla="*/ 0 w 33"/>
                      <a:gd name="T3" fmla="*/ 17 h 33"/>
                      <a:gd name="T4" fmla="*/ 0 w 33"/>
                      <a:gd name="T5" fmla="*/ 14 h 33"/>
                      <a:gd name="T6" fmla="*/ 0 w 33"/>
                      <a:gd name="T7" fmla="*/ 12 h 33"/>
                      <a:gd name="T8" fmla="*/ 1 w 33"/>
                      <a:gd name="T9" fmla="*/ 10 h 33"/>
                      <a:gd name="T10" fmla="*/ 2 w 33"/>
                      <a:gd name="T11" fmla="*/ 8 h 33"/>
                      <a:gd name="T12" fmla="*/ 3 w 33"/>
                      <a:gd name="T13" fmla="*/ 6 h 33"/>
                      <a:gd name="T14" fmla="*/ 5 w 33"/>
                      <a:gd name="T15" fmla="*/ 5 h 33"/>
                      <a:gd name="T16" fmla="*/ 6 w 33"/>
                      <a:gd name="T17" fmla="*/ 3 h 33"/>
                      <a:gd name="T18" fmla="*/ 8 w 33"/>
                      <a:gd name="T19" fmla="*/ 2 h 33"/>
                      <a:gd name="T20" fmla="*/ 10 w 33"/>
                      <a:gd name="T21" fmla="*/ 1 h 33"/>
                      <a:gd name="T22" fmla="*/ 12 w 33"/>
                      <a:gd name="T23" fmla="*/ 0 h 33"/>
                      <a:gd name="T24" fmla="*/ 14 w 33"/>
                      <a:gd name="T25" fmla="*/ 0 h 33"/>
                      <a:gd name="T26" fmla="*/ 16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8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8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6 w 33"/>
                      <a:gd name="T77" fmla="*/ 33 h 33"/>
                      <a:gd name="T78" fmla="*/ 14 w 33"/>
                      <a:gd name="T79" fmla="*/ 33 h 33"/>
                      <a:gd name="T80" fmla="*/ 12 w 33"/>
                      <a:gd name="T81" fmla="*/ 33 h 33"/>
                      <a:gd name="T82" fmla="*/ 10 w 33"/>
                      <a:gd name="T83" fmla="*/ 32 h 33"/>
                      <a:gd name="T84" fmla="*/ 8 w 33"/>
                      <a:gd name="T85" fmla="*/ 31 h 33"/>
                      <a:gd name="T86" fmla="*/ 6 w 33"/>
                      <a:gd name="T87" fmla="*/ 30 h 33"/>
                      <a:gd name="T88" fmla="*/ 5 w 33"/>
                      <a:gd name="T89" fmla="*/ 28 h 33"/>
                      <a:gd name="T90" fmla="*/ 3 w 33"/>
                      <a:gd name="T91" fmla="*/ 27 h 33"/>
                      <a:gd name="T92" fmla="*/ 2 w 33"/>
                      <a:gd name="T93" fmla="*/ 25 h 33"/>
                      <a:gd name="T94" fmla="*/ 1 w 33"/>
                      <a:gd name="T95" fmla="*/ 23 h 33"/>
                      <a:gd name="T96" fmla="*/ 0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0" y="12"/>
                        </a:lnTo>
                        <a:lnTo>
                          <a:pt x="1" y="10"/>
                        </a:lnTo>
                        <a:lnTo>
                          <a:pt x="2" y="8"/>
                        </a:lnTo>
                        <a:lnTo>
                          <a:pt x="3" y="6"/>
                        </a:lnTo>
                        <a:lnTo>
                          <a:pt x="5" y="5"/>
                        </a:lnTo>
                        <a:lnTo>
                          <a:pt x="6" y="3"/>
                        </a:lnTo>
                        <a:lnTo>
                          <a:pt x="8" y="2"/>
                        </a:lnTo>
                        <a:lnTo>
                          <a:pt x="10" y="1"/>
                        </a:lnTo>
                        <a:lnTo>
                          <a:pt x="12" y="0"/>
                        </a:lnTo>
                        <a:lnTo>
                          <a:pt x="14" y="0"/>
                        </a:lnTo>
                        <a:lnTo>
                          <a:pt x="16" y="0"/>
                        </a:lnTo>
                        <a:lnTo>
                          <a:pt x="19" y="0"/>
                        </a:lnTo>
                        <a:lnTo>
                          <a:pt x="21" y="0"/>
                        </a:lnTo>
                        <a:lnTo>
                          <a:pt x="23" y="1"/>
                        </a:lnTo>
                        <a:lnTo>
                          <a:pt x="25" y="2"/>
                        </a:lnTo>
                        <a:lnTo>
                          <a:pt x="27" y="3"/>
                        </a:lnTo>
                        <a:lnTo>
                          <a:pt x="28"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8" y="28"/>
                        </a:lnTo>
                        <a:lnTo>
                          <a:pt x="27" y="30"/>
                        </a:lnTo>
                        <a:lnTo>
                          <a:pt x="25" y="31"/>
                        </a:lnTo>
                        <a:lnTo>
                          <a:pt x="23" y="32"/>
                        </a:lnTo>
                        <a:lnTo>
                          <a:pt x="21" y="33"/>
                        </a:lnTo>
                        <a:lnTo>
                          <a:pt x="19" y="33"/>
                        </a:lnTo>
                        <a:lnTo>
                          <a:pt x="16" y="33"/>
                        </a:lnTo>
                        <a:lnTo>
                          <a:pt x="14" y="33"/>
                        </a:lnTo>
                        <a:lnTo>
                          <a:pt x="12" y="33"/>
                        </a:lnTo>
                        <a:lnTo>
                          <a:pt x="10" y="32"/>
                        </a:lnTo>
                        <a:lnTo>
                          <a:pt x="8" y="31"/>
                        </a:lnTo>
                        <a:lnTo>
                          <a:pt x="6" y="30"/>
                        </a:lnTo>
                        <a:lnTo>
                          <a:pt x="5" y="28"/>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 name="Freeform 192"/>
                  <p:cNvSpPr>
                    <a:spLocks/>
                  </p:cNvSpPr>
                  <p:nvPr/>
                </p:nvSpPr>
                <p:spPr bwMode="auto">
                  <a:xfrm>
                    <a:off x="1204" y="156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8" name="Freeform 193"/>
                  <p:cNvSpPr>
                    <a:spLocks/>
                  </p:cNvSpPr>
                  <p:nvPr/>
                </p:nvSpPr>
                <p:spPr bwMode="auto">
                  <a:xfrm>
                    <a:off x="1215" y="1578"/>
                    <a:ext cx="5"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 name="Freeform 194"/>
                  <p:cNvSpPr>
                    <a:spLocks/>
                  </p:cNvSpPr>
                  <p:nvPr/>
                </p:nvSpPr>
                <p:spPr bwMode="auto">
                  <a:xfrm>
                    <a:off x="1287" y="1518"/>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0" name="Freeform 195"/>
                  <p:cNvSpPr>
                    <a:spLocks/>
                  </p:cNvSpPr>
                  <p:nvPr/>
                </p:nvSpPr>
                <p:spPr bwMode="auto">
                  <a:xfrm>
                    <a:off x="1299" y="1529"/>
                    <a:ext cx="4" cy="4"/>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 name="Freeform 196"/>
                  <p:cNvSpPr>
                    <a:spLocks/>
                  </p:cNvSpPr>
                  <p:nvPr/>
                </p:nvSpPr>
                <p:spPr bwMode="auto">
                  <a:xfrm>
                    <a:off x="1402" y="153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2" name="Freeform 197"/>
                  <p:cNvSpPr>
                    <a:spLocks/>
                  </p:cNvSpPr>
                  <p:nvPr/>
                </p:nvSpPr>
                <p:spPr bwMode="auto">
                  <a:xfrm>
                    <a:off x="1413" y="1548"/>
                    <a:ext cx="5"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 name="Freeform 198"/>
                  <p:cNvSpPr>
                    <a:spLocks/>
                  </p:cNvSpPr>
                  <p:nvPr/>
                </p:nvSpPr>
                <p:spPr bwMode="auto">
                  <a:xfrm>
                    <a:off x="1367" y="1652"/>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4" name="Freeform 199"/>
                  <p:cNvSpPr>
                    <a:spLocks/>
                  </p:cNvSpPr>
                  <p:nvPr/>
                </p:nvSpPr>
                <p:spPr bwMode="auto">
                  <a:xfrm>
                    <a:off x="1378" y="1663"/>
                    <a:ext cx="5" cy="5"/>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 name="Freeform 200"/>
                  <p:cNvSpPr>
                    <a:spLocks/>
                  </p:cNvSpPr>
                  <p:nvPr/>
                </p:nvSpPr>
                <p:spPr bwMode="auto">
                  <a:xfrm>
                    <a:off x="1402" y="1599"/>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6" name="Freeform 201"/>
                  <p:cNvSpPr>
                    <a:spLocks/>
                  </p:cNvSpPr>
                  <p:nvPr/>
                </p:nvSpPr>
                <p:spPr bwMode="auto">
                  <a:xfrm>
                    <a:off x="1413" y="1610"/>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 name="Freeform 202"/>
                  <p:cNvSpPr>
                    <a:spLocks/>
                  </p:cNvSpPr>
                  <p:nvPr/>
                </p:nvSpPr>
                <p:spPr bwMode="auto">
                  <a:xfrm>
                    <a:off x="1572" y="1537"/>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8" name="Freeform 203"/>
                  <p:cNvSpPr>
                    <a:spLocks/>
                  </p:cNvSpPr>
                  <p:nvPr/>
                </p:nvSpPr>
                <p:spPr bwMode="auto">
                  <a:xfrm>
                    <a:off x="1583" y="1548"/>
                    <a:ext cx="4" cy="5"/>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 name="Freeform 204"/>
                  <p:cNvSpPr>
                    <a:spLocks/>
                  </p:cNvSpPr>
                  <p:nvPr/>
                </p:nvSpPr>
                <p:spPr bwMode="auto">
                  <a:xfrm>
                    <a:off x="1475" y="1480"/>
                    <a:ext cx="26"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94" name="Freeform 206"/>
                <p:cNvSpPr>
                  <a:spLocks/>
                </p:cNvSpPr>
                <p:nvPr/>
              </p:nvSpPr>
              <p:spPr bwMode="auto">
                <a:xfrm>
                  <a:off x="1486" y="1491"/>
                  <a:ext cx="4"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207"/>
                <p:cNvSpPr>
                  <a:spLocks/>
                </p:cNvSpPr>
                <p:nvPr/>
              </p:nvSpPr>
              <p:spPr bwMode="auto">
                <a:xfrm>
                  <a:off x="1396" y="157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8" y="0"/>
                        <a:pt x="0" y="47"/>
                        <a:pt x="0" y="105"/>
                      </a:cubicBezTo>
                      <a:cubicBezTo>
                        <a:pt x="0" y="163"/>
                        <a:pt x="48"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 name="Freeform 208"/>
                <p:cNvSpPr>
                  <a:spLocks/>
                </p:cNvSpPr>
                <p:nvPr/>
              </p:nvSpPr>
              <p:spPr bwMode="auto">
                <a:xfrm>
                  <a:off x="1407" y="1588"/>
                  <a:ext cx="5" cy="4"/>
                </a:xfrm>
                <a:custGeom>
                  <a:avLst/>
                  <a:gdLst>
                    <a:gd name="T0" fmla="*/ 0 w 33"/>
                    <a:gd name="T1" fmla="*/ 17 h 34"/>
                    <a:gd name="T2" fmla="*/ 0 w 33"/>
                    <a:gd name="T3" fmla="*/ 17 h 34"/>
                    <a:gd name="T4" fmla="*/ 0 w 33"/>
                    <a:gd name="T5" fmla="*/ 15 h 34"/>
                    <a:gd name="T6" fmla="*/ 0 w 33"/>
                    <a:gd name="T7" fmla="*/ 13 h 34"/>
                    <a:gd name="T8" fmla="*/ 1 w 33"/>
                    <a:gd name="T9" fmla="*/ 10 h 34"/>
                    <a:gd name="T10" fmla="*/ 2 w 33"/>
                    <a:gd name="T11" fmla="*/ 9 h 34"/>
                    <a:gd name="T12" fmla="*/ 3 w 33"/>
                    <a:gd name="T13" fmla="*/ 7 h 34"/>
                    <a:gd name="T14" fmla="*/ 5 w 33"/>
                    <a:gd name="T15" fmla="*/ 5 h 34"/>
                    <a:gd name="T16" fmla="*/ 6 w 33"/>
                    <a:gd name="T17" fmla="*/ 4 h 34"/>
                    <a:gd name="T18" fmla="*/ 8 w 33"/>
                    <a:gd name="T19" fmla="*/ 2 h 34"/>
                    <a:gd name="T20" fmla="*/ 10 w 33"/>
                    <a:gd name="T21" fmla="*/ 1 h 34"/>
                    <a:gd name="T22" fmla="*/ 12 w 33"/>
                    <a:gd name="T23" fmla="*/ 1 h 34"/>
                    <a:gd name="T24" fmla="*/ 14 w 33"/>
                    <a:gd name="T25" fmla="*/ 0 h 34"/>
                    <a:gd name="T26" fmla="*/ 16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8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8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6 w 33"/>
                    <a:gd name="T77" fmla="*/ 34 h 34"/>
                    <a:gd name="T78" fmla="*/ 14 w 33"/>
                    <a:gd name="T79" fmla="*/ 33 h 34"/>
                    <a:gd name="T80" fmla="*/ 12 w 33"/>
                    <a:gd name="T81" fmla="*/ 33 h 34"/>
                    <a:gd name="T82" fmla="*/ 10 w 33"/>
                    <a:gd name="T83" fmla="*/ 32 h 34"/>
                    <a:gd name="T84" fmla="*/ 8 w 33"/>
                    <a:gd name="T85" fmla="*/ 31 h 34"/>
                    <a:gd name="T86" fmla="*/ 6 w 33"/>
                    <a:gd name="T87" fmla="*/ 30 h 34"/>
                    <a:gd name="T88" fmla="*/ 5 w 33"/>
                    <a:gd name="T89" fmla="*/ 29 h 34"/>
                    <a:gd name="T90" fmla="*/ 3 w 33"/>
                    <a:gd name="T91" fmla="*/ 27 h 34"/>
                    <a:gd name="T92" fmla="*/ 2 w 33"/>
                    <a:gd name="T93" fmla="*/ 25 h 34"/>
                    <a:gd name="T94" fmla="*/ 1 w 33"/>
                    <a:gd name="T95" fmla="*/ 23 h 34"/>
                    <a:gd name="T96" fmla="*/ 0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0" y="13"/>
                      </a:lnTo>
                      <a:lnTo>
                        <a:pt x="1" y="10"/>
                      </a:lnTo>
                      <a:lnTo>
                        <a:pt x="2" y="9"/>
                      </a:lnTo>
                      <a:lnTo>
                        <a:pt x="3" y="7"/>
                      </a:lnTo>
                      <a:lnTo>
                        <a:pt x="5" y="5"/>
                      </a:lnTo>
                      <a:lnTo>
                        <a:pt x="6" y="4"/>
                      </a:lnTo>
                      <a:lnTo>
                        <a:pt x="8" y="2"/>
                      </a:lnTo>
                      <a:lnTo>
                        <a:pt x="10" y="1"/>
                      </a:lnTo>
                      <a:lnTo>
                        <a:pt x="12" y="1"/>
                      </a:lnTo>
                      <a:lnTo>
                        <a:pt x="14" y="0"/>
                      </a:lnTo>
                      <a:lnTo>
                        <a:pt x="16" y="0"/>
                      </a:lnTo>
                      <a:lnTo>
                        <a:pt x="19" y="0"/>
                      </a:lnTo>
                      <a:lnTo>
                        <a:pt x="21" y="1"/>
                      </a:lnTo>
                      <a:lnTo>
                        <a:pt x="23" y="1"/>
                      </a:lnTo>
                      <a:lnTo>
                        <a:pt x="25" y="2"/>
                      </a:lnTo>
                      <a:lnTo>
                        <a:pt x="27" y="4"/>
                      </a:lnTo>
                      <a:lnTo>
                        <a:pt x="28"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8" y="29"/>
                      </a:lnTo>
                      <a:lnTo>
                        <a:pt x="27" y="30"/>
                      </a:lnTo>
                      <a:lnTo>
                        <a:pt x="25" y="31"/>
                      </a:lnTo>
                      <a:lnTo>
                        <a:pt x="23" y="32"/>
                      </a:lnTo>
                      <a:lnTo>
                        <a:pt x="21" y="33"/>
                      </a:lnTo>
                      <a:lnTo>
                        <a:pt x="19" y="33"/>
                      </a:lnTo>
                      <a:lnTo>
                        <a:pt x="16" y="34"/>
                      </a:lnTo>
                      <a:lnTo>
                        <a:pt x="14" y="33"/>
                      </a:lnTo>
                      <a:lnTo>
                        <a:pt x="12" y="33"/>
                      </a:lnTo>
                      <a:lnTo>
                        <a:pt x="10" y="32"/>
                      </a:lnTo>
                      <a:lnTo>
                        <a:pt x="8" y="31"/>
                      </a:lnTo>
                      <a:lnTo>
                        <a:pt x="6" y="30"/>
                      </a:lnTo>
                      <a:lnTo>
                        <a:pt x="5" y="29"/>
                      </a:lnTo>
                      <a:lnTo>
                        <a:pt x="3" y="27"/>
                      </a:lnTo>
                      <a:lnTo>
                        <a:pt x="2" y="25"/>
                      </a:lnTo>
                      <a:lnTo>
                        <a:pt x="1" y="23"/>
                      </a:lnTo>
                      <a:lnTo>
                        <a:pt x="0"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209"/>
                <p:cNvSpPr>
                  <a:spLocks/>
                </p:cNvSpPr>
                <p:nvPr/>
              </p:nvSpPr>
              <p:spPr bwMode="auto">
                <a:xfrm>
                  <a:off x="1482" y="1516"/>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 name="Freeform 210"/>
                <p:cNvSpPr>
                  <a:spLocks/>
                </p:cNvSpPr>
                <p:nvPr/>
              </p:nvSpPr>
              <p:spPr bwMode="auto">
                <a:xfrm>
                  <a:off x="1493" y="1527"/>
                  <a:ext cx="4" cy="5"/>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211"/>
                <p:cNvSpPr>
                  <a:spLocks/>
                </p:cNvSpPr>
                <p:nvPr/>
              </p:nvSpPr>
              <p:spPr bwMode="auto">
                <a:xfrm>
                  <a:off x="1501" y="147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 name="Freeform 212"/>
                <p:cNvSpPr>
                  <a:spLocks/>
                </p:cNvSpPr>
                <p:nvPr/>
              </p:nvSpPr>
              <p:spPr bwMode="auto">
                <a:xfrm>
                  <a:off x="1513" y="1489"/>
                  <a:ext cx="4"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213"/>
                <p:cNvSpPr>
                  <a:spLocks/>
                </p:cNvSpPr>
                <p:nvPr/>
              </p:nvSpPr>
              <p:spPr bwMode="auto">
                <a:xfrm>
                  <a:off x="1534" y="1436"/>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 name="Freeform 214"/>
                <p:cNvSpPr>
                  <a:spLocks/>
                </p:cNvSpPr>
                <p:nvPr/>
              </p:nvSpPr>
              <p:spPr bwMode="auto">
                <a:xfrm>
                  <a:off x="1545" y="1447"/>
                  <a:ext cx="5"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215"/>
                <p:cNvSpPr>
                  <a:spLocks/>
                </p:cNvSpPr>
                <p:nvPr/>
              </p:nvSpPr>
              <p:spPr bwMode="auto">
                <a:xfrm>
                  <a:off x="1587" y="1517"/>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 name="Freeform 216"/>
                <p:cNvSpPr>
                  <a:spLocks/>
                </p:cNvSpPr>
                <p:nvPr/>
              </p:nvSpPr>
              <p:spPr bwMode="auto">
                <a:xfrm>
                  <a:off x="1598" y="1528"/>
                  <a:ext cx="4"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217"/>
                <p:cNvSpPr>
                  <a:spLocks/>
                </p:cNvSpPr>
                <p:nvPr/>
              </p:nvSpPr>
              <p:spPr bwMode="auto">
                <a:xfrm>
                  <a:off x="1562" y="1621"/>
                  <a:ext cx="27" cy="26"/>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 name="Freeform 218"/>
                <p:cNvSpPr>
                  <a:spLocks/>
                </p:cNvSpPr>
                <p:nvPr/>
              </p:nvSpPr>
              <p:spPr bwMode="auto">
                <a:xfrm>
                  <a:off x="1573" y="1632"/>
                  <a:ext cx="4" cy="4"/>
                </a:xfrm>
                <a:custGeom>
                  <a:avLst/>
                  <a:gdLst>
                    <a:gd name="T0" fmla="*/ 0 w 34"/>
                    <a:gd name="T1" fmla="*/ 17 h 33"/>
                    <a:gd name="T2" fmla="*/ 0 w 34"/>
                    <a:gd name="T3" fmla="*/ 17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5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5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7 h 33"/>
                    <a:gd name="T52" fmla="*/ 34 w 34"/>
                    <a:gd name="T53" fmla="*/ 17 h 33"/>
                    <a:gd name="T54" fmla="*/ 34 w 34"/>
                    <a:gd name="T55" fmla="*/ 19 h 33"/>
                    <a:gd name="T56" fmla="*/ 33 w 34"/>
                    <a:gd name="T57" fmla="*/ 21 h 33"/>
                    <a:gd name="T58" fmla="*/ 33 w 34"/>
                    <a:gd name="T59" fmla="*/ 23 h 33"/>
                    <a:gd name="T60" fmla="*/ 32 w 34"/>
                    <a:gd name="T61" fmla="*/ 25 h 33"/>
                    <a:gd name="T62" fmla="*/ 30 w 34"/>
                    <a:gd name="T63" fmla="*/ 27 h 33"/>
                    <a:gd name="T64" fmla="*/ 29 w 34"/>
                    <a:gd name="T65" fmla="*/ 28 h 33"/>
                    <a:gd name="T66" fmla="*/ 27 w 34"/>
                    <a:gd name="T67" fmla="*/ 30 h 33"/>
                    <a:gd name="T68" fmla="*/ 25 w 34"/>
                    <a:gd name="T69" fmla="*/ 31 h 33"/>
                    <a:gd name="T70" fmla="*/ 24 w 34"/>
                    <a:gd name="T71" fmla="*/ 32 h 33"/>
                    <a:gd name="T72" fmla="*/ 21 w 34"/>
                    <a:gd name="T73" fmla="*/ 33 h 33"/>
                    <a:gd name="T74" fmla="*/ 19 w 34"/>
                    <a:gd name="T75" fmla="*/ 33 h 33"/>
                    <a:gd name="T76" fmla="*/ 17 w 34"/>
                    <a:gd name="T77" fmla="*/ 33 h 33"/>
                    <a:gd name="T78" fmla="*/ 15 w 34"/>
                    <a:gd name="T79" fmla="*/ 33 h 33"/>
                    <a:gd name="T80" fmla="*/ 13 w 34"/>
                    <a:gd name="T81" fmla="*/ 33 h 33"/>
                    <a:gd name="T82" fmla="*/ 11 w 34"/>
                    <a:gd name="T83" fmla="*/ 32 h 33"/>
                    <a:gd name="T84" fmla="*/ 9 w 34"/>
                    <a:gd name="T85" fmla="*/ 31 h 33"/>
                    <a:gd name="T86" fmla="*/ 7 w 34"/>
                    <a:gd name="T87" fmla="*/ 30 h 33"/>
                    <a:gd name="T88" fmla="*/ 5 w 34"/>
                    <a:gd name="T89" fmla="*/ 28 h 33"/>
                    <a:gd name="T90" fmla="*/ 4 w 34"/>
                    <a:gd name="T91" fmla="*/ 27 h 33"/>
                    <a:gd name="T92" fmla="*/ 3 w 34"/>
                    <a:gd name="T93" fmla="*/ 25 h 33"/>
                    <a:gd name="T94" fmla="*/ 2 w 34"/>
                    <a:gd name="T95" fmla="*/ 23 h 33"/>
                    <a:gd name="T96" fmla="*/ 1 w 34"/>
                    <a:gd name="T97" fmla="*/ 21 h 33"/>
                    <a:gd name="T98" fmla="*/ 1 w 34"/>
                    <a:gd name="T99" fmla="*/ 19 h 33"/>
                    <a:gd name="T100" fmla="*/ 0 w 34"/>
                    <a:gd name="T101" fmla="*/ 17 h 33"/>
                    <a:gd name="T102" fmla="*/ 0 w 34"/>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7"/>
                      </a:moveTo>
                      <a:lnTo>
                        <a:pt x="0" y="17"/>
                      </a:lnTo>
                      <a:lnTo>
                        <a:pt x="1" y="14"/>
                      </a:lnTo>
                      <a:lnTo>
                        <a:pt x="1" y="12"/>
                      </a:lnTo>
                      <a:lnTo>
                        <a:pt x="2" y="10"/>
                      </a:lnTo>
                      <a:lnTo>
                        <a:pt x="3" y="8"/>
                      </a:lnTo>
                      <a:lnTo>
                        <a:pt x="4" y="6"/>
                      </a:lnTo>
                      <a:lnTo>
                        <a:pt x="5" y="5"/>
                      </a:lnTo>
                      <a:lnTo>
                        <a:pt x="7" y="3"/>
                      </a:lnTo>
                      <a:lnTo>
                        <a:pt x="9" y="2"/>
                      </a:lnTo>
                      <a:lnTo>
                        <a:pt x="11" y="1"/>
                      </a:lnTo>
                      <a:lnTo>
                        <a:pt x="13" y="0"/>
                      </a:lnTo>
                      <a:lnTo>
                        <a:pt x="15" y="0"/>
                      </a:lnTo>
                      <a:lnTo>
                        <a:pt x="17" y="0"/>
                      </a:lnTo>
                      <a:lnTo>
                        <a:pt x="19" y="0"/>
                      </a:lnTo>
                      <a:lnTo>
                        <a:pt x="21" y="0"/>
                      </a:lnTo>
                      <a:lnTo>
                        <a:pt x="24" y="1"/>
                      </a:lnTo>
                      <a:lnTo>
                        <a:pt x="25" y="2"/>
                      </a:lnTo>
                      <a:lnTo>
                        <a:pt x="27" y="3"/>
                      </a:lnTo>
                      <a:lnTo>
                        <a:pt x="29" y="5"/>
                      </a:lnTo>
                      <a:lnTo>
                        <a:pt x="30" y="6"/>
                      </a:lnTo>
                      <a:lnTo>
                        <a:pt x="32" y="8"/>
                      </a:lnTo>
                      <a:lnTo>
                        <a:pt x="33" y="10"/>
                      </a:lnTo>
                      <a:lnTo>
                        <a:pt x="33" y="12"/>
                      </a:lnTo>
                      <a:lnTo>
                        <a:pt x="34" y="14"/>
                      </a:lnTo>
                      <a:lnTo>
                        <a:pt x="34" y="17"/>
                      </a:lnTo>
                      <a:lnTo>
                        <a:pt x="34" y="17"/>
                      </a:lnTo>
                      <a:lnTo>
                        <a:pt x="34" y="19"/>
                      </a:lnTo>
                      <a:lnTo>
                        <a:pt x="33" y="21"/>
                      </a:lnTo>
                      <a:lnTo>
                        <a:pt x="33" y="23"/>
                      </a:lnTo>
                      <a:lnTo>
                        <a:pt x="32" y="25"/>
                      </a:lnTo>
                      <a:lnTo>
                        <a:pt x="30" y="27"/>
                      </a:lnTo>
                      <a:lnTo>
                        <a:pt x="29" y="28"/>
                      </a:lnTo>
                      <a:lnTo>
                        <a:pt x="27" y="30"/>
                      </a:lnTo>
                      <a:lnTo>
                        <a:pt x="25" y="31"/>
                      </a:lnTo>
                      <a:lnTo>
                        <a:pt x="24" y="32"/>
                      </a:lnTo>
                      <a:lnTo>
                        <a:pt x="21" y="33"/>
                      </a:lnTo>
                      <a:lnTo>
                        <a:pt x="19" y="33"/>
                      </a:lnTo>
                      <a:lnTo>
                        <a:pt x="17" y="33"/>
                      </a:lnTo>
                      <a:lnTo>
                        <a:pt x="15" y="33"/>
                      </a:lnTo>
                      <a:lnTo>
                        <a:pt x="13" y="33"/>
                      </a:lnTo>
                      <a:lnTo>
                        <a:pt x="11" y="32"/>
                      </a:lnTo>
                      <a:lnTo>
                        <a:pt x="9" y="31"/>
                      </a:lnTo>
                      <a:lnTo>
                        <a:pt x="7" y="30"/>
                      </a:lnTo>
                      <a:lnTo>
                        <a:pt x="5" y="28"/>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219"/>
                <p:cNvSpPr>
                  <a:spLocks/>
                </p:cNvSpPr>
                <p:nvPr/>
              </p:nvSpPr>
              <p:spPr bwMode="auto">
                <a:xfrm>
                  <a:off x="1697" y="1370"/>
                  <a:ext cx="26"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 name="Freeform 220"/>
                <p:cNvSpPr>
                  <a:spLocks/>
                </p:cNvSpPr>
                <p:nvPr/>
              </p:nvSpPr>
              <p:spPr bwMode="auto">
                <a:xfrm>
                  <a:off x="1708" y="1381"/>
                  <a:ext cx="4"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221"/>
                <p:cNvSpPr>
                  <a:spLocks/>
                </p:cNvSpPr>
                <p:nvPr/>
              </p:nvSpPr>
              <p:spPr bwMode="auto">
                <a:xfrm>
                  <a:off x="1323" y="1540"/>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 name="Freeform 222"/>
                <p:cNvSpPr>
                  <a:spLocks/>
                </p:cNvSpPr>
                <p:nvPr/>
              </p:nvSpPr>
              <p:spPr bwMode="auto">
                <a:xfrm>
                  <a:off x="1334" y="1552"/>
                  <a:ext cx="5" cy="4"/>
                </a:xfrm>
                <a:custGeom>
                  <a:avLst/>
                  <a:gdLst>
                    <a:gd name="T0" fmla="*/ 0 w 33"/>
                    <a:gd name="T1" fmla="*/ 17 h 34"/>
                    <a:gd name="T2" fmla="*/ 0 w 33"/>
                    <a:gd name="T3" fmla="*/ 17 h 34"/>
                    <a:gd name="T4" fmla="*/ 0 w 33"/>
                    <a:gd name="T5" fmla="*/ 15 h 34"/>
                    <a:gd name="T6" fmla="*/ 1 w 33"/>
                    <a:gd name="T7" fmla="*/ 13 h 34"/>
                    <a:gd name="T8" fmla="*/ 1 w 33"/>
                    <a:gd name="T9" fmla="*/ 10 h 34"/>
                    <a:gd name="T10" fmla="*/ 2 w 33"/>
                    <a:gd name="T11" fmla="*/ 9 h 34"/>
                    <a:gd name="T12" fmla="*/ 4 w 33"/>
                    <a:gd name="T13" fmla="*/ 7 h 34"/>
                    <a:gd name="T14" fmla="*/ 5 w 33"/>
                    <a:gd name="T15" fmla="*/ 5 h 34"/>
                    <a:gd name="T16" fmla="*/ 7 w 33"/>
                    <a:gd name="T17" fmla="*/ 4 h 34"/>
                    <a:gd name="T18" fmla="*/ 8 w 33"/>
                    <a:gd name="T19" fmla="*/ 2 h 34"/>
                    <a:gd name="T20" fmla="*/ 10 w 33"/>
                    <a:gd name="T21" fmla="*/ 1 h 34"/>
                    <a:gd name="T22" fmla="*/ 13 w 33"/>
                    <a:gd name="T23" fmla="*/ 1 h 34"/>
                    <a:gd name="T24" fmla="*/ 15 w 33"/>
                    <a:gd name="T25" fmla="*/ 0 h 34"/>
                    <a:gd name="T26" fmla="*/ 17 w 33"/>
                    <a:gd name="T27" fmla="*/ 0 h 34"/>
                    <a:gd name="T28" fmla="*/ 19 w 33"/>
                    <a:gd name="T29" fmla="*/ 0 h 34"/>
                    <a:gd name="T30" fmla="*/ 21 w 33"/>
                    <a:gd name="T31" fmla="*/ 1 h 34"/>
                    <a:gd name="T32" fmla="*/ 23 w 33"/>
                    <a:gd name="T33" fmla="*/ 1 h 34"/>
                    <a:gd name="T34" fmla="*/ 25 w 33"/>
                    <a:gd name="T35" fmla="*/ 2 h 34"/>
                    <a:gd name="T36" fmla="*/ 27 w 33"/>
                    <a:gd name="T37" fmla="*/ 4 h 34"/>
                    <a:gd name="T38" fmla="*/ 29 w 33"/>
                    <a:gd name="T39" fmla="*/ 5 h 34"/>
                    <a:gd name="T40" fmla="*/ 30 w 33"/>
                    <a:gd name="T41" fmla="*/ 7 h 34"/>
                    <a:gd name="T42" fmla="*/ 31 w 33"/>
                    <a:gd name="T43" fmla="*/ 9 h 34"/>
                    <a:gd name="T44" fmla="*/ 32 w 33"/>
                    <a:gd name="T45" fmla="*/ 10 h 34"/>
                    <a:gd name="T46" fmla="*/ 33 w 33"/>
                    <a:gd name="T47" fmla="*/ 13 h 34"/>
                    <a:gd name="T48" fmla="*/ 33 w 33"/>
                    <a:gd name="T49" fmla="*/ 15 h 34"/>
                    <a:gd name="T50" fmla="*/ 33 w 33"/>
                    <a:gd name="T51" fmla="*/ 17 h 34"/>
                    <a:gd name="T52" fmla="*/ 33 w 33"/>
                    <a:gd name="T53" fmla="*/ 17 h 34"/>
                    <a:gd name="T54" fmla="*/ 33 w 33"/>
                    <a:gd name="T55" fmla="*/ 19 h 34"/>
                    <a:gd name="T56" fmla="*/ 33 w 33"/>
                    <a:gd name="T57" fmla="*/ 21 h 34"/>
                    <a:gd name="T58" fmla="*/ 32 w 33"/>
                    <a:gd name="T59" fmla="*/ 23 h 34"/>
                    <a:gd name="T60" fmla="*/ 31 w 33"/>
                    <a:gd name="T61" fmla="*/ 25 h 34"/>
                    <a:gd name="T62" fmla="*/ 30 w 33"/>
                    <a:gd name="T63" fmla="*/ 27 h 34"/>
                    <a:gd name="T64" fmla="*/ 29 w 33"/>
                    <a:gd name="T65" fmla="*/ 29 h 34"/>
                    <a:gd name="T66" fmla="*/ 27 w 33"/>
                    <a:gd name="T67" fmla="*/ 30 h 34"/>
                    <a:gd name="T68" fmla="*/ 25 w 33"/>
                    <a:gd name="T69" fmla="*/ 31 h 34"/>
                    <a:gd name="T70" fmla="*/ 23 w 33"/>
                    <a:gd name="T71" fmla="*/ 32 h 34"/>
                    <a:gd name="T72" fmla="*/ 21 w 33"/>
                    <a:gd name="T73" fmla="*/ 33 h 34"/>
                    <a:gd name="T74" fmla="*/ 19 w 33"/>
                    <a:gd name="T75" fmla="*/ 33 h 34"/>
                    <a:gd name="T76" fmla="*/ 17 w 33"/>
                    <a:gd name="T77" fmla="*/ 34 h 34"/>
                    <a:gd name="T78" fmla="*/ 15 w 33"/>
                    <a:gd name="T79" fmla="*/ 33 h 34"/>
                    <a:gd name="T80" fmla="*/ 13 w 33"/>
                    <a:gd name="T81" fmla="*/ 33 h 34"/>
                    <a:gd name="T82" fmla="*/ 10 w 33"/>
                    <a:gd name="T83" fmla="*/ 32 h 34"/>
                    <a:gd name="T84" fmla="*/ 8 w 33"/>
                    <a:gd name="T85" fmla="*/ 31 h 34"/>
                    <a:gd name="T86" fmla="*/ 7 w 33"/>
                    <a:gd name="T87" fmla="*/ 30 h 34"/>
                    <a:gd name="T88" fmla="*/ 5 w 33"/>
                    <a:gd name="T89" fmla="*/ 29 h 34"/>
                    <a:gd name="T90" fmla="*/ 4 w 33"/>
                    <a:gd name="T91" fmla="*/ 27 h 34"/>
                    <a:gd name="T92" fmla="*/ 2 w 33"/>
                    <a:gd name="T93" fmla="*/ 25 h 34"/>
                    <a:gd name="T94" fmla="*/ 1 w 33"/>
                    <a:gd name="T95" fmla="*/ 23 h 34"/>
                    <a:gd name="T96" fmla="*/ 1 w 33"/>
                    <a:gd name="T97" fmla="*/ 21 h 34"/>
                    <a:gd name="T98" fmla="*/ 0 w 33"/>
                    <a:gd name="T99" fmla="*/ 19 h 34"/>
                    <a:gd name="T100" fmla="*/ 0 w 33"/>
                    <a:gd name="T101" fmla="*/ 17 h 34"/>
                    <a:gd name="T102" fmla="*/ 0 w 33"/>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4">
                      <a:moveTo>
                        <a:pt x="0" y="17"/>
                      </a:moveTo>
                      <a:lnTo>
                        <a:pt x="0" y="17"/>
                      </a:lnTo>
                      <a:lnTo>
                        <a:pt x="0" y="15"/>
                      </a:lnTo>
                      <a:lnTo>
                        <a:pt x="1" y="13"/>
                      </a:lnTo>
                      <a:lnTo>
                        <a:pt x="1" y="10"/>
                      </a:lnTo>
                      <a:lnTo>
                        <a:pt x="2" y="9"/>
                      </a:lnTo>
                      <a:lnTo>
                        <a:pt x="4" y="7"/>
                      </a:lnTo>
                      <a:lnTo>
                        <a:pt x="5" y="5"/>
                      </a:lnTo>
                      <a:lnTo>
                        <a:pt x="7" y="4"/>
                      </a:lnTo>
                      <a:lnTo>
                        <a:pt x="8" y="2"/>
                      </a:lnTo>
                      <a:lnTo>
                        <a:pt x="10" y="1"/>
                      </a:lnTo>
                      <a:lnTo>
                        <a:pt x="13" y="1"/>
                      </a:lnTo>
                      <a:lnTo>
                        <a:pt x="15" y="0"/>
                      </a:lnTo>
                      <a:lnTo>
                        <a:pt x="17" y="0"/>
                      </a:lnTo>
                      <a:lnTo>
                        <a:pt x="19" y="0"/>
                      </a:lnTo>
                      <a:lnTo>
                        <a:pt x="21" y="1"/>
                      </a:lnTo>
                      <a:lnTo>
                        <a:pt x="23" y="1"/>
                      </a:lnTo>
                      <a:lnTo>
                        <a:pt x="25" y="2"/>
                      </a:lnTo>
                      <a:lnTo>
                        <a:pt x="27" y="4"/>
                      </a:lnTo>
                      <a:lnTo>
                        <a:pt x="29" y="5"/>
                      </a:lnTo>
                      <a:lnTo>
                        <a:pt x="30" y="7"/>
                      </a:lnTo>
                      <a:lnTo>
                        <a:pt x="31" y="9"/>
                      </a:lnTo>
                      <a:lnTo>
                        <a:pt x="32" y="10"/>
                      </a:lnTo>
                      <a:lnTo>
                        <a:pt x="33" y="13"/>
                      </a:lnTo>
                      <a:lnTo>
                        <a:pt x="33" y="15"/>
                      </a:lnTo>
                      <a:lnTo>
                        <a:pt x="33" y="17"/>
                      </a:lnTo>
                      <a:lnTo>
                        <a:pt x="33" y="17"/>
                      </a:lnTo>
                      <a:lnTo>
                        <a:pt x="33" y="19"/>
                      </a:lnTo>
                      <a:lnTo>
                        <a:pt x="33" y="21"/>
                      </a:lnTo>
                      <a:lnTo>
                        <a:pt x="32" y="23"/>
                      </a:lnTo>
                      <a:lnTo>
                        <a:pt x="31" y="25"/>
                      </a:lnTo>
                      <a:lnTo>
                        <a:pt x="30" y="27"/>
                      </a:lnTo>
                      <a:lnTo>
                        <a:pt x="29" y="29"/>
                      </a:lnTo>
                      <a:lnTo>
                        <a:pt x="27" y="30"/>
                      </a:lnTo>
                      <a:lnTo>
                        <a:pt x="25" y="31"/>
                      </a:lnTo>
                      <a:lnTo>
                        <a:pt x="23" y="32"/>
                      </a:lnTo>
                      <a:lnTo>
                        <a:pt x="21" y="33"/>
                      </a:lnTo>
                      <a:lnTo>
                        <a:pt x="19" y="33"/>
                      </a:lnTo>
                      <a:lnTo>
                        <a:pt x="17" y="34"/>
                      </a:lnTo>
                      <a:lnTo>
                        <a:pt x="15" y="33"/>
                      </a:lnTo>
                      <a:lnTo>
                        <a:pt x="13" y="33"/>
                      </a:lnTo>
                      <a:lnTo>
                        <a:pt x="10" y="32"/>
                      </a:lnTo>
                      <a:lnTo>
                        <a:pt x="8" y="31"/>
                      </a:lnTo>
                      <a:lnTo>
                        <a:pt x="7" y="30"/>
                      </a:lnTo>
                      <a:lnTo>
                        <a:pt x="5" y="29"/>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223"/>
                <p:cNvSpPr>
                  <a:spLocks/>
                </p:cNvSpPr>
                <p:nvPr/>
              </p:nvSpPr>
              <p:spPr bwMode="auto">
                <a:xfrm>
                  <a:off x="1302" y="1532"/>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 name="Freeform 224"/>
                <p:cNvSpPr>
                  <a:spLocks/>
                </p:cNvSpPr>
                <p:nvPr/>
              </p:nvSpPr>
              <p:spPr bwMode="auto">
                <a:xfrm>
                  <a:off x="1314" y="1544"/>
                  <a:ext cx="4" cy="4"/>
                </a:xfrm>
                <a:custGeom>
                  <a:avLst/>
                  <a:gdLst>
                    <a:gd name="T0" fmla="*/ 0 w 34"/>
                    <a:gd name="T1" fmla="*/ 17 h 34"/>
                    <a:gd name="T2" fmla="*/ 0 w 34"/>
                    <a:gd name="T3" fmla="*/ 17 h 34"/>
                    <a:gd name="T4" fmla="*/ 1 w 34"/>
                    <a:gd name="T5" fmla="*/ 15 h 34"/>
                    <a:gd name="T6" fmla="*/ 1 w 34"/>
                    <a:gd name="T7" fmla="*/ 13 h 34"/>
                    <a:gd name="T8" fmla="*/ 2 w 34"/>
                    <a:gd name="T9" fmla="*/ 10 h 34"/>
                    <a:gd name="T10" fmla="*/ 3 w 34"/>
                    <a:gd name="T11" fmla="*/ 9 h 34"/>
                    <a:gd name="T12" fmla="*/ 4 w 34"/>
                    <a:gd name="T13" fmla="*/ 7 h 34"/>
                    <a:gd name="T14" fmla="*/ 5 w 34"/>
                    <a:gd name="T15" fmla="*/ 5 h 34"/>
                    <a:gd name="T16" fmla="*/ 7 w 34"/>
                    <a:gd name="T17" fmla="*/ 4 h 34"/>
                    <a:gd name="T18" fmla="*/ 9 w 34"/>
                    <a:gd name="T19" fmla="*/ 2 h 34"/>
                    <a:gd name="T20" fmla="*/ 11 w 34"/>
                    <a:gd name="T21" fmla="*/ 1 h 34"/>
                    <a:gd name="T22" fmla="*/ 13 w 34"/>
                    <a:gd name="T23" fmla="*/ 1 h 34"/>
                    <a:gd name="T24" fmla="*/ 15 w 34"/>
                    <a:gd name="T25" fmla="*/ 0 h 34"/>
                    <a:gd name="T26" fmla="*/ 17 w 34"/>
                    <a:gd name="T27" fmla="*/ 0 h 34"/>
                    <a:gd name="T28" fmla="*/ 19 w 34"/>
                    <a:gd name="T29" fmla="*/ 0 h 34"/>
                    <a:gd name="T30" fmla="*/ 21 w 34"/>
                    <a:gd name="T31" fmla="*/ 1 h 34"/>
                    <a:gd name="T32" fmla="*/ 24 w 34"/>
                    <a:gd name="T33" fmla="*/ 1 h 34"/>
                    <a:gd name="T34" fmla="*/ 25 w 34"/>
                    <a:gd name="T35" fmla="*/ 2 h 34"/>
                    <a:gd name="T36" fmla="*/ 27 w 34"/>
                    <a:gd name="T37" fmla="*/ 4 h 34"/>
                    <a:gd name="T38" fmla="*/ 29 w 34"/>
                    <a:gd name="T39" fmla="*/ 5 h 34"/>
                    <a:gd name="T40" fmla="*/ 30 w 34"/>
                    <a:gd name="T41" fmla="*/ 7 h 34"/>
                    <a:gd name="T42" fmla="*/ 32 w 34"/>
                    <a:gd name="T43" fmla="*/ 9 h 34"/>
                    <a:gd name="T44" fmla="*/ 33 w 34"/>
                    <a:gd name="T45" fmla="*/ 10 h 34"/>
                    <a:gd name="T46" fmla="*/ 33 w 34"/>
                    <a:gd name="T47" fmla="*/ 13 h 34"/>
                    <a:gd name="T48" fmla="*/ 34 w 34"/>
                    <a:gd name="T49" fmla="*/ 15 h 34"/>
                    <a:gd name="T50" fmla="*/ 34 w 34"/>
                    <a:gd name="T51" fmla="*/ 17 h 34"/>
                    <a:gd name="T52" fmla="*/ 34 w 34"/>
                    <a:gd name="T53" fmla="*/ 17 h 34"/>
                    <a:gd name="T54" fmla="*/ 34 w 34"/>
                    <a:gd name="T55" fmla="*/ 19 h 34"/>
                    <a:gd name="T56" fmla="*/ 33 w 34"/>
                    <a:gd name="T57" fmla="*/ 21 h 34"/>
                    <a:gd name="T58" fmla="*/ 33 w 34"/>
                    <a:gd name="T59" fmla="*/ 23 h 34"/>
                    <a:gd name="T60" fmla="*/ 32 w 34"/>
                    <a:gd name="T61" fmla="*/ 25 h 34"/>
                    <a:gd name="T62" fmla="*/ 30 w 34"/>
                    <a:gd name="T63" fmla="*/ 27 h 34"/>
                    <a:gd name="T64" fmla="*/ 29 w 34"/>
                    <a:gd name="T65" fmla="*/ 29 h 34"/>
                    <a:gd name="T66" fmla="*/ 27 w 34"/>
                    <a:gd name="T67" fmla="*/ 30 h 34"/>
                    <a:gd name="T68" fmla="*/ 25 w 34"/>
                    <a:gd name="T69" fmla="*/ 31 h 34"/>
                    <a:gd name="T70" fmla="*/ 24 w 34"/>
                    <a:gd name="T71" fmla="*/ 32 h 34"/>
                    <a:gd name="T72" fmla="*/ 21 w 34"/>
                    <a:gd name="T73" fmla="*/ 33 h 34"/>
                    <a:gd name="T74" fmla="*/ 19 w 34"/>
                    <a:gd name="T75" fmla="*/ 33 h 34"/>
                    <a:gd name="T76" fmla="*/ 17 w 34"/>
                    <a:gd name="T77" fmla="*/ 34 h 34"/>
                    <a:gd name="T78" fmla="*/ 15 w 34"/>
                    <a:gd name="T79" fmla="*/ 33 h 34"/>
                    <a:gd name="T80" fmla="*/ 13 w 34"/>
                    <a:gd name="T81" fmla="*/ 33 h 34"/>
                    <a:gd name="T82" fmla="*/ 11 w 34"/>
                    <a:gd name="T83" fmla="*/ 32 h 34"/>
                    <a:gd name="T84" fmla="*/ 9 w 34"/>
                    <a:gd name="T85" fmla="*/ 31 h 34"/>
                    <a:gd name="T86" fmla="*/ 7 w 34"/>
                    <a:gd name="T87" fmla="*/ 30 h 34"/>
                    <a:gd name="T88" fmla="*/ 5 w 34"/>
                    <a:gd name="T89" fmla="*/ 29 h 34"/>
                    <a:gd name="T90" fmla="*/ 4 w 34"/>
                    <a:gd name="T91" fmla="*/ 27 h 34"/>
                    <a:gd name="T92" fmla="*/ 3 w 34"/>
                    <a:gd name="T93" fmla="*/ 25 h 34"/>
                    <a:gd name="T94" fmla="*/ 2 w 34"/>
                    <a:gd name="T95" fmla="*/ 23 h 34"/>
                    <a:gd name="T96" fmla="*/ 1 w 34"/>
                    <a:gd name="T97" fmla="*/ 21 h 34"/>
                    <a:gd name="T98" fmla="*/ 1 w 34"/>
                    <a:gd name="T99" fmla="*/ 19 h 34"/>
                    <a:gd name="T100" fmla="*/ 0 w 34"/>
                    <a:gd name="T101" fmla="*/ 17 h 34"/>
                    <a:gd name="T102" fmla="*/ 0 w 34"/>
                    <a:gd name="T10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7"/>
                      </a:moveTo>
                      <a:lnTo>
                        <a:pt x="0" y="17"/>
                      </a:lnTo>
                      <a:lnTo>
                        <a:pt x="1" y="15"/>
                      </a:lnTo>
                      <a:lnTo>
                        <a:pt x="1" y="13"/>
                      </a:lnTo>
                      <a:lnTo>
                        <a:pt x="2" y="10"/>
                      </a:lnTo>
                      <a:lnTo>
                        <a:pt x="3" y="9"/>
                      </a:lnTo>
                      <a:lnTo>
                        <a:pt x="4" y="7"/>
                      </a:lnTo>
                      <a:lnTo>
                        <a:pt x="5" y="5"/>
                      </a:lnTo>
                      <a:lnTo>
                        <a:pt x="7" y="4"/>
                      </a:lnTo>
                      <a:lnTo>
                        <a:pt x="9" y="2"/>
                      </a:lnTo>
                      <a:lnTo>
                        <a:pt x="11" y="1"/>
                      </a:lnTo>
                      <a:lnTo>
                        <a:pt x="13" y="1"/>
                      </a:lnTo>
                      <a:lnTo>
                        <a:pt x="15" y="0"/>
                      </a:lnTo>
                      <a:lnTo>
                        <a:pt x="17" y="0"/>
                      </a:lnTo>
                      <a:lnTo>
                        <a:pt x="19" y="0"/>
                      </a:lnTo>
                      <a:lnTo>
                        <a:pt x="21" y="1"/>
                      </a:lnTo>
                      <a:lnTo>
                        <a:pt x="24" y="1"/>
                      </a:lnTo>
                      <a:lnTo>
                        <a:pt x="25" y="2"/>
                      </a:lnTo>
                      <a:lnTo>
                        <a:pt x="27" y="4"/>
                      </a:lnTo>
                      <a:lnTo>
                        <a:pt x="29" y="5"/>
                      </a:lnTo>
                      <a:lnTo>
                        <a:pt x="30" y="7"/>
                      </a:lnTo>
                      <a:lnTo>
                        <a:pt x="32" y="9"/>
                      </a:lnTo>
                      <a:lnTo>
                        <a:pt x="33" y="10"/>
                      </a:lnTo>
                      <a:lnTo>
                        <a:pt x="33" y="13"/>
                      </a:lnTo>
                      <a:lnTo>
                        <a:pt x="34" y="15"/>
                      </a:lnTo>
                      <a:lnTo>
                        <a:pt x="34" y="17"/>
                      </a:lnTo>
                      <a:lnTo>
                        <a:pt x="34" y="17"/>
                      </a:lnTo>
                      <a:lnTo>
                        <a:pt x="34" y="19"/>
                      </a:lnTo>
                      <a:lnTo>
                        <a:pt x="33" y="21"/>
                      </a:lnTo>
                      <a:lnTo>
                        <a:pt x="33" y="23"/>
                      </a:lnTo>
                      <a:lnTo>
                        <a:pt x="32" y="25"/>
                      </a:lnTo>
                      <a:lnTo>
                        <a:pt x="30" y="27"/>
                      </a:lnTo>
                      <a:lnTo>
                        <a:pt x="29" y="29"/>
                      </a:lnTo>
                      <a:lnTo>
                        <a:pt x="27" y="30"/>
                      </a:lnTo>
                      <a:lnTo>
                        <a:pt x="25" y="31"/>
                      </a:lnTo>
                      <a:lnTo>
                        <a:pt x="24" y="32"/>
                      </a:lnTo>
                      <a:lnTo>
                        <a:pt x="21" y="33"/>
                      </a:lnTo>
                      <a:lnTo>
                        <a:pt x="19" y="33"/>
                      </a:lnTo>
                      <a:lnTo>
                        <a:pt x="17" y="34"/>
                      </a:lnTo>
                      <a:lnTo>
                        <a:pt x="15" y="33"/>
                      </a:lnTo>
                      <a:lnTo>
                        <a:pt x="13" y="33"/>
                      </a:lnTo>
                      <a:lnTo>
                        <a:pt x="11" y="32"/>
                      </a:lnTo>
                      <a:lnTo>
                        <a:pt x="9" y="31"/>
                      </a:lnTo>
                      <a:lnTo>
                        <a:pt x="7" y="30"/>
                      </a:lnTo>
                      <a:lnTo>
                        <a:pt x="5" y="29"/>
                      </a:lnTo>
                      <a:lnTo>
                        <a:pt x="4" y="27"/>
                      </a:lnTo>
                      <a:lnTo>
                        <a:pt x="3" y="25"/>
                      </a:lnTo>
                      <a:lnTo>
                        <a:pt x="2" y="23"/>
                      </a:lnTo>
                      <a:lnTo>
                        <a:pt x="1" y="21"/>
                      </a:lnTo>
                      <a:lnTo>
                        <a:pt x="1"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225"/>
                <p:cNvSpPr>
                  <a:spLocks/>
                </p:cNvSpPr>
                <p:nvPr/>
              </p:nvSpPr>
              <p:spPr bwMode="auto">
                <a:xfrm>
                  <a:off x="1393" y="1451"/>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 name="Freeform 226"/>
                <p:cNvSpPr>
                  <a:spLocks/>
                </p:cNvSpPr>
                <p:nvPr/>
              </p:nvSpPr>
              <p:spPr bwMode="auto">
                <a:xfrm>
                  <a:off x="1404" y="1462"/>
                  <a:ext cx="5"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227"/>
                <p:cNvSpPr>
                  <a:spLocks/>
                </p:cNvSpPr>
                <p:nvPr/>
              </p:nvSpPr>
              <p:spPr bwMode="auto">
                <a:xfrm>
                  <a:off x="1327" y="1600"/>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 name="Freeform 228"/>
                <p:cNvSpPr>
                  <a:spLocks/>
                </p:cNvSpPr>
                <p:nvPr/>
              </p:nvSpPr>
              <p:spPr bwMode="auto">
                <a:xfrm>
                  <a:off x="1338" y="1612"/>
                  <a:ext cx="5" cy="4"/>
                </a:xfrm>
                <a:custGeom>
                  <a:avLst/>
                  <a:gdLst>
                    <a:gd name="T0" fmla="*/ 0 w 33"/>
                    <a:gd name="T1" fmla="*/ 16 h 33"/>
                    <a:gd name="T2" fmla="*/ 0 w 33"/>
                    <a:gd name="T3" fmla="*/ 16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4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4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6 h 33"/>
                    <a:gd name="T52" fmla="*/ 33 w 33"/>
                    <a:gd name="T53" fmla="*/ 16 h 33"/>
                    <a:gd name="T54" fmla="*/ 33 w 33"/>
                    <a:gd name="T55" fmla="*/ 18 h 33"/>
                    <a:gd name="T56" fmla="*/ 33 w 33"/>
                    <a:gd name="T57" fmla="*/ 20 h 33"/>
                    <a:gd name="T58" fmla="*/ 32 w 33"/>
                    <a:gd name="T59" fmla="*/ 23 h 33"/>
                    <a:gd name="T60" fmla="*/ 31 w 33"/>
                    <a:gd name="T61" fmla="*/ 25 h 33"/>
                    <a:gd name="T62" fmla="*/ 30 w 33"/>
                    <a:gd name="T63" fmla="*/ 26 h 33"/>
                    <a:gd name="T64" fmla="*/ 29 w 33"/>
                    <a:gd name="T65" fmla="*/ 28 h 33"/>
                    <a:gd name="T66" fmla="*/ 27 w 33"/>
                    <a:gd name="T67" fmla="*/ 29 h 33"/>
                    <a:gd name="T68" fmla="*/ 25 w 33"/>
                    <a:gd name="T69" fmla="*/ 31 h 33"/>
                    <a:gd name="T70" fmla="*/ 23 w 33"/>
                    <a:gd name="T71" fmla="*/ 32 h 33"/>
                    <a:gd name="T72" fmla="*/ 21 w 33"/>
                    <a:gd name="T73" fmla="*/ 32 h 33"/>
                    <a:gd name="T74" fmla="*/ 19 w 33"/>
                    <a:gd name="T75" fmla="*/ 33 h 33"/>
                    <a:gd name="T76" fmla="*/ 17 w 33"/>
                    <a:gd name="T77" fmla="*/ 33 h 33"/>
                    <a:gd name="T78" fmla="*/ 15 w 33"/>
                    <a:gd name="T79" fmla="*/ 33 h 33"/>
                    <a:gd name="T80" fmla="*/ 13 w 33"/>
                    <a:gd name="T81" fmla="*/ 32 h 33"/>
                    <a:gd name="T82" fmla="*/ 10 w 33"/>
                    <a:gd name="T83" fmla="*/ 32 h 33"/>
                    <a:gd name="T84" fmla="*/ 8 w 33"/>
                    <a:gd name="T85" fmla="*/ 31 h 33"/>
                    <a:gd name="T86" fmla="*/ 7 w 33"/>
                    <a:gd name="T87" fmla="*/ 29 h 33"/>
                    <a:gd name="T88" fmla="*/ 5 w 33"/>
                    <a:gd name="T89" fmla="*/ 28 h 33"/>
                    <a:gd name="T90" fmla="*/ 4 w 33"/>
                    <a:gd name="T91" fmla="*/ 26 h 33"/>
                    <a:gd name="T92" fmla="*/ 2 w 33"/>
                    <a:gd name="T93" fmla="*/ 25 h 33"/>
                    <a:gd name="T94" fmla="*/ 1 w 33"/>
                    <a:gd name="T95" fmla="*/ 23 h 33"/>
                    <a:gd name="T96" fmla="*/ 1 w 33"/>
                    <a:gd name="T97" fmla="*/ 20 h 33"/>
                    <a:gd name="T98" fmla="*/ 0 w 33"/>
                    <a:gd name="T99" fmla="*/ 18 h 33"/>
                    <a:gd name="T100" fmla="*/ 0 w 33"/>
                    <a:gd name="T101" fmla="*/ 16 h 33"/>
                    <a:gd name="T102" fmla="*/ 0 w 33"/>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6"/>
                      </a:moveTo>
                      <a:lnTo>
                        <a:pt x="0" y="16"/>
                      </a:lnTo>
                      <a:lnTo>
                        <a:pt x="0" y="14"/>
                      </a:lnTo>
                      <a:lnTo>
                        <a:pt x="1" y="12"/>
                      </a:lnTo>
                      <a:lnTo>
                        <a:pt x="1" y="10"/>
                      </a:lnTo>
                      <a:lnTo>
                        <a:pt x="2" y="8"/>
                      </a:lnTo>
                      <a:lnTo>
                        <a:pt x="4" y="6"/>
                      </a:lnTo>
                      <a:lnTo>
                        <a:pt x="5" y="4"/>
                      </a:lnTo>
                      <a:lnTo>
                        <a:pt x="7" y="3"/>
                      </a:lnTo>
                      <a:lnTo>
                        <a:pt x="8" y="2"/>
                      </a:lnTo>
                      <a:lnTo>
                        <a:pt x="10" y="1"/>
                      </a:lnTo>
                      <a:lnTo>
                        <a:pt x="13" y="0"/>
                      </a:lnTo>
                      <a:lnTo>
                        <a:pt x="15" y="0"/>
                      </a:lnTo>
                      <a:lnTo>
                        <a:pt x="17" y="0"/>
                      </a:lnTo>
                      <a:lnTo>
                        <a:pt x="19" y="0"/>
                      </a:lnTo>
                      <a:lnTo>
                        <a:pt x="21" y="0"/>
                      </a:lnTo>
                      <a:lnTo>
                        <a:pt x="23" y="1"/>
                      </a:lnTo>
                      <a:lnTo>
                        <a:pt x="25" y="2"/>
                      </a:lnTo>
                      <a:lnTo>
                        <a:pt x="27" y="3"/>
                      </a:lnTo>
                      <a:lnTo>
                        <a:pt x="29" y="4"/>
                      </a:lnTo>
                      <a:lnTo>
                        <a:pt x="30" y="6"/>
                      </a:lnTo>
                      <a:lnTo>
                        <a:pt x="31" y="8"/>
                      </a:lnTo>
                      <a:lnTo>
                        <a:pt x="32" y="10"/>
                      </a:lnTo>
                      <a:lnTo>
                        <a:pt x="33" y="12"/>
                      </a:lnTo>
                      <a:lnTo>
                        <a:pt x="33" y="14"/>
                      </a:lnTo>
                      <a:lnTo>
                        <a:pt x="33" y="16"/>
                      </a:lnTo>
                      <a:lnTo>
                        <a:pt x="33" y="16"/>
                      </a:lnTo>
                      <a:lnTo>
                        <a:pt x="33" y="18"/>
                      </a:lnTo>
                      <a:lnTo>
                        <a:pt x="33" y="20"/>
                      </a:lnTo>
                      <a:lnTo>
                        <a:pt x="32" y="23"/>
                      </a:lnTo>
                      <a:lnTo>
                        <a:pt x="31" y="25"/>
                      </a:lnTo>
                      <a:lnTo>
                        <a:pt x="30" y="26"/>
                      </a:lnTo>
                      <a:lnTo>
                        <a:pt x="29" y="28"/>
                      </a:lnTo>
                      <a:lnTo>
                        <a:pt x="27" y="29"/>
                      </a:lnTo>
                      <a:lnTo>
                        <a:pt x="25" y="31"/>
                      </a:lnTo>
                      <a:lnTo>
                        <a:pt x="23" y="32"/>
                      </a:lnTo>
                      <a:lnTo>
                        <a:pt x="21" y="32"/>
                      </a:lnTo>
                      <a:lnTo>
                        <a:pt x="19" y="33"/>
                      </a:lnTo>
                      <a:lnTo>
                        <a:pt x="17" y="33"/>
                      </a:lnTo>
                      <a:lnTo>
                        <a:pt x="15" y="33"/>
                      </a:lnTo>
                      <a:lnTo>
                        <a:pt x="13" y="32"/>
                      </a:lnTo>
                      <a:lnTo>
                        <a:pt x="10" y="32"/>
                      </a:lnTo>
                      <a:lnTo>
                        <a:pt x="8" y="31"/>
                      </a:lnTo>
                      <a:lnTo>
                        <a:pt x="7" y="29"/>
                      </a:lnTo>
                      <a:lnTo>
                        <a:pt x="5" y="28"/>
                      </a:lnTo>
                      <a:lnTo>
                        <a:pt x="4" y="26"/>
                      </a:lnTo>
                      <a:lnTo>
                        <a:pt x="2" y="25"/>
                      </a:lnTo>
                      <a:lnTo>
                        <a:pt x="1" y="23"/>
                      </a:lnTo>
                      <a:lnTo>
                        <a:pt x="1" y="20"/>
                      </a:lnTo>
                      <a:lnTo>
                        <a:pt x="0"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229"/>
                <p:cNvSpPr>
                  <a:spLocks/>
                </p:cNvSpPr>
                <p:nvPr/>
              </p:nvSpPr>
              <p:spPr bwMode="auto">
                <a:xfrm>
                  <a:off x="1531" y="1592"/>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2"/>
                        <a:pt x="47" y="210"/>
                        <a:pt x="105" y="210"/>
                      </a:cubicBezTo>
                      <a:cubicBezTo>
                        <a:pt x="163" y="210"/>
                        <a:pt x="210" y="162"/>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 name="Freeform 230"/>
                <p:cNvSpPr>
                  <a:spLocks/>
                </p:cNvSpPr>
                <p:nvPr/>
              </p:nvSpPr>
              <p:spPr bwMode="auto">
                <a:xfrm>
                  <a:off x="1542" y="1604"/>
                  <a:ext cx="5" cy="4"/>
                </a:xfrm>
                <a:custGeom>
                  <a:avLst/>
                  <a:gdLst>
                    <a:gd name="T0" fmla="*/ 0 w 33"/>
                    <a:gd name="T1" fmla="*/ 17 h 33"/>
                    <a:gd name="T2" fmla="*/ 0 w 33"/>
                    <a:gd name="T3" fmla="*/ 17 h 33"/>
                    <a:gd name="T4" fmla="*/ 0 w 33"/>
                    <a:gd name="T5" fmla="*/ 14 h 33"/>
                    <a:gd name="T6" fmla="*/ 1 w 33"/>
                    <a:gd name="T7" fmla="*/ 12 h 33"/>
                    <a:gd name="T8" fmla="*/ 1 w 33"/>
                    <a:gd name="T9" fmla="*/ 10 h 33"/>
                    <a:gd name="T10" fmla="*/ 2 w 33"/>
                    <a:gd name="T11" fmla="*/ 8 h 33"/>
                    <a:gd name="T12" fmla="*/ 4 w 33"/>
                    <a:gd name="T13" fmla="*/ 6 h 33"/>
                    <a:gd name="T14" fmla="*/ 5 w 33"/>
                    <a:gd name="T15" fmla="*/ 5 h 33"/>
                    <a:gd name="T16" fmla="*/ 7 w 33"/>
                    <a:gd name="T17" fmla="*/ 3 h 33"/>
                    <a:gd name="T18" fmla="*/ 8 w 33"/>
                    <a:gd name="T19" fmla="*/ 2 h 33"/>
                    <a:gd name="T20" fmla="*/ 10 w 33"/>
                    <a:gd name="T21" fmla="*/ 1 h 33"/>
                    <a:gd name="T22" fmla="*/ 13 w 33"/>
                    <a:gd name="T23" fmla="*/ 0 h 33"/>
                    <a:gd name="T24" fmla="*/ 15 w 33"/>
                    <a:gd name="T25" fmla="*/ 0 h 33"/>
                    <a:gd name="T26" fmla="*/ 17 w 33"/>
                    <a:gd name="T27" fmla="*/ 0 h 33"/>
                    <a:gd name="T28" fmla="*/ 19 w 33"/>
                    <a:gd name="T29" fmla="*/ 0 h 33"/>
                    <a:gd name="T30" fmla="*/ 21 w 33"/>
                    <a:gd name="T31" fmla="*/ 0 h 33"/>
                    <a:gd name="T32" fmla="*/ 23 w 33"/>
                    <a:gd name="T33" fmla="*/ 1 h 33"/>
                    <a:gd name="T34" fmla="*/ 25 w 33"/>
                    <a:gd name="T35" fmla="*/ 2 h 33"/>
                    <a:gd name="T36" fmla="*/ 27 w 33"/>
                    <a:gd name="T37" fmla="*/ 3 h 33"/>
                    <a:gd name="T38" fmla="*/ 29 w 33"/>
                    <a:gd name="T39" fmla="*/ 5 h 33"/>
                    <a:gd name="T40" fmla="*/ 30 w 33"/>
                    <a:gd name="T41" fmla="*/ 6 h 33"/>
                    <a:gd name="T42" fmla="*/ 31 w 33"/>
                    <a:gd name="T43" fmla="*/ 8 h 33"/>
                    <a:gd name="T44" fmla="*/ 32 w 33"/>
                    <a:gd name="T45" fmla="*/ 10 h 33"/>
                    <a:gd name="T46" fmla="*/ 33 w 33"/>
                    <a:gd name="T47" fmla="*/ 12 h 33"/>
                    <a:gd name="T48" fmla="*/ 33 w 33"/>
                    <a:gd name="T49" fmla="*/ 14 h 33"/>
                    <a:gd name="T50" fmla="*/ 33 w 33"/>
                    <a:gd name="T51" fmla="*/ 17 h 33"/>
                    <a:gd name="T52" fmla="*/ 33 w 33"/>
                    <a:gd name="T53" fmla="*/ 17 h 33"/>
                    <a:gd name="T54" fmla="*/ 33 w 33"/>
                    <a:gd name="T55" fmla="*/ 19 h 33"/>
                    <a:gd name="T56" fmla="*/ 33 w 33"/>
                    <a:gd name="T57" fmla="*/ 21 h 33"/>
                    <a:gd name="T58" fmla="*/ 32 w 33"/>
                    <a:gd name="T59" fmla="*/ 23 h 33"/>
                    <a:gd name="T60" fmla="*/ 31 w 33"/>
                    <a:gd name="T61" fmla="*/ 25 h 33"/>
                    <a:gd name="T62" fmla="*/ 30 w 33"/>
                    <a:gd name="T63" fmla="*/ 27 h 33"/>
                    <a:gd name="T64" fmla="*/ 29 w 33"/>
                    <a:gd name="T65" fmla="*/ 28 h 33"/>
                    <a:gd name="T66" fmla="*/ 27 w 33"/>
                    <a:gd name="T67" fmla="*/ 30 h 33"/>
                    <a:gd name="T68" fmla="*/ 25 w 33"/>
                    <a:gd name="T69" fmla="*/ 31 h 33"/>
                    <a:gd name="T70" fmla="*/ 23 w 33"/>
                    <a:gd name="T71" fmla="*/ 32 h 33"/>
                    <a:gd name="T72" fmla="*/ 21 w 33"/>
                    <a:gd name="T73" fmla="*/ 33 h 33"/>
                    <a:gd name="T74" fmla="*/ 19 w 33"/>
                    <a:gd name="T75" fmla="*/ 33 h 33"/>
                    <a:gd name="T76" fmla="*/ 17 w 33"/>
                    <a:gd name="T77" fmla="*/ 33 h 33"/>
                    <a:gd name="T78" fmla="*/ 15 w 33"/>
                    <a:gd name="T79" fmla="*/ 33 h 33"/>
                    <a:gd name="T80" fmla="*/ 13 w 33"/>
                    <a:gd name="T81" fmla="*/ 33 h 33"/>
                    <a:gd name="T82" fmla="*/ 10 w 33"/>
                    <a:gd name="T83" fmla="*/ 32 h 33"/>
                    <a:gd name="T84" fmla="*/ 8 w 33"/>
                    <a:gd name="T85" fmla="*/ 31 h 33"/>
                    <a:gd name="T86" fmla="*/ 7 w 33"/>
                    <a:gd name="T87" fmla="*/ 30 h 33"/>
                    <a:gd name="T88" fmla="*/ 5 w 33"/>
                    <a:gd name="T89" fmla="*/ 28 h 33"/>
                    <a:gd name="T90" fmla="*/ 4 w 33"/>
                    <a:gd name="T91" fmla="*/ 27 h 33"/>
                    <a:gd name="T92" fmla="*/ 2 w 33"/>
                    <a:gd name="T93" fmla="*/ 25 h 33"/>
                    <a:gd name="T94" fmla="*/ 1 w 33"/>
                    <a:gd name="T95" fmla="*/ 23 h 33"/>
                    <a:gd name="T96" fmla="*/ 1 w 33"/>
                    <a:gd name="T97" fmla="*/ 21 h 33"/>
                    <a:gd name="T98" fmla="*/ 0 w 33"/>
                    <a:gd name="T99" fmla="*/ 19 h 33"/>
                    <a:gd name="T100" fmla="*/ 0 w 33"/>
                    <a:gd name="T101" fmla="*/ 17 h 33"/>
                    <a:gd name="T102" fmla="*/ 0 w 33"/>
                    <a:gd name="T10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3">
                      <a:moveTo>
                        <a:pt x="0" y="17"/>
                      </a:moveTo>
                      <a:lnTo>
                        <a:pt x="0" y="17"/>
                      </a:lnTo>
                      <a:lnTo>
                        <a:pt x="0" y="14"/>
                      </a:lnTo>
                      <a:lnTo>
                        <a:pt x="1" y="12"/>
                      </a:lnTo>
                      <a:lnTo>
                        <a:pt x="1" y="10"/>
                      </a:lnTo>
                      <a:lnTo>
                        <a:pt x="2" y="8"/>
                      </a:lnTo>
                      <a:lnTo>
                        <a:pt x="4" y="6"/>
                      </a:lnTo>
                      <a:lnTo>
                        <a:pt x="5" y="5"/>
                      </a:lnTo>
                      <a:lnTo>
                        <a:pt x="7" y="3"/>
                      </a:lnTo>
                      <a:lnTo>
                        <a:pt x="8" y="2"/>
                      </a:lnTo>
                      <a:lnTo>
                        <a:pt x="10" y="1"/>
                      </a:lnTo>
                      <a:lnTo>
                        <a:pt x="13" y="0"/>
                      </a:lnTo>
                      <a:lnTo>
                        <a:pt x="15" y="0"/>
                      </a:lnTo>
                      <a:lnTo>
                        <a:pt x="17" y="0"/>
                      </a:lnTo>
                      <a:lnTo>
                        <a:pt x="19" y="0"/>
                      </a:lnTo>
                      <a:lnTo>
                        <a:pt x="21" y="0"/>
                      </a:lnTo>
                      <a:lnTo>
                        <a:pt x="23" y="1"/>
                      </a:lnTo>
                      <a:lnTo>
                        <a:pt x="25" y="2"/>
                      </a:lnTo>
                      <a:lnTo>
                        <a:pt x="27" y="3"/>
                      </a:lnTo>
                      <a:lnTo>
                        <a:pt x="29" y="5"/>
                      </a:lnTo>
                      <a:lnTo>
                        <a:pt x="30" y="6"/>
                      </a:lnTo>
                      <a:lnTo>
                        <a:pt x="31" y="8"/>
                      </a:lnTo>
                      <a:lnTo>
                        <a:pt x="32" y="10"/>
                      </a:lnTo>
                      <a:lnTo>
                        <a:pt x="33" y="12"/>
                      </a:lnTo>
                      <a:lnTo>
                        <a:pt x="33" y="14"/>
                      </a:lnTo>
                      <a:lnTo>
                        <a:pt x="33" y="17"/>
                      </a:lnTo>
                      <a:lnTo>
                        <a:pt x="33" y="17"/>
                      </a:lnTo>
                      <a:lnTo>
                        <a:pt x="33" y="19"/>
                      </a:lnTo>
                      <a:lnTo>
                        <a:pt x="33" y="21"/>
                      </a:lnTo>
                      <a:lnTo>
                        <a:pt x="32" y="23"/>
                      </a:lnTo>
                      <a:lnTo>
                        <a:pt x="31" y="25"/>
                      </a:lnTo>
                      <a:lnTo>
                        <a:pt x="30" y="27"/>
                      </a:lnTo>
                      <a:lnTo>
                        <a:pt x="29" y="28"/>
                      </a:lnTo>
                      <a:lnTo>
                        <a:pt x="27" y="30"/>
                      </a:lnTo>
                      <a:lnTo>
                        <a:pt x="25" y="31"/>
                      </a:lnTo>
                      <a:lnTo>
                        <a:pt x="23" y="32"/>
                      </a:lnTo>
                      <a:lnTo>
                        <a:pt x="21" y="33"/>
                      </a:lnTo>
                      <a:lnTo>
                        <a:pt x="19" y="33"/>
                      </a:lnTo>
                      <a:lnTo>
                        <a:pt x="17" y="33"/>
                      </a:lnTo>
                      <a:lnTo>
                        <a:pt x="15" y="33"/>
                      </a:lnTo>
                      <a:lnTo>
                        <a:pt x="13" y="33"/>
                      </a:lnTo>
                      <a:lnTo>
                        <a:pt x="10" y="32"/>
                      </a:lnTo>
                      <a:lnTo>
                        <a:pt x="8" y="31"/>
                      </a:lnTo>
                      <a:lnTo>
                        <a:pt x="7" y="30"/>
                      </a:lnTo>
                      <a:lnTo>
                        <a:pt x="5" y="28"/>
                      </a:lnTo>
                      <a:lnTo>
                        <a:pt x="4" y="27"/>
                      </a:lnTo>
                      <a:lnTo>
                        <a:pt x="2" y="25"/>
                      </a:lnTo>
                      <a:lnTo>
                        <a:pt x="1" y="23"/>
                      </a:lnTo>
                      <a:lnTo>
                        <a:pt x="1" y="21"/>
                      </a:lnTo>
                      <a:lnTo>
                        <a:pt x="0" y="19"/>
                      </a:lnTo>
                      <a:lnTo>
                        <a:pt x="0" y="17"/>
                      </a:lnTo>
                      <a:lnTo>
                        <a:pt x="0" y="17"/>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231"/>
                <p:cNvSpPr>
                  <a:spLocks/>
                </p:cNvSpPr>
                <p:nvPr/>
              </p:nvSpPr>
              <p:spPr bwMode="auto">
                <a:xfrm>
                  <a:off x="1283" y="1683"/>
                  <a:ext cx="27" cy="27"/>
                </a:xfrm>
                <a:custGeom>
                  <a:avLst/>
                  <a:gdLst>
                    <a:gd name="T0" fmla="*/ 210 w 210"/>
                    <a:gd name="T1" fmla="*/ 105 h 210"/>
                    <a:gd name="T2" fmla="*/ 210 w 210"/>
                    <a:gd name="T3" fmla="*/ 105 h 210"/>
                    <a:gd name="T4" fmla="*/ 105 w 210"/>
                    <a:gd name="T5" fmla="*/ 0 h 210"/>
                    <a:gd name="T6" fmla="*/ 0 w 210"/>
                    <a:gd name="T7" fmla="*/ 105 h 210"/>
                    <a:gd name="T8" fmla="*/ 105 w 210"/>
                    <a:gd name="T9" fmla="*/ 210 h 210"/>
                    <a:gd name="T10" fmla="*/ 210 w 210"/>
                    <a:gd name="T11" fmla="*/ 105 h 210"/>
                  </a:gdLst>
                  <a:ahLst/>
                  <a:cxnLst>
                    <a:cxn ang="0">
                      <a:pos x="T0" y="T1"/>
                    </a:cxn>
                    <a:cxn ang="0">
                      <a:pos x="T2" y="T3"/>
                    </a:cxn>
                    <a:cxn ang="0">
                      <a:pos x="T4" y="T5"/>
                    </a:cxn>
                    <a:cxn ang="0">
                      <a:pos x="T6" y="T7"/>
                    </a:cxn>
                    <a:cxn ang="0">
                      <a:pos x="T8" y="T9"/>
                    </a:cxn>
                    <a:cxn ang="0">
                      <a:pos x="T10" y="T11"/>
                    </a:cxn>
                  </a:cxnLst>
                  <a:rect l="0" t="0" r="r" b="b"/>
                  <a:pathLst>
                    <a:path w="210" h="210">
                      <a:moveTo>
                        <a:pt x="210" y="105"/>
                      </a:moveTo>
                      <a:lnTo>
                        <a:pt x="210" y="105"/>
                      </a:lnTo>
                      <a:cubicBezTo>
                        <a:pt x="210" y="47"/>
                        <a:pt x="163" y="0"/>
                        <a:pt x="105" y="0"/>
                      </a:cubicBezTo>
                      <a:cubicBezTo>
                        <a:pt x="47" y="0"/>
                        <a:pt x="0" y="47"/>
                        <a:pt x="0" y="105"/>
                      </a:cubicBezTo>
                      <a:cubicBezTo>
                        <a:pt x="0" y="163"/>
                        <a:pt x="47" y="210"/>
                        <a:pt x="105" y="210"/>
                      </a:cubicBezTo>
                      <a:cubicBezTo>
                        <a:pt x="163" y="210"/>
                        <a:pt x="210" y="163"/>
                        <a:pt x="210" y="105"/>
                      </a:cubicBezTo>
                      <a:close/>
                    </a:path>
                  </a:pathLst>
                </a:custGeom>
                <a:noFill/>
                <a:ln w="6350" cap="flat">
                  <a:solidFill>
                    <a:srgbClr val="0000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 name="Freeform 232"/>
                <p:cNvSpPr>
                  <a:spLocks/>
                </p:cNvSpPr>
                <p:nvPr/>
              </p:nvSpPr>
              <p:spPr bwMode="auto">
                <a:xfrm>
                  <a:off x="1294" y="1694"/>
                  <a:ext cx="4" cy="4"/>
                </a:xfrm>
                <a:custGeom>
                  <a:avLst/>
                  <a:gdLst>
                    <a:gd name="T0" fmla="*/ 0 w 34"/>
                    <a:gd name="T1" fmla="*/ 16 h 33"/>
                    <a:gd name="T2" fmla="*/ 0 w 34"/>
                    <a:gd name="T3" fmla="*/ 16 h 33"/>
                    <a:gd name="T4" fmla="*/ 1 w 34"/>
                    <a:gd name="T5" fmla="*/ 14 h 33"/>
                    <a:gd name="T6" fmla="*/ 1 w 34"/>
                    <a:gd name="T7" fmla="*/ 12 h 33"/>
                    <a:gd name="T8" fmla="*/ 2 w 34"/>
                    <a:gd name="T9" fmla="*/ 10 h 33"/>
                    <a:gd name="T10" fmla="*/ 3 w 34"/>
                    <a:gd name="T11" fmla="*/ 8 h 33"/>
                    <a:gd name="T12" fmla="*/ 4 w 34"/>
                    <a:gd name="T13" fmla="*/ 6 h 33"/>
                    <a:gd name="T14" fmla="*/ 5 w 34"/>
                    <a:gd name="T15" fmla="*/ 4 h 33"/>
                    <a:gd name="T16" fmla="*/ 7 w 34"/>
                    <a:gd name="T17" fmla="*/ 3 h 33"/>
                    <a:gd name="T18" fmla="*/ 9 w 34"/>
                    <a:gd name="T19" fmla="*/ 2 h 33"/>
                    <a:gd name="T20" fmla="*/ 11 w 34"/>
                    <a:gd name="T21" fmla="*/ 1 h 33"/>
                    <a:gd name="T22" fmla="*/ 13 w 34"/>
                    <a:gd name="T23" fmla="*/ 0 h 33"/>
                    <a:gd name="T24" fmla="*/ 15 w 34"/>
                    <a:gd name="T25" fmla="*/ 0 h 33"/>
                    <a:gd name="T26" fmla="*/ 17 w 34"/>
                    <a:gd name="T27" fmla="*/ 0 h 33"/>
                    <a:gd name="T28" fmla="*/ 19 w 34"/>
                    <a:gd name="T29" fmla="*/ 0 h 33"/>
                    <a:gd name="T30" fmla="*/ 21 w 34"/>
                    <a:gd name="T31" fmla="*/ 0 h 33"/>
                    <a:gd name="T32" fmla="*/ 24 w 34"/>
                    <a:gd name="T33" fmla="*/ 1 h 33"/>
                    <a:gd name="T34" fmla="*/ 25 w 34"/>
                    <a:gd name="T35" fmla="*/ 2 h 33"/>
                    <a:gd name="T36" fmla="*/ 27 w 34"/>
                    <a:gd name="T37" fmla="*/ 3 h 33"/>
                    <a:gd name="T38" fmla="*/ 29 w 34"/>
                    <a:gd name="T39" fmla="*/ 4 h 33"/>
                    <a:gd name="T40" fmla="*/ 30 w 34"/>
                    <a:gd name="T41" fmla="*/ 6 h 33"/>
                    <a:gd name="T42" fmla="*/ 32 w 34"/>
                    <a:gd name="T43" fmla="*/ 8 h 33"/>
                    <a:gd name="T44" fmla="*/ 33 w 34"/>
                    <a:gd name="T45" fmla="*/ 10 h 33"/>
                    <a:gd name="T46" fmla="*/ 33 w 34"/>
                    <a:gd name="T47" fmla="*/ 12 h 33"/>
                    <a:gd name="T48" fmla="*/ 34 w 34"/>
                    <a:gd name="T49" fmla="*/ 14 h 33"/>
                    <a:gd name="T50" fmla="*/ 34 w 34"/>
                    <a:gd name="T51" fmla="*/ 16 h 33"/>
                    <a:gd name="T52" fmla="*/ 34 w 34"/>
                    <a:gd name="T53" fmla="*/ 16 h 33"/>
                    <a:gd name="T54" fmla="*/ 34 w 34"/>
                    <a:gd name="T55" fmla="*/ 18 h 33"/>
                    <a:gd name="T56" fmla="*/ 33 w 34"/>
                    <a:gd name="T57" fmla="*/ 20 h 33"/>
                    <a:gd name="T58" fmla="*/ 33 w 34"/>
                    <a:gd name="T59" fmla="*/ 23 h 33"/>
                    <a:gd name="T60" fmla="*/ 32 w 34"/>
                    <a:gd name="T61" fmla="*/ 25 h 33"/>
                    <a:gd name="T62" fmla="*/ 30 w 34"/>
                    <a:gd name="T63" fmla="*/ 26 h 33"/>
                    <a:gd name="T64" fmla="*/ 29 w 34"/>
                    <a:gd name="T65" fmla="*/ 28 h 33"/>
                    <a:gd name="T66" fmla="*/ 27 w 34"/>
                    <a:gd name="T67" fmla="*/ 29 h 33"/>
                    <a:gd name="T68" fmla="*/ 25 w 34"/>
                    <a:gd name="T69" fmla="*/ 31 h 33"/>
                    <a:gd name="T70" fmla="*/ 24 w 34"/>
                    <a:gd name="T71" fmla="*/ 32 h 33"/>
                    <a:gd name="T72" fmla="*/ 21 w 34"/>
                    <a:gd name="T73" fmla="*/ 32 h 33"/>
                    <a:gd name="T74" fmla="*/ 19 w 34"/>
                    <a:gd name="T75" fmla="*/ 33 h 33"/>
                    <a:gd name="T76" fmla="*/ 17 w 34"/>
                    <a:gd name="T77" fmla="*/ 33 h 33"/>
                    <a:gd name="T78" fmla="*/ 15 w 34"/>
                    <a:gd name="T79" fmla="*/ 33 h 33"/>
                    <a:gd name="T80" fmla="*/ 13 w 34"/>
                    <a:gd name="T81" fmla="*/ 32 h 33"/>
                    <a:gd name="T82" fmla="*/ 11 w 34"/>
                    <a:gd name="T83" fmla="*/ 32 h 33"/>
                    <a:gd name="T84" fmla="*/ 9 w 34"/>
                    <a:gd name="T85" fmla="*/ 31 h 33"/>
                    <a:gd name="T86" fmla="*/ 7 w 34"/>
                    <a:gd name="T87" fmla="*/ 29 h 33"/>
                    <a:gd name="T88" fmla="*/ 5 w 34"/>
                    <a:gd name="T89" fmla="*/ 28 h 33"/>
                    <a:gd name="T90" fmla="*/ 4 w 34"/>
                    <a:gd name="T91" fmla="*/ 26 h 33"/>
                    <a:gd name="T92" fmla="*/ 3 w 34"/>
                    <a:gd name="T93" fmla="*/ 25 h 33"/>
                    <a:gd name="T94" fmla="*/ 2 w 34"/>
                    <a:gd name="T95" fmla="*/ 23 h 33"/>
                    <a:gd name="T96" fmla="*/ 1 w 34"/>
                    <a:gd name="T97" fmla="*/ 20 h 33"/>
                    <a:gd name="T98" fmla="*/ 1 w 34"/>
                    <a:gd name="T99" fmla="*/ 18 h 33"/>
                    <a:gd name="T100" fmla="*/ 0 w 34"/>
                    <a:gd name="T101" fmla="*/ 16 h 33"/>
                    <a:gd name="T102" fmla="*/ 0 w 34"/>
                    <a:gd name="T10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6"/>
                      </a:moveTo>
                      <a:lnTo>
                        <a:pt x="0" y="16"/>
                      </a:lnTo>
                      <a:lnTo>
                        <a:pt x="1" y="14"/>
                      </a:lnTo>
                      <a:lnTo>
                        <a:pt x="1" y="12"/>
                      </a:lnTo>
                      <a:lnTo>
                        <a:pt x="2" y="10"/>
                      </a:lnTo>
                      <a:lnTo>
                        <a:pt x="3" y="8"/>
                      </a:lnTo>
                      <a:lnTo>
                        <a:pt x="4" y="6"/>
                      </a:lnTo>
                      <a:lnTo>
                        <a:pt x="5" y="4"/>
                      </a:lnTo>
                      <a:lnTo>
                        <a:pt x="7" y="3"/>
                      </a:lnTo>
                      <a:lnTo>
                        <a:pt x="9" y="2"/>
                      </a:lnTo>
                      <a:lnTo>
                        <a:pt x="11" y="1"/>
                      </a:lnTo>
                      <a:lnTo>
                        <a:pt x="13" y="0"/>
                      </a:lnTo>
                      <a:lnTo>
                        <a:pt x="15" y="0"/>
                      </a:lnTo>
                      <a:lnTo>
                        <a:pt x="17" y="0"/>
                      </a:lnTo>
                      <a:lnTo>
                        <a:pt x="19" y="0"/>
                      </a:lnTo>
                      <a:lnTo>
                        <a:pt x="21" y="0"/>
                      </a:lnTo>
                      <a:lnTo>
                        <a:pt x="24" y="1"/>
                      </a:lnTo>
                      <a:lnTo>
                        <a:pt x="25" y="2"/>
                      </a:lnTo>
                      <a:lnTo>
                        <a:pt x="27" y="3"/>
                      </a:lnTo>
                      <a:lnTo>
                        <a:pt x="29" y="4"/>
                      </a:lnTo>
                      <a:lnTo>
                        <a:pt x="30" y="6"/>
                      </a:lnTo>
                      <a:lnTo>
                        <a:pt x="32" y="8"/>
                      </a:lnTo>
                      <a:lnTo>
                        <a:pt x="33" y="10"/>
                      </a:lnTo>
                      <a:lnTo>
                        <a:pt x="33" y="12"/>
                      </a:lnTo>
                      <a:lnTo>
                        <a:pt x="34" y="14"/>
                      </a:lnTo>
                      <a:lnTo>
                        <a:pt x="34" y="16"/>
                      </a:lnTo>
                      <a:lnTo>
                        <a:pt x="34" y="16"/>
                      </a:lnTo>
                      <a:lnTo>
                        <a:pt x="34" y="18"/>
                      </a:lnTo>
                      <a:lnTo>
                        <a:pt x="33" y="20"/>
                      </a:lnTo>
                      <a:lnTo>
                        <a:pt x="33" y="23"/>
                      </a:lnTo>
                      <a:lnTo>
                        <a:pt x="32" y="25"/>
                      </a:lnTo>
                      <a:lnTo>
                        <a:pt x="30" y="26"/>
                      </a:lnTo>
                      <a:lnTo>
                        <a:pt x="29" y="28"/>
                      </a:lnTo>
                      <a:lnTo>
                        <a:pt x="27" y="29"/>
                      </a:lnTo>
                      <a:lnTo>
                        <a:pt x="25" y="31"/>
                      </a:lnTo>
                      <a:lnTo>
                        <a:pt x="24" y="32"/>
                      </a:lnTo>
                      <a:lnTo>
                        <a:pt x="21" y="32"/>
                      </a:lnTo>
                      <a:lnTo>
                        <a:pt x="19" y="33"/>
                      </a:lnTo>
                      <a:lnTo>
                        <a:pt x="17" y="33"/>
                      </a:lnTo>
                      <a:lnTo>
                        <a:pt x="15" y="33"/>
                      </a:lnTo>
                      <a:lnTo>
                        <a:pt x="13" y="32"/>
                      </a:lnTo>
                      <a:lnTo>
                        <a:pt x="11" y="32"/>
                      </a:lnTo>
                      <a:lnTo>
                        <a:pt x="9" y="31"/>
                      </a:lnTo>
                      <a:lnTo>
                        <a:pt x="7" y="29"/>
                      </a:lnTo>
                      <a:lnTo>
                        <a:pt x="5" y="28"/>
                      </a:lnTo>
                      <a:lnTo>
                        <a:pt x="4" y="26"/>
                      </a:lnTo>
                      <a:lnTo>
                        <a:pt x="3" y="25"/>
                      </a:lnTo>
                      <a:lnTo>
                        <a:pt x="2" y="23"/>
                      </a:lnTo>
                      <a:lnTo>
                        <a:pt x="1" y="20"/>
                      </a:lnTo>
                      <a:lnTo>
                        <a:pt x="1" y="18"/>
                      </a:lnTo>
                      <a:lnTo>
                        <a:pt x="0" y="16"/>
                      </a:lnTo>
                      <a:lnTo>
                        <a:pt x="0" y="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233"/>
                <p:cNvSpPr>
                  <a:spLocks/>
                </p:cNvSpPr>
                <p:nvPr/>
              </p:nvSpPr>
              <p:spPr bwMode="auto">
                <a:xfrm>
                  <a:off x="609" y="1070"/>
                  <a:ext cx="28" cy="32"/>
                </a:xfrm>
                <a:custGeom>
                  <a:avLst/>
                  <a:gdLst>
                    <a:gd name="T0" fmla="*/ 132 w 219"/>
                    <a:gd name="T1" fmla="*/ 121 h 251"/>
                    <a:gd name="T2" fmla="*/ 132 w 219"/>
                    <a:gd name="T3" fmla="*/ 121 h 251"/>
                    <a:gd name="T4" fmla="*/ 216 w 219"/>
                    <a:gd name="T5" fmla="*/ 0 h 251"/>
                    <a:gd name="T6" fmla="*/ 171 w 219"/>
                    <a:gd name="T7" fmla="*/ 0 h 251"/>
                    <a:gd name="T8" fmla="*/ 111 w 219"/>
                    <a:gd name="T9" fmla="*/ 91 h 251"/>
                    <a:gd name="T10" fmla="*/ 51 w 219"/>
                    <a:gd name="T11" fmla="*/ 0 h 251"/>
                    <a:gd name="T12" fmla="*/ 5 w 219"/>
                    <a:gd name="T13" fmla="*/ 0 h 251"/>
                    <a:gd name="T14" fmla="*/ 89 w 219"/>
                    <a:gd name="T15" fmla="*/ 123 h 251"/>
                    <a:gd name="T16" fmla="*/ 0 w 219"/>
                    <a:gd name="T17" fmla="*/ 251 h 251"/>
                    <a:gd name="T18" fmla="*/ 46 w 219"/>
                    <a:gd name="T19" fmla="*/ 251 h 251"/>
                    <a:gd name="T20" fmla="*/ 110 w 219"/>
                    <a:gd name="T21" fmla="*/ 154 h 251"/>
                    <a:gd name="T22" fmla="*/ 172 w 219"/>
                    <a:gd name="T23" fmla="*/ 251 h 251"/>
                    <a:gd name="T24" fmla="*/ 219 w 219"/>
                    <a:gd name="T25" fmla="*/ 251 h 251"/>
                    <a:gd name="T26" fmla="*/ 132 w 219"/>
                    <a:gd name="T27" fmla="*/ 12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51">
                      <a:moveTo>
                        <a:pt x="132" y="121"/>
                      </a:moveTo>
                      <a:lnTo>
                        <a:pt x="132" y="121"/>
                      </a:lnTo>
                      <a:lnTo>
                        <a:pt x="216" y="0"/>
                      </a:lnTo>
                      <a:lnTo>
                        <a:pt x="171" y="0"/>
                      </a:lnTo>
                      <a:lnTo>
                        <a:pt x="111" y="91"/>
                      </a:lnTo>
                      <a:lnTo>
                        <a:pt x="51" y="0"/>
                      </a:lnTo>
                      <a:lnTo>
                        <a:pt x="5" y="0"/>
                      </a:lnTo>
                      <a:lnTo>
                        <a:pt x="89" y="123"/>
                      </a:lnTo>
                      <a:lnTo>
                        <a:pt x="0" y="251"/>
                      </a:lnTo>
                      <a:lnTo>
                        <a:pt x="46" y="251"/>
                      </a:lnTo>
                      <a:lnTo>
                        <a:pt x="110" y="154"/>
                      </a:lnTo>
                      <a:lnTo>
                        <a:pt x="172" y="251"/>
                      </a:lnTo>
                      <a:lnTo>
                        <a:pt x="219" y="251"/>
                      </a:lnTo>
                      <a:lnTo>
                        <a:pt x="132"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234"/>
                <p:cNvSpPr>
                  <a:spLocks noEditPoints="1"/>
                </p:cNvSpPr>
                <p:nvPr/>
              </p:nvSpPr>
              <p:spPr bwMode="auto">
                <a:xfrm>
                  <a:off x="642" y="1080"/>
                  <a:ext cx="30" cy="15"/>
                </a:xfrm>
                <a:custGeom>
                  <a:avLst/>
                  <a:gdLst>
                    <a:gd name="T0" fmla="*/ 232 w 232"/>
                    <a:gd name="T1" fmla="*/ 0 h 116"/>
                    <a:gd name="T2" fmla="*/ 232 w 232"/>
                    <a:gd name="T3" fmla="*/ 0 h 116"/>
                    <a:gd name="T4" fmla="*/ 0 w 232"/>
                    <a:gd name="T5" fmla="*/ 0 h 116"/>
                    <a:gd name="T6" fmla="*/ 0 w 232"/>
                    <a:gd name="T7" fmla="*/ 34 h 116"/>
                    <a:gd name="T8" fmla="*/ 232 w 232"/>
                    <a:gd name="T9" fmla="*/ 34 h 116"/>
                    <a:gd name="T10" fmla="*/ 232 w 232"/>
                    <a:gd name="T11" fmla="*/ 0 h 116"/>
                    <a:gd name="T12" fmla="*/ 232 w 232"/>
                    <a:gd name="T13" fmla="*/ 83 h 116"/>
                    <a:gd name="T14" fmla="*/ 232 w 232"/>
                    <a:gd name="T15" fmla="*/ 83 h 116"/>
                    <a:gd name="T16" fmla="*/ 0 w 232"/>
                    <a:gd name="T17" fmla="*/ 83 h 116"/>
                    <a:gd name="T18" fmla="*/ 0 w 232"/>
                    <a:gd name="T19" fmla="*/ 116 h 116"/>
                    <a:gd name="T20" fmla="*/ 232 w 232"/>
                    <a:gd name="T21" fmla="*/ 116 h 116"/>
                    <a:gd name="T22" fmla="*/ 232 w 232"/>
                    <a:gd name="T23" fmla="*/ 8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 h="116">
                      <a:moveTo>
                        <a:pt x="232" y="0"/>
                      </a:moveTo>
                      <a:lnTo>
                        <a:pt x="232" y="0"/>
                      </a:lnTo>
                      <a:lnTo>
                        <a:pt x="0" y="0"/>
                      </a:lnTo>
                      <a:lnTo>
                        <a:pt x="0" y="34"/>
                      </a:lnTo>
                      <a:lnTo>
                        <a:pt x="232" y="34"/>
                      </a:lnTo>
                      <a:lnTo>
                        <a:pt x="232" y="0"/>
                      </a:lnTo>
                      <a:close/>
                      <a:moveTo>
                        <a:pt x="232" y="83"/>
                      </a:moveTo>
                      <a:lnTo>
                        <a:pt x="232" y="83"/>
                      </a:lnTo>
                      <a:lnTo>
                        <a:pt x="0" y="83"/>
                      </a:lnTo>
                      <a:lnTo>
                        <a:pt x="0" y="116"/>
                      </a:lnTo>
                      <a:lnTo>
                        <a:pt x="232" y="116"/>
                      </a:lnTo>
                      <a:lnTo>
                        <a:pt x="232" y="8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235"/>
                <p:cNvSpPr>
                  <a:spLocks/>
                </p:cNvSpPr>
                <p:nvPr/>
              </p:nvSpPr>
              <p:spPr bwMode="auto">
                <a:xfrm>
                  <a:off x="676" y="1070"/>
                  <a:ext cx="28" cy="45"/>
                </a:xfrm>
                <a:custGeom>
                  <a:avLst/>
                  <a:gdLst>
                    <a:gd name="T0" fmla="*/ 176 w 219"/>
                    <a:gd name="T1" fmla="*/ 0 h 355"/>
                    <a:gd name="T2" fmla="*/ 176 w 219"/>
                    <a:gd name="T3" fmla="*/ 0 h 355"/>
                    <a:gd name="T4" fmla="*/ 107 w 219"/>
                    <a:gd name="T5" fmla="*/ 195 h 355"/>
                    <a:gd name="T6" fmla="*/ 43 w 219"/>
                    <a:gd name="T7" fmla="*/ 0 h 355"/>
                    <a:gd name="T8" fmla="*/ 0 w 219"/>
                    <a:gd name="T9" fmla="*/ 0 h 355"/>
                    <a:gd name="T10" fmla="*/ 85 w 219"/>
                    <a:gd name="T11" fmla="*/ 251 h 355"/>
                    <a:gd name="T12" fmla="*/ 70 w 219"/>
                    <a:gd name="T13" fmla="*/ 291 h 355"/>
                    <a:gd name="T14" fmla="*/ 37 w 219"/>
                    <a:gd name="T15" fmla="*/ 316 h 355"/>
                    <a:gd name="T16" fmla="*/ 16 w 219"/>
                    <a:gd name="T17" fmla="*/ 313 h 355"/>
                    <a:gd name="T18" fmla="*/ 16 w 219"/>
                    <a:gd name="T19" fmla="*/ 349 h 355"/>
                    <a:gd name="T20" fmla="*/ 43 w 219"/>
                    <a:gd name="T21" fmla="*/ 355 h 355"/>
                    <a:gd name="T22" fmla="*/ 81 w 219"/>
                    <a:gd name="T23" fmla="*/ 343 h 355"/>
                    <a:gd name="T24" fmla="*/ 108 w 219"/>
                    <a:gd name="T25" fmla="*/ 303 h 355"/>
                    <a:gd name="T26" fmla="*/ 219 w 219"/>
                    <a:gd name="T27" fmla="*/ 0 h 355"/>
                    <a:gd name="T28" fmla="*/ 176 w 219"/>
                    <a:gd name="T29"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9" h="355">
                      <a:moveTo>
                        <a:pt x="176" y="0"/>
                      </a:moveTo>
                      <a:lnTo>
                        <a:pt x="176" y="0"/>
                      </a:lnTo>
                      <a:lnTo>
                        <a:pt x="107" y="195"/>
                      </a:lnTo>
                      <a:lnTo>
                        <a:pt x="43" y="0"/>
                      </a:lnTo>
                      <a:lnTo>
                        <a:pt x="0" y="0"/>
                      </a:lnTo>
                      <a:lnTo>
                        <a:pt x="85" y="251"/>
                      </a:lnTo>
                      <a:lnTo>
                        <a:pt x="70" y="291"/>
                      </a:lnTo>
                      <a:cubicBezTo>
                        <a:pt x="63" y="309"/>
                        <a:pt x="54" y="316"/>
                        <a:pt x="37" y="316"/>
                      </a:cubicBezTo>
                      <a:cubicBezTo>
                        <a:pt x="32" y="316"/>
                        <a:pt x="25" y="315"/>
                        <a:pt x="16" y="313"/>
                      </a:cubicBezTo>
                      <a:lnTo>
                        <a:pt x="16" y="349"/>
                      </a:lnTo>
                      <a:cubicBezTo>
                        <a:pt x="25" y="353"/>
                        <a:pt x="33" y="355"/>
                        <a:pt x="43" y="355"/>
                      </a:cubicBezTo>
                      <a:cubicBezTo>
                        <a:pt x="56" y="355"/>
                        <a:pt x="70" y="351"/>
                        <a:pt x="81" y="343"/>
                      </a:cubicBezTo>
                      <a:cubicBezTo>
                        <a:pt x="93" y="334"/>
                        <a:pt x="100" y="323"/>
                        <a:pt x="108" y="303"/>
                      </a:cubicBezTo>
                      <a:lnTo>
                        <a:pt x="219" y="0"/>
                      </a:lnTo>
                      <a:lnTo>
                        <a:pt x="17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236"/>
                <p:cNvSpPr>
                  <a:spLocks noEditPoints="1"/>
                </p:cNvSpPr>
                <p:nvPr/>
              </p:nvSpPr>
              <p:spPr bwMode="auto">
                <a:xfrm>
                  <a:off x="374" y="1040"/>
                  <a:ext cx="1410" cy="761"/>
                </a:xfrm>
                <a:custGeom>
                  <a:avLst/>
                  <a:gdLst>
                    <a:gd name="T0" fmla="*/ 3120 w 11033"/>
                    <a:gd name="T1" fmla="*/ 320 h 5948"/>
                    <a:gd name="T2" fmla="*/ 3360 w 11033"/>
                    <a:gd name="T3" fmla="*/ 320 h 5948"/>
                    <a:gd name="T4" fmla="*/ 3654 w 11033"/>
                    <a:gd name="T5" fmla="*/ 320 h 5948"/>
                    <a:gd name="T6" fmla="*/ 3920 w 11033"/>
                    <a:gd name="T7" fmla="*/ 320 h 5948"/>
                    <a:gd name="T8" fmla="*/ 4160 w 11033"/>
                    <a:gd name="T9" fmla="*/ 320 h 5948"/>
                    <a:gd name="T10" fmla="*/ 112 w 11033"/>
                    <a:gd name="T11" fmla="*/ 5888 h 5948"/>
                    <a:gd name="T12" fmla="*/ 282 w 11033"/>
                    <a:gd name="T13" fmla="*/ 5796 h 5948"/>
                    <a:gd name="T14" fmla="*/ 494 w 11033"/>
                    <a:gd name="T15" fmla="*/ 5682 h 5948"/>
                    <a:gd name="T16" fmla="*/ 704 w 11033"/>
                    <a:gd name="T17" fmla="*/ 5567 h 5948"/>
                    <a:gd name="T18" fmla="*/ 916 w 11033"/>
                    <a:gd name="T19" fmla="*/ 5454 h 5948"/>
                    <a:gd name="T20" fmla="*/ 1127 w 11033"/>
                    <a:gd name="T21" fmla="*/ 5340 h 5948"/>
                    <a:gd name="T22" fmla="*/ 1339 w 11033"/>
                    <a:gd name="T23" fmla="*/ 5226 h 5948"/>
                    <a:gd name="T24" fmla="*/ 1550 w 11033"/>
                    <a:gd name="T25" fmla="*/ 5113 h 5948"/>
                    <a:gd name="T26" fmla="*/ 1761 w 11033"/>
                    <a:gd name="T27" fmla="*/ 4999 h 5948"/>
                    <a:gd name="T28" fmla="*/ 1972 w 11033"/>
                    <a:gd name="T29" fmla="*/ 4884 h 5948"/>
                    <a:gd name="T30" fmla="*/ 2160 w 11033"/>
                    <a:gd name="T31" fmla="*/ 4783 h 5948"/>
                    <a:gd name="T32" fmla="*/ 2371 w 11033"/>
                    <a:gd name="T33" fmla="*/ 4669 h 5948"/>
                    <a:gd name="T34" fmla="*/ 2583 w 11033"/>
                    <a:gd name="T35" fmla="*/ 4556 h 5948"/>
                    <a:gd name="T36" fmla="*/ 2788 w 11033"/>
                    <a:gd name="T37" fmla="*/ 4445 h 5948"/>
                    <a:gd name="T38" fmla="*/ 2958 w 11033"/>
                    <a:gd name="T39" fmla="*/ 4353 h 5948"/>
                    <a:gd name="T40" fmla="*/ 3169 w 11033"/>
                    <a:gd name="T41" fmla="*/ 4239 h 5948"/>
                    <a:gd name="T42" fmla="*/ 3380 w 11033"/>
                    <a:gd name="T43" fmla="*/ 4125 h 5948"/>
                    <a:gd name="T44" fmla="*/ 3592 w 11033"/>
                    <a:gd name="T45" fmla="*/ 4011 h 5948"/>
                    <a:gd name="T46" fmla="*/ 3803 w 11033"/>
                    <a:gd name="T47" fmla="*/ 3898 h 5948"/>
                    <a:gd name="T48" fmla="*/ 4014 w 11033"/>
                    <a:gd name="T49" fmla="*/ 3784 h 5948"/>
                    <a:gd name="T50" fmla="*/ 4226 w 11033"/>
                    <a:gd name="T51" fmla="*/ 3670 h 5948"/>
                    <a:gd name="T52" fmla="*/ 4437 w 11033"/>
                    <a:gd name="T53" fmla="*/ 3555 h 5948"/>
                    <a:gd name="T54" fmla="*/ 4648 w 11033"/>
                    <a:gd name="T55" fmla="*/ 3442 h 5948"/>
                    <a:gd name="T56" fmla="*/ 4836 w 11033"/>
                    <a:gd name="T57" fmla="*/ 3340 h 5948"/>
                    <a:gd name="T58" fmla="*/ 5047 w 11033"/>
                    <a:gd name="T59" fmla="*/ 3227 h 5948"/>
                    <a:gd name="T60" fmla="*/ 5259 w 11033"/>
                    <a:gd name="T61" fmla="*/ 3113 h 5948"/>
                    <a:gd name="T62" fmla="*/ 5464 w 11033"/>
                    <a:gd name="T63" fmla="*/ 3002 h 5948"/>
                    <a:gd name="T64" fmla="*/ 5634 w 11033"/>
                    <a:gd name="T65" fmla="*/ 2910 h 5948"/>
                    <a:gd name="T66" fmla="*/ 5845 w 11033"/>
                    <a:gd name="T67" fmla="*/ 2796 h 5948"/>
                    <a:gd name="T68" fmla="*/ 6056 w 11033"/>
                    <a:gd name="T69" fmla="*/ 2682 h 5948"/>
                    <a:gd name="T70" fmla="*/ 6268 w 11033"/>
                    <a:gd name="T71" fmla="*/ 2569 h 5948"/>
                    <a:gd name="T72" fmla="*/ 6479 w 11033"/>
                    <a:gd name="T73" fmla="*/ 2455 h 5948"/>
                    <a:gd name="T74" fmla="*/ 6690 w 11033"/>
                    <a:gd name="T75" fmla="*/ 2341 h 5948"/>
                    <a:gd name="T76" fmla="*/ 6901 w 11033"/>
                    <a:gd name="T77" fmla="*/ 2226 h 5948"/>
                    <a:gd name="T78" fmla="*/ 7113 w 11033"/>
                    <a:gd name="T79" fmla="*/ 2113 h 5948"/>
                    <a:gd name="T80" fmla="*/ 7324 w 11033"/>
                    <a:gd name="T81" fmla="*/ 1999 h 5948"/>
                    <a:gd name="T82" fmla="*/ 7512 w 11033"/>
                    <a:gd name="T83" fmla="*/ 1898 h 5948"/>
                    <a:gd name="T84" fmla="*/ 7723 w 11033"/>
                    <a:gd name="T85" fmla="*/ 1784 h 5948"/>
                    <a:gd name="T86" fmla="*/ 7934 w 11033"/>
                    <a:gd name="T87" fmla="*/ 1670 h 5948"/>
                    <a:gd name="T88" fmla="*/ 8140 w 11033"/>
                    <a:gd name="T89" fmla="*/ 1558 h 5948"/>
                    <a:gd name="T90" fmla="*/ 8310 w 11033"/>
                    <a:gd name="T91" fmla="*/ 1468 h 5948"/>
                    <a:gd name="T92" fmla="*/ 8521 w 11033"/>
                    <a:gd name="T93" fmla="*/ 1354 h 5948"/>
                    <a:gd name="T94" fmla="*/ 8732 w 11033"/>
                    <a:gd name="T95" fmla="*/ 1240 h 5948"/>
                    <a:gd name="T96" fmla="*/ 8944 w 11033"/>
                    <a:gd name="T97" fmla="*/ 1126 h 5948"/>
                    <a:gd name="T98" fmla="*/ 9155 w 11033"/>
                    <a:gd name="T99" fmla="*/ 1012 h 5948"/>
                    <a:gd name="T100" fmla="*/ 9366 w 11033"/>
                    <a:gd name="T101" fmla="*/ 898 h 5948"/>
                    <a:gd name="T102" fmla="*/ 9577 w 11033"/>
                    <a:gd name="T103" fmla="*/ 784 h 5948"/>
                    <a:gd name="T104" fmla="*/ 9789 w 11033"/>
                    <a:gd name="T105" fmla="*/ 670 h 5948"/>
                    <a:gd name="T106" fmla="*/ 10000 w 11033"/>
                    <a:gd name="T107" fmla="*/ 557 h 5948"/>
                    <a:gd name="T108" fmla="*/ 10188 w 11033"/>
                    <a:gd name="T109" fmla="*/ 456 h 5948"/>
                    <a:gd name="T110" fmla="*/ 10399 w 11033"/>
                    <a:gd name="T111" fmla="*/ 342 h 5948"/>
                    <a:gd name="T112" fmla="*/ 10610 w 11033"/>
                    <a:gd name="T113" fmla="*/ 227 h 5948"/>
                    <a:gd name="T114" fmla="*/ 10818 w 11033"/>
                    <a:gd name="T115" fmla="*/ 116 h 5948"/>
                    <a:gd name="T116" fmla="*/ 10986 w 11033"/>
                    <a:gd name="T117" fmla="*/ 25 h 5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33" h="5948">
                      <a:moveTo>
                        <a:pt x="2880" y="320"/>
                      </a:moveTo>
                      <a:lnTo>
                        <a:pt x="2880" y="320"/>
                      </a:lnTo>
                      <a:lnTo>
                        <a:pt x="2934" y="320"/>
                      </a:lnTo>
                      <a:moveTo>
                        <a:pt x="2960" y="320"/>
                      </a:moveTo>
                      <a:lnTo>
                        <a:pt x="2960" y="320"/>
                      </a:lnTo>
                      <a:lnTo>
                        <a:pt x="3014" y="320"/>
                      </a:lnTo>
                      <a:moveTo>
                        <a:pt x="3040" y="320"/>
                      </a:moveTo>
                      <a:lnTo>
                        <a:pt x="3040" y="320"/>
                      </a:lnTo>
                      <a:lnTo>
                        <a:pt x="3094" y="320"/>
                      </a:lnTo>
                      <a:moveTo>
                        <a:pt x="3120" y="320"/>
                      </a:moveTo>
                      <a:lnTo>
                        <a:pt x="3120" y="320"/>
                      </a:lnTo>
                      <a:lnTo>
                        <a:pt x="3174" y="320"/>
                      </a:lnTo>
                      <a:moveTo>
                        <a:pt x="3200" y="320"/>
                      </a:moveTo>
                      <a:lnTo>
                        <a:pt x="3200" y="320"/>
                      </a:lnTo>
                      <a:lnTo>
                        <a:pt x="3254" y="320"/>
                      </a:lnTo>
                      <a:moveTo>
                        <a:pt x="3280" y="320"/>
                      </a:moveTo>
                      <a:lnTo>
                        <a:pt x="3280" y="320"/>
                      </a:lnTo>
                      <a:lnTo>
                        <a:pt x="3334" y="320"/>
                      </a:lnTo>
                      <a:moveTo>
                        <a:pt x="3360" y="320"/>
                      </a:moveTo>
                      <a:lnTo>
                        <a:pt x="3360" y="320"/>
                      </a:lnTo>
                      <a:lnTo>
                        <a:pt x="3414" y="320"/>
                      </a:lnTo>
                      <a:moveTo>
                        <a:pt x="3440" y="320"/>
                      </a:moveTo>
                      <a:lnTo>
                        <a:pt x="3440" y="320"/>
                      </a:lnTo>
                      <a:lnTo>
                        <a:pt x="3494" y="320"/>
                      </a:lnTo>
                      <a:moveTo>
                        <a:pt x="3520" y="320"/>
                      </a:moveTo>
                      <a:lnTo>
                        <a:pt x="3520" y="320"/>
                      </a:lnTo>
                      <a:lnTo>
                        <a:pt x="3574" y="320"/>
                      </a:lnTo>
                      <a:moveTo>
                        <a:pt x="3600" y="320"/>
                      </a:moveTo>
                      <a:lnTo>
                        <a:pt x="3600" y="320"/>
                      </a:lnTo>
                      <a:lnTo>
                        <a:pt x="3654" y="320"/>
                      </a:lnTo>
                      <a:moveTo>
                        <a:pt x="3680" y="320"/>
                      </a:moveTo>
                      <a:lnTo>
                        <a:pt x="3680" y="320"/>
                      </a:lnTo>
                      <a:lnTo>
                        <a:pt x="3734" y="320"/>
                      </a:lnTo>
                      <a:moveTo>
                        <a:pt x="3760" y="320"/>
                      </a:moveTo>
                      <a:lnTo>
                        <a:pt x="3760" y="320"/>
                      </a:lnTo>
                      <a:lnTo>
                        <a:pt x="3814" y="320"/>
                      </a:lnTo>
                      <a:moveTo>
                        <a:pt x="3840" y="320"/>
                      </a:moveTo>
                      <a:lnTo>
                        <a:pt x="3840" y="320"/>
                      </a:lnTo>
                      <a:lnTo>
                        <a:pt x="3894" y="320"/>
                      </a:lnTo>
                      <a:moveTo>
                        <a:pt x="3920" y="320"/>
                      </a:moveTo>
                      <a:lnTo>
                        <a:pt x="3920" y="320"/>
                      </a:lnTo>
                      <a:lnTo>
                        <a:pt x="3974" y="320"/>
                      </a:lnTo>
                      <a:moveTo>
                        <a:pt x="4000" y="320"/>
                      </a:moveTo>
                      <a:lnTo>
                        <a:pt x="4000" y="320"/>
                      </a:lnTo>
                      <a:lnTo>
                        <a:pt x="4054" y="320"/>
                      </a:lnTo>
                      <a:moveTo>
                        <a:pt x="4080" y="320"/>
                      </a:moveTo>
                      <a:lnTo>
                        <a:pt x="4080" y="320"/>
                      </a:lnTo>
                      <a:lnTo>
                        <a:pt x="4134" y="320"/>
                      </a:lnTo>
                      <a:moveTo>
                        <a:pt x="4160" y="320"/>
                      </a:moveTo>
                      <a:lnTo>
                        <a:pt x="4160" y="320"/>
                      </a:lnTo>
                      <a:lnTo>
                        <a:pt x="4214" y="320"/>
                      </a:lnTo>
                      <a:moveTo>
                        <a:pt x="4240" y="320"/>
                      </a:moveTo>
                      <a:lnTo>
                        <a:pt x="4240" y="320"/>
                      </a:lnTo>
                      <a:lnTo>
                        <a:pt x="4242" y="320"/>
                      </a:lnTo>
                      <a:moveTo>
                        <a:pt x="0" y="5948"/>
                      </a:moveTo>
                      <a:lnTo>
                        <a:pt x="0" y="5948"/>
                      </a:lnTo>
                      <a:lnTo>
                        <a:pt x="48" y="5922"/>
                      </a:lnTo>
                      <a:moveTo>
                        <a:pt x="71" y="5910"/>
                      </a:moveTo>
                      <a:lnTo>
                        <a:pt x="71" y="5910"/>
                      </a:lnTo>
                      <a:lnTo>
                        <a:pt x="112" y="5888"/>
                      </a:lnTo>
                      <a:lnTo>
                        <a:pt x="118" y="5885"/>
                      </a:lnTo>
                      <a:moveTo>
                        <a:pt x="141" y="5872"/>
                      </a:moveTo>
                      <a:lnTo>
                        <a:pt x="141" y="5872"/>
                      </a:lnTo>
                      <a:lnTo>
                        <a:pt x="188" y="5846"/>
                      </a:lnTo>
                      <a:moveTo>
                        <a:pt x="212" y="5834"/>
                      </a:moveTo>
                      <a:lnTo>
                        <a:pt x="212" y="5834"/>
                      </a:lnTo>
                      <a:lnTo>
                        <a:pt x="223" y="5828"/>
                      </a:lnTo>
                      <a:lnTo>
                        <a:pt x="259" y="5808"/>
                      </a:lnTo>
                      <a:moveTo>
                        <a:pt x="282" y="5796"/>
                      </a:moveTo>
                      <a:lnTo>
                        <a:pt x="282" y="5796"/>
                      </a:lnTo>
                      <a:lnTo>
                        <a:pt x="329" y="5771"/>
                      </a:lnTo>
                      <a:moveTo>
                        <a:pt x="353" y="5758"/>
                      </a:moveTo>
                      <a:lnTo>
                        <a:pt x="353" y="5758"/>
                      </a:lnTo>
                      <a:lnTo>
                        <a:pt x="400" y="5733"/>
                      </a:lnTo>
                      <a:moveTo>
                        <a:pt x="423" y="5720"/>
                      </a:moveTo>
                      <a:lnTo>
                        <a:pt x="423" y="5720"/>
                      </a:lnTo>
                      <a:lnTo>
                        <a:pt x="447" y="5708"/>
                      </a:lnTo>
                      <a:lnTo>
                        <a:pt x="470" y="5695"/>
                      </a:lnTo>
                      <a:moveTo>
                        <a:pt x="494" y="5682"/>
                      </a:moveTo>
                      <a:lnTo>
                        <a:pt x="494" y="5682"/>
                      </a:lnTo>
                      <a:lnTo>
                        <a:pt x="541" y="5657"/>
                      </a:lnTo>
                      <a:moveTo>
                        <a:pt x="564" y="5644"/>
                      </a:moveTo>
                      <a:lnTo>
                        <a:pt x="564" y="5644"/>
                      </a:lnTo>
                      <a:lnTo>
                        <a:pt x="611" y="5618"/>
                      </a:lnTo>
                      <a:moveTo>
                        <a:pt x="634" y="5606"/>
                      </a:moveTo>
                      <a:lnTo>
                        <a:pt x="634" y="5606"/>
                      </a:lnTo>
                      <a:lnTo>
                        <a:pt x="670" y="5586"/>
                      </a:lnTo>
                      <a:lnTo>
                        <a:pt x="681" y="5580"/>
                      </a:lnTo>
                      <a:moveTo>
                        <a:pt x="704" y="5567"/>
                      </a:moveTo>
                      <a:lnTo>
                        <a:pt x="704" y="5567"/>
                      </a:lnTo>
                      <a:lnTo>
                        <a:pt x="751" y="5542"/>
                      </a:lnTo>
                      <a:moveTo>
                        <a:pt x="775" y="5529"/>
                      </a:moveTo>
                      <a:lnTo>
                        <a:pt x="775" y="5529"/>
                      </a:lnTo>
                      <a:lnTo>
                        <a:pt x="780" y="5526"/>
                      </a:lnTo>
                      <a:lnTo>
                        <a:pt x="822" y="5504"/>
                      </a:lnTo>
                      <a:moveTo>
                        <a:pt x="845" y="5491"/>
                      </a:moveTo>
                      <a:lnTo>
                        <a:pt x="845" y="5491"/>
                      </a:lnTo>
                      <a:lnTo>
                        <a:pt x="892" y="5466"/>
                      </a:lnTo>
                      <a:moveTo>
                        <a:pt x="916" y="5454"/>
                      </a:moveTo>
                      <a:lnTo>
                        <a:pt x="916" y="5454"/>
                      </a:lnTo>
                      <a:lnTo>
                        <a:pt x="963" y="5429"/>
                      </a:lnTo>
                      <a:moveTo>
                        <a:pt x="986" y="5416"/>
                      </a:moveTo>
                      <a:lnTo>
                        <a:pt x="986" y="5416"/>
                      </a:lnTo>
                      <a:lnTo>
                        <a:pt x="1004" y="5406"/>
                      </a:lnTo>
                      <a:lnTo>
                        <a:pt x="1033" y="5391"/>
                      </a:lnTo>
                      <a:moveTo>
                        <a:pt x="1057" y="5378"/>
                      </a:moveTo>
                      <a:lnTo>
                        <a:pt x="1057" y="5378"/>
                      </a:lnTo>
                      <a:lnTo>
                        <a:pt x="1104" y="5352"/>
                      </a:lnTo>
                      <a:moveTo>
                        <a:pt x="1127" y="5340"/>
                      </a:moveTo>
                      <a:lnTo>
                        <a:pt x="1127" y="5340"/>
                      </a:lnTo>
                      <a:lnTo>
                        <a:pt x="1174" y="5315"/>
                      </a:lnTo>
                      <a:moveTo>
                        <a:pt x="1198" y="5302"/>
                      </a:moveTo>
                      <a:lnTo>
                        <a:pt x="1198" y="5302"/>
                      </a:lnTo>
                      <a:lnTo>
                        <a:pt x="1227" y="5286"/>
                      </a:lnTo>
                      <a:lnTo>
                        <a:pt x="1245" y="5277"/>
                      </a:lnTo>
                      <a:moveTo>
                        <a:pt x="1268" y="5264"/>
                      </a:moveTo>
                      <a:lnTo>
                        <a:pt x="1268" y="5264"/>
                      </a:lnTo>
                      <a:lnTo>
                        <a:pt x="1315" y="5239"/>
                      </a:lnTo>
                      <a:moveTo>
                        <a:pt x="1339" y="5226"/>
                      </a:moveTo>
                      <a:lnTo>
                        <a:pt x="1339" y="5226"/>
                      </a:lnTo>
                      <a:lnTo>
                        <a:pt x="1339" y="5226"/>
                      </a:lnTo>
                      <a:lnTo>
                        <a:pt x="1385" y="5201"/>
                      </a:lnTo>
                      <a:moveTo>
                        <a:pt x="1409" y="5188"/>
                      </a:moveTo>
                      <a:lnTo>
                        <a:pt x="1409" y="5188"/>
                      </a:lnTo>
                      <a:lnTo>
                        <a:pt x="1450" y="5166"/>
                      </a:lnTo>
                      <a:lnTo>
                        <a:pt x="1456" y="5163"/>
                      </a:lnTo>
                      <a:moveTo>
                        <a:pt x="1479" y="5150"/>
                      </a:moveTo>
                      <a:lnTo>
                        <a:pt x="1479" y="5150"/>
                      </a:lnTo>
                      <a:lnTo>
                        <a:pt x="1526" y="5125"/>
                      </a:lnTo>
                      <a:moveTo>
                        <a:pt x="1550" y="5113"/>
                      </a:moveTo>
                      <a:lnTo>
                        <a:pt x="1550" y="5113"/>
                      </a:lnTo>
                      <a:lnTo>
                        <a:pt x="1562" y="5106"/>
                      </a:lnTo>
                      <a:lnTo>
                        <a:pt x="1597" y="5087"/>
                      </a:lnTo>
                      <a:moveTo>
                        <a:pt x="1620" y="5075"/>
                      </a:moveTo>
                      <a:lnTo>
                        <a:pt x="1620" y="5075"/>
                      </a:lnTo>
                      <a:lnTo>
                        <a:pt x="1667" y="5050"/>
                      </a:lnTo>
                      <a:moveTo>
                        <a:pt x="1691" y="5037"/>
                      </a:moveTo>
                      <a:lnTo>
                        <a:pt x="1691" y="5037"/>
                      </a:lnTo>
                      <a:lnTo>
                        <a:pt x="1738" y="5012"/>
                      </a:lnTo>
                      <a:moveTo>
                        <a:pt x="1761" y="4999"/>
                      </a:moveTo>
                      <a:lnTo>
                        <a:pt x="1761" y="4999"/>
                      </a:lnTo>
                      <a:lnTo>
                        <a:pt x="1784" y="4986"/>
                      </a:lnTo>
                      <a:lnTo>
                        <a:pt x="1808" y="4973"/>
                      </a:lnTo>
                      <a:moveTo>
                        <a:pt x="1831" y="4960"/>
                      </a:moveTo>
                      <a:lnTo>
                        <a:pt x="1831" y="4960"/>
                      </a:lnTo>
                      <a:lnTo>
                        <a:pt x="1878" y="4935"/>
                      </a:lnTo>
                      <a:moveTo>
                        <a:pt x="1902" y="4922"/>
                      </a:moveTo>
                      <a:lnTo>
                        <a:pt x="1902" y="4922"/>
                      </a:lnTo>
                      <a:lnTo>
                        <a:pt x="1948" y="4897"/>
                      </a:lnTo>
                      <a:moveTo>
                        <a:pt x="1972" y="4884"/>
                      </a:moveTo>
                      <a:lnTo>
                        <a:pt x="1972" y="4884"/>
                      </a:lnTo>
                      <a:lnTo>
                        <a:pt x="2007" y="4865"/>
                      </a:lnTo>
                      <a:lnTo>
                        <a:pt x="2019" y="4859"/>
                      </a:lnTo>
                      <a:moveTo>
                        <a:pt x="2042" y="4846"/>
                      </a:moveTo>
                      <a:lnTo>
                        <a:pt x="2042" y="4846"/>
                      </a:lnTo>
                      <a:lnTo>
                        <a:pt x="2089" y="4821"/>
                      </a:lnTo>
                      <a:moveTo>
                        <a:pt x="2113" y="4808"/>
                      </a:moveTo>
                      <a:lnTo>
                        <a:pt x="2113" y="4808"/>
                      </a:lnTo>
                      <a:lnTo>
                        <a:pt x="2119" y="4805"/>
                      </a:lnTo>
                      <a:lnTo>
                        <a:pt x="2160" y="4783"/>
                      </a:lnTo>
                      <a:moveTo>
                        <a:pt x="2183" y="4770"/>
                      </a:moveTo>
                      <a:lnTo>
                        <a:pt x="2183" y="4770"/>
                      </a:lnTo>
                      <a:lnTo>
                        <a:pt x="2230" y="4745"/>
                      </a:lnTo>
                      <a:moveTo>
                        <a:pt x="2254" y="4733"/>
                      </a:moveTo>
                      <a:lnTo>
                        <a:pt x="2254" y="4733"/>
                      </a:lnTo>
                      <a:lnTo>
                        <a:pt x="2301" y="4707"/>
                      </a:lnTo>
                      <a:moveTo>
                        <a:pt x="2324" y="4694"/>
                      </a:moveTo>
                      <a:lnTo>
                        <a:pt x="2324" y="4694"/>
                      </a:lnTo>
                      <a:lnTo>
                        <a:pt x="2342" y="4685"/>
                      </a:lnTo>
                      <a:lnTo>
                        <a:pt x="2371" y="4669"/>
                      </a:lnTo>
                      <a:moveTo>
                        <a:pt x="2395" y="4657"/>
                      </a:moveTo>
                      <a:lnTo>
                        <a:pt x="2395" y="4657"/>
                      </a:lnTo>
                      <a:lnTo>
                        <a:pt x="2442" y="4631"/>
                      </a:lnTo>
                      <a:moveTo>
                        <a:pt x="2465" y="4619"/>
                      </a:moveTo>
                      <a:lnTo>
                        <a:pt x="2465" y="4619"/>
                      </a:lnTo>
                      <a:lnTo>
                        <a:pt x="2512" y="4594"/>
                      </a:lnTo>
                      <a:moveTo>
                        <a:pt x="2536" y="4581"/>
                      </a:moveTo>
                      <a:lnTo>
                        <a:pt x="2536" y="4581"/>
                      </a:lnTo>
                      <a:lnTo>
                        <a:pt x="2566" y="4565"/>
                      </a:lnTo>
                      <a:lnTo>
                        <a:pt x="2583" y="4556"/>
                      </a:lnTo>
                      <a:moveTo>
                        <a:pt x="2606" y="4543"/>
                      </a:moveTo>
                      <a:lnTo>
                        <a:pt x="2606" y="4543"/>
                      </a:lnTo>
                      <a:lnTo>
                        <a:pt x="2653" y="4518"/>
                      </a:lnTo>
                      <a:moveTo>
                        <a:pt x="2676" y="4505"/>
                      </a:moveTo>
                      <a:lnTo>
                        <a:pt x="2676" y="4505"/>
                      </a:lnTo>
                      <a:lnTo>
                        <a:pt x="2676" y="4505"/>
                      </a:lnTo>
                      <a:lnTo>
                        <a:pt x="2723" y="4480"/>
                      </a:lnTo>
                      <a:moveTo>
                        <a:pt x="2747" y="4467"/>
                      </a:moveTo>
                      <a:lnTo>
                        <a:pt x="2747" y="4467"/>
                      </a:lnTo>
                      <a:lnTo>
                        <a:pt x="2788" y="4445"/>
                      </a:lnTo>
                      <a:lnTo>
                        <a:pt x="2794" y="4442"/>
                      </a:lnTo>
                      <a:moveTo>
                        <a:pt x="2817" y="4429"/>
                      </a:moveTo>
                      <a:lnTo>
                        <a:pt x="2817" y="4429"/>
                      </a:lnTo>
                      <a:lnTo>
                        <a:pt x="2864" y="4404"/>
                      </a:lnTo>
                      <a:moveTo>
                        <a:pt x="2888" y="4392"/>
                      </a:moveTo>
                      <a:lnTo>
                        <a:pt x="2888" y="4392"/>
                      </a:lnTo>
                      <a:lnTo>
                        <a:pt x="2900" y="4385"/>
                      </a:lnTo>
                      <a:lnTo>
                        <a:pt x="2935" y="4366"/>
                      </a:lnTo>
                      <a:moveTo>
                        <a:pt x="2958" y="4353"/>
                      </a:moveTo>
                      <a:lnTo>
                        <a:pt x="2958" y="4353"/>
                      </a:lnTo>
                      <a:lnTo>
                        <a:pt x="3005" y="4328"/>
                      </a:lnTo>
                      <a:moveTo>
                        <a:pt x="3029" y="4315"/>
                      </a:moveTo>
                      <a:lnTo>
                        <a:pt x="3029" y="4315"/>
                      </a:lnTo>
                      <a:lnTo>
                        <a:pt x="3075" y="4290"/>
                      </a:lnTo>
                      <a:moveTo>
                        <a:pt x="3099" y="4277"/>
                      </a:moveTo>
                      <a:lnTo>
                        <a:pt x="3099" y="4277"/>
                      </a:lnTo>
                      <a:lnTo>
                        <a:pt x="3123" y="4264"/>
                      </a:lnTo>
                      <a:lnTo>
                        <a:pt x="3146" y="4251"/>
                      </a:lnTo>
                      <a:moveTo>
                        <a:pt x="3169" y="4239"/>
                      </a:moveTo>
                      <a:lnTo>
                        <a:pt x="3169" y="4239"/>
                      </a:lnTo>
                      <a:lnTo>
                        <a:pt x="3216" y="4213"/>
                      </a:lnTo>
                      <a:moveTo>
                        <a:pt x="3239" y="4201"/>
                      </a:moveTo>
                      <a:lnTo>
                        <a:pt x="3239" y="4201"/>
                      </a:lnTo>
                      <a:lnTo>
                        <a:pt x="3286" y="4175"/>
                      </a:lnTo>
                      <a:moveTo>
                        <a:pt x="3310" y="4163"/>
                      </a:moveTo>
                      <a:lnTo>
                        <a:pt x="3310" y="4163"/>
                      </a:lnTo>
                      <a:lnTo>
                        <a:pt x="3346" y="4144"/>
                      </a:lnTo>
                      <a:lnTo>
                        <a:pt x="3357" y="4138"/>
                      </a:lnTo>
                      <a:moveTo>
                        <a:pt x="3380" y="4125"/>
                      </a:moveTo>
                      <a:lnTo>
                        <a:pt x="3380" y="4125"/>
                      </a:lnTo>
                      <a:lnTo>
                        <a:pt x="3427" y="4100"/>
                      </a:lnTo>
                      <a:moveTo>
                        <a:pt x="3451" y="4087"/>
                      </a:moveTo>
                      <a:lnTo>
                        <a:pt x="3451" y="4087"/>
                      </a:lnTo>
                      <a:lnTo>
                        <a:pt x="3458" y="4084"/>
                      </a:lnTo>
                      <a:lnTo>
                        <a:pt x="3498" y="4062"/>
                      </a:lnTo>
                      <a:moveTo>
                        <a:pt x="3521" y="4049"/>
                      </a:moveTo>
                      <a:lnTo>
                        <a:pt x="3521" y="4049"/>
                      </a:lnTo>
                      <a:lnTo>
                        <a:pt x="3568" y="4024"/>
                      </a:lnTo>
                      <a:moveTo>
                        <a:pt x="3592" y="4011"/>
                      </a:moveTo>
                      <a:lnTo>
                        <a:pt x="3592" y="4011"/>
                      </a:lnTo>
                      <a:lnTo>
                        <a:pt x="3639" y="3986"/>
                      </a:lnTo>
                      <a:moveTo>
                        <a:pt x="3662" y="3973"/>
                      </a:moveTo>
                      <a:lnTo>
                        <a:pt x="3662" y="3973"/>
                      </a:lnTo>
                      <a:lnTo>
                        <a:pt x="3680" y="3964"/>
                      </a:lnTo>
                      <a:lnTo>
                        <a:pt x="3709" y="3948"/>
                      </a:lnTo>
                      <a:moveTo>
                        <a:pt x="3733" y="3936"/>
                      </a:moveTo>
                      <a:lnTo>
                        <a:pt x="3733" y="3936"/>
                      </a:lnTo>
                      <a:lnTo>
                        <a:pt x="3780" y="3910"/>
                      </a:lnTo>
                      <a:moveTo>
                        <a:pt x="3803" y="3898"/>
                      </a:moveTo>
                      <a:lnTo>
                        <a:pt x="3803" y="3898"/>
                      </a:lnTo>
                      <a:lnTo>
                        <a:pt x="3850" y="3872"/>
                      </a:lnTo>
                      <a:moveTo>
                        <a:pt x="3874" y="3860"/>
                      </a:moveTo>
                      <a:lnTo>
                        <a:pt x="3874" y="3860"/>
                      </a:lnTo>
                      <a:lnTo>
                        <a:pt x="3903" y="3844"/>
                      </a:lnTo>
                      <a:lnTo>
                        <a:pt x="3920" y="3834"/>
                      </a:lnTo>
                      <a:moveTo>
                        <a:pt x="3944" y="3822"/>
                      </a:moveTo>
                      <a:lnTo>
                        <a:pt x="3944" y="3822"/>
                      </a:lnTo>
                      <a:lnTo>
                        <a:pt x="3991" y="3796"/>
                      </a:lnTo>
                      <a:moveTo>
                        <a:pt x="4014" y="3784"/>
                      </a:moveTo>
                      <a:lnTo>
                        <a:pt x="4014" y="3784"/>
                      </a:lnTo>
                      <a:lnTo>
                        <a:pt x="4015" y="3784"/>
                      </a:lnTo>
                      <a:lnTo>
                        <a:pt x="4061" y="3759"/>
                      </a:lnTo>
                      <a:moveTo>
                        <a:pt x="4085" y="3746"/>
                      </a:moveTo>
                      <a:lnTo>
                        <a:pt x="4085" y="3746"/>
                      </a:lnTo>
                      <a:lnTo>
                        <a:pt x="4127" y="3724"/>
                      </a:lnTo>
                      <a:lnTo>
                        <a:pt x="4132" y="3721"/>
                      </a:lnTo>
                      <a:moveTo>
                        <a:pt x="4155" y="3708"/>
                      </a:moveTo>
                      <a:lnTo>
                        <a:pt x="4155" y="3708"/>
                      </a:lnTo>
                      <a:lnTo>
                        <a:pt x="4202" y="3683"/>
                      </a:lnTo>
                      <a:moveTo>
                        <a:pt x="4226" y="3670"/>
                      </a:moveTo>
                      <a:lnTo>
                        <a:pt x="4226" y="3670"/>
                      </a:lnTo>
                      <a:lnTo>
                        <a:pt x="4238" y="3664"/>
                      </a:lnTo>
                      <a:lnTo>
                        <a:pt x="4273" y="3644"/>
                      </a:lnTo>
                      <a:moveTo>
                        <a:pt x="4296" y="3632"/>
                      </a:moveTo>
                      <a:lnTo>
                        <a:pt x="4296" y="3632"/>
                      </a:lnTo>
                      <a:lnTo>
                        <a:pt x="4343" y="3606"/>
                      </a:lnTo>
                      <a:moveTo>
                        <a:pt x="4366" y="3593"/>
                      </a:moveTo>
                      <a:lnTo>
                        <a:pt x="4366" y="3593"/>
                      </a:lnTo>
                      <a:lnTo>
                        <a:pt x="4413" y="3568"/>
                      </a:lnTo>
                      <a:moveTo>
                        <a:pt x="4437" y="3555"/>
                      </a:moveTo>
                      <a:lnTo>
                        <a:pt x="4437" y="3555"/>
                      </a:lnTo>
                      <a:lnTo>
                        <a:pt x="4460" y="3542"/>
                      </a:lnTo>
                      <a:lnTo>
                        <a:pt x="4483" y="3530"/>
                      </a:lnTo>
                      <a:moveTo>
                        <a:pt x="4507" y="3517"/>
                      </a:moveTo>
                      <a:lnTo>
                        <a:pt x="4507" y="3517"/>
                      </a:lnTo>
                      <a:lnTo>
                        <a:pt x="4554" y="3492"/>
                      </a:lnTo>
                      <a:moveTo>
                        <a:pt x="4577" y="3480"/>
                      </a:moveTo>
                      <a:lnTo>
                        <a:pt x="4577" y="3480"/>
                      </a:lnTo>
                      <a:lnTo>
                        <a:pt x="4624" y="3454"/>
                      </a:lnTo>
                      <a:moveTo>
                        <a:pt x="4648" y="3442"/>
                      </a:moveTo>
                      <a:lnTo>
                        <a:pt x="4648" y="3442"/>
                      </a:lnTo>
                      <a:lnTo>
                        <a:pt x="4684" y="3422"/>
                      </a:lnTo>
                      <a:lnTo>
                        <a:pt x="4695" y="3416"/>
                      </a:lnTo>
                      <a:moveTo>
                        <a:pt x="4718" y="3404"/>
                      </a:moveTo>
                      <a:lnTo>
                        <a:pt x="4718" y="3404"/>
                      </a:lnTo>
                      <a:lnTo>
                        <a:pt x="4765" y="3378"/>
                      </a:lnTo>
                      <a:moveTo>
                        <a:pt x="4789" y="3366"/>
                      </a:moveTo>
                      <a:lnTo>
                        <a:pt x="4789" y="3366"/>
                      </a:lnTo>
                      <a:lnTo>
                        <a:pt x="4795" y="3362"/>
                      </a:lnTo>
                      <a:lnTo>
                        <a:pt x="4836" y="3340"/>
                      </a:lnTo>
                      <a:moveTo>
                        <a:pt x="4859" y="3328"/>
                      </a:moveTo>
                      <a:lnTo>
                        <a:pt x="4859" y="3328"/>
                      </a:lnTo>
                      <a:lnTo>
                        <a:pt x="4906" y="3303"/>
                      </a:lnTo>
                      <a:moveTo>
                        <a:pt x="4930" y="3290"/>
                      </a:moveTo>
                      <a:lnTo>
                        <a:pt x="4930" y="3290"/>
                      </a:lnTo>
                      <a:lnTo>
                        <a:pt x="4977" y="3265"/>
                      </a:lnTo>
                      <a:moveTo>
                        <a:pt x="5000" y="3252"/>
                      </a:moveTo>
                      <a:lnTo>
                        <a:pt x="5000" y="3252"/>
                      </a:lnTo>
                      <a:lnTo>
                        <a:pt x="5019" y="3242"/>
                      </a:lnTo>
                      <a:lnTo>
                        <a:pt x="5047" y="3227"/>
                      </a:lnTo>
                      <a:moveTo>
                        <a:pt x="5071" y="3214"/>
                      </a:moveTo>
                      <a:lnTo>
                        <a:pt x="5071" y="3214"/>
                      </a:lnTo>
                      <a:lnTo>
                        <a:pt x="5118" y="3189"/>
                      </a:lnTo>
                      <a:moveTo>
                        <a:pt x="5141" y="3176"/>
                      </a:moveTo>
                      <a:lnTo>
                        <a:pt x="5141" y="3176"/>
                      </a:lnTo>
                      <a:lnTo>
                        <a:pt x="5188" y="3151"/>
                      </a:lnTo>
                      <a:moveTo>
                        <a:pt x="5212" y="3138"/>
                      </a:moveTo>
                      <a:lnTo>
                        <a:pt x="5212" y="3138"/>
                      </a:lnTo>
                      <a:lnTo>
                        <a:pt x="5242" y="3122"/>
                      </a:lnTo>
                      <a:lnTo>
                        <a:pt x="5259" y="3113"/>
                      </a:lnTo>
                      <a:moveTo>
                        <a:pt x="5282" y="3101"/>
                      </a:moveTo>
                      <a:lnTo>
                        <a:pt x="5282" y="3101"/>
                      </a:lnTo>
                      <a:lnTo>
                        <a:pt x="5329" y="3075"/>
                      </a:lnTo>
                      <a:moveTo>
                        <a:pt x="5353" y="3063"/>
                      </a:moveTo>
                      <a:lnTo>
                        <a:pt x="5353" y="3063"/>
                      </a:lnTo>
                      <a:lnTo>
                        <a:pt x="5354" y="3062"/>
                      </a:lnTo>
                      <a:lnTo>
                        <a:pt x="5399" y="3037"/>
                      </a:lnTo>
                      <a:moveTo>
                        <a:pt x="5423" y="3025"/>
                      </a:moveTo>
                      <a:lnTo>
                        <a:pt x="5423" y="3025"/>
                      </a:lnTo>
                      <a:lnTo>
                        <a:pt x="5464" y="3002"/>
                      </a:lnTo>
                      <a:lnTo>
                        <a:pt x="5470" y="2999"/>
                      </a:lnTo>
                      <a:moveTo>
                        <a:pt x="5493" y="2986"/>
                      </a:moveTo>
                      <a:lnTo>
                        <a:pt x="5493" y="2986"/>
                      </a:lnTo>
                      <a:lnTo>
                        <a:pt x="5540" y="2961"/>
                      </a:lnTo>
                      <a:moveTo>
                        <a:pt x="5563" y="2948"/>
                      </a:moveTo>
                      <a:lnTo>
                        <a:pt x="5563" y="2948"/>
                      </a:lnTo>
                      <a:lnTo>
                        <a:pt x="5576" y="2941"/>
                      </a:lnTo>
                      <a:lnTo>
                        <a:pt x="5610" y="2923"/>
                      </a:lnTo>
                      <a:moveTo>
                        <a:pt x="5634" y="2910"/>
                      </a:moveTo>
                      <a:lnTo>
                        <a:pt x="5634" y="2910"/>
                      </a:lnTo>
                      <a:lnTo>
                        <a:pt x="5681" y="2884"/>
                      </a:lnTo>
                      <a:moveTo>
                        <a:pt x="5704" y="2872"/>
                      </a:moveTo>
                      <a:lnTo>
                        <a:pt x="5704" y="2872"/>
                      </a:lnTo>
                      <a:lnTo>
                        <a:pt x="5751" y="2847"/>
                      </a:lnTo>
                      <a:moveTo>
                        <a:pt x="5775" y="2834"/>
                      </a:moveTo>
                      <a:lnTo>
                        <a:pt x="5775" y="2834"/>
                      </a:lnTo>
                      <a:lnTo>
                        <a:pt x="5799" y="2821"/>
                      </a:lnTo>
                      <a:lnTo>
                        <a:pt x="5822" y="2809"/>
                      </a:lnTo>
                      <a:moveTo>
                        <a:pt x="5845" y="2796"/>
                      </a:moveTo>
                      <a:lnTo>
                        <a:pt x="5845" y="2796"/>
                      </a:lnTo>
                      <a:lnTo>
                        <a:pt x="5892" y="2771"/>
                      </a:lnTo>
                      <a:moveTo>
                        <a:pt x="5916" y="2758"/>
                      </a:moveTo>
                      <a:lnTo>
                        <a:pt x="5916" y="2758"/>
                      </a:lnTo>
                      <a:lnTo>
                        <a:pt x="5962" y="2733"/>
                      </a:lnTo>
                      <a:moveTo>
                        <a:pt x="5986" y="2720"/>
                      </a:moveTo>
                      <a:lnTo>
                        <a:pt x="5986" y="2720"/>
                      </a:lnTo>
                      <a:lnTo>
                        <a:pt x="6022" y="2701"/>
                      </a:lnTo>
                      <a:lnTo>
                        <a:pt x="6033" y="2695"/>
                      </a:lnTo>
                      <a:moveTo>
                        <a:pt x="6056" y="2682"/>
                      </a:moveTo>
                      <a:lnTo>
                        <a:pt x="6056" y="2682"/>
                      </a:lnTo>
                      <a:lnTo>
                        <a:pt x="6103" y="2657"/>
                      </a:lnTo>
                      <a:moveTo>
                        <a:pt x="6127" y="2645"/>
                      </a:moveTo>
                      <a:lnTo>
                        <a:pt x="6127" y="2645"/>
                      </a:lnTo>
                      <a:lnTo>
                        <a:pt x="6134" y="2641"/>
                      </a:lnTo>
                      <a:lnTo>
                        <a:pt x="6174" y="2619"/>
                      </a:lnTo>
                      <a:moveTo>
                        <a:pt x="6197" y="2607"/>
                      </a:moveTo>
                      <a:lnTo>
                        <a:pt x="6197" y="2607"/>
                      </a:lnTo>
                      <a:lnTo>
                        <a:pt x="6244" y="2582"/>
                      </a:lnTo>
                      <a:moveTo>
                        <a:pt x="6268" y="2569"/>
                      </a:moveTo>
                      <a:lnTo>
                        <a:pt x="6268" y="2569"/>
                      </a:lnTo>
                      <a:lnTo>
                        <a:pt x="6315" y="2544"/>
                      </a:lnTo>
                      <a:moveTo>
                        <a:pt x="6338" y="2531"/>
                      </a:moveTo>
                      <a:lnTo>
                        <a:pt x="6338" y="2531"/>
                      </a:lnTo>
                      <a:lnTo>
                        <a:pt x="6356" y="2521"/>
                      </a:lnTo>
                      <a:lnTo>
                        <a:pt x="6385" y="2506"/>
                      </a:lnTo>
                      <a:moveTo>
                        <a:pt x="6409" y="2493"/>
                      </a:moveTo>
                      <a:lnTo>
                        <a:pt x="6409" y="2493"/>
                      </a:lnTo>
                      <a:lnTo>
                        <a:pt x="6456" y="2468"/>
                      </a:lnTo>
                      <a:moveTo>
                        <a:pt x="6479" y="2455"/>
                      </a:moveTo>
                      <a:lnTo>
                        <a:pt x="6479" y="2455"/>
                      </a:lnTo>
                      <a:lnTo>
                        <a:pt x="6526" y="2430"/>
                      </a:lnTo>
                      <a:moveTo>
                        <a:pt x="6550" y="2417"/>
                      </a:moveTo>
                      <a:lnTo>
                        <a:pt x="6550" y="2417"/>
                      </a:lnTo>
                      <a:lnTo>
                        <a:pt x="6580" y="2401"/>
                      </a:lnTo>
                      <a:lnTo>
                        <a:pt x="6597" y="2392"/>
                      </a:lnTo>
                      <a:moveTo>
                        <a:pt x="6620" y="2379"/>
                      </a:moveTo>
                      <a:lnTo>
                        <a:pt x="6620" y="2379"/>
                      </a:lnTo>
                      <a:lnTo>
                        <a:pt x="6667" y="2354"/>
                      </a:lnTo>
                      <a:moveTo>
                        <a:pt x="6690" y="2341"/>
                      </a:moveTo>
                      <a:lnTo>
                        <a:pt x="6690" y="2341"/>
                      </a:lnTo>
                      <a:lnTo>
                        <a:pt x="6691" y="2341"/>
                      </a:lnTo>
                      <a:lnTo>
                        <a:pt x="6737" y="2316"/>
                      </a:lnTo>
                      <a:moveTo>
                        <a:pt x="6761" y="2303"/>
                      </a:moveTo>
                      <a:lnTo>
                        <a:pt x="6761" y="2303"/>
                      </a:lnTo>
                      <a:lnTo>
                        <a:pt x="6803" y="2280"/>
                      </a:lnTo>
                      <a:lnTo>
                        <a:pt x="6807" y="2277"/>
                      </a:lnTo>
                      <a:moveTo>
                        <a:pt x="6831" y="2265"/>
                      </a:moveTo>
                      <a:lnTo>
                        <a:pt x="6831" y="2265"/>
                      </a:lnTo>
                      <a:lnTo>
                        <a:pt x="6878" y="2239"/>
                      </a:lnTo>
                      <a:moveTo>
                        <a:pt x="6901" y="2226"/>
                      </a:moveTo>
                      <a:lnTo>
                        <a:pt x="6901" y="2226"/>
                      </a:lnTo>
                      <a:lnTo>
                        <a:pt x="6914" y="2220"/>
                      </a:lnTo>
                      <a:lnTo>
                        <a:pt x="6948" y="2201"/>
                      </a:lnTo>
                      <a:moveTo>
                        <a:pt x="6972" y="2189"/>
                      </a:moveTo>
                      <a:lnTo>
                        <a:pt x="6972" y="2189"/>
                      </a:lnTo>
                      <a:lnTo>
                        <a:pt x="7019" y="2163"/>
                      </a:lnTo>
                      <a:moveTo>
                        <a:pt x="7042" y="2151"/>
                      </a:moveTo>
                      <a:lnTo>
                        <a:pt x="7042" y="2151"/>
                      </a:lnTo>
                      <a:lnTo>
                        <a:pt x="7089" y="2126"/>
                      </a:lnTo>
                      <a:moveTo>
                        <a:pt x="7113" y="2113"/>
                      </a:moveTo>
                      <a:lnTo>
                        <a:pt x="7113" y="2113"/>
                      </a:lnTo>
                      <a:lnTo>
                        <a:pt x="7138" y="2100"/>
                      </a:lnTo>
                      <a:lnTo>
                        <a:pt x="7160" y="2088"/>
                      </a:lnTo>
                      <a:moveTo>
                        <a:pt x="7183" y="2075"/>
                      </a:moveTo>
                      <a:lnTo>
                        <a:pt x="7183" y="2075"/>
                      </a:lnTo>
                      <a:lnTo>
                        <a:pt x="7230" y="2050"/>
                      </a:lnTo>
                      <a:moveTo>
                        <a:pt x="7253" y="2037"/>
                      </a:moveTo>
                      <a:lnTo>
                        <a:pt x="7253" y="2037"/>
                      </a:lnTo>
                      <a:lnTo>
                        <a:pt x="7300" y="2012"/>
                      </a:lnTo>
                      <a:moveTo>
                        <a:pt x="7324" y="1999"/>
                      </a:moveTo>
                      <a:lnTo>
                        <a:pt x="7324" y="1999"/>
                      </a:lnTo>
                      <a:lnTo>
                        <a:pt x="7360" y="1980"/>
                      </a:lnTo>
                      <a:lnTo>
                        <a:pt x="7371" y="1974"/>
                      </a:lnTo>
                      <a:moveTo>
                        <a:pt x="7394" y="1961"/>
                      </a:moveTo>
                      <a:lnTo>
                        <a:pt x="7394" y="1961"/>
                      </a:lnTo>
                      <a:lnTo>
                        <a:pt x="7441" y="1936"/>
                      </a:lnTo>
                      <a:moveTo>
                        <a:pt x="7465" y="1924"/>
                      </a:moveTo>
                      <a:lnTo>
                        <a:pt x="7465" y="1924"/>
                      </a:lnTo>
                      <a:lnTo>
                        <a:pt x="7472" y="1920"/>
                      </a:lnTo>
                      <a:lnTo>
                        <a:pt x="7512" y="1898"/>
                      </a:lnTo>
                      <a:moveTo>
                        <a:pt x="7535" y="1885"/>
                      </a:moveTo>
                      <a:lnTo>
                        <a:pt x="7535" y="1885"/>
                      </a:lnTo>
                      <a:lnTo>
                        <a:pt x="7582" y="1860"/>
                      </a:lnTo>
                      <a:moveTo>
                        <a:pt x="7606" y="1847"/>
                      </a:moveTo>
                      <a:lnTo>
                        <a:pt x="7606" y="1847"/>
                      </a:lnTo>
                      <a:lnTo>
                        <a:pt x="7653" y="1822"/>
                      </a:lnTo>
                      <a:moveTo>
                        <a:pt x="7676" y="1810"/>
                      </a:moveTo>
                      <a:lnTo>
                        <a:pt x="7676" y="1810"/>
                      </a:lnTo>
                      <a:lnTo>
                        <a:pt x="7695" y="1800"/>
                      </a:lnTo>
                      <a:lnTo>
                        <a:pt x="7723" y="1784"/>
                      </a:lnTo>
                      <a:moveTo>
                        <a:pt x="7747" y="1772"/>
                      </a:moveTo>
                      <a:lnTo>
                        <a:pt x="7747" y="1772"/>
                      </a:lnTo>
                      <a:lnTo>
                        <a:pt x="7794" y="1747"/>
                      </a:lnTo>
                      <a:moveTo>
                        <a:pt x="7817" y="1734"/>
                      </a:moveTo>
                      <a:lnTo>
                        <a:pt x="7817" y="1734"/>
                      </a:lnTo>
                      <a:lnTo>
                        <a:pt x="7864" y="1709"/>
                      </a:lnTo>
                      <a:moveTo>
                        <a:pt x="7888" y="1696"/>
                      </a:moveTo>
                      <a:lnTo>
                        <a:pt x="7888" y="1696"/>
                      </a:lnTo>
                      <a:lnTo>
                        <a:pt x="7918" y="1680"/>
                      </a:lnTo>
                      <a:lnTo>
                        <a:pt x="7934" y="1670"/>
                      </a:lnTo>
                      <a:moveTo>
                        <a:pt x="7958" y="1658"/>
                      </a:moveTo>
                      <a:lnTo>
                        <a:pt x="7958" y="1658"/>
                      </a:lnTo>
                      <a:lnTo>
                        <a:pt x="8005" y="1632"/>
                      </a:lnTo>
                      <a:moveTo>
                        <a:pt x="8028" y="1619"/>
                      </a:moveTo>
                      <a:lnTo>
                        <a:pt x="8028" y="1619"/>
                      </a:lnTo>
                      <a:lnTo>
                        <a:pt x="8030" y="1618"/>
                      </a:lnTo>
                      <a:lnTo>
                        <a:pt x="8075" y="1594"/>
                      </a:lnTo>
                      <a:moveTo>
                        <a:pt x="8098" y="1581"/>
                      </a:moveTo>
                      <a:lnTo>
                        <a:pt x="8098" y="1581"/>
                      </a:lnTo>
                      <a:lnTo>
                        <a:pt x="8140" y="1558"/>
                      </a:lnTo>
                      <a:lnTo>
                        <a:pt x="8145" y="1556"/>
                      </a:lnTo>
                      <a:moveTo>
                        <a:pt x="8169" y="1543"/>
                      </a:moveTo>
                      <a:lnTo>
                        <a:pt x="8169" y="1543"/>
                      </a:lnTo>
                      <a:lnTo>
                        <a:pt x="8216" y="1518"/>
                      </a:lnTo>
                      <a:moveTo>
                        <a:pt x="8239" y="1505"/>
                      </a:moveTo>
                      <a:lnTo>
                        <a:pt x="8239" y="1505"/>
                      </a:lnTo>
                      <a:lnTo>
                        <a:pt x="8252" y="1498"/>
                      </a:lnTo>
                      <a:lnTo>
                        <a:pt x="8286" y="1480"/>
                      </a:lnTo>
                      <a:moveTo>
                        <a:pt x="8310" y="1468"/>
                      </a:moveTo>
                      <a:lnTo>
                        <a:pt x="8310" y="1468"/>
                      </a:lnTo>
                      <a:lnTo>
                        <a:pt x="8357" y="1442"/>
                      </a:lnTo>
                      <a:moveTo>
                        <a:pt x="8380" y="1430"/>
                      </a:moveTo>
                      <a:lnTo>
                        <a:pt x="8380" y="1430"/>
                      </a:lnTo>
                      <a:lnTo>
                        <a:pt x="8427" y="1404"/>
                      </a:lnTo>
                      <a:moveTo>
                        <a:pt x="8450" y="1392"/>
                      </a:moveTo>
                      <a:lnTo>
                        <a:pt x="8450" y="1392"/>
                      </a:lnTo>
                      <a:lnTo>
                        <a:pt x="8475" y="1378"/>
                      </a:lnTo>
                      <a:lnTo>
                        <a:pt x="8497" y="1366"/>
                      </a:lnTo>
                      <a:moveTo>
                        <a:pt x="8521" y="1354"/>
                      </a:moveTo>
                      <a:lnTo>
                        <a:pt x="8521" y="1354"/>
                      </a:lnTo>
                      <a:lnTo>
                        <a:pt x="8568" y="1328"/>
                      </a:lnTo>
                      <a:moveTo>
                        <a:pt x="8591" y="1316"/>
                      </a:moveTo>
                      <a:lnTo>
                        <a:pt x="8591" y="1316"/>
                      </a:lnTo>
                      <a:lnTo>
                        <a:pt x="8638" y="1291"/>
                      </a:lnTo>
                      <a:moveTo>
                        <a:pt x="8662" y="1278"/>
                      </a:moveTo>
                      <a:lnTo>
                        <a:pt x="8662" y="1278"/>
                      </a:lnTo>
                      <a:lnTo>
                        <a:pt x="8699" y="1258"/>
                      </a:lnTo>
                      <a:lnTo>
                        <a:pt x="8709" y="1253"/>
                      </a:lnTo>
                      <a:moveTo>
                        <a:pt x="8732" y="1240"/>
                      </a:moveTo>
                      <a:lnTo>
                        <a:pt x="8732" y="1240"/>
                      </a:lnTo>
                      <a:lnTo>
                        <a:pt x="8779" y="1215"/>
                      </a:lnTo>
                      <a:moveTo>
                        <a:pt x="8803" y="1202"/>
                      </a:moveTo>
                      <a:lnTo>
                        <a:pt x="8803" y="1202"/>
                      </a:lnTo>
                      <a:lnTo>
                        <a:pt x="8810" y="1198"/>
                      </a:lnTo>
                      <a:lnTo>
                        <a:pt x="8850" y="1177"/>
                      </a:lnTo>
                      <a:moveTo>
                        <a:pt x="8873" y="1164"/>
                      </a:moveTo>
                      <a:lnTo>
                        <a:pt x="8873" y="1164"/>
                      </a:lnTo>
                      <a:lnTo>
                        <a:pt x="8920" y="1139"/>
                      </a:lnTo>
                      <a:moveTo>
                        <a:pt x="8944" y="1126"/>
                      </a:moveTo>
                      <a:lnTo>
                        <a:pt x="8944" y="1126"/>
                      </a:lnTo>
                      <a:lnTo>
                        <a:pt x="8991" y="1101"/>
                      </a:lnTo>
                      <a:moveTo>
                        <a:pt x="9014" y="1089"/>
                      </a:moveTo>
                      <a:lnTo>
                        <a:pt x="9014" y="1089"/>
                      </a:lnTo>
                      <a:lnTo>
                        <a:pt x="9034" y="1078"/>
                      </a:lnTo>
                      <a:lnTo>
                        <a:pt x="9061" y="1063"/>
                      </a:lnTo>
                      <a:moveTo>
                        <a:pt x="9085" y="1051"/>
                      </a:moveTo>
                      <a:lnTo>
                        <a:pt x="9085" y="1051"/>
                      </a:lnTo>
                      <a:lnTo>
                        <a:pt x="9132" y="1025"/>
                      </a:lnTo>
                      <a:moveTo>
                        <a:pt x="9155" y="1012"/>
                      </a:moveTo>
                      <a:lnTo>
                        <a:pt x="9155" y="1012"/>
                      </a:lnTo>
                      <a:lnTo>
                        <a:pt x="9202" y="987"/>
                      </a:lnTo>
                      <a:moveTo>
                        <a:pt x="9225" y="974"/>
                      </a:moveTo>
                      <a:lnTo>
                        <a:pt x="9225" y="974"/>
                      </a:lnTo>
                      <a:lnTo>
                        <a:pt x="9256" y="957"/>
                      </a:lnTo>
                      <a:lnTo>
                        <a:pt x="9272" y="948"/>
                      </a:lnTo>
                      <a:moveTo>
                        <a:pt x="9295" y="936"/>
                      </a:moveTo>
                      <a:lnTo>
                        <a:pt x="9295" y="936"/>
                      </a:lnTo>
                      <a:lnTo>
                        <a:pt x="9342" y="910"/>
                      </a:lnTo>
                      <a:moveTo>
                        <a:pt x="9366" y="898"/>
                      </a:moveTo>
                      <a:lnTo>
                        <a:pt x="9366" y="898"/>
                      </a:lnTo>
                      <a:lnTo>
                        <a:pt x="9367" y="897"/>
                      </a:lnTo>
                      <a:lnTo>
                        <a:pt x="9413" y="872"/>
                      </a:lnTo>
                      <a:moveTo>
                        <a:pt x="9436" y="860"/>
                      </a:moveTo>
                      <a:lnTo>
                        <a:pt x="9436" y="860"/>
                      </a:lnTo>
                      <a:lnTo>
                        <a:pt x="9479" y="837"/>
                      </a:lnTo>
                      <a:lnTo>
                        <a:pt x="9483" y="835"/>
                      </a:lnTo>
                      <a:moveTo>
                        <a:pt x="9507" y="822"/>
                      </a:moveTo>
                      <a:lnTo>
                        <a:pt x="9507" y="822"/>
                      </a:lnTo>
                      <a:lnTo>
                        <a:pt x="9554" y="797"/>
                      </a:lnTo>
                      <a:moveTo>
                        <a:pt x="9577" y="784"/>
                      </a:moveTo>
                      <a:lnTo>
                        <a:pt x="9577" y="784"/>
                      </a:lnTo>
                      <a:lnTo>
                        <a:pt x="9591" y="777"/>
                      </a:lnTo>
                      <a:lnTo>
                        <a:pt x="9624" y="759"/>
                      </a:lnTo>
                      <a:moveTo>
                        <a:pt x="9648" y="746"/>
                      </a:moveTo>
                      <a:lnTo>
                        <a:pt x="9648" y="746"/>
                      </a:lnTo>
                      <a:lnTo>
                        <a:pt x="9695" y="721"/>
                      </a:lnTo>
                      <a:moveTo>
                        <a:pt x="9718" y="708"/>
                      </a:moveTo>
                      <a:lnTo>
                        <a:pt x="9718" y="708"/>
                      </a:lnTo>
                      <a:lnTo>
                        <a:pt x="9765" y="683"/>
                      </a:lnTo>
                      <a:moveTo>
                        <a:pt x="9789" y="670"/>
                      </a:moveTo>
                      <a:lnTo>
                        <a:pt x="9789" y="670"/>
                      </a:lnTo>
                      <a:lnTo>
                        <a:pt x="9814" y="657"/>
                      </a:lnTo>
                      <a:lnTo>
                        <a:pt x="9836" y="645"/>
                      </a:lnTo>
                      <a:moveTo>
                        <a:pt x="9859" y="633"/>
                      </a:moveTo>
                      <a:lnTo>
                        <a:pt x="9859" y="633"/>
                      </a:lnTo>
                      <a:lnTo>
                        <a:pt x="9906" y="607"/>
                      </a:lnTo>
                      <a:moveTo>
                        <a:pt x="9930" y="595"/>
                      </a:moveTo>
                      <a:lnTo>
                        <a:pt x="9930" y="595"/>
                      </a:lnTo>
                      <a:lnTo>
                        <a:pt x="9976" y="569"/>
                      </a:lnTo>
                      <a:moveTo>
                        <a:pt x="10000" y="557"/>
                      </a:moveTo>
                      <a:lnTo>
                        <a:pt x="10000" y="557"/>
                      </a:lnTo>
                      <a:lnTo>
                        <a:pt x="10036" y="537"/>
                      </a:lnTo>
                      <a:lnTo>
                        <a:pt x="10047" y="531"/>
                      </a:lnTo>
                      <a:moveTo>
                        <a:pt x="10070" y="519"/>
                      </a:moveTo>
                      <a:lnTo>
                        <a:pt x="10070" y="519"/>
                      </a:lnTo>
                      <a:lnTo>
                        <a:pt x="10117" y="494"/>
                      </a:lnTo>
                      <a:moveTo>
                        <a:pt x="10141" y="481"/>
                      </a:moveTo>
                      <a:lnTo>
                        <a:pt x="10141" y="481"/>
                      </a:lnTo>
                      <a:lnTo>
                        <a:pt x="10148" y="477"/>
                      </a:lnTo>
                      <a:lnTo>
                        <a:pt x="10188" y="456"/>
                      </a:lnTo>
                      <a:moveTo>
                        <a:pt x="10211" y="443"/>
                      </a:moveTo>
                      <a:lnTo>
                        <a:pt x="10211" y="443"/>
                      </a:lnTo>
                      <a:lnTo>
                        <a:pt x="10258" y="418"/>
                      </a:lnTo>
                      <a:moveTo>
                        <a:pt x="10282" y="405"/>
                      </a:moveTo>
                      <a:lnTo>
                        <a:pt x="10282" y="405"/>
                      </a:lnTo>
                      <a:lnTo>
                        <a:pt x="10329" y="380"/>
                      </a:lnTo>
                      <a:moveTo>
                        <a:pt x="10352" y="367"/>
                      </a:moveTo>
                      <a:lnTo>
                        <a:pt x="10352" y="367"/>
                      </a:lnTo>
                      <a:lnTo>
                        <a:pt x="10371" y="357"/>
                      </a:lnTo>
                      <a:lnTo>
                        <a:pt x="10399" y="342"/>
                      </a:lnTo>
                      <a:moveTo>
                        <a:pt x="10422" y="329"/>
                      </a:moveTo>
                      <a:lnTo>
                        <a:pt x="10422" y="329"/>
                      </a:lnTo>
                      <a:lnTo>
                        <a:pt x="10469" y="303"/>
                      </a:lnTo>
                      <a:moveTo>
                        <a:pt x="10493" y="290"/>
                      </a:moveTo>
                      <a:lnTo>
                        <a:pt x="10493" y="290"/>
                      </a:lnTo>
                      <a:lnTo>
                        <a:pt x="10539" y="265"/>
                      </a:lnTo>
                      <a:moveTo>
                        <a:pt x="10563" y="252"/>
                      </a:moveTo>
                      <a:lnTo>
                        <a:pt x="10563" y="252"/>
                      </a:lnTo>
                      <a:lnTo>
                        <a:pt x="10594" y="236"/>
                      </a:lnTo>
                      <a:lnTo>
                        <a:pt x="10610" y="227"/>
                      </a:lnTo>
                      <a:moveTo>
                        <a:pt x="10633" y="214"/>
                      </a:moveTo>
                      <a:lnTo>
                        <a:pt x="10633" y="214"/>
                      </a:lnTo>
                      <a:lnTo>
                        <a:pt x="10680" y="189"/>
                      </a:lnTo>
                      <a:moveTo>
                        <a:pt x="10704" y="177"/>
                      </a:moveTo>
                      <a:lnTo>
                        <a:pt x="10704" y="177"/>
                      </a:lnTo>
                      <a:lnTo>
                        <a:pt x="10706" y="176"/>
                      </a:lnTo>
                      <a:lnTo>
                        <a:pt x="10751" y="151"/>
                      </a:lnTo>
                      <a:moveTo>
                        <a:pt x="10774" y="139"/>
                      </a:moveTo>
                      <a:lnTo>
                        <a:pt x="10774" y="139"/>
                      </a:lnTo>
                      <a:lnTo>
                        <a:pt x="10818" y="116"/>
                      </a:lnTo>
                      <a:lnTo>
                        <a:pt x="10821" y="114"/>
                      </a:lnTo>
                      <a:moveTo>
                        <a:pt x="10845" y="101"/>
                      </a:moveTo>
                      <a:lnTo>
                        <a:pt x="10845" y="101"/>
                      </a:lnTo>
                      <a:lnTo>
                        <a:pt x="10892" y="75"/>
                      </a:lnTo>
                      <a:moveTo>
                        <a:pt x="10915" y="63"/>
                      </a:moveTo>
                      <a:lnTo>
                        <a:pt x="10915" y="63"/>
                      </a:lnTo>
                      <a:lnTo>
                        <a:pt x="10928" y="56"/>
                      </a:lnTo>
                      <a:lnTo>
                        <a:pt x="10962" y="38"/>
                      </a:lnTo>
                      <a:moveTo>
                        <a:pt x="10986" y="25"/>
                      </a:moveTo>
                      <a:lnTo>
                        <a:pt x="10986" y="25"/>
                      </a:lnTo>
                      <a:lnTo>
                        <a:pt x="11033" y="0"/>
                      </a:lnTo>
                    </a:path>
                  </a:pathLst>
                </a:custGeom>
                <a:noFill/>
                <a:ln w="6350" cap="flat">
                  <a:solidFill>
                    <a:srgbClr val="80808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 name="Freeform 245"/>
                <p:cNvSpPr>
                  <a:spLocks noEditPoints="1"/>
                </p:cNvSpPr>
                <p:nvPr/>
              </p:nvSpPr>
              <p:spPr bwMode="auto">
                <a:xfrm>
                  <a:off x="374" y="1040"/>
                  <a:ext cx="1410" cy="761"/>
                </a:xfrm>
                <a:custGeom>
                  <a:avLst/>
                  <a:gdLst>
                    <a:gd name="T0" fmla="*/ 0 w 11040"/>
                    <a:gd name="T1" fmla="*/ 0 h 5952"/>
                    <a:gd name="T2" fmla="*/ 0 w 11040"/>
                    <a:gd name="T3" fmla="*/ 0 h 5952"/>
                    <a:gd name="T4" fmla="*/ 0 w 11040"/>
                    <a:gd name="T5" fmla="*/ 5952 h 5952"/>
                    <a:gd name="T6" fmla="*/ 11040 w 11040"/>
                    <a:gd name="T7" fmla="*/ 5952 h 5952"/>
                    <a:gd name="T8" fmla="*/ 0 w 11040"/>
                    <a:gd name="T9" fmla="*/ 0 h 5952"/>
                    <a:gd name="T10" fmla="*/ 0 w 11040"/>
                    <a:gd name="T11" fmla="*/ 0 h 5952"/>
                  </a:gdLst>
                  <a:ahLst/>
                  <a:cxnLst>
                    <a:cxn ang="0">
                      <a:pos x="T0" y="T1"/>
                    </a:cxn>
                    <a:cxn ang="0">
                      <a:pos x="T2" y="T3"/>
                    </a:cxn>
                    <a:cxn ang="0">
                      <a:pos x="T4" y="T5"/>
                    </a:cxn>
                    <a:cxn ang="0">
                      <a:pos x="T6" y="T7"/>
                    </a:cxn>
                    <a:cxn ang="0">
                      <a:pos x="T8" y="T9"/>
                    </a:cxn>
                    <a:cxn ang="0">
                      <a:pos x="T10" y="T11"/>
                    </a:cxn>
                  </a:cxnLst>
                  <a:rect l="0" t="0" r="r" b="b"/>
                  <a:pathLst>
                    <a:path w="11040" h="5952">
                      <a:moveTo>
                        <a:pt x="0" y="0"/>
                      </a:moveTo>
                      <a:lnTo>
                        <a:pt x="0" y="0"/>
                      </a:lnTo>
                      <a:lnTo>
                        <a:pt x="0" y="5952"/>
                      </a:lnTo>
                      <a:lnTo>
                        <a:pt x="11040" y="5952"/>
                      </a:lnTo>
                      <a:moveTo>
                        <a:pt x="0" y="0"/>
                      </a:move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 name="Freeform 246"/>
                <p:cNvSpPr>
                  <a:spLocks/>
                </p:cNvSpPr>
                <p:nvPr/>
              </p:nvSpPr>
              <p:spPr bwMode="auto">
                <a:xfrm>
                  <a:off x="1577" y="1194"/>
                  <a:ext cx="20" cy="44"/>
                </a:xfrm>
                <a:custGeom>
                  <a:avLst/>
                  <a:gdLst>
                    <a:gd name="T0" fmla="*/ 84 w 153"/>
                    <a:gd name="T1" fmla="*/ 108 h 349"/>
                    <a:gd name="T2" fmla="*/ 84 w 153"/>
                    <a:gd name="T3" fmla="*/ 108 h 349"/>
                    <a:gd name="T4" fmla="*/ 84 w 153"/>
                    <a:gd name="T5" fmla="*/ 349 h 349"/>
                    <a:gd name="T6" fmla="*/ 153 w 153"/>
                    <a:gd name="T7" fmla="*/ 349 h 349"/>
                    <a:gd name="T8" fmla="*/ 153 w 153"/>
                    <a:gd name="T9" fmla="*/ 0 h 349"/>
                    <a:gd name="T10" fmla="*/ 107 w 153"/>
                    <a:gd name="T11" fmla="*/ 0 h 349"/>
                    <a:gd name="T12" fmla="*/ 0 w 153"/>
                    <a:gd name="T13" fmla="*/ 62 h 349"/>
                    <a:gd name="T14" fmla="*/ 0 w 153"/>
                    <a:gd name="T15" fmla="*/ 108 h 349"/>
                    <a:gd name="T16" fmla="*/ 84 w 153"/>
                    <a:gd name="T17" fmla="*/ 10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49">
                      <a:moveTo>
                        <a:pt x="84" y="108"/>
                      </a:moveTo>
                      <a:lnTo>
                        <a:pt x="84" y="108"/>
                      </a:lnTo>
                      <a:lnTo>
                        <a:pt x="84" y="349"/>
                      </a:lnTo>
                      <a:lnTo>
                        <a:pt x="153" y="349"/>
                      </a:lnTo>
                      <a:lnTo>
                        <a:pt x="153" y="0"/>
                      </a:lnTo>
                      <a:lnTo>
                        <a:pt x="107" y="0"/>
                      </a:lnTo>
                      <a:cubicBezTo>
                        <a:pt x="96" y="41"/>
                        <a:pt x="60" y="62"/>
                        <a:pt x="0" y="62"/>
                      </a:cubicBezTo>
                      <a:lnTo>
                        <a:pt x="0" y="108"/>
                      </a:lnTo>
                      <a:lnTo>
                        <a:pt x="84" y="10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247"/>
                <p:cNvSpPr>
                  <a:spLocks/>
                </p:cNvSpPr>
                <p:nvPr/>
              </p:nvSpPr>
              <p:spPr bwMode="auto">
                <a:xfrm>
                  <a:off x="1612" y="1194"/>
                  <a:ext cx="20" cy="44"/>
                </a:xfrm>
                <a:custGeom>
                  <a:avLst/>
                  <a:gdLst>
                    <a:gd name="T0" fmla="*/ 84 w 153"/>
                    <a:gd name="T1" fmla="*/ 108 h 349"/>
                    <a:gd name="T2" fmla="*/ 84 w 153"/>
                    <a:gd name="T3" fmla="*/ 108 h 349"/>
                    <a:gd name="T4" fmla="*/ 84 w 153"/>
                    <a:gd name="T5" fmla="*/ 349 h 349"/>
                    <a:gd name="T6" fmla="*/ 153 w 153"/>
                    <a:gd name="T7" fmla="*/ 349 h 349"/>
                    <a:gd name="T8" fmla="*/ 153 w 153"/>
                    <a:gd name="T9" fmla="*/ 0 h 349"/>
                    <a:gd name="T10" fmla="*/ 107 w 153"/>
                    <a:gd name="T11" fmla="*/ 0 h 349"/>
                    <a:gd name="T12" fmla="*/ 0 w 153"/>
                    <a:gd name="T13" fmla="*/ 62 h 349"/>
                    <a:gd name="T14" fmla="*/ 0 w 153"/>
                    <a:gd name="T15" fmla="*/ 108 h 349"/>
                    <a:gd name="T16" fmla="*/ 84 w 153"/>
                    <a:gd name="T17" fmla="*/ 10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49">
                      <a:moveTo>
                        <a:pt x="84" y="108"/>
                      </a:moveTo>
                      <a:lnTo>
                        <a:pt x="84" y="108"/>
                      </a:lnTo>
                      <a:lnTo>
                        <a:pt x="84" y="349"/>
                      </a:lnTo>
                      <a:lnTo>
                        <a:pt x="153" y="349"/>
                      </a:lnTo>
                      <a:lnTo>
                        <a:pt x="153" y="0"/>
                      </a:lnTo>
                      <a:lnTo>
                        <a:pt x="107" y="0"/>
                      </a:lnTo>
                      <a:cubicBezTo>
                        <a:pt x="96" y="41"/>
                        <a:pt x="60" y="62"/>
                        <a:pt x="0" y="62"/>
                      </a:cubicBezTo>
                      <a:lnTo>
                        <a:pt x="0" y="108"/>
                      </a:lnTo>
                      <a:lnTo>
                        <a:pt x="84" y="10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248"/>
                <p:cNvSpPr>
                  <a:spLocks noEditPoints="1"/>
                </p:cNvSpPr>
                <p:nvPr/>
              </p:nvSpPr>
              <p:spPr bwMode="auto">
                <a:xfrm>
                  <a:off x="1645" y="1193"/>
                  <a:ext cx="32" cy="47"/>
                </a:xfrm>
                <a:custGeom>
                  <a:avLst/>
                  <a:gdLst>
                    <a:gd name="T0" fmla="*/ 186 w 255"/>
                    <a:gd name="T1" fmla="*/ 359 h 371"/>
                    <a:gd name="T2" fmla="*/ 186 w 255"/>
                    <a:gd name="T3" fmla="*/ 359 h 371"/>
                    <a:gd name="T4" fmla="*/ 255 w 255"/>
                    <a:gd name="T5" fmla="*/ 359 h 371"/>
                    <a:gd name="T6" fmla="*/ 255 w 255"/>
                    <a:gd name="T7" fmla="*/ 0 h 371"/>
                    <a:gd name="T8" fmla="*/ 186 w 255"/>
                    <a:gd name="T9" fmla="*/ 0 h 371"/>
                    <a:gd name="T10" fmla="*/ 186 w 255"/>
                    <a:gd name="T11" fmla="*/ 128 h 371"/>
                    <a:gd name="T12" fmla="*/ 112 w 255"/>
                    <a:gd name="T13" fmla="*/ 89 h 371"/>
                    <a:gd name="T14" fmla="*/ 0 w 255"/>
                    <a:gd name="T15" fmla="*/ 230 h 371"/>
                    <a:gd name="T16" fmla="*/ 29 w 255"/>
                    <a:gd name="T17" fmla="*/ 328 h 371"/>
                    <a:gd name="T18" fmla="*/ 112 w 255"/>
                    <a:gd name="T19" fmla="*/ 371 h 371"/>
                    <a:gd name="T20" fmla="*/ 186 w 255"/>
                    <a:gd name="T21" fmla="*/ 332 h 371"/>
                    <a:gd name="T22" fmla="*/ 186 w 255"/>
                    <a:gd name="T23" fmla="*/ 359 h 371"/>
                    <a:gd name="T24" fmla="*/ 128 w 255"/>
                    <a:gd name="T25" fmla="*/ 146 h 371"/>
                    <a:gd name="T26" fmla="*/ 128 w 255"/>
                    <a:gd name="T27" fmla="*/ 146 h 371"/>
                    <a:gd name="T28" fmla="*/ 186 w 255"/>
                    <a:gd name="T29" fmla="*/ 231 h 371"/>
                    <a:gd name="T30" fmla="*/ 128 w 255"/>
                    <a:gd name="T31" fmla="*/ 313 h 371"/>
                    <a:gd name="T32" fmla="*/ 69 w 255"/>
                    <a:gd name="T33" fmla="*/ 230 h 371"/>
                    <a:gd name="T34" fmla="*/ 128 w 255"/>
                    <a:gd name="T35" fmla="*/ 14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371">
                      <a:moveTo>
                        <a:pt x="186" y="359"/>
                      </a:moveTo>
                      <a:lnTo>
                        <a:pt x="186" y="359"/>
                      </a:lnTo>
                      <a:lnTo>
                        <a:pt x="255" y="359"/>
                      </a:lnTo>
                      <a:lnTo>
                        <a:pt x="255" y="0"/>
                      </a:lnTo>
                      <a:lnTo>
                        <a:pt x="186" y="0"/>
                      </a:lnTo>
                      <a:lnTo>
                        <a:pt x="186" y="128"/>
                      </a:lnTo>
                      <a:cubicBezTo>
                        <a:pt x="168" y="101"/>
                        <a:pt x="145" y="89"/>
                        <a:pt x="112" y="89"/>
                      </a:cubicBezTo>
                      <a:cubicBezTo>
                        <a:pt x="49" y="89"/>
                        <a:pt x="0" y="150"/>
                        <a:pt x="0" y="230"/>
                      </a:cubicBezTo>
                      <a:cubicBezTo>
                        <a:pt x="0" y="266"/>
                        <a:pt x="11" y="303"/>
                        <a:pt x="29" y="328"/>
                      </a:cubicBezTo>
                      <a:cubicBezTo>
                        <a:pt x="47" y="354"/>
                        <a:pt x="80" y="371"/>
                        <a:pt x="112" y="371"/>
                      </a:cubicBezTo>
                      <a:cubicBezTo>
                        <a:pt x="145" y="371"/>
                        <a:pt x="168" y="358"/>
                        <a:pt x="186" y="332"/>
                      </a:cubicBezTo>
                      <a:lnTo>
                        <a:pt x="186" y="359"/>
                      </a:lnTo>
                      <a:close/>
                      <a:moveTo>
                        <a:pt x="128" y="146"/>
                      </a:moveTo>
                      <a:lnTo>
                        <a:pt x="128" y="146"/>
                      </a:lnTo>
                      <a:cubicBezTo>
                        <a:pt x="163" y="146"/>
                        <a:pt x="186" y="180"/>
                        <a:pt x="186" y="231"/>
                      </a:cubicBezTo>
                      <a:cubicBezTo>
                        <a:pt x="186" y="279"/>
                        <a:pt x="162" y="313"/>
                        <a:pt x="128" y="313"/>
                      </a:cubicBezTo>
                      <a:cubicBezTo>
                        <a:pt x="93" y="313"/>
                        <a:pt x="69" y="279"/>
                        <a:pt x="69" y="230"/>
                      </a:cubicBezTo>
                      <a:cubicBezTo>
                        <a:pt x="69" y="181"/>
                        <a:pt x="93" y="146"/>
                        <a:pt x="128" y="14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249"/>
                <p:cNvSpPr>
                  <a:spLocks noEditPoints="1"/>
                </p:cNvSpPr>
                <p:nvPr/>
              </p:nvSpPr>
              <p:spPr bwMode="auto">
                <a:xfrm>
                  <a:off x="1687" y="1193"/>
                  <a:ext cx="36" cy="45"/>
                </a:xfrm>
                <a:custGeom>
                  <a:avLst/>
                  <a:gdLst>
                    <a:gd name="T0" fmla="*/ 0 w 288"/>
                    <a:gd name="T1" fmla="*/ 359 h 359"/>
                    <a:gd name="T2" fmla="*/ 0 w 288"/>
                    <a:gd name="T3" fmla="*/ 359 h 359"/>
                    <a:gd name="T4" fmla="*/ 162 w 288"/>
                    <a:gd name="T5" fmla="*/ 359 h 359"/>
                    <a:gd name="T6" fmla="*/ 252 w 288"/>
                    <a:gd name="T7" fmla="*/ 333 h 359"/>
                    <a:gd name="T8" fmla="*/ 288 w 288"/>
                    <a:gd name="T9" fmla="*/ 256 h 359"/>
                    <a:gd name="T10" fmla="*/ 228 w 288"/>
                    <a:gd name="T11" fmla="*/ 168 h 359"/>
                    <a:gd name="T12" fmla="*/ 277 w 288"/>
                    <a:gd name="T13" fmla="*/ 94 h 359"/>
                    <a:gd name="T14" fmla="*/ 245 w 288"/>
                    <a:gd name="T15" fmla="*/ 26 h 359"/>
                    <a:gd name="T16" fmla="*/ 160 w 288"/>
                    <a:gd name="T17" fmla="*/ 0 h 359"/>
                    <a:gd name="T18" fmla="*/ 0 w 288"/>
                    <a:gd name="T19" fmla="*/ 0 h 359"/>
                    <a:gd name="T20" fmla="*/ 0 w 288"/>
                    <a:gd name="T21" fmla="*/ 359 h 359"/>
                    <a:gd name="T22" fmla="*/ 74 w 288"/>
                    <a:gd name="T23" fmla="*/ 61 h 359"/>
                    <a:gd name="T24" fmla="*/ 74 w 288"/>
                    <a:gd name="T25" fmla="*/ 61 h 359"/>
                    <a:gd name="T26" fmla="*/ 154 w 288"/>
                    <a:gd name="T27" fmla="*/ 61 h 359"/>
                    <a:gd name="T28" fmla="*/ 207 w 288"/>
                    <a:gd name="T29" fmla="*/ 102 h 359"/>
                    <a:gd name="T30" fmla="*/ 154 w 288"/>
                    <a:gd name="T31" fmla="*/ 143 h 359"/>
                    <a:gd name="T32" fmla="*/ 74 w 288"/>
                    <a:gd name="T33" fmla="*/ 143 h 359"/>
                    <a:gd name="T34" fmla="*/ 74 w 288"/>
                    <a:gd name="T35" fmla="*/ 61 h 359"/>
                    <a:gd name="T36" fmla="*/ 74 w 288"/>
                    <a:gd name="T37" fmla="*/ 204 h 359"/>
                    <a:gd name="T38" fmla="*/ 74 w 288"/>
                    <a:gd name="T39" fmla="*/ 204 h 359"/>
                    <a:gd name="T40" fmla="*/ 162 w 288"/>
                    <a:gd name="T41" fmla="*/ 204 h 359"/>
                    <a:gd name="T42" fmla="*/ 217 w 288"/>
                    <a:gd name="T43" fmla="*/ 251 h 359"/>
                    <a:gd name="T44" fmla="*/ 162 w 288"/>
                    <a:gd name="T45" fmla="*/ 298 h 359"/>
                    <a:gd name="T46" fmla="*/ 74 w 288"/>
                    <a:gd name="T47" fmla="*/ 298 h 359"/>
                    <a:gd name="T48" fmla="*/ 74 w 288"/>
                    <a:gd name="T49" fmla="*/ 204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 h="359">
                      <a:moveTo>
                        <a:pt x="0" y="359"/>
                      </a:moveTo>
                      <a:lnTo>
                        <a:pt x="0" y="359"/>
                      </a:lnTo>
                      <a:lnTo>
                        <a:pt x="162" y="359"/>
                      </a:lnTo>
                      <a:cubicBezTo>
                        <a:pt x="203" y="359"/>
                        <a:pt x="231" y="351"/>
                        <a:pt x="252" y="333"/>
                      </a:cubicBezTo>
                      <a:cubicBezTo>
                        <a:pt x="274" y="315"/>
                        <a:pt x="288" y="284"/>
                        <a:pt x="288" y="256"/>
                      </a:cubicBezTo>
                      <a:cubicBezTo>
                        <a:pt x="288" y="220"/>
                        <a:pt x="269" y="192"/>
                        <a:pt x="228" y="168"/>
                      </a:cubicBezTo>
                      <a:cubicBezTo>
                        <a:pt x="264" y="146"/>
                        <a:pt x="277" y="125"/>
                        <a:pt x="277" y="94"/>
                      </a:cubicBezTo>
                      <a:cubicBezTo>
                        <a:pt x="277" y="70"/>
                        <a:pt x="265" y="44"/>
                        <a:pt x="245" y="26"/>
                      </a:cubicBezTo>
                      <a:cubicBezTo>
                        <a:pt x="224" y="8"/>
                        <a:pt x="199" y="0"/>
                        <a:pt x="160" y="0"/>
                      </a:cubicBezTo>
                      <a:lnTo>
                        <a:pt x="0" y="0"/>
                      </a:lnTo>
                      <a:lnTo>
                        <a:pt x="0" y="359"/>
                      </a:lnTo>
                      <a:close/>
                      <a:moveTo>
                        <a:pt x="74" y="61"/>
                      </a:moveTo>
                      <a:lnTo>
                        <a:pt x="74" y="61"/>
                      </a:lnTo>
                      <a:lnTo>
                        <a:pt x="154" y="61"/>
                      </a:lnTo>
                      <a:cubicBezTo>
                        <a:pt x="188" y="61"/>
                        <a:pt x="207" y="76"/>
                        <a:pt x="207" y="102"/>
                      </a:cubicBezTo>
                      <a:cubicBezTo>
                        <a:pt x="207" y="129"/>
                        <a:pt x="188" y="143"/>
                        <a:pt x="154" y="143"/>
                      </a:cubicBezTo>
                      <a:lnTo>
                        <a:pt x="74" y="143"/>
                      </a:lnTo>
                      <a:lnTo>
                        <a:pt x="74" y="61"/>
                      </a:lnTo>
                      <a:close/>
                      <a:moveTo>
                        <a:pt x="74" y="204"/>
                      </a:moveTo>
                      <a:lnTo>
                        <a:pt x="74" y="204"/>
                      </a:lnTo>
                      <a:lnTo>
                        <a:pt x="162" y="204"/>
                      </a:lnTo>
                      <a:cubicBezTo>
                        <a:pt x="198" y="204"/>
                        <a:pt x="217" y="221"/>
                        <a:pt x="217" y="251"/>
                      </a:cubicBezTo>
                      <a:cubicBezTo>
                        <a:pt x="217" y="281"/>
                        <a:pt x="198" y="298"/>
                        <a:pt x="162" y="298"/>
                      </a:cubicBezTo>
                      <a:lnTo>
                        <a:pt x="74" y="298"/>
                      </a:lnTo>
                      <a:lnTo>
                        <a:pt x="74" y="20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250"/>
                <p:cNvSpPr>
                  <a:spLocks noEditPoints="1"/>
                </p:cNvSpPr>
                <p:nvPr/>
              </p:nvSpPr>
              <p:spPr bwMode="auto">
                <a:xfrm>
                  <a:off x="1714" y="1065"/>
                  <a:ext cx="47" cy="266"/>
                </a:xfrm>
                <a:custGeom>
                  <a:avLst/>
                  <a:gdLst>
                    <a:gd name="T0" fmla="*/ 368 w 368"/>
                    <a:gd name="T1" fmla="*/ 2083 h 2083"/>
                    <a:gd name="T2" fmla="*/ 368 w 368"/>
                    <a:gd name="T3" fmla="*/ 2083 h 2083"/>
                    <a:gd name="T4" fmla="*/ 0 w 368"/>
                    <a:gd name="T5" fmla="*/ 2083 h 2083"/>
                    <a:gd name="T6" fmla="*/ 368 w 368"/>
                    <a:gd name="T7" fmla="*/ 0 h 2083"/>
                    <a:gd name="T8" fmla="*/ 368 w 368"/>
                    <a:gd name="T9" fmla="*/ 0 h 2083"/>
                    <a:gd name="T10" fmla="*/ 0 w 368"/>
                    <a:gd name="T11" fmla="*/ 0 h 2083"/>
                    <a:gd name="T12" fmla="*/ 184 w 368"/>
                    <a:gd name="T13" fmla="*/ 0 h 2083"/>
                    <a:gd name="T14" fmla="*/ 184 w 368"/>
                    <a:gd name="T15" fmla="*/ 0 h 2083"/>
                    <a:gd name="T16" fmla="*/ 184 w 368"/>
                    <a:gd name="T17" fmla="*/ 2083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2083">
                      <a:moveTo>
                        <a:pt x="368" y="2083"/>
                      </a:moveTo>
                      <a:lnTo>
                        <a:pt x="368" y="2083"/>
                      </a:lnTo>
                      <a:lnTo>
                        <a:pt x="0" y="2083"/>
                      </a:lnTo>
                      <a:moveTo>
                        <a:pt x="368" y="0"/>
                      </a:moveTo>
                      <a:lnTo>
                        <a:pt x="368" y="0"/>
                      </a:lnTo>
                      <a:lnTo>
                        <a:pt x="0" y="0"/>
                      </a:lnTo>
                      <a:moveTo>
                        <a:pt x="184" y="0"/>
                      </a:moveTo>
                      <a:lnTo>
                        <a:pt x="184" y="0"/>
                      </a:lnTo>
                      <a:lnTo>
                        <a:pt x="184" y="2083"/>
                      </a:lnTo>
                    </a:path>
                  </a:pathLst>
                </a:custGeom>
                <a:noFill/>
                <a:ln w="1270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 name="Freeform 251"/>
                <p:cNvSpPr>
                  <a:spLocks noEditPoints="1"/>
                </p:cNvSpPr>
                <p:nvPr/>
              </p:nvSpPr>
              <p:spPr bwMode="auto">
                <a:xfrm>
                  <a:off x="1714" y="1065"/>
                  <a:ext cx="47" cy="266"/>
                </a:xfrm>
                <a:custGeom>
                  <a:avLst/>
                  <a:gdLst>
                    <a:gd name="T0" fmla="*/ 368 w 368"/>
                    <a:gd name="T1" fmla="*/ 2083 h 2083"/>
                    <a:gd name="T2" fmla="*/ 368 w 368"/>
                    <a:gd name="T3" fmla="*/ 2083 h 2083"/>
                    <a:gd name="T4" fmla="*/ 0 w 368"/>
                    <a:gd name="T5" fmla="*/ 2083 h 2083"/>
                    <a:gd name="T6" fmla="*/ 368 w 368"/>
                    <a:gd name="T7" fmla="*/ 0 h 2083"/>
                    <a:gd name="T8" fmla="*/ 368 w 368"/>
                    <a:gd name="T9" fmla="*/ 0 h 2083"/>
                    <a:gd name="T10" fmla="*/ 0 w 368"/>
                    <a:gd name="T11" fmla="*/ 0 h 2083"/>
                  </a:gdLst>
                  <a:ahLst/>
                  <a:cxnLst>
                    <a:cxn ang="0">
                      <a:pos x="T0" y="T1"/>
                    </a:cxn>
                    <a:cxn ang="0">
                      <a:pos x="T2" y="T3"/>
                    </a:cxn>
                    <a:cxn ang="0">
                      <a:pos x="T4" y="T5"/>
                    </a:cxn>
                    <a:cxn ang="0">
                      <a:pos x="T6" y="T7"/>
                    </a:cxn>
                    <a:cxn ang="0">
                      <a:pos x="T8" y="T9"/>
                    </a:cxn>
                    <a:cxn ang="0">
                      <a:pos x="T10" y="T11"/>
                    </a:cxn>
                  </a:cxnLst>
                  <a:rect l="0" t="0" r="r" b="b"/>
                  <a:pathLst>
                    <a:path w="368" h="2083">
                      <a:moveTo>
                        <a:pt x="368" y="2083"/>
                      </a:moveTo>
                      <a:lnTo>
                        <a:pt x="368" y="2083"/>
                      </a:lnTo>
                      <a:lnTo>
                        <a:pt x="0" y="2083"/>
                      </a:lnTo>
                      <a:moveTo>
                        <a:pt x="368" y="0"/>
                      </a:moveTo>
                      <a:lnTo>
                        <a:pt x="368"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85" name="Group 384"/>
              <p:cNvGrpSpPr/>
              <p:nvPr/>
            </p:nvGrpSpPr>
            <p:grpSpPr>
              <a:xfrm>
                <a:off x="6720138" y="2036364"/>
                <a:ext cx="1355920" cy="1309855"/>
                <a:chOff x="2499360" y="1670770"/>
                <a:chExt cx="533381" cy="462609"/>
              </a:xfrm>
            </p:grpSpPr>
            <p:sp>
              <p:nvSpPr>
                <p:cNvPr id="390" name="Rectangle 389"/>
                <p:cNvSpPr/>
                <p:nvPr/>
              </p:nvSpPr>
              <p:spPr>
                <a:xfrm>
                  <a:off x="2499360" y="1839566"/>
                  <a:ext cx="335280" cy="1828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1" name="Rectangle 390"/>
                <p:cNvSpPr/>
                <p:nvPr/>
              </p:nvSpPr>
              <p:spPr>
                <a:xfrm rot="249749">
                  <a:off x="2697461" y="1670770"/>
                  <a:ext cx="335280" cy="4626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86" name="Straight Arrow Connector 385"/>
              <p:cNvCxnSpPr>
                <a:stCxn id="424" idx="55"/>
              </p:cNvCxnSpPr>
              <p:nvPr/>
            </p:nvCxnSpPr>
            <p:spPr>
              <a:xfrm>
                <a:off x="7202121" y="2211608"/>
                <a:ext cx="17598" cy="1240759"/>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87" name="TextBox 386"/>
              <p:cNvSpPr txBox="1"/>
              <p:nvPr/>
            </p:nvSpPr>
            <p:spPr>
              <a:xfrm>
                <a:off x="7179108" y="2514301"/>
                <a:ext cx="989574" cy="461665"/>
              </a:xfrm>
              <a:prstGeom prst="rect">
                <a:avLst/>
              </a:prstGeom>
              <a:noFill/>
            </p:spPr>
            <p:txBody>
              <a:bodyPr wrap="none" rtlCol="0">
                <a:spAutoFit/>
              </a:bodyPr>
              <a:lstStyle/>
              <a:p>
                <a:r>
                  <a:rPr lang="en-US" sz="2400" dirty="0" smtClean="0"/>
                  <a:t>-11 dB</a:t>
                </a:r>
                <a:endParaRPr lang="en-US" sz="2400" dirty="0"/>
              </a:p>
            </p:txBody>
          </p:sp>
          <p:sp>
            <p:nvSpPr>
              <p:cNvPr id="388" name="TextBox 387"/>
              <p:cNvSpPr txBox="1"/>
              <p:nvPr/>
            </p:nvSpPr>
            <p:spPr>
              <a:xfrm rot="16200000">
                <a:off x="-981951" y="3529296"/>
                <a:ext cx="4382179" cy="461665"/>
              </a:xfrm>
              <a:prstGeom prst="rect">
                <a:avLst/>
              </a:prstGeom>
              <a:solidFill>
                <a:schemeClr val="bg1"/>
              </a:solidFill>
            </p:spPr>
            <p:txBody>
              <a:bodyPr wrap="none" rtlCol="0">
                <a:spAutoFit/>
              </a:bodyPr>
              <a:lstStyle/>
              <a:p>
                <a:r>
                  <a:rPr lang="en-US" sz="2400" dirty="0" smtClean="0"/>
                  <a:t>Interference After Alignment (dB)</a:t>
                </a:r>
                <a:endParaRPr lang="en-US" sz="2400" dirty="0"/>
              </a:p>
            </p:txBody>
          </p:sp>
          <p:sp>
            <p:nvSpPr>
              <p:cNvPr id="389" name="TextBox 388"/>
              <p:cNvSpPr txBox="1"/>
              <p:nvPr/>
            </p:nvSpPr>
            <p:spPr>
              <a:xfrm>
                <a:off x="2725495" y="5790609"/>
                <a:ext cx="4591371" cy="461665"/>
              </a:xfrm>
              <a:prstGeom prst="rect">
                <a:avLst/>
              </a:prstGeom>
              <a:solidFill>
                <a:schemeClr val="bg1"/>
              </a:solidFill>
            </p:spPr>
            <p:txBody>
              <a:bodyPr wrap="none" rtlCol="0">
                <a:spAutoFit/>
              </a:bodyPr>
              <a:lstStyle/>
              <a:p>
                <a:r>
                  <a:rPr lang="en-US" sz="2400" dirty="0" smtClean="0"/>
                  <a:t>Interference Before Alignment (dB)</a:t>
                </a:r>
                <a:endParaRPr lang="en-US" sz="2400" dirty="0"/>
              </a:p>
            </p:txBody>
          </p:sp>
        </p:grpSp>
        <p:cxnSp>
          <p:nvCxnSpPr>
            <p:cNvPr id="382" name="Straight Connector 381"/>
            <p:cNvCxnSpPr/>
            <p:nvPr/>
          </p:nvCxnSpPr>
          <p:spPr>
            <a:xfrm flipV="1">
              <a:off x="4191869" y="3452367"/>
              <a:ext cx="3037327" cy="1868224"/>
            </a:xfrm>
            <a:prstGeom prst="line">
              <a:avLst/>
            </a:prstGeom>
            <a:ln w="9525"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6120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77778E-7 1.11111E-6 L -0.29566 -0.2206 " pathEditMode="relative" rAng="0" ptsTypes="AA">
                                      <p:cBhvr>
                                        <p:cTn id="6" dur="2000" fill="hold"/>
                                        <p:tgtEl>
                                          <p:spTgt spid="4"/>
                                        </p:tgtEl>
                                        <p:attrNameLst>
                                          <p:attrName>ppt_x</p:attrName>
                                          <p:attrName>ppt_y</p:attrName>
                                        </p:attrNameLst>
                                      </p:cBhvr>
                                      <p:rCtr x="-14792" y="-11042"/>
                                    </p:animMotion>
                                  </p:childTnLst>
                                </p:cTn>
                              </p:par>
                              <p:par>
                                <p:cTn id="7" presetID="6" presetClass="emph" presetSubtype="0" fill="hold" nodeType="withEffect">
                                  <p:stCondLst>
                                    <p:cond delay="0"/>
                                  </p:stCondLst>
                                  <p:childTnLst>
                                    <p:animScale>
                                      <p:cBhvr>
                                        <p:cTn id="8" dur="2000" fill="hold"/>
                                        <p:tgtEl>
                                          <p:spTgt spid="4"/>
                                        </p:tgtEl>
                                      </p:cBhvr>
                                      <p:by x="50000" y="50000"/>
                                    </p:animScale>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1" nodeType="after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26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15" grpId="0"/>
      <p:bldP spid="21" grpId="0" animBg="1"/>
      <p:bldP spid="2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Experiment</a:t>
            </a:r>
            <a:endParaRPr lang="en-US" dirty="0"/>
          </a:p>
        </p:txBody>
      </p:sp>
      <p:sp>
        <p:nvSpPr>
          <p:cNvPr id="3" name="Content Placeholder 2"/>
          <p:cNvSpPr>
            <a:spLocks noGrp="1"/>
          </p:cNvSpPr>
          <p:nvPr>
            <p:ph idx="1"/>
          </p:nvPr>
        </p:nvSpPr>
        <p:spPr>
          <a:xfrm>
            <a:off x="457200" y="1417638"/>
            <a:ext cx="8099425" cy="4271182"/>
          </a:xfrm>
        </p:spPr>
        <p:txBody>
          <a:bodyPr>
            <a:normAutofit/>
          </a:bodyPr>
          <a:lstStyle/>
          <a:p>
            <a:r>
              <a:rPr lang="en-US" sz="2800" dirty="0" smtClean="0"/>
              <a:t>20 node </a:t>
            </a:r>
            <a:r>
              <a:rPr lang="en-US" sz="2800" dirty="0" err="1" smtClean="0"/>
              <a:t>testbed</a:t>
            </a:r>
            <a:r>
              <a:rPr lang="en-US" sz="2800" dirty="0" smtClean="0"/>
              <a:t>: 6 APs, 14 clients</a:t>
            </a:r>
          </a:p>
          <a:p>
            <a:r>
              <a:rPr lang="en-US" sz="2800" dirty="0" smtClean="0"/>
              <a:t>APs are 3-antennas nodes </a:t>
            </a:r>
          </a:p>
          <a:p>
            <a:r>
              <a:rPr lang="en-US" sz="2800" dirty="0" smtClean="0"/>
              <a:t>Clients are a mix of 1, 2 and 3-antenna nodes</a:t>
            </a:r>
          </a:p>
          <a:p>
            <a:r>
              <a:rPr lang="en-US" sz="2800" dirty="0" smtClean="0"/>
              <a:t>Measure throughput for TCP </a:t>
            </a:r>
            <a:r>
              <a:rPr lang="en-US" sz="2800" dirty="0"/>
              <a:t>flows</a:t>
            </a:r>
          </a:p>
          <a:p>
            <a:endParaRPr lang="en-US" sz="2800" dirty="0" smtClean="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365" y="4023455"/>
            <a:ext cx="4386613" cy="2807593"/>
          </a:xfrm>
          <a:prstGeom prst="rect">
            <a:avLst/>
          </a:prstGeom>
        </p:spPr>
      </p:pic>
      <p:sp>
        <p:nvSpPr>
          <p:cNvPr id="5" name="Rectangle 4"/>
          <p:cNvSpPr/>
          <p:nvPr/>
        </p:nvSpPr>
        <p:spPr>
          <a:xfrm>
            <a:off x="6834921" y="5033813"/>
            <a:ext cx="184728" cy="173182"/>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031192" y="4887763"/>
            <a:ext cx="565880" cy="400110"/>
          </a:xfrm>
          <a:prstGeom prst="rect">
            <a:avLst/>
          </a:prstGeom>
          <a:noFill/>
        </p:spPr>
        <p:txBody>
          <a:bodyPr wrap="none" rtlCol="0">
            <a:spAutoFit/>
          </a:bodyPr>
          <a:lstStyle/>
          <a:p>
            <a:r>
              <a:rPr lang="en-US" sz="2000" dirty="0" smtClean="0"/>
              <a:t>APs</a:t>
            </a:r>
            <a:endParaRPr lang="en-US" sz="2000" dirty="0"/>
          </a:p>
        </p:txBody>
      </p:sp>
      <p:sp>
        <p:nvSpPr>
          <p:cNvPr id="7" name="Oval 6"/>
          <p:cNvSpPr/>
          <p:nvPr/>
        </p:nvSpPr>
        <p:spPr>
          <a:xfrm>
            <a:off x="6823376" y="5391725"/>
            <a:ext cx="196271" cy="207819"/>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19647" y="5267991"/>
            <a:ext cx="887733" cy="400110"/>
          </a:xfrm>
          <a:prstGeom prst="rect">
            <a:avLst/>
          </a:prstGeom>
          <a:noFill/>
        </p:spPr>
        <p:txBody>
          <a:bodyPr wrap="none" rtlCol="0">
            <a:spAutoFit/>
          </a:bodyPr>
          <a:lstStyle/>
          <a:p>
            <a:r>
              <a:rPr lang="en-US" sz="2000" dirty="0" smtClean="0"/>
              <a:t>Clients</a:t>
            </a:r>
            <a:endParaRPr lang="en-US" sz="2000" dirty="0"/>
          </a:p>
        </p:txBody>
      </p:sp>
    </p:spTree>
    <p:extLst>
      <p:ext uri="{BB962C8B-B14F-4D97-AF65-F5344CB8AC3E}">
        <p14:creationId xmlns:p14="http://schemas.microsoft.com/office/powerpoint/2010/main" val="307508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992188" y="1798638"/>
            <a:ext cx="6719887" cy="3706812"/>
            <a:chOff x="625" y="1133"/>
            <a:chExt cx="4233" cy="2335"/>
          </a:xfrm>
        </p:grpSpPr>
        <p:sp>
          <p:nvSpPr>
            <p:cNvPr id="4" name="AutoShape 3"/>
            <p:cNvSpPr>
              <a:spLocks noChangeAspect="1" noChangeArrowheads="1" noTextEdit="1"/>
            </p:cNvSpPr>
            <p:nvPr/>
          </p:nvSpPr>
          <p:spPr bwMode="auto">
            <a:xfrm>
              <a:off x="625" y="1133"/>
              <a:ext cx="4233" cy="2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 name="Group 205"/>
            <p:cNvGrpSpPr>
              <a:grpSpLocks/>
            </p:cNvGrpSpPr>
            <p:nvPr/>
          </p:nvGrpSpPr>
          <p:grpSpPr bwMode="auto">
            <a:xfrm>
              <a:off x="852" y="1242"/>
              <a:ext cx="3797" cy="2178"/>
              <a:chOff x="852" y="1242"/>
              <a:chExt cx="3797" cy="2178"/>
            </a:xfrm>
          </p:grpSpPr>
          <p:sp>
            <p:nvSpPr>
              <p:cNvPr id="43" name="Freeform 5"/>
              <p:cNvSpPr>
                <a:spLocks/>
              </p:cNvSpPr>
              <p:nvPr/>
            </p:nvSpPr>
            <p:spPr bwMode="auto">
              <a:xfrm>
                <a:off x="1401" y="3022"/>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6"/>
              <p:cNvSpPr>
                <a:spLocks noEditPoints="1"/>
              </p:cNvSpPr>
              <p:nvPr/>
            </p:nvSpPr>
            <p:spPr bwMode="auto">
              <a:xfrm>
                <a:off x="1244" y="2970"/>
                <a:ext cx="66" cy="102"/>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7"/>
              <p:cNvSpPr>
                <a:spLocks/>
              </p:cNvSpPr>
              <p:nvPr/>
            </p:nvSpPr>
            <p:spPr bwMode="auto">
              <a:xfrm>
                <a:off x="1401" y="2734"/>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8"/>
              <p:cNvSpPr>
                <a:spLocks/>
              </p:cNvSpPr>
              <p:nvPr/>
            </p:nvSpPr>
            <p:spPr bwMode="auto">
              <a:xfrm>
                <a:off x="1243" y="2682"/>
                <a:ext cx="67" cy="102"/>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
              <p:cNvSpPr>
                <a:spLocks/>
              </p:cNvSpPr>
              <p:nvPr/>
            </p:nvSpPr>
            <p:spPr bwMode="auto">
              <a:xfrm>
                <a:off x="1401" y="2446"/>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0"/>
              <p:cNvSpPr>
                <a:spLocks/>
              </p:cNvSpPr>
              <p:nvPr/>
            </p:nvSpPr>
            <p:spPr bwMode="auto">
              <a:xfrm>
                <a:off x="1174" y="2394"/>
                <a:ext cx="35" cy="99"/>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1"/>
              <p:cNvSpPr>
                <a:spLocks noEditPoints="1"/>
              </p:cNvSpPr>
              <p:nvPr/>
            </p:nvSpPr>
            <p:spPr bwMode="auto">
              <a:xfrm>
                <a:off x="1244" y="2394"/>
                <a:ext cx="66" cy="102"/>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2"/>
              <p:cNvSpPr>
                <a:spLocks/>
              </p:cNvSpPr>
              <p:nvPr/>
            </p:nvSpPr>
            <p:spPr bwMode="auto">
              <a:xfrm>
                <a:off x="1401" y="2158"/>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3"/>
              <p:cNvSpPr>
                <a:spLocks/>
              </p:cNvSpPr>
              <p:nvPr/>
            </p:nvSpPr>
            <p:spPr bwMode="auto">
              <a:xfrm>
                <a:off x="1174" y="2106"/>
                <a:ext cx="35" cy="99"/>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4"/>
              <p:cNvSpPr>
                <a:spLocks/>
              </p:cNvSpPr>
              <p:nvPr/>
            </p:nvSpPr>
            <p:spPr bwMode="auto">
              <a:xfrm>
                <a:off x="1243" y="2106"/>
                <a:ext cx="67" cy="102"/>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5"/>
              <p:cNvSpPr>
                <a:spLocks/>
              </p:cNvSpPr>
              <p:nvPr/>
            </p:nvSpPr>
            <p:spPr bwMode="auto">
              <a:xfrm>
                <a:off x="1401" y="1870"/>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6"/>
              <p:cNvSpPr>
                <a:spLocks/>
              </p:cNvSpPr>
              <p:nvPr/>
            </p:nvSpPr>
            <p:spPr bwMode="auto">
              <a:xfrm>
                <a:off x="1165" y="1818"/>
                <a:ext cx="67" cy="99"/>
              </a:xfrm>
              <a:custGeom>
                <a:avLst/>
                <a:gdLst>
                  <a:gd name="T0" fmla="*/ 226 w 229"/>
                  <a:gd name="T1" fmla="*/ 298 h 340"/>
                  <a:gd name="T2" fmla="*/ 226 w 229"/>
                  <a:gd name="T3" fmla="*/ 298 h 340"/>
                  <a:gd name="T4" fmla="*/ 47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8 w 229"/>
                  <a:gd name="T25" fmla="*/ 37 h 340"/>
                  <a:gd name="T26" fmla="*/ 185 w 229"/>
                  <a:gd name="T27" fmla="*/ 100 h 340"/>
                  <a:gd name="T28" fmla="*/ 139 w 229"/>
                  <a:gd name="T29" fmla="*/ 168 h 340"/>
                  <a:gd name="T30" fmla="*/ 95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7"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1" y="95"/>
                      <a:pt x="54" y="81"/>
                      <a:pt x="60" y="70"/>
                    </a:cubicBezTo>
                    <a:cubicBezTo>
                      <a:pt x="71" y="49"/>
                      <a:pt x="93" y="37"/>
                      <a:pt x="118" y="37"/>
                    </a:cubicBezTo>
                    <a:cubicBezTo>
                      <a:pt x="157" y="37"/>
                      <a:pt x="185" y="64"/>
                      <a:pt x="185" y="100"/>
                    </a:cubicBezTo>
                    <a:cubicBezTo>
                      <a:pt x="185" y="127"/>
                      <a:pt x="170" y="150"/>
                      <a:pt x="139" y="168"/>
                    </a:cubicBezTo>
                    <a:lnTo>
                      <a:pt x="95" y="192"/>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7"/>
              <p:cNvSpPr>
                <a:spLocks noEditPoints="1"/>
              </p:cNvSpPr>
              <p:nvPr/>
            </p:nvSpPr>
            <p:spPr bwMode="auto">
              <a:xfrm>
                <a:off x="1244" y="1818"/>
                <a:ext cx="66" cy="102"/>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8"/>
              <p:cNvSpPr>
                <a:spLocks/>
              </p:cNvSpPr>
              <p:nvPr/>
            </p:nvSpPr>
            <p:spPr bwMode="auto">
              <a:xfrm>
                <a:off x="1401" y="1582"/>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9"/>
              <p:cNvSpPr>
                <a:spLocks/>
              </p:cNvSpPr>
              <p:nvPr/>
            </p:nvSpPr>
            <p:spPr bwMode="auto">
              <a:xfrm>
                <a:off x="1165" y="1530"/>
                <a:ext cx="67" cy="99"/>
              </a:xfrm>
              <a:custGeom>
                <a:avLst/>
                <a:gdLst>
                  <a:gd name="T0" fmla="*/ 226 w 229"/>
                  <a:gd name="T1" fmla="*/ 298 h 340"/>
                  <a:gd name="T2" fmla="*/ 226 w 229"/>
                  <a:gd name="T3" fmla="*/ 298 h 340"/>
                  <a:gd name="T4" fmla="*/ 47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8 w 229"/>
                  <a:gd name="T25" fmla="*/ 37 h 340"/>
                  <a:gd name="T26" fmla="*/ 185 w 229"/>
                  <a:gd name="T27" fmla="*/ 100 h 340"/>
                  <a:gd name="T28" fmla="*/ 139 w 229"/>
                  <a:gd name="T29" fmla="*/ 168 h 340"/>
                  <a:gd name="T30" fmla="*/ 95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7"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1" y="95"/>
                      <a:pt x="54" y="81"/>
                      <a:pt x="60" y="70"/>
                    </a:cubicBezTo>
                    <a:cubicBezTo>
                      <a:pt x="71" y="49"/>
                      <a:pt x="93" y="37"/>
                      <a:pt x="118" y="37"/>
                    </a:cubicBezTo>
                    <a:cubicBezTo>
                      <a:pt x="157" y="37"/>
                      <a:pt x="185" y="64"/>
                      <a:pt x="185" y="100"/>
                    </a:cubicBezTo>
                    <a:cubicBezTo>
                      <a:pt x="185" y="127"/>
                      <a:pt x="170" y="150"/>
                      <a:pt x="139" y="168"/>
                    </a:cubicBezTo>
                    <a:lnTo>
                      <a:pt x="95" y="192"/>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0"/>
              <p:cNvSpPr>
                <a:spLocks/>
              </p:cNvSpPr>
              <p:nvPr/>
            </p:nvSpPr>
            <p:spPr bwMode="auto">
              <a:xfrm>
                <a:off x="1243" y="1530"/>
                <a:ext cx="67" cy="102"/>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1"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1"/>
              <p:cNvSpPr>
                <a:spLocks/>
              </p:cNvSpPr>
              <p:nvPr/>
            </p:nvSpPr>
            <p:spPr bwMode="auto">
              <a:xfrm>
                <a:off x="1401" y="1294"/>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2"/>
              <p:cNvSpPr>
                <a:spLocks/>
              </p:cNvSpPr>
              <p:nvPr/>
            </p:nvSpPr>
            <p:spPr bwMode="auto">
              <a:xfrm>
                <a:off x="1164" y="1242"/>
                <a:ext cx="67" cy="102"/>
              </a:xfrm>
              <a:custGeom>
                <a:avLst/>
                <a:gdLst>
                  <a:gd name="T0" fmla="*/ 91 w 227"/>
                  <a:gd name="T1" fmla="*/ 184 h 351"/>
                  <a:gd name="T2" fmla="*/ 91 w 227"/>
                  <a:gd name="T3" fmla="*/ 184 h 351"/>
                  <a:gd name="T4" fmla="*/ 96 w 227"/>
                  <a:gd name="T5" fmla="*/ 184 h 351"/>
                  <a:gd name="T6" fmla="*/ 114 w 227"/>
                  <a:gd name="T7" fmla="*/ 183 h 351"/>
                  <a:gd name="T8" fmla="*/ 184 w 227"/>
                  <a:gd name="T9" fmla="*/ 245 h 351"/>
                  <a:gd name="T10" fmla="*/ 114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70 w 227"/>
                  <a:gd name="T23" fmla="*/ 164 h 351"/>
                  <a:gd name="T24" fmla="*/ 217 w 227"/>
                  <a:gd name="T25" fmla="*/ 93 h 351"/>
                  <a:gd name="T26" fmla="*/ 114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7 w 227"/>
                  <a:gd name="T39" fmla="*/ 141 h 351"/>
                  <a:gd name="T40" fmla="*/ 91 w 227"/>
                  <a:gd name="T41" fmla="*/ 148 h 351"/>
                  <a:gd name="T42" fmla="*/ 91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1" y="184"/>
                    </a:moveTo>
                    <a:lnTo>
                      <a:pt x="91" y="184"/>
                    </a:lnTo>
                    <a:lnTo>
                      <a:pt x="96" y="184"/>
                    </a:lnTo>
                    <a:lnTo>
                      <a:pt x="114" y="183"/>
                    </a:lnTo>
                    <a:cubicBezTo>
                      <a:pt x="160" y="183"/>
                      <a:pt x="184" y="204"/>
                      <a:pt x="184" y="245"/>
                    </a:cubicBezTo>
                    <a:cubicBezTo>
                      <a:pt x="184" y="288"/>
                      <a:pt x="158" y="313"/>
                      <a:pt x="114" y="313"/>
                    </a:cubicBezTo>
                    <a:cubicBezTo>
                      <a:pt x="68" y="313"/>
                      <a:pt x="45" y="290"/>
                      <a:pt x="42" y="241"/>
                    </a:cubicBezTo>
                    <a:lnTo>
                      <a:pt x="0" y="241"/>
                    </a:lnTo>
                    <a:cubicBezTo>
                      <a:pt x="2" y="268"/>
                      <a:pt x="7" y="286"/>
                      <a:pt x="15" y="301"/>
                    </a:cubicBezTo>
                    <a:cubicBezTo>
                      <a:pt x="32" y="334"/>
                      <a:pt x="66" y="351"/>
                      <a:pt x="112" y="351"/>
                    </a:cubicBezTo>
                    <a:cubicBezTo>
                      <a:pt x="182" y="351"/>
                      <a:pt x="227" y="309"/>
                      <a:pt x="227" y="245"/>
                    </a:cubicBezTo>
                    <a:cubicBezTo>
                      <a:pt x="227" y="202"/>
                      <a:pt x="210" y="178"/>
                      <a:pt x="170" y="164"/>
                    </a:cubicBezTo>
                    <a:cubicBezTo>
                      <a:pt x="201" y="151"/>
                      <a:pt x="217" y="127"/>
                      <a:pt x="217" y="93"/>
                    </a:cubicBezTo>
                    <a:cubicBezTo>
                      <a:pt x="217" y="35"/>
                      <a:pt x="178" y="0"/>
                      <a:pt x="114" y="0"/>
                    </a:cubicBezTo>
                    <a:cubicBezTo>
                      <a:pt x="45" y="0"/>
                      <a:pt x="9" y="37"/>
                      <a:pt x="7" y="110"/>
                    </a:cubicBezTo>
                    <a:lnTo>
                      <a:pt x="49" y="110"/>
                    </a:lnTo>
                    <a:cubicBezTo>
                      <a:pt x="50" y="89"/>
                      <a:pt x="52" y="77"/>
                      <a:pt x="57" y="67"/>
                    </a:cubicBezTo>
                    <a:cubicBezTo>
                      <a:pt x="67" y="48"/>
                      <a:pt x="88" y="37"/>
                      <a:pt x="114" y="37"/>
                    </a:cubicBezTo>
                    <a:cubicBezTo>
                      <a:pt x="151" y="37"/>
                      <a:pt x="174" y="59"/>
                      <a:pt x="174" y="95"/>
                    </a:cubicBezTo>
                    <a:cubicBezTo>
                      <a:pt x="174" y="119"/>
                      <a:pt x="165" y="133"/>
                      <a:pt x="147" y="141"/>
                    </a:cubicBezTo>
                    <a:cubicBezTo>
                      <a:pt x="135" y="146"/>
                      <a:pt x="120" y="147"/>
                      <a:pt x="91" y="148"/>
                    </a:cubicBezTo>
                    <a:lnTo>
                      <a:pt x="91"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3"/>
              <p:cNvSpPr>
                <a:spLocks noEditPoints="1"/>
              </p:cNvSpPr>
              <p:nvPr/>
            </p:nvSpPr>
            <p:spPr bwMode="auto">
              <a:xfrm>
                <a:off x="1244" y="1242"/>
                <a:ext cx="66" cy="102"/>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24"/>
              <p:cNvSpPr>
                <a:spLocks/>
              </p:cNvSpPr>
              <p:nvPr/>
            </p:nvSpPr>
            <p:spPr bwMode="auto">
              <a:xfrm>
                <a:off x="1569" y="29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5"/>
              <p:cNvSpPr>
                <a:spLocks/>
              </p:cNvSpPr>
              <p:nvPr/>
            </p:nvSpPr>
            <p:spPr bwMode="auto">
              <a:xfrm>
                <a:off x="1545" y="3109"/>
                <a:ext cx="34" cy="99"/>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26"/>
              <p:cNvSpPr>
                <a:spLocks/>
              </p:cNvSpPr>
              <p:nvPr/>
            </p:nvSpPr>
            <p:spPr bwMode="auto">
              <a:xfrm>
                <a:off x="1793" y="29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27"/>
              <p:cNvSpPr>
                <a:spLocks/>
              </p:cNvSpPr>
              <p:nvPr/>
            </p:nvSpPr>
            <p:spPr bwMode="auto">
              <a:xfrm>
                <a:off x="1759" y="3109"/>
                <a:ext cx="67" cy="99"/>
              </a:xfrm>
              <a:custGeom>
                <a:avLst/>
                <a:gdLst>
                  <a:gd name="T0" fmla="*/ 226 w 229"/>
                  <a:gd name="T1" fmla="*/ 298 h 340"/>
                  <a:gd name="T2" fmla="*/ 226 w 229"/>
                  <a:gd name="T3" fmla="*/ 298 h 340"/>
                  <a:gd name="T4" fmla="*/ 48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9 w 229"/>
                  <a:gd name="T25" fmla="*/ 37 h 340"/>
                  <a:gd name="T26" fmla="*/ 186 w 229"/>
                  <a:gd name="T27" fmla="*/ 100 h 340"/>
                  <a:gd name="T28" fmla="*/ 140 w 229"/>
                  <a:gd name="T29" fmla="*/ 168 h 340"/>
                  <a:gd name="T30" fmla="*/ 96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8"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2" y="95"/>
                      <a:pt x="54" y="81"/>
                      <a:pt x="60" y="70"/>
                    </a:cubicBezTo>
                    <a:cubicBezTo>
                      <a:pt x="71" y="49"/>
                      <a:pt x="93" y="37"/>
                      <a:pt x="119" y="37"/>
                    </a:cubicBezTo>
                    <a:cubicBezTo>
                      <a:pt x="157" y="37"/>
                      <a:pt x="186" y="64"/>
                      <a:pt x="186" y="100"/>
                    </a:cubicBezTo>
                    <a:cubicBezTo>
                      <a:pt x="186" y="127"/>
                      <a:pt x="170" y="150"/>
                      <a:pt x="140" y="168"/>
                    </a:cubicBezTo>
                    <a:lnTo>
                      <a:pt x="96" y="192"/>
                    </a:lnTo>
                    <a:cubicBezTo>
                      <a:pt x="25"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28"/>
              <p:cNvSpPr>
                <a:spLocks/>
              </p:cNvSpPr>
              <p:nvPr/>
            </p:nvSpPr>
            <p:spPr bwMode="auto">
              <a:xfrm>
                <a:off x="2017" y="29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29"/>
              <p:cNvSpPr>
                <a:spLocks/>
              </p:cNvSpPr>
              <p:nvPr/>
            </p:nvSpPr>
            <p:spPr bwMode="auto">
              <a:xfrm>
                <a:off x="1983" y="3109"/>
                <a:ext cx="67" cy="102"/>
              </a:xfrm>
              <a:custGeom>
                <a:avLst/>
                <a:gdLst>
                  <a:gd name="T0" fmla="*/ 90 w 227"/>
                  <a:gd name="T1" fmla="*/ 184 h 351"/>
                  <a:gd name="T2" fmla="*/ 90 w 227"/>
                  <a:gd name="T3" fmla="*/ 184 h 351"/>
                  <a:gd name="T4" fmla="*/ 96 w 227"/>
                  <a:gd name="T5" fmla="*/ 184 h 351"/>
                  <a:gd name="T6" fmla="*/ 113 w 227"/>
                  <a:gd name="T7" fmla="*/ 183 h 351"/>
                  <a:gd name="T8" fmla="*/ 184 w 227"/>
                  <a:gd name="T9" fmla="*/ 245 h 351"/>
                  <a:gd name="T10" fmla="*/ 113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69 w 227"/>
                  <a:gd name="T23" fmla="*/ 164 h 351"/>
                  <a:gd name="T24" fmla="*/ 217 w 227"/>
                  <a:gd name="T25" fmla="*/ 93 h 351"/>
                  <a:gd name="T26" fmla="*/ 113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6 w 227"/>
                  <a:gd name="T39" fmla="*/ 141 h 351"/>
                  <a:gd name="T40" fmla="*/ 90 w 227"/>
                  <a:gd name="T41" fmla="*/ 148 h 351"/>
                  <a:gd name="T42" fmla="*/ 90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0" y="184"/>
                    </a:moveTo>
                    <a:lnTo>
                      <a:pt x="90" y="184"/>
                    </a:lnTo>
                    <a:lnTo>
                      <a:pt x="96" y="184"/>
                    </a:lnTo>
                    <a:lnTo>
                      <a:pt x="113" y="183"/>
                    </a:lnTo>
                    <a:cubicBezTo>
                      <a:pt x="160" y="183"/>
                      <a:pt x="184" y="204"/>
                      <a:pt x="184" y="245"/>
                    </a:cubicBezTo>
                    <a:cubicBezTo>
                      <a:pt x="184" y="288"/>
                      <a:pt x="157" y="313"/>
                      <a:pt x="113" y="313"/>
                    </a:cubicBezTo>
                    <a:cubicBezTo>
                      <a:pt x="67" y="313"/>
                      <a:pt x="45" y="290"/>
                      <a:pt x="42" y="241"/>
                    </a:cubicBezTo>
                    <a:lnTo>
                      <a:pt x="0" y="241"/>
                    </a:lnTo>
                    <a:cubicBezTo>
                      <a:pt x="2" y="268"/>
                      <a:pt x="6" y="286"/>
                      <a:pt x="15" y="301"/>
                    </a:cubicBezTo>
                    <a:cubicBezTo>
                      <a:pt x="32" y="334"/>
                      <a:pt x="65" y="351"/>
                      <a:pt x="112" y="351"/>
                    </a:cubicBezTo>
                    <a:cubicBezTo>
                      <a:pt x="182" y="351"/>
                      <a:pt x="227" y="309"/>
                      <a:pt x="227" y="245"/>
                    </a:cubicBezTo>
                    <a:cubicBezTo>
                      <a:pt x="227" y="202"/>
                      <a:pt x="210" y="178"/>
                      <a:pt x="169" y="164"/>
                    </a:cubicBezTo>
                    <a:cubicBezTo>
                      <a:pt x="201" y="151"/>
                      <a:pt x="217" y="127"/>
                      <a:pt x="217" y="93"/>
                    </a:cubicBezTo>
                    <a:cubicBezTo>
                      <a:pt x="217" y="35"/>
                      <a:pt x="178" y="0"/>
                      <a:pt x="113" y="0"/>
                    </a:cubicBezTo>
                    <a:cubicBezTo>
                      <a:pt x="45" y="0"/>
                      <a:pt x="8" y="37"/>
                      <a:pt x="7" y="110"/>
                    </a:cubicBezTo>
                    <a:lnTo>
                      <a:pt x="49" y="110"/>
                    </a:lnTo>
                    <a:cubicBezTo>
                      <a:pt x="50" y="89"/>
                      <a:pt x="51" y="77"/>
                      <a:pt x="57" y="67"/>
                    </a:cubicBezTo>
                    <a:cubicBezTo>
                      <a:pt x="66" y="48"/>
                      <a:pt x="87" y="37"/>
                      <a:pt x="114" y="37"/>
                    </a:cubicBezTo>
                    <a:cubicBezTo>
                      <a:pt x="151" y="37"/>
                      <a:pt x="174" y="59"/>
                      <a:pt x="174" y="95"/>
                    </a:cubicBezTo>
                    <a:cubicBezTo>
                      <a:pt x="174" y="119"/>
                      <a:pt x="165" y="133"/>
                      <a:pt x="146" y="141"/>
                    </a:cubicBezTo>
                    <a:cubicBezTo>
                      <a:pt x="135" y="146"/>
                      <a:pt x="120" y="147"/>
                      <a:pt x="90" y="148"/>
                    </a:cubicBezTo>
                    <a:lnTo>
                      <a:pt x="90"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30"/>
              <p:cNvSpPr>
                <a:spLocks/>
              </p:cNvSpPr>
              <p:nvPr/>
            </p:nvSpPr>
            <p:spPr bwMode="auto">
              <a:xfrm>
                <a:off x="2241" y="29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31"/>
              <p:cNvSpPr>
                <a:spLocks noEditPoints="1"/>
              </p:cNvSpPr>
              <p:nvPr/>
            </p:nvSpPr>
            <p:spPr bwMode="auto">
              <a:xfrm>
                <a:off x="2206" y="3109"/>
                <a:ext cx="69" cy="99"/>
              </a:xfrm>
              <a:custGeom>
                <a:avLst/>
                <a:gdLst>
                  <a:gd name="T0" fmla="*/ 143 w 236"/>
                  <a:gd name="T1" fmla="*/ 258 h 340"/>
                  <a:gd name="T2" fmla="*/ 143 w 236"/>
                  <a:gd name="T3" fmla="*/ 258 h 340"/>
                  <a:gd name="T4" fmla="*/ 143 w 236"/>
                  <a:gd name="T5" fmla="*/ 340 h 340"/>
                  <a:gd name="T6" fmla="*/ 186 w 236"/>
                  <a:gd name="T7" fmla="*/ 340 h 340"/>
                  <a:gd name="T8" fmla="*/ 186 w 236"/>
                  <a:gd name="T9" fmla="*/ 258 h 340"/>
                  <a:gd name="T10" fmla="*/ 236 w 236"/>
                  <a:gd name="T11" fmla="*/ 258 h 340"/>
                  <a:gd name="T12" fmla="*/ 236 w 236"/>
                  <a:gd name="T13" fmla="*/ 220 h 340"/>
                  <a:gd name="T14" fmla="*/ 186 w 236"/>
                  <a:gd name="T15" fmla="*/ 220 h 340"/>
                  <a:gd name="T16" fmla="*/ 186 w 236"/>
                  <a:gd name="T17" fmla="*/ 0 h 340"/>
                  <a:gd name="T18" fmla="*/ 154 w 236"/>
                  <a:gd name="T19" fmla="*/ 0 h 340"/>
                  <a:gd name="T20" fmla="*/ 0 w 236"/>
                  <a:gd name="T21" fmla="*/ 214 h 340"/>
                  <a:gd name="T22" fmla="*/ 0 w 236"/>
                  <a:gd name="T23" fmla="*/ 258 h 340"/>
                  <a:gd name="T24" fmla="*/ 143 w 236"/>
                  <a:gd name="T25" fmla="*/ 258 h 340"/>
                  <a:gd name="T26" fmla="*/ 143 w 236"/>
                  <a:gd name="T27" fmla="*/ 220 h 340"/>
                  <a:gd name="T28" fmla="*/ 143 w 236"/>
                  <a:gd name="T29" fmla="*/ 220 h 340"/>
                  <a:gd name="T30" fmla="*/ 37 w 236"/>
                  <a:gd name="T31" fmla="*/ 220 h 340"/>
                  <a:gd name="T32" fmla="*/ 143 w 236"/>
                  <a:gd name="T33" fmla="*/ 72 h 340"/>
                  <a:gd name="T34" fmla="*/ 143 w 236"/>
                  <a:gd name="T35" fmla="*/ 22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340">
                    <a:moveTo>
                      <a:pt x="143" y="258"/>
                    </a:moveTo>
                    <a:lnTo>
                      <a:pt x="143" y="258"/>
                    </a:lnTo>
                    <a:lnTo>
                      <a:pt x="143" y="340"/>
                    </a:lnTo>
                    <a:lnTo>
                      <a:pt x="186" y="340"/>
                    </a:lnTo>
                    <a:lnTo>
                      <a:pt x="186" y="258"/>
                    </a:lnTo>
                    <a:lnTo>
                      <a:pt x="236" y="258"/>
                    </a:lnTo>
                    <a:lnTo>
                      <a:pt x="236" y="220"/>
                    </a:lnTo>
                    <a:lnTo>
                      <a:pt x="186" y="220"/>
                    </a:lnTo>
                    <a:lnTo>
                      <a:pt x="186" y="0"/>
                    </a:lnTo>
                    <a:lnTo>
                      <a:pt x="154" y="0"/>
                    </a:lnTo>
                    <a:lnTo>
                      <a:pt x="0" y="214"/>
                    </a:lnTo>
                    <a:lnTo>
                      <a:pt x="0" y="258"/>
                    </a:lnTo>
                    <a:lnTo>
                      <a:pt x="143" y="258"/>
                    </a:lnTo>
                    <a:close/>
                    <a:moveTo>
                      <a:pt x="143" y="220"/>
                    </a:moveTo>
                    <a:lnTo>
                      <a:pt x="143" y="220"/>
                    </a:lnTo>
                    <a:lnTo>
                      <a:pt x="37" y="220"/>
                    </a:lnTo>
                    <a:lnTo>
                      <a:pt x="143" y="72"/>
                    </a:lnTo>
                    <a:lnTo>
                      <a:pt x="143"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32"/>
              <p:cNvSpPr>
                <a:spLocks/>
              </p:cNvSpPr>
              <p:nvPr/>
            </p:nvSpPr>
            <p:spPr bwMode="auto">
              <a:xfrm>
                <a:off x="2465" y="29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33"/>
              <p:cNvSpPr>
                <a:spLocks/>
              </p:cNvSpPr>
              <p:nvPr/>
            </p:nvSpPr>
            <p:spPr bwMode="auto">
              <a:xfrm>
                <a:off x="2431" y="3109"/>
                <a:ext cx="67" cy="102"/>
              </a:xfrm>
              <a:custGeom>
                <a:avLst/>
                <a:gdLst>
                  <a:gd name="T0" fmla="*/ 211 w 229"/>
                  <a:gd name="T1" fmla="*/ 0 h 351"/>
                  <a:gd name="T2" fmla="*/ 211 w 229"/>
                  <a:gd name="T3" fmla="*/ 0 h 351"/>
                  <a:gd name="T4" fmla="*/ 36 w 229"/>
                  <a:gd name="T5" fmla="*/ 0 h 351"/>
                  <a:gd name="T6" fmla="*/ 10 w 229"/>
                  <a:gd name="T7" fmla="*/ 185 h 351"/>
                  <a:gd name="T8" fmla="*/ 49 w 229"/>
                  <a:gd name="T9" fmla="*/ 185 h 351"/>
                  <a:gd name="T10" fmla="*/ 111 w 229"/>
                  <a:gd name="T11" fmla="*/ 153 h 351"/>
                  <a:gd name="T12" fmla="*/ 186 w 229"/>
                  <a:gd name="T13" fmla="*/ 235 h 351"/>
                  <a:gd name="T14" fmla="*/ 111 w 229"/>
                  <a:gd name="T15" fmla="*/ 313 h 351"/>
                  <a:gd name="T16" fmla="*/ 42 w 229"/>
                  <a:gd name="T17" fmla="*/ 256 h 351"/>
                  <a:gd name="T18" fmla="*/ 0 w 229"/>
                  <a:gd name="T19" fmla="*/ 256 h 351"/>
                  <a:gd name="T20" fmla="*/ 20 w 229"/>
                  <a:gd name="T21" fmla="*/ 310 h 351"/>
                  <a:gd name="T22" fmla="*/ 112 w 229"/>
                  <a:gd name="T23" fmla="*/ 351 h 351"/>
                  <a:gd name="T24" fmla="*/ 229 w 229"/>
                  <a:gd name="T25" fmla="*/ 229 h 351"/>
                  <a:gd name="T26" fmla="*/ 119 w 229"/>
                  <a:gd name="T27" fmla="*/ 116 h 351"/>
                  <a:gd name="T28" fmla="*/ 56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0" y="185"/>
                    </a:lnTo>
                    <a:lnTo>
                      <a:pt x="49" y="185"/>
                    </a:lnTo>
                    <a:cubicBezTo>
                      <a:pt x="69" y="161"/>
                      <a:pt x="85" y="153"/>
                      <a:pt x="111" y="153"/>
                    </a:cubicBezTo>
                    <a:cubicBezTo>
                      <a:pt x="157" y="153"/>
                      <a:pt x="186" y="184"/>
                      <a:pt x="186" y="235"/>
                    </a:cubicBezTo>
                    <a:cubicBezTo>
                      <a:pt x="186" y="283"/>
                      <a:pt x="157" y="313"/>
                      <a:pt x="111" y="313"/>
                    </a:cubicBezTo>
                    <a:cubicBezTo>
                      <a:pt x="75" y="313"/>
                      <a:pt x="52" y="294"/>
                      <a:pt x="42" y="256"/>
                    </a:cubicBezTo>
                    <a:lnTo>
                      <a:pt x="0" y="256"/>
                    </a:lnTo>
                    <a:cubicBezTo>
                      <a:pt x="6" y="284"/>
                      <a:pt x="10" y="297"/>
                      <a:pt x="20" y="310"/>
                    </a:cubicBezTo>
                    <a:cubicBezTo>
                      <a:pt x="40" y="336"/>
                      <a:pt x="74" y="351"/>
                      <a:pt x="112" y="351"/>
                    </a:cubicBezTo>
                    <a:cubicBezTo>
                      <a:pt x="181" y="351"/>
                      <a:pt x="229" y="301"/>
                      <a:pt x="229" y="229"/>
                    </a:cubicBezTo>
                    <a:cubicBezTo>
                      <a:pt x="229" y="162"/>
                      <a:pt x="184" y="116"/>
                      <a:pt x="119" y="116"/>
                    </a:cubicBezTo>
                    <a:cubicBezTo>
                      <a:pt x="95" y="116"/>
                      <a:pt x="76" y="122"/>
                      <a:pt x="56"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34"/>
              <p:cNvSpPr>
                <a:spLocks/>
              </p:cNvSpPr>
              <p:nvPr/>
            </p:nvSpPr>
            <p:spPr bwMode="auto">
              <a:xfrm>
                <a:off x="2689" y="29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35"/>
              <p:cNvSpPr>
                <a:spLocks noEditPoints="1"/>
              </p:cNvSpPr>
              <p:nvPr/>
            </p:nvSpPr>
            <p:spPr bwMode="auto">
              <a:xfrm>
                <a:off x="2656" y="3109"/>
                <a:ext cx="66" cy="102"/>
              </a:xfrm>
              <a:custGeom>
                <a:avLst/>
                <a:gdLst>
                  <a:gd name="T0" fmla="*/ 218 w 225"/>
                  <a:gd name="T1" fmla="*/ 89 h 351"/>
                  <a:gd name="T2" fmla="*/ 218 w 225"/>
                  <a:gd name="T3" fmla="*/ 89 h 351"/>
                  <a:gd name="T4" fmla="*/ 122 w 225"/>
                  <a:gd name="T5" fmla="*/ 0 h 351"/>
                  <a:gd name="T6" fmla="*/ 31 w 225"/>
                  <a:gd name="T7" fmla="*/ 48 h 351"/>
                  <a:gd name="T8" fmla="*/ 0 w 225"/>
                  <a:gd name="T9" fmla="*/ 185 h 351"/>
                  <a:gd name="T10" fmla="*/ 29 w 225"/>
                  <a:gd name="T11" fmla="*/ 308 h 351"/>
                  <a:gd name="T12" fmla="*/ 114 w 225"/>
                  <a:gd name="T13" fmla="*/ 351 h 351"/>
                  <a:gd name="T14" fmla="*/ 225 w 225"/>
                  <a:gd name="T15" fmla="*/ 236 h 351"/>
                  <a:gd name="T16" fmla="*/ 121 w 225"/>
                  <a:gd name="T17" fmla="*/ 128 h 351"/>
                  <a:gd name="T18" fmla="*/ 43 w 225"/>
                  <a:gd name="T19" fmla="*/ 166 h 351"/>
                  <a:gd name="T20" fmla="*/ 119 w 225"/>
                  <a:gd name="T21" fmla="*/ 37 h 351"/>
                  <a:gd name="T22" fmla="*/ 176 w 225"/>
                  <a:gd name="T23" fmla="*/ 89 h 351"/>
                  <a:gd name="T24" fmla="*/ 218 w 225"/>
                  <a:gd name="T25" fmla="*/ 89 h 351"/>
                  <a:gd name="T26" fmla="*/ 116 w 225"/>
                  <a:gd name="T27" fmla="*/ 166 h 351"/>
                  <a:gd name="T28" fmla="*/ 116 w 225"/>
                  <a:gd name="T29" fmla="*/ 166 h 351"/>
                  <a:gd name="T30" fmla="*/ 182 w 225"/>
                  <a:gd name="T31" fmla="*/ 239 h 351"/>
                  <a:gd name="T32" fmla="*/ 114 w 225"/>
                  <a:gd name="T33" fmla="*/ 313 h 351"/>
                  <a:gd name="T34" fmla="*/ 46 w 225"/>
                  <a:gd name="T35" fmla="*/ 237 h 351"/>
                  <a:gd name="T36" fmla="*/ 116 w 225"/>
                  <a:gd name="T37" fmla="*/ 16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351">
                    <a:moveTo>
                      <a:pt x="218" y="89"/>
                    </a:moveTo>
                    <a:lnTo>
                      <a:pt x="218" y="89"/>
                    </a:lnTo>
                    <a:cubicBezTo>
                      <a:pt x="210" y="33"/>
                      <a:pt x="173" y="0"/>
                      <a:pt x="122" y="0"/>
                    </a:cubicBezTo>
                    <a:cubicBezTo>
                      <a:pt x="84" y="0"/>
                      <a:pt x="51" y="18"/>
                      <a:pt x="31" y="48"/>
                    </a:cubicBezTo>
                    <a:cubicBezTo>
                      <a:pt x="10" y="81"/>
                      <a:pt x="0" y="123"/>
                      <a:pt x="0" y="185"/>
                    </a:cubicBezTo>
                    <a:cubicBezTo>
                      <a:pt x="0" y="242"/>
                      <a:pt x="9" y="278"/>
                      <a:pt x="29" y="308"/>
                    </a:cubicBezTo>
                    <a:cubicBezTo>
                      <a:pt x="47" y="336"/>
                      <a:pt x="77" y="351"/>
                      <a:pt x="114" y="351"/>
                    </a:cubicBezTo>
                    <a:cubicBezTo>
                      <a:pt x="179" y="351"/>
                      <a:pt x="225" y="303"/>
                      <a:pt x="225" y="236"/>
                    </a:cubicBezTo>
                    <a:cubicBezTo>
                      <a:pt x="225" y="173"/>
                      <a:pt x="182" y="128"/>
                      <a:pt x="121" y="128"/>
                    </a:cubicBezTo>
                    <a:cubicBezTo>
                      <a:pt x="88" y="128"/>
                      <a:pt x="61" y="141"/>
                      <a:pt x="43" y="166"/>
                    </a:cubicBezTo>
                    <a:cubicBezTo>
                      <a:pt x="44" y="83"/>
                      <a:pt x="70" y="37"/>
                      <a:pt x="119" y="37"/>
                    </a:cubicBezTo>
                    <a:cubicBezTo>
                      <a:pt x="148" y="37"/>
                      <a:pt x="169" y="56"/>
                      <a:pt x="176" y="89"/>
                    </a:cubicBezTo>
                    <a:lnTo>
                      <a:pt x="218" y="89"/>
                    </a:lnTo>
                    <a:close/>
                    <a:moveTo>
                      <a:pt x="116" y="166"/>
                    </a:moveTo>
                    <a:lnTo>
                      <a:pt x="116" y="166"/>
                    </a:lnTo>
                    <a:cubicBezTo>
                      <a:pt x="157" y="166"/>
                      <a:pt x="182" y="194"/>
                      <a:pt x="182" y="239"/>
                    </a:cubicBezTo>
                    <a:cubicBezTo>
                      <a:pt x="182" y="282"/>
                      <a:pt x="153" y="313"/>
                      <a:pt x="114" y="313"/>
                    </a:cubicBezTo>
                    <a:cubicBezTo>
                      <a:pt x="75" y="313"/>
                      <a:pt x="46" y="281"/>
                      <a:pt x="46" y="237"/>
                    </a:cubicBezTo>
                    <a:cubicBezTo>
                      <a:pt x="46" y="195"/>
                      <a:pt x="74" y="166"/>
                      <a:pt x="116" y="16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36"/>
              <p:cNvSpPr>
                <a:spLocks/>
              </p:cNvSpPr>
              <p:nvPr/>
            </p:nvSpPr>
            <p:spPr bwMode="auto">
              <a:xfrm>
                <a:off x="2913" y="29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37"/>
              <p:cNvSpPr>
                <a:spLocks/>
              </p:cNvSpPr>
              <p:nvPr/>
            </p:nvSpPr>
            <p:spPr bwMode="auto">
              <a:xfrm>
                <a:off x="2881" y="3109"/>
                <a:ext cx="66" cy="99"/>
              </a:xfrm>
              <a:custGeom>
                <a:avLst/>
                <a:gdLst>
                  <a:gd name="T0" fmla="*/ 227 w 227"/>
                  <a:gd name="T1" fmla="*/ 0 h 340"/>
                  <a:gd name="T2" fmla="*/ 227 w 227"/>
                  <a:gd name="T3" fmla="*/ 0 h 340"/>
                  <a:gd name="T4" fmla="*/ 0 w 227"/>
                  <a:gd name="T5" fmla="*/ 0 h 340"/>
                  <a:gd name="T6" fmla="*/ 0 w 227"/>
                  <a:gd name="T7" fmla="*/ 42 h 340"/>
                  <a:gd name="T8" fmla="*/ 183 w 227"/>
                  <a:gd name="T9" fmla="*/ 42 h 340"/>
                  <a:gd name="T10" fmla="*/ 44 w 227"/>
                  <a:gd name="T11" fmla="*/ 340 h 340"/>
                  <a:gd name="T12" fmla="*/ 89 w 227"/>
                  <a:gd name="T13" fmla="*/ 340 h 340"/>
                  <a:gd name="T14" fmla="*/ 227 w 227"/>
                  <a:gd name="T15" fmla="*/ 35 h 340"/>
                  <a:gd name="T16" fmla="*/ 227 w 227"/>
                  <a:gd name="T1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40">
                    <a:moveTo>
                      <a:pt x="227" y="0"/>
                    </a:moveTo>
                    <a:lnTo>
                      <a:pt x="227" y="0"/>
                    </a:lnTo>
                    <a:lnTo>
                      <a:pt x="0" y="0"/>
                    </a:lnTo>
                    <a:lnTo>
                      <a:pt x="0" y="42"/>
                    </a:lnTo>
                    <a:lnTo>
                      <a:pt x="183" y="42"/>
                    </a:lnTo>
                    <a:cubicBezTo>
                      <a:pt x="102" y="157"/>
                      <a:pt x="69" y="228"/>
                      <a:pt x="44" y="340"/>
                    </a:cubicBezTo>
                    <a:lnTo>
                      <a:pt x="89" y="340"/>
                    </a:lnTo>
                    <a:cubicBezTo>
                      <a:pt x="108" y="231"/>
                      <a:pt x="150" y="137"/>
                      <a:pt x="227" y="35"/>
                    </a:cubicBezTo>
                    <a:lnTo>
                      <a:pt x="22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38"/>
              <p:cNvSpPr>
                <a:spLocks/>
              </p:cNvSpPr>
              <p:nvPr/>
            </p:nvSpPr>
            <p:spPr bwMode="auto">
              <a:xfrm>
                <a:off x="3138" y="29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39"/>
              <p:cNvSpPr>
                <a:spLocks noEditPoints="1"/>
              </p:cNvSpPr>
              <p:nvPr/>
            </p:nvSpPr>
            <p:spPr bwMode="auto">
              <a:xfrm>
                <a:off x="3104" y="3109"/>
                <a:ext cx="67" cy="102"/>
              </a:xfrm>
              <a:custGeom>
                <a:avLst/>
                <a:gdLst>
                  <a:gd name="T0" fmla="*/ 170 w 228"/>
                  <a:gd name="T1" fmla="*/ 161 h 351"/>
                  <a:gd name="T2" fmla="*/ 170 w 228"/>
                  <a:gd name="T3" fmla="*/ 161 h 351"/>
                  <a:gd name="T4" fmla="*/ 216 w 228"/>
                  <a:gd name="T5" fmla="*/ 90 h 351"/>
                  <a:gd name="T6" fmla="*/ 114 w 228"/>
                  <a:gd name="T7" fmla="*/ 0 h 351"/>
                  <a:gd name="T8" fmla="*/ 12 w 228"/>
                  <a:gd name="T9" fmla="*/ 90 h 351"/>
                  <a:gd name="T10" fmla="*/ 58 w 228"/>
                  <a:gd name="T11" fmla="*/ 161 h 351"/>
                  <a:gd name="T12" fmla="*/ 0 w 228"/>
                  <a:gd name="T13" fmla="*/ 245 h 351"/>
                  <a:gd name="T14" fmla="*/ 114 w 228"/>
                  <a:gd name="T15" fmla="*/ 351 h 351"/>
                  <a:gd name="T16" fmla="*/ 228 w 228"/>
                  <a:gd name="T17" fmla="*/ 246 h 351"/>
                  <a:gd name="T18" fmla="*/ 170 w 228"/>
                  <a:gd name="T19" fmla="*/ 161 h 351"/>
                  <a:gd name="T20" fmla="*/ 114 w 228"/>
                  <a:gd name="T21" fmla="*/ 37 h 351"/>
                  <a:gd name="T22" fmla="*/ 114 w 228"/>
                  <a:gd name="T23" fmla="*/ 37 h 351"/>
                  <a:gd name="T24" fmla="*/ 173 w 228"/>
                  <a:gd name="T25" fmla="*/ 91 h 351"/>
                  <a:gd name="T26" fmla="*/ 114 w 228"/>
                  <a:gd name="T27" fmla="*/ 144 h 351"/>
                  <a:gd name="T28" fmla="*/ 55 w 228"/>
                  <a:gd name="T29" fmla="*/ 91 h 351"/>
                  <a:gd name="T30" fmla="*/ 114 w 228"/>
                  <a:gd name="T31" fmla="*/ 37 h 351"/>
                  <a:gd name="T32" fmla="*/ 114 w 228"/>
                  <a:gd name="T33" fmla="*/ 180 h 351"/>
                  <a:gd name="T34" fmla="*/ 114 w 228"/>
                  <a:gd name="T35" fmla="*/ 180 h 351"/>
                  <a:gd name="T36" fmla="*/ 185 w 228"/>
                  <a:gd name="T37" fmla="*/ 246 h 351"/>
                  <a:gd name="T38" fmla="*/ 113 w 228"/>
                  <a:gd name="T39" fmla="*/ 313 h 351"/>
                  <a:gd name="T40" fmla="*/ 43 w 228"/>
                  <a:gd name="T41" fmla="*/ 246 h 351"/>
                  <a:gd name="T42" fmla="*/ 114 w 228"/>
                  <a:gd name="T43" fmla="*/ 18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351">
                    <a:moveTo>
                      <a:pt x="170" y="161"/>
                    </a:moveTo>
                    <a:lnTo>
                      <a:pt x="170" y="161"/>
                    </a:lnTo>
                    <a:cubicBezTo>
                      <a:pt x="205" y="140"/>
                      <a:pt x="216" y="123"/>
                      <a:pt x="216" y="90"/>
                    </a:cubicBezTo>
                    <a:cubicBezTo>
                      <a:pt x="216" y="37"/>
                      <a:pt x="174" y="0"/>
                      <a:pt x="114" y="0"/>
                    </a:cubicBezTo>
                    <a:cubicBezTo>
                      <a:pt x="54" y="0"/>
                      <a:pt x="12" y="37"/>
                      <a:pt x="12" y="90"/>
                    </a:cubicBezTo>
                    <a:cubicBezTo>
                      <a:pt x="12" y="122"/>
                      <a:pt x="24" y="139"/>
                      <a:pt x="58" y="161"/>
                    </a:cubicBezTo>
                    <a:cubicBezTo>
                      <a:pt x="19" y="180"/>
                      <a:pt x="0" y="208"/>
                      <a:pt x="0" y="245"/>
                    </a:cubicBezTo>
                    <a:cubicBezTo>
                      <a:pt x="0" y="307"/>
                      <a:pt x="47" y="351"/>
                      <a:pt x="114" y="351"/>
                    </a:cubicBezTo>
                    <a:cubicBezTo>
                      <a:pt x="181" y="351"/>
                      <a:pt x="228" y="307"/>
                      <a:pt x="228" y="246"/>
                    </a:cubicBezTo>
                    <a:cubicBezTo>
                      <a:pt x="228" y="208"/>
                      <a:pt x="209" y="180"/>
                      <a:pt x="170" y="161"/>
                    </a:cubicBezTo>
                    <a:close/>
                    <a:moveTo>
                      <a:pt x="114" y="37"/>
                    </a:moveTo>
                    <a:lnTo>
                      <a:pt x="114" y="37"/>
                    </a:lnTo>
                    <a:cubicBezTo>
                      <a:pt x="150" y="37"/>
                      <a:pt x="173" y="58"/>
                      <a:pt x="173" y="91"/>
                    </a:cubicBezTo>
                    <a:cubicBezTo>
                      <a:pt x="173" y="123"/>
                      <a:pt x="150" y="144"/>
                      <a:pt x="114" y="144"/>
                    </a:cubicBezTo>
                    <a:cubicBezTo>
                      <a:pt x="79" y="144"/>
                      <a:pt x="55" y="123"/>
                      <a:pt x="55" y="91"/>
                    </a:cubicBezTo>
                    <a:cubicBezTo>
                      <a:pt x="55" y="58"/>
                      <a:pt x="79" y="37"/>
                      <a:pt x="114" y="37"/>
                    </a:cubicBezTo>
                    <a:close/>
                    <a:moveTo>
                      <a:pt x="114" y="180"/>
                    </a:moveTo>
                    <a:lnTo>
                      <a:pt x="114" y="180"/>
                    </a:lnTo>
                    <a:cubicBezTo>
                      <a:pt x="156" y="180"/>
                      <a:pt x="185" y="206"/>
                      <a:pt x="185" y="246"/>
                    </a:cubicBezTo>
                    <a:cubicBezTo>
                      <a:pt x="185" y="286"/>
                      <a:pt x="156" y="313"/>
                      <a:pt x="113" y="313"/>
                    </a:cubicBezTo>
                    <a:cubicBezTo>
                      <a:pt x="72" y="313"/>
                      <a:pt x="43" y="286"/>
                      <a:pt x="43" y="246"/>
                    </a:cubicBezTo>
                    <a:cubicBezTo>
                      <a:pt x="43" y="206"/>
                      <a:pt x="72" y="180"/>
                      <a:pt x="114" y="18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40"/>
              <p:cNvSpPr>
                <a:spLocks/>
              </p:cNvSpPr>
              <p:nvPr/>
            </p:nvSpPr>
            <p:spPr bwMode="auto">
              <a:xfrm>
                <a:off x="3362" y="29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41"/>
              <p:cNvSpPr>
                <a:spLocks noEditPoints="1"/>
              </p:cNvSpPr>
              <p:nvPr/>
            </p:nvSpPr>
            <p:spPr bwMode="auto">
              <a:xfrm>
                <a:off x="3328" y="3109"/>
                <a:ext cx="66" cy="102"/>
              </a:xfrm>
              <a:custGeom>
                <a:avLst/>
                <a:gdLst>
                  <a:gd name="T0" fmla="*/ 7 w 226"/>
                  <a:gd name="T1" fmla="*/ 262 h 351"/>
                  <a:gd name="T2" fmla="*/ 7 w 226"/>
                  <a:gd name="T3" fmla="*/ 262 h 351"/>
                  <a:gd name="T4" fmla="*/ 103 w 226"/>
                  <a:gd name="T5" fmla="*/ 351 h 351"/>
                  <a:gd name="T6" fmla="*/ 194 w 226"/>
                  <a:gd name="T7" fmla="*/ 302 h 351"/>
                  <a:gd name="T8" fmla="*/ 226 w 226"/>
                  <a:gd name="T9" fmla="*/ 166 h 351"/>
                  <a:gd name="T10" fmla="*/ 197 w 226"/>
                  <a:gd name="T11" fmla="*/ 42 h 351"/>
                  <a:gd name="T12" fmla="*/ 111 w 226"/>
                  <a:gd name="T13" fmla="*/ 0 h 351"/>
                  <a:gd name="T14" fmla="*/ 0 w 226"/>
                  <a:gd name="T15" fmla="*/ 114 h 351"/>
                  <a:gd name="T16" fmla="*/ 104 w 226"/>
                  <a:gd name="T17" fmla="*/ 222 h 351"/>
                  <a:gd name="T18" fmla="*/ 182 w 226"/>
                  <a:gd name="T19" fmla="*/ 184 h 351"/>
                  <a:gd name="T20" fmla="*/ 106 w 226"/>
                  <a:gd name="T21" fmla="*/ 313 h 351"/>
                  <a:gd name="T22" fmla="*/ 49 w 226"/>
                  <a:gd name="T23" fmla="*/ 262 h 351"/>
                  <a:gd name="T24" fmla="*/ 7 w 226"/>
                  <a:gd name="T25" fmla="*/ 262 h 351"/>
                  <a:gd name="T26" fmla="*/ 111 w 226"/>
                  <a:gd name="T27" fmla="*/ 37 h 351"/>
                  <a:gd name="T28" fmla="*/ 111 w 226"/>
                  <a:gd name="T29" fmla="*/ 37 h 351"/>
                  <a:gd name="T30" fmla="*/ 180 w 226"/>
                  <a:gd name="T31" fmla="*/ 113 h 351"/>
                  <a:gd name="T32" fmla="*/ 109 w 226"/>
                  <a:gd name="T33" fmla="*/ 185 h 351"/>
                  <a:gd name="T34" fmla="*/ 43 w 226"/>
                  <a:gd name="T35" fmla="*/ 111 h 351"/>
                  <a:gd name="T36" fmla="*/ 111 w 226"/>
                  <a:gd name="T3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6" h="351">
                    <a:moveTo>
                      <a:pt x="7" y="262"/>
                    </a:moveTo>
                    <a:lnTo>
                      <a:pt x="7" y="262"/>
                    </a:lnTo>
                    <a:cubicBezTo>
                      <a:pt x="15" y="317"/>
                      <a:pt x="52" y="351"/>
                      <a:pt x="103" y="351"/>
                    </a:cubicBezTo>
                    <a:cubicBezTo>
                      <a:pt x="141" y="351"/>
                      <a:pt x="175" y="332"/>
                      <a:pt x="194" y="302"/>
                    </a:cubicBezTo>
                    <a:cubicBezTo>
                      <a:pt x="216" y="269"/>
                      <a:pt x="226" y="227"/>
                      <a:pt x="226" y="166"/>
                    </a:cubicBezTo>
                    <a:cubicBezTo>
                      <a:pt x="226" y="109"/>
                      <a:pt x="217" y="72"/>
                      <a:pt x="197" y="42"/>
                    </a:cubicBezTo>
                    <a:cubicBezTo>
                      <a:pt x="178" y="15"/>
                      <a:pt x="148" y="0"/>
                      <a:pt x="111" y="0"/>
                    </a:cubicBezTo>
                    <a:cubicBezTo>
                      <a:pt x="46" y="0"/>
                      <a:pt x="0" y="48"/>
                      <a:pt x="0" y="114"/>
                    </a:cubicBezTo>
                    <a:cubicBezTo>
                      <a:pt x="0" y="178"/>
                      <a:pt x="43" y="222"/>
                      <a:pt x="104" y="222"/>
                    </a:cubicBezTo>
                    <a:cubicBezTo>
                      <a:pt x="136" y="222"/>
                      <a:pt x="160" y="211"/>
                      <a:pt x="182" y="184"/>
                    </a:cubicBezTo>
                    <a:cubicBezTo>
                      <a:pt x="181" y="267"/>
                      <a:pt x="155" y="313"/>
                      <a:pt x="106" y="313"/>
                    </a:cubicBezTo>
                    <a:cubicBezTo>
                      <a:pt x="77" y="313"/>
                      <a:pt x="56" y="294"/>
                      <a:pt x="49" y="262"/>
                    </a:cubicBezTo>
                    <a:lnTo>
                      <a:pt x="7" y="262"/>
                    </a:lnTo>
                    <a:close/>
                    <a:moveTo>
                      <a:pt x="111" y="37"/>
                    </a:moveTo>
                    <a:lnTo>
                      <a:pt x="111" y="37"/>
                    </a:lnTo>
                    <a:cubicBezTo>
                      <a:pt x="150" y="37"/>
                      <a:pt x="180" y="69"/>
                      <a:pt x="180" y="113"/>
                    </a:cubicBezTo>
                    <a:cubicBezTo>
                      <a:pt x="180" y="155"/>
                      <a:pt x="150" y="185"/>
                      <a:pt x="109" y="185"/>
                    </a:cubicBezTo>
                    <a:cubicBezTo>
                      <a:pt x="68" y="185"/>
                      <a:pt x="43" y="157"/>
                      <a:pt x="43" y="111"/>
                    </a:cubicBezTo>
                    <a:cubicBezTo>
                      <a:pt x="43" y="68"/>
                      <a:pt x="72"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42"/>
              <p:cNvSpPr>
                <a:spLocks/>
              </p:cNvSpPr>
              <p:nvPr/>
            </p:nvSpPr>
            <p:spPr bwMode="auto">
              <a:xfrm>
                <a:off x="3586" y="29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43"/>
              <p:cNvSpPr>
                <a:spLocks/>
              </p:cNvSpPr>
              <p:nvPr/>
            </p:nvSpPr>
            <p:spPr bwMode="auto">
              <a:xfrm>
                <a:off x="3521" y="3109"/>
                <a:ext cx="35" cy="99"/>
              </a:xfrm>
              <a:custGeom>
                <a:avLst/>
                <a:gdLst>
                  <a:gd name="T0" fmla="*/ 76 w 118"/>
                  <a:gd name="T1" fmla="*/ 98 h 340"/>
                  <a:gd name="T2" fmla="*/ 76 w 118"/>
                  <a:gd name="T3" fmla="*/ 98 h 340"/>
                  <a:gd name="T4" fmla="*/ 76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6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6" y="98"/>
                    </a:moveTo>
                    <a:lnTo>
                      <a:pt x="76" y="98"/>
                    </a:lnTo>
                    <a:lnTo>
                      <a:pt x="76" y="340"/>
                    </a:lnTo>
                    <a:lnTo>
                      <a:pt x="118" y="340"/>
                    </a:lnTo>
                    <a:lnTo>
                      <a:pt x="118" y="0"/>
                    </a:lnTo>
                    <a:lnTo>
                      <a:pt x="90" y="0"/>
                    </a:lnTo>
                    <a:cubicBezTo>
                      <a:pt x="75" y="52"/>
                      <a:pt x="66" y="59"/>
                      <a:pt x="0" y="67"/>
                    </a:cubicBezTo>
                    <a:lnTo>
                      <a:pt x="0" y="98"/>
                    </a:lnTo>
                    <a:lnTo>
                      <a:pt x="76"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44"/>
              <p:cNvSpPr>
                <a:spLocks noEditPoints="1"/>
              </p:cNvSpPr>
              <p:nvPr/>
            </p:nvSpPr>
            <p:spPr bwMode="auto">
              <a:xfrm>
                <a:off x="3592" y="3109"/>
                <a:ext cx="65" cy="102"/>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45"/>
              <p:cNvSpPr>
                <a:spLocks/>
              </p:cNvSpPr>
              <p:nvPr/>
            </p:nvSpPr>
            <p:spPr bwMode="auto">
              <a:xfrm>
                <a:off x="3810" y="29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46"/>
              <p:cNvSpPr>
                <a:spLocks/>
              </p:cNvSpPr>
              <p:nvPr/>
            </p:nvSpPr>
            <p:spPr bwMode="auto">
              <a:xfrm>
                <a:off x="3746" y="3109"/>
                <a:ext cx="34" cy="99"/>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47"/>
              <p:cNvSpPr>
                <a:spLocks/>
              </p:cNvSpPr>
              <p:nvPr/>
            </p:nvSpPr>
            <p:spPr bwMode="auto">
              <a:xfrm>
                <a:off x="3824" y="3109"/>
                <a:ext cx="35" cy="99"/>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48"/>
              <p:cNvSpPr>
                <a:spLocks/>
              </p:cNvSpPr>
              <p:nvPr/>
            </p:nvSpPr>
            <p:spPr bwMode="auto">
              <a:xfrm>
                <a:off x="4034" y="29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49"/>
              <p:cNvSpPr>
                <a:spLocks/>
              </p:cNvSpPr>
              <p:nvPr/>
            </p:nvSpPr>
            <p:spPr bwMode="auto">
              <a:xfrm>
                <a:off x="3969" y="3109"/>
                <a:ext cx="35" cy="99"/>
              </a:xfrm>
              <a:custGeom>
                <a:avLst/>
                <a:gdLst>
                  <a:gd name="T0" fmla="*/ 75 w 118"/>
                  <a:gd name="T1" fmla="*/ 98 h 340"/>
                  <a:gd name="T2" fmla="*/ 75 w 118"/>
                  <a:gd name="T3" fmla="*/ 98 h 340"/>
                  <a:gd name="T4" fmla="*/ 75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5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5" y="98"/>
                    </a:moveTo>
                    <a:lnTo>
                      <a:pt x="75" y="98"/>
                    </a:lnTo>
                    <a:lnTo>
                      <a:pt x="75" y="340"/>
                    </a:lnTo>
                    <a:lnTo>
                      <a:pt x="118" y="340"/>
                    </a:lnTo>
                    <a:lnTo>
                      <a:pt x="118" y="0"/>
                    </a:lnTo>
                    <a:lnTo>
                      <a:pt x="90"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50"/>
              <p:cNvSpPr>
                <a:spLocks/>
              </p:cNvSpPr>
              <p:nvPr/>
            </p:nvSpPr>
            <p:spPr bwMode="auto">
              <a:xfrm>
                <a:off x="4038" y="3109"/>
                <a:ext cx="68" cy="99"/>
              </a:xfrm>
              <a:custGeom>
                <a:avLst/>
                <a:gdLst>
                  <a:gd name="T0" fmla="*/ 227 w 229"/>
                  <a:gd name="T1" fmla="*/ 298 h 340"/>
                  <a:gd name="T2" fmla="*/ 227 w 229"/>
                  <a:gd name="T3" fmla="*/ 298 h 340"/>
                  <a:gd name="T4" fmla="*/ 48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9 w 229"/>
                  <a:gd name="T25" fmla="*/ 37 h 340"/>
                  <a:gd name="T26" fmla="*/ 186 w 229"/>
                  <a:gd name="T27" fmla="*/ 100 h 340"/>
                  <a:gd name="T28" fmla="*/ 140 w 229"/>
                  <a:gd name="T29" fmla="*/ 168 h 340"/>
                  <a:gd name="T30" fmla="*/ 96 w 229"/>
                  <a:gd name="T31" fmla="*/ 192 h 340"/>
                  <a:gd name="T32" fmla="*/ 0 w 229"/>
                  <a:gd name="T33" fmla="*/ 340 h 340"/>
                  <a:gd name="T34" fmla="*/ 227 w 229"/>
                  <a:gd name="T35" fmla="*/ 340 h 340"/>
                  <a:gd name="T36" fmla="*/ 227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7" y="298"/>
                    </a:moveTo>
                    <a:lnTo>
                      <a:pt x="227" y="298"/>
                    </a:lnTo>
                    <a:lnTo>
                      <a:pt x="48" y="298"/>
                    </a:lnTo>
                    <a:cubicBezTo>
                      <a:pt x="52" y="270"/>
                      <a:pt x="68" y="252"/>
                      <a:pt x="109" y="228"/>
                    </a:cubicBezTo>
                    <a:lnTo>
                      <a:pt x="157" y="202"/>
                    </a:lnTo>
                    <a:cubicBezTo>
                      <a:pt x="205"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2" y="95"/>
                      <a:pt x="55" y="81"/>
                      <a:pt x="60" y="70"/>
                    </a:cubicBezTo>
                    <a:cubicBezTo>
                      <a:pt x="71" y="49"/>
                      <a:pt x="93" y="37"/>
                      <a:pt x="119" y="37"/>
                    </a:cubicBezTo>
                    <a:cubicBezTo>
                      <a:pt x="157" y="37"/>
                      <a:pt x="186" y="64"/>
                      <a:pt x="186" y="100"/>
                    </a:cubicBezTo>
                    <a:cubicBezTo>
                      <a:pt x="186" y="127"/>
                      <a:pt x="170" y="150"/>
                      <a:pt x="140" y="168"/>
                    </a:cubicBezTo>
                    <a:lnTo>
                      <a:pt x="96" y="192"/>
                    </a:lnTo>
                    <a:cubicBezTo>
                      <a:pt x="25" y="233"/>
                      <a:pt x="4" y="265"/>
                      <a:pt x="0" y="340"/>
                    </a:cubicBezTo>
                    <a:lnTo>
                      <a:pt x="227" y="340"/>
                    </a:lnTo>
                    <a:lnTo>
                      <a:pt x="227"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51"/>
              <p:cNvSpPr>
                <a:spLocks/>
              </p:cNvSpPr>
              <p:nvPr/>
            </p:nvSpPr>
            <p:spPr bwMode="auto">
              <a:xfrm>
                <a:off x="4258" y="29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52"/>
              <p:cNvSpPr>
                <a:spLocks/>
              </p:cNvSpPr>
              <p:nvPr/>
            </p:nvSpPr>
            <p:spPr bwMode="auto">
              <a:xfrm>
                <a:off x="4193" y="3109"/>
                <a:ext cx="35" cy="99"/>
              </a:xfrm>
              <a:custGeom>
                <a:avLst/>
                <a:gdLst>
                  <a:gd name="T0" fmla="*/ 76 w 118"/>
                  <a:gd name="T1" fmla="*/ 98 h 340"/>
                  <a:gd name="T2" fmla="*/ 76 w 118"/>
                  <a:gd name="T3" fmla="*/ 98 h 340"/>
                  <a:gd name="T4" fmla="*/ 76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6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6" y="98"/>
                    </a:moveTo>
                    <a:lnTo>
                      <a:pt x="76" y="98"/>
                    </a:lnTo>
                    <a:lnTo>
                      <a:pt x="76" y="340"/>
                    </a:lnTo>
                    <a:lnTo>
                      <a:pt x="118" y="340"/>
                    </a:lnTo>
                    <a:lnTo>
                      <a:pt x="118" y="0"/>
                    </a:lnTo>
                    <a:lnTo>
                      <a:pt x="90" y="0"/>
                    </a:lnTo>
                    <a:cubicBezTo>
                      <a:pt x="75" y="52"/>
                      <a:pt x="66" y="59"/>
                      <a:pt x="0" y="67"/>
                    </a:cubicBezTo>
                    <a:lnTo>
                      <a:pt x="0" y="98"/>
                    </a:lnTo>
                    <a:lnTo>
                      <a:pt x="76"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53"/>
              <p:cNvSpPr>
                <a:spLocks/>
              </p:cNvSpPr>
              <p:nvPr/>
            </p:nvSpPr>
            <p:spPr bwMode="auto">
              <a:xfrm>
                <a:off x="4262" y="3109"/>
                <a:ext cx="67" cy="102"/>
              </a:xfrm>
              <a:custGeom>
                <a:avLst/>
                <a:gdLst>
                  <a:gd name="T0" fmla="*/ 90 w 227"/>
                  <a:gd name="T1" fmla="*/ 184 h 351"/>
                  <a:gd name="T2" fmla="*/ 90 w 227"/>
                  <a:gd name="T3" fmla="*/ 184 h 351"/>
                  <a:gd name="T4" fmla="*/ 96 w 227"/>
                  <a:gd name="T5" fmla="*/ 184 h 351"/>
                  <a:gd name="T6" fmla="*/ 113 w 227"/>
                  <a:gd name="T7" fmla="*/ 183 h 351"/>
                  <a:gd name="T8" fmla="*/ 184 w 227"/>
                  <a:gd name="T9" fmla="*/ 245 h 351"/>
                  <a:gd name="T10" fmla="*/ 113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69 w 227"/>
                  <a:gd name="T23" fmla="*/ 164 h 351"/>
                  <a:gd name="T24" fmla="*/ 217 w 227"/>
                  <a:gd name="T25" fmla="*/ 93 h 351"/>
                  <a:gd name="T26" fmla="*/ 113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6 w 227"/>
                  <a:gd name="T39" fmla="*/ 141 h 351"/>
                  <a:gd name="T40" fmla="*/ 90 w 227"/>
                  <a:gd name="T41" fmla="*/ 148 h 351"/>
                  <a:gd name="T42" fmla="*/ 90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0" y="184"/>
                    </a:moveTo>
                    <a:lnTo>
                      <a:pt x="90" y="184"/>
                    </a:lnTo>
                    <a:lnTo>
                      <a:pt x="96" y="184"/>
                    </a:lnTo>
                    <a:lnTo>
                      <a:pt x="113" y="183"/>
                    </a:lnTo>
                    <a:cubicBezTo>
                      <a:pt x="160" y="183"/>
                      <a:pt x="184" y="204"/>
                      <a:pt x="184" y="245"/>
                    </a:cubicBezTo>
                    <a:cubicBezTo>
                      <a:pt x="184" y="288"/>
                      <a:pt x="157" y="313"/>
                      <a:pt x="113" y="313"/>
                    </a:cubicBezTo>
                    <a:cubicBezTo>
                      <a:pt x="67" y="313"/>
                      <a:pt x="45" y="290"/>
                      <a:pt x="42" y="241"/>
                    </a:cubicBezTo>
                    <a:lnTo>
                      <a:pt x="0" y="241"/>
                    </a:lnTo>
                    <a:cubicBezTo>
                      <a:pt x="2" y="268"/>
                      <a:pt x="7" y="286"/>
                      <a:pt x="15" y="301"/>
                    </a:cubicBezTo>
                    <a:cubicBezTo>
                      <a:pt x="32" y="334"/>
                      <a:pt x="65" y="351"/>
                      <a:pt x="112" y="351"/>
                    </a:cubicBezTo>
                    <a:cubicBezTo>
                      <a:pt x="182" y="351"/>
                      <a:pt x="227" y="309"/>
                      <a:pt x="227" y="245"/>
                    </a:cubicBezTo>
                    <a:cubicBezTo>
                      <a:pt x="227" y="202"/>
                      <a:pt x="210" y="178"/>
                      <a:pt x="169" y="164"/>
                    </a:cubicBezTo>
                    <a:cubicBezTo>
                      <a:pt x="201" y="151"/>
                      <a:pt x="217" y="127"/>
                      <a:pt x="217" y="93"/>
                    </a:cubicBezTo>
                    <a:cubicBezTo>
                      <a:pt x="217" y="35"/>
                      <a:pt x="178" y="0"/>
                      <a:pt x="113" y="0"/>
                    </a:cubicBezTo>
                    <a:cubicBezTo>
                      <a:pt x="45" y="0"/>
                      <a:pt x="8" y="37"/>
                      <a:pt x="7" y="110"/>
                    </a:cubicBezTo>
                    <a:lnTo>
                      <a:pt x="49" y="110"/>
                    </a:lnTo>
                    <a:cubicBezTo>
                      <a:pt x="50" y="89"/>
                      <a:pt x="52" y="77"/>
                      <a:pt x="57" y="67"/>
                    </a:cubicBezTo>
                    <a:cubicBezTo>
                      <a:pt x="66" y="48"/>
                      <a:pt x="87" y="37"/>
                      <a:pt x="114" y="37"/>
                    </a:cubicBezTo>
                    <a:cubicBezTo>
                      <a:pt x="151" y="37"/>
                      <a:pt x="174" y="59"/>
                      <a:pt x="174" y="95"/>
                    </a:cubicBezTo>
                    <a:cubicBezTo>
                      <a:pt x="174" y="119"/>
                      <a:pt x="165" y="133"/>
                      <a:pt x="146" y="141"/>
                    </a:cubicBezTo>
                    <a:cubicBezTo>
                      <a:pt x="135" y="146"/>
                      <a:pt x="120" y="147"/>
                      <a:pt x="90" y="148"/>
                    </a:cubicBezTo>
                    <a:lnTo>
                      <a:pt x="90"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54"/>
              <p:cNvSpPr>
                <a:spLocks/>
              </p:cNvSpPr>
              <p:nvPr/>
            </p:nvSpPr>
            <p:spPr bwMode="auto">
              <a:xfrm>
                <a:off x="4482" y="29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55"/>
              <p:cNvSpPr>
                <a:spLocks/>
              </p:cNvSpPr>
              <p:nvPr/>
            </p:nvSpPr>
            <p:spPr bwMode="auto">
              <a:xfrm>
                <a:off x="4418" y="3109"/>
                <a:ext cx="34" cy="99"/>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56"/>
              <p:cNvSpPr>
                <a:spLocks noEditPoints="1"/>
              </p:cNvSpPr>
              <p:nvPr/>
            </p:nvSpPr>
            <p:spPr bwMode="auto">
              <a:xfrm>
                <a:off x="4486" y="3109"/>
                <a:ext cx="69" cy="99"/>
              </a:xfrm>
              <a:custGeom>
                <a:avLst/>
                <a:gdLst>
                  <a:gd name="T0" fmla="*/ 143 w 236"/>
                  <a:gd name="T1" fmla="*/ 258 h 340"/>
                  <a:gd name="T2" fmla="*/ 143 w 236"/>
                  <a:gd name="T3" fmla="*/ 258 h 340"/>
                  <a:gd name="T4" fmla="*/ 143 w 236"/>
                  <a:gd name="T5" fmla="*/ 340 h 340"/>
                  <a:gd name="T6" fmla="*/ 186 w 236"/>
                  <a:gd name="T7" fmla="*/ 340 h 340"/>
                  <a:gd name="T8" fmla="*/ 186 w 236"/>
                  <a:gd name="T9" fmla="*/ 258 h 340"/>
                  <a:gd name="T10" fmla="*/ 236 w 236"/>
                  <a:gd name="T11" fmla="*/ 258 h 340"/>
                  <a:gd name="T12" fmla="*/ 236 w 236"/>
                  <a:gd name="T13" fmla="*/ 220 h 340"/>
                  <a:gd name="T14" fmla="*/ 186 w 236"/>
                  <a:gd name="T15" fmla="*/ 220 h 340"/>
                  <a:gd name="T16" fmla="*/ 186 w 236"/>
                  <a:gd name="T17" fmla="*/ 0 h 340"/>
                  <a:gd name="T18" fmla="*/ 154 w 236"/>
                  <a:gd name="T19" fmla="*/ 0 h 340"/>
                  <a:gd name="T20" fmla="*/ 0 w 236"/>
                  <a:gd name="T21" fmla="*/ 214 h 340"/>
                  <a:gd name="T22" fmla="*/ 0 w 236"/>
                  <a:gd name="T23" fmla="*/ 258 h 340"/>
                  <a:gd name="T24" fmla="*/ 143 w 236"/>
                  <a:gd name="T25" fmla="*/ 258 h 340"/>
                  <a:gd name="T26" fmla="*/ 143 w 236"/>
                  <a:gd name="T27" fmla="*/ 220 h 340"/>
                  <a:gd name="T28" fmla="*/ 143 w 236"/>
                  <a:gd name="T29" fmla="*/ 220 h 340"/>
                  <a:gd name="T30" fmla="*/ 37 w 236"/>
                  <a:gd name="T31" fmla="*/ 220 h 340"/>
                  <a:gd name="T32" fmla="*/ 143 w 236"/>
                  <a:gd name="T33" fmla="*/ 72 h 340"/>
                  <a:gd name="T34" fmla="*/ 143 w 236"/>
                  <a:gd name="T35" fmla="*/ 22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340">
                    <a:moveTo>
                      <a:pt x="143" y="258"/>
                    </a:moveTo>
                    <a:lnTo>
                      <a:pt x="143" y="258"/>
                    </a:lnTo>
                    <a:lnTo>
                      <a:pt x="143" y="340"/>
                    </a:lnTo>
                    <a:lnTo>
                      <a:pt x="186" y="340"/>
                    </a:lnTo>
                    <a:lnTo>
                      <a:pt x="186" y="258"/>
                    </a:lnTo>
                    <a:lnTo>
                      <a:pt x="236" y="258"/>
                    </a:lnTo>
                    <a:lnTo>
                      <a:pt x="236" y="220"/>
                    </a:lnTo>
                    <a:lnTo>
                      <a:pt x="186" y="220"/>
                    </a:lnTo>
                    <a:lnTo>
                      <a:pt x="186" y="0"/>
                    </a:lnTo>
                    <a:lnTo>
                      <a:pt x="154" y="0"/>
                    </a:lnTo>
                    <a:lnTo>
                      <a:pt x="0" y="214"/>
                    </a:lnTo>
                    <a:lnTo>
                      <a:pt x="0" y="258"/>
                    </a:lnTo>
                    <a:lnTo>
                      <a:pt x="143" y="258"/>
                    </a:lnTo>
                    <a:close/>
                    <a:moveTo>
                      <a:pt x="143" y="220"/>
                    </a:moveTo>
                    <a:lnTo>
                      <a:pt x="143" y="220"/>
                    </a:lnTo>
                    <a:lnTo>
                      <a:pt x="37" y="220"/>
                    </a:lnTo>
                    <a:lnTo>
                      <a:pt x="143" y="72"/>
                    </a:lnTo>
                    <a:lnTo>
                      <a:pt x="143"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57"/>
              <p:cNvSpPr>
                <a:spLocks noEditPoints="1"/>
              </p:cNvSpPr>
              <p:nvPr/>
            </p:nvSpPr>
            <p:spPr bwMode="auto">
              <a:xfrm>
                <a:off x="1401" y="1294"/>
                <a:ext cx="3248" cy="1728"/>
              </a:xfrm>
              <a:custGeom>
                <a:avLst/>
                <a:gdLst>
                  <a:gd name="T0" fmla="*/ 0 w 11040"/>
                  <a:gd name="T1" fmla="*/ 0 h 5952"/>
                  <a:gd name="T2" fmla="*/ 0 w 11040"/>
                  <a:gd name="T3" fmla="*/ 0 h 5952"/>
                  <a:gd name="T4" fmla="*/ 0 w 11040"/>
                  <a:gd name="T5" fmla="*/ 5952 h 5952"/>
                  <a:gd name="T6" fmla="*/ 11040 w 11040"/>
                  <a:gd name="T7" fmla="*/ 5952 h 5952"/>
                  <a:gd name="T8" fmla="*/ 0 w 11040"/>
                  <a:gd name="T9" fmla="*/ 0 h 5952"/>
                  <a:gd name="T10" fmla="*/ 0 w 11040"/>
                  <a:gd name="T11" fmla="*/ 0 h 5952"/>
                </a:gdLst>
                <a:ahLst/>
                <a:cxnLst>
                  <a:cxn ang="0">
                    <a:pos x="T0" y="T1"/>
                  </a:cxn>
                  <a:cxn ang="0">
                    <a:pos x="T2" y="T3"/>
                  </a:cxn>
                  <a:cxn ang="0">
                    <a:pos x="T4" y="T5"/>
                  </a:cxn>
                  <a:cxn ang="0">
                    <a:pos x="T6" y="T7"/>
                  </a:cxn>
                  <a:cxn ang="0">
                    <a:pos x="T8" y="T9"/>
                  </a:cxn>
                  <a:cxn ang="0">
                    <a:pos x="T10" y="T11"/>
                  </a:cxn>
                </a:cxnLst>
                <a:rect l="0" t="0" r="r" b="b"/>
                <a:pathLst>
                  <a:path w="11040" h="5952">
                    <a:moveTo>
                      <a:pt x="0" y="0"/>
                    </a:moveTo>
                    <a:lnTo>
                      <a:pt x="0" y="0"/>
                    </a:lnTo>
                    <a:lnTo>
                      <a:pt x="0" y="5952"/>
                    </a:lnTo>
                    <a:lnTo>
                      <a:pt x="11040" y="5952"/>
                    </a:lnTo>
                    <a:moveTo>
                      <a:pt x="0" y="0"/>
                    </a:moveTo>
                    <a:lnTo>
                      <a:pt x="0" y="0"/>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58"/>
              <p:cNvSpPr>
                <a:spLocks/>
              </p:cNvSpPr>
              <p:nvPr/>
            </p:nvSpPr>
            <p:spPr bwMode="auto">
              <a:xfrm>
                <a:off x="852" y="2668"/>
                <a:ext cx="102" cy="79"/>
              </a:xfrm>
              <a:custGeom>
                <a:avLst/>
                <a:gdLst>
                  <a:gd name="T0" fmla="*/ 40 w 349"/>
                  <a:gd name="T1" fmla="*/ 115 h 274"/>
                  <a:gd name="T2" fmla="*/ 40 w 349"/>
                  <a:gd name="T3" fmla="*/ 115 h 274"/>
                  <a:gd name="T4" fmla="*/ 40 w 349"/>
                  <a:gd name="T5" fmla="*/ 0 h 274"/>
                  <a:gd name="T6" fmla="*/ 0 w 349"/>
                  <a:gd name="T7" fmla="*/ 0 h 274"/>
                  <a:gd name="T8" fmla="*/ 0 w 349"/>
                  <a:gd name="T9" fmla="*/ 274 h 274"/>
                  <a:gd name="T10" fmla="*/ 40 w 349"/>
                  <a:gd name="T11" fmla="*/ 274 h 274"/>
                  <a:gd name="T12" fmla="*/ 40 w 349"/>
                  <a:gd name="T13" fmla="*/ 159 h 274"/>
                  <a:gd name="T14" fmla="*/ 349 w 349"/>
                  <a:gd name="T15" fmla="*/ 159 h 274"/>
                  <a:gd name="T16" fmla="*/ 349 w 349"/>
                  <a:gd name="T17" fmla="*/ 115 h 274"/>
                  <a:gd name="T18" fmla="*/ 40 w 349"/>
                  <a:gd name="T19" fmla="*/ 11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9" h="274">
                    <a:moveTo>
                      <a:pt x="40" y="115"/>
                    </a:moveTo>
                    <a:lnTo>
                      <a:pt x="40" y="115"/>
                    </a:lnTo>
                    <a:lnTo>
                      <a:pt x="40" y="0"/>
                    </a:lnTo>
                    <a:lnTo>
                      <a:pt x="0" y="0"/>
                    </a:lnTo>
                    <a:lnTo>
                      <a:pt x="0" y="274"/>
                    </a:lnTo>
                    <a:lnTo>
                      <a:pt x="40" y="274"/>
                    </a:lnTo>
                    <a:lnTo>
                      <a:pt x="40" y="159"/>
                    </a:lnTo>
                    <a:lnTo>
                      <a:pt x="349" y="159"/>
                    </a:lnTo>
                    <a:lnTo>
                      <a:pt x="349" y="115"/>
                    </a:lnTo>
                    <a:lnTo>
                      <a:pt x="40" y="1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59"/>
              <p:cNvSpPr>
                <a:spLocks/>
              </p:cNvSpPr>
              <p:nvPr/>
            </p:nvSpPr>
            <p:spPr bwMode="auto">
              <a:xfrm>
                <a:off x="852" y="2598"/>
                <a:ext cx="102" cy="57"/>
              </a:xfrm>
              <a:custGeom>
                <a:avLst/>
                <a:gdLst>
                  <a:gd name="T0" fmla="*/ 0 w 349"/>
                  <a:gd name="T1" fmla="*/ 199 h 199"/>
                  <a:gd name="T2" fmla="*/ 0 w 349"/>
                  <a:gd name="T3" fmla="*/ 199 h 199"/>
                  <a:gd name="T4" fmla="*/ 349 w 349"/>
                  <a:gd name="T5" fmla="*/ 199 h 199"/>
                  <a:gd name="T6" fmla="*/ 349 w 349"/>
                  <a:gd name="T7" fmla="*/ 160 h 199"/>
                  <a:gd name="T8" fmla="*/ 211 w 349"/>
                  <a:gd name="T9" fmla="*/ 160 h 199"/>
                  <a:gd name="T10" fmla="*/ 126 w 349"/>
                  <a:gd name="T11" fmla="*/ 92 h 199"/>
                  <a:gd name="T12" fmla="*/ 138 w 349"/>
                  <a:gd name="T13" fmla="*/ 56 h 199"/>
                  <a:gd name="T14" fmla="*/ 176 w 349"/>
                  <a:gd name="T15" fmla="*/ 40 h 199"/>
                  <a:gd name="T16" fmla="*/ 349 w 349"/>
                  <a:gd name="T17" fmla="*/ 40 h 199"/>
                  <a:gd name="T18" fmla="*/ 349 w 349"/>
                  <a:gd name="T19" fmla="*/ 0 h 199"/>
                  <a:gd name="T20" fmla="*/ 160 w 349"/>
                  <a:gd name="T21" fmla="*/ 0 h 199"/>
                  <a:gd name="T22" fmla="*/ 91 w 349"/>
                  <a:gd name="T23" fmla="*/ 79 h 199"/>
                  <a:gd name="T24" fmla="*/ 133 w 349"/>
                  <a:gd name="T25" fmla="*/ 160 h 199"/>
                  <a:gd name="T26" fmla="*/ 0 w 349"/>
                  <a:gd name="T27" fmla="*/ 160 h 199"/>
                  <a:gd name="T28" fmla="*/ 0 w 349"/>
                  <a:gd name="T29"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199">
                    <a:moveTo>
                      <a:pt x="0" y="199"/>
                    </a:moveTo>
                    <a:lnTo>
                      <a:pt x="0" y="199"/>
                    </a:lnTo>
                    <a:lnTo>
                      <a:pt x="349" y="199"/>
                    </a:lnTo>
                    <a:lnTo>
                      <a:pt x="349" y="160"/>
                    </a:lnTo>
                    <a:lnTo>
                      <a:pt x="211" y="160"/>
                    </a:lnTo>
                    <a:cubicBezTo>
                      <a:pt x="160" y="160"/>
                      <a:pt x="126" y="133"/>
                      <a:pt x="126" y="92"/>
                    </a:cubicBezTo>
                    <a:cubicBezTo>
                      <a:pt x="126" y="79"/>
                      <a:pt x="131" y="66"/>
                      <a:pt x="138" y="56"/>
                    </a:cubicBezTo>
                    <a:cubicBezTo>
                      <a:pt x="146" y="45"/>
                      <a:pt x="158" y="40"/>
                      <a:pt x="176" y="40"/>
                    </a:cubicBezTo>
                    <a:lnTo>
                      <a:pt x="349" y="40"/>
                    </a:lnTo>
                    <a:lnTo>
                      <a:pt x="349" y="0"/>
                    </a:lnTo>
                    <a:lnTo>
                      <a:pt x="160" y="0"/>
                    </a:lnTo>
                    <a:cubicBezTo>
                      <a:pt x="118" y="0"/>
                      <a:pt x="91" y="30"/>
                      <a:pt x="91" y="79"/>
                    </a:cubicBezTo>
                    <a:cubicBezTo>
                      <a:pt x="91" y="115"/>
                      <a:pt x="102" y="136"/>
                      <a:pt x="133" y="160"/>
                    </a:cubicBezTo>
                    <a:lnTo>
                      <a:pt x="0" y="160"/>
                    </a:lnTo>
                    <a:lnTo>
                      <a:pt x="0" y="19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60"/>
              <p:cNvSpPr>
                <a:spLocks/>
              </p:cNvSpPr>
              <p:nvPr/>
            </p:nvSpPr>
            <p:spPr bwMode="auto">
              <a:xfrm>
                <a:off x="878" y="2543"/>
                <a:ext cx="76" cy="35"/>
              </a:xfrm>
              <a:custGeom>
                <a:avLst/>
                <a:gdLst>
                  <a:gd name="T0" fmla="*/ 7 w 258"/>
                  <a:gd name="T1" fmla="*/ 121 h 121"/>
                  <a:gd name="T2" fmla="*/ 7 w 258"/>
                  <a:gd name="T3" fmla="*/ 121 h 121"/>
                  <a:gd name="T4" fmla="*/ 258 w 258"/>
                  <a:gd name="T5" fmla="*/ 121 h 121"/>
                  <a:gd name="T6" fmla="*/ 258 w 258"/>
                  <a:gd name="T7" fmla="*/ 81 h 121"/>
                  <a:gd name="T8" fmla="*/ 128 w 258"/>
                  <a:gd name="T9" fmla="*/ 81 h 121"/>
                  <a:gd name="T10" fmla="*/ 55 w 258"/>
                  <a:gd name="T11" fmla="*/ 52 h 121"/>
                  <a:gd name="T12" fmla="*/ 42 w 258"/>
                  <a:gd name="T13" fmla="*/ 0 h 121"/>
                  <a:gd name="T14" fmla="*/ 2 w 258"/>
                  <a:gd name="T15" fmla="*/ 0 h 121"/>
                  <a:gd name="T16" fmla="*/ 0 w 258"/>
                  <a:gd name="T17" fmla="*/ 16 h 121"/>
                  <a:gd name="T18" fmla="*/ 53 w 258"/>
                  <a:gd name="T19" fmla="*/ 84 h 121"/>
                  <a:gd name="T20" fmla="*/ 7 w 258"/>
                  <a:gd name="T21" fmla="*/ 84 h 121"/>
                  <a:gd name="T22" fmla="*/ 7 w 258"/>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1">
                    <a:moveTo>
                      <a:pt x="7" y="121"/>
                    </a:moveTo>
                    <a:lnTo>
                      <a:pt x="7" y="121"/>
                    </a:lnTo>
                    <a:lnTo>
                      <a:pt x="258" y="121"/>
                    </a:lnTo>
                    <a:lnTo>
                      <a:pt x="258" y="81"/>
                    </a:lnTo>
                    <a:lnTo>
                      <a:pt x="128" y="81"/>
                    </a:lnTo>
                    <a:cubicBezTo>
                      <a:pt x="92" y="81"/>
                      <a:pt x="69" y="72"/>
                      <a:pt x="55" y="52"/>
                    </a:cubicBezTo>
                    <a:cubicBezTo>
                      <a:pt x="46" y="40"/>
                      <a:pt x="43" y="28"/>
                      <a:pt x="42" y="0"/>
                    </a:cubicBezTo>
                    <a:lnTo>
                      <a:pt x="2" y="0"/>
                    </a:lnTo>
                    <a:cubicBezTo>
                      <a:pt x="1" y="7"/>
                      <a:pt x="0" y="10"/>
                      <a:pt x="0" y="16"/>
                    </a:cubicBezTo>
                    <a:cubicBezTo>
                      <a:pt x="0" y="41"/>
                      <a:pt x="16" y="61"/>
                      <a:pt x="53" y="84"/>
                    </a:cubicBezTo>
                    <a:lnTo>
                      <a:pt x="7" y="84"/>
                    </a:lnTo>
                    <a:lnTo>
                      <a:pt x="7"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61"/>
              <p:cNvSpPr>
                <a:spLocks noEditPoints="1"/>
              </p:cNvSpPr>
              <p:nvPr/>
            </p:nvSpPr>
            <p:spPr bwMode="auto">
              <a:xfrm>
                <a:off x="878" y="2471"/>
                <a:ext cx="80" cy="65"/>
              </a:xfrm>
              <a:custGeom>
                <a:avLst/>
                <a:gdLst>
                  <a:gd name="T0" fmla="*/ 0 w 270"/>
                  <a:gd name="T1" fmla="*/ 114 h 227"/>
                  <a:gd name="T2" fmla="*/ 0 w 270"/>
                  <a:gd name="T3" fmla="*/ 114 h 227"/>
                  <a:gd name="T4" fmla="*/ 135 w 270"/>
                  <a:gd name="T5" fmla="*/ 227 h 227"/>
                  <a:gd name="T6" fmla="*/ 270 w 270"/>
                  <a:gd name="T7" fmla="*/ 113 h 227"/>
                  <a:gd name="T8" fmla="*/ 137 w 270"/>
                  <a:gd name="T9" fmla="*/ 0 h 227"/>
                  <a:gd name="T10" fmla="*/ 0 w 270"/>
                  <a:gd name="T11" fmla="*/ 114 h 227"/>
                  <a:gd name="T12" fmla="*/ 37 w 270"/>
                  <a:gd name="T13" fmla="*/ 113 h 227"/>
                  <a:gd name="T14" fmla="*/ 37 w 270"/>
                  <a:gd name="T15" fmla="*/ 113 h 227"/>
                  <a:gd name="T16" fmla="*/ 136 w 270"/>
                  <a:gd name="T17" fmla="*/ 42 h 227"/>
                  <a:gd name="T18" fmla="*/ 233 w 270"/>
                  <a:gd name="T19" fmla="*/ 113 h 227"/>
                  <a:gd name="T20" fmla="*/ 135 w 270"/>
                  <a:gd name="T21" fmla="*/ 185 h 227"/>
                  <a:gd name="T22" fmla="*/ 37 w 270"/>
                  <a:gd name="T23"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27">
                    <a:moveTo>
                      <a:pt x="0" y="114"/>
                    </a:moveTo>
                    <a:lnTo>
                      <a:pt x="0" y="114"/>
                    </a:lnTo>
                    <a:cubicBezTo>
                      <a:pt x="0" y="184"/>
                      <a:pt x="51" y="227"/>
                      <a:pt x="135" y="227"/>
                    </a:cubicBezTo>
                    <a:cubicBezTo>
                      <a:pt x="219" y="227"/>
                      <a:pt x="270" y="185"/>
                      <a:pt x="270" y="113"/>
                    </a:cubicBezTo>
                    <a:cubicBezTo>
                      <a:pt x="270" y="43"/>
                      <a:pt x="219" y="0"/>
                      <a:pt x="137" y="0"/>
                    </a:cubicBezTo>
                    <a:cubicBezTo>
                      <a:pt x="50" y="0"/>
                      <a:pt x="0" y="42"/>
                      <a:pt x="0" y="114"/>
                    </a:cubicBezTo>
                    <a:close/>
                    <a:moveTo>
                      <a:pt x="37" y="113"/>
                    </a:moveTo>
                    <a:lnTo>
                      <a:pt x="37" y="113"/>
                    </a:lnTo>
                    <a:cubicBezTo>
                      <a:pt x="37" y="68"/>
                      <a:pt x="74" y="42"/>
                      <a:pt x="136" y="42"/>
                    </a:cubicBezTo>
                    <a:cubicBezTo>
                      <a:pt x="195" y="42"/>
                      <a:pt x="233" y="69"/>
                      <a:pt x="233" y="113"/>
                    </a:cubicBezTo>
                    <a:cubicBezTo>
                      <a:pt x="233" y="158"/>
                      <a:pt x="196" y="185"/>
                      <a:pt x="135" y="185"/>
                    </a:cubicBezTo>
                    <a:cubicBezTo>
                      <a:pt x="75" y="185"/>
                      <a:pt x="37" y="158"/>
                      <a:pt x="37" y="11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62"/>
              <p:cNvSpPr>
                <a:spLocks/>
              </p:cNvSpPr>
              <p:nvPr/>
            </p:nvSpPr>
            <p:spPr bwMode="auto">
              <a:xfrm>
                <a:off x="880" y="2397"/>
                <a:ext cx="78" cy="58"/>
              </a:xfrm>
              <a:custGeom>
                <a:avLst/>
                <a:gdLst>
                  <a:gd name="T0" fmla="*/ 251 w 263"/>
                  <a:gd name="T1" fmla="*/ 0 h 200"/>
                  <a:gd name="T2" fmla="*/ 251 w 263"/>
                  <a:gd name="T3" fmla="*/ 0 h 200"/>
                  <a:gd name="T4" fmla="*/ 0 w 263"/>
                  <a:gd name="T5" fmla="*/ 0 h 200"/>
                  <a:gd name="T6" fmla="*/ 0 w 263"/>
                  <a:gd name="T7" fmla="*/ 40 h 200"/>
                  <a:gd name="T8" fmla="*/ 143 w 263"/>
                  <a:gd name="T9" fmla="*/ 40 h 200"/>
                  <a:gd name="T10" fmla="*/ 228 w 263"/>
                  <a:gd name="T11" fmla="*/ 109 h 200"/>
                  <a:gd name="T12" fmla="*/ 178 w 263"/>
                  <a:gd name="T13" fmla="*/ 160 h 200"/>
                  <a:gd name="T14" fmla="*/ 0 w 263"/>
                  <a:gd name="T15" fmla="*/ 160 h 200"/>
                  <a:gd name="T16" fmla="*/ 0 w 263"/>
                  <a:gd name="T17" fmla="*/ 200 h 200"/>
                  <a:gd name="T18" fmla="*/ 194 w 263"/>
                  <a:gd name="T19" fmla="*/ 200 h 200"/>
                  <a:gd name="T20" fmla="*/ 263 w 263"/>
                  <a:gd name="T21" fmla="*/ 120 h 200"/>
                  <a:gd name="T22" fmla="*/ 217 w 263"/>
                  <a:gd name="T23" fmla="*/ 36 h 200"/>
                  <a:gd name="T24" fmla="*/ 251 w 263"/>
                  <a:gd name="T25" fmla="*/ 36 h 200"/>
                  <a:gd name="T26" fmla="*/ 251 w 263"/>
                  <a:gd name="T2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200">
                    <a:moveTo>
                      <a:pt x="251" y="0"/>
                    </a:moveTo>
                    <a:lnTo>
                      <a:pt x="251" y="0"/>
                    </a:lnTo>
                    <a:lnTo>
                      <a:pt x="0" y="0"/>
                    </a:lnTo>
                    <a:lnTo>
                      <a:pt x="0" y="40"/>
                    </a:lnTo>
                    <a:lnTo>
                      <a:pt x="143" y="40"/>
                    </a:lnTo>
                    <a:cubicBezTo>
                      <a:pt x="194" y="40"/>
                      <a:pt x="228" y="67"/>
                      <a:pt x="228" y="109"/>
                    </a:cubicBezTo>
                    <a:cubicBezTo>
                      <a:pt x="228" y="140"/>
                      <a:pt x="208" y="160"/>
                      <a:pt x="178" y="160"/>
                    </a:cubicBezTo>
                    <a:lnTo>
                      <a:pt x="0" y="160"/>
                    </a:lnTo>
                    <a:lnTo>
                      <a:pt x="0" y="200"/>
                    </a:lnTo>
                    <a:lnTo>
                      <a:pt x="194" y="200"/>
                    </a:lnTo>
                    <a:cubicBezTo>
                      <a:pt x="236" y="200"/>
                      <a:pt x="263" y="169"/>
                      <a:pt x="263" y="120"/>
                    </a:cubicBezTo>
                    <a:cubicBezTo>
                      <a:pt x="263" y="83"/>
                      <a:pt x="250" y="60"/>
                      <a:pt x="217" y="36"/>
                    </a:cubicBezTo>
                    <a:lnTo>
                      <a:pt x="251" y="36"/>
                    </a:lnTo>
                    <a:lnTo>
                      <a:pt x="25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63"/>
              <p:cNvSpPr>
                <a:spLocks noEditPoints="1"/>
              </p:cNvSpPr>
              <p:nvPr/>
            </p:nvSpPr>
            <p:spPr bwMode="auto">
              <a:xfrm>
                <a:off x="878" y="2318"/>
                <a:ext cx="107" cy="65"/>
              </a:xfrm>
              <a:custGeom>
                <a:avLst/>
                <a:gdLst>
                  <a:gd name="T0" fmla="*/ 7 w 363"/>
                  <a:gd name="T1" fmla="*/ 37 h 221"/>
                  <a:gd name="T2" fmla="*/ 7 w 363"/>
                  <a:gd name="T3" fmla="*/ 37 h 221"/>
                  <a:gd name="T4" fmla="*/ 44 w 363"/>
                  <a:gd name="T5" fmla="*/ 37 h 221"/>
                  <a:gd name="T6" fmla="*/ 0 w 363"/>
                  <a:gd name="T7" fmla="*/ 114 h 221"/>
                  <a:gd name="T8" fmla="*/ 137 w 363"/>
                  <a:gd name="T9" fmla="*/ 221 h 221"/>
                  <a:gd name="T10" fmla="*/ 236 w 363"/>
                  <a:gd name="T11" fmla="*/ 189 h 221"/>
                  <a:gd name="T12" fmla="*/ 270 w 363"/>
                  <a:gd name="T13" fmla="*/ 117 h 221"/>
                  <a:gd name="T14" fmla="*/ 224 w 363"/>
                  <a:gd name="T15" fmla="*/ 41 h 221"/>
                  <a:gd name="T16" fmla="*/ 237 w 363"/>
                  <a:gd name="T17" fmla="*/ 41 h 221"/>
                  <a:gd name="T18" fmla="*/ 306 w 363"/>
                  <a:gd name="T19" fmla="*/ 55 h 221"/>
                  <a:gd name="T20" fmla="*/ 329 w 363"/>
                  <a:gd name="T21" fmla="*/ 111 h 221"/>
                  <a:gd name="T22" fmla="*/ 316 w 363"/>
                  <a:gd name="T23" fmla="*/ 156 h 221"/>
                  <a:gd name="T24" fmla="*/ 287 w 363"/>
                  <a:gd name="T25" fmla="*/ 172 h 221"/>
                  <a:gd name="T26" fmla="*/ 287 w 363"/>
                  <a:gd name="T27" fmla="*/ 212 h 221"/>
                  <a:gd name="T28" fmla="*/ 363 w 363"/>
                  <a:gd name="T29" fmla="*/ 112 h 221"/>
                  <a:gd name="T30" fmla="*/ 331 w 363"/>
                  <a:gd name="T31" fmla="*/ 27 h 221"/>
                  <a:gd name="T32" fmla="*/ 217 w 363"/>
                  <a:gd name="T33" fmla="*/ 0 h 221"/>
                  <a:gd name="T34" fmla="*/ 7 w 363"/>
                  <a:gd name="T35" fmla="*/ 0 h 221"/>
                  <a:gd name="T36" fmla="*/ 7 w 363"/>
                  <a:gd name="T37" fmla="*/ 37 h 221"/>
                  <a:gd name="T38" fmla="*/ 37 w 363"/>
                  <a:gd name="T39" fmla="*/ 109 h 221"/>
                  <a:gd name="T40" fmla="*/ 37 w 363"/>
                  <a:gd name="T41" fmla="*/ 109 h 221"/>
                  <a:gd name="T42" fmla="*/ 136 w 363"/>
                  <a:gd name="T43" fmla="*/ 41 h 221"/>
                  <a:gd name="T44" fmla="*/ 233 w 363"/>
                  <a:gd name="T45" fmla="*/ 109 h 221"/>
                  <a:gd name="T46" fmla="*/ 135 w 363"/>
                  <a:gd name="T47" fmla="*/ 179 h 221"/>
                  <a:gd name="T48" fmla="*/ 37 w 363"/>
                  <a:gd name="T49" fmla="*/ 109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3" h="221">
                    <a:moveTo>
                      <a:pt x="7" y="37"/>
                    </a:moveTo>
                    <a:lnTo>
                      <a:pt x="7" y="37"/>
                    </a:lnTo>
                    <a:lnTo>
                      <a:pt x="44" y="37"/>
                    </a:lnTo>
                    <a:cubicBezTo>
                      <a:pt x="14" y="57"/>
                      <a:pt x="0" y="82"/>
                      <a:pt x="0" y="114"/>
                    </a:cubicBezTo>
                    <a:cubicBezTo>
                      <a:pt x="0" y="177"/>
                      <a:pt x="56" y="221"/>
                      <a:pt x="137" y="221"/>
                    </a:cubicBezTo>
                    <a:cubicBezTo>
                      <a:pt x="178" y="221"/>
                      <a:pt x="212" y="210"/>
                      <a:pt x="236" y="189"/>
                    </a:cubicBezTo>
                    <a:cubicBezTo>
                      <a:pt x="257" y="170"/>
                      <a:pt x="270" y="143"/>
                      <a:pt x="270" y="117"/>
                    </a:cubicBezTo>
                    <a:cubicBezTo>
                      <a:pt x="270" y="85"/>
                      <a:pt x="256" y="63"/>
                      <a:pt x="224" y="41"/>
                    </a:cubicBezTo>
                    <a:lnTo>
                      <a:pt x="237" y="41"/>
                    </a:lnTo>
                    <a:cubicBezTo>
                      <a:pt x="271" y="41"/>
                      <a:pt x="292" y="45"/>
                      <a:pt x="306" y="55"/>
                    </a:cubicBezTo>
                    <a:cubicBezTo>
                      <a:pt x="321" y="66"/>
                      <a:pt x="329" y="86"/>
                      <a:pt x="329" y="111"/>
                    </a:cubicBezTo>
                    <a:cubicBezTo>
                      <a:pt x="329" y="129"/>
                      <a:pt x="325" y="145"/>
                      <a:pt x="316" y="156"/>
                    </a:cubicBezTo>
                    <a:cubicBezTo>
                      <a:pt x="309" y="165"/>
                      <a:pt x="302" y="169"/>
                      <a:pt x="287" y="172"/>
                    </a:cubicBezTo>
                    <a:lnTo>
                      <a:pt x="287" y="212"/>
                    </a:lnTo>
                    <a:cubicBezTo>
                      <a:pt x="335" y="208"/>
                      <a:pt x="363" y="171"/>
                      <a:pt x="363" y="112"/>
                    </a:cubicBezTo>
                    <a:cubicBezTo>
                      <a:pt x="363" y="75"/>
                      <a:pt x="351" y="43"/>
                      <a:pt x="331" y="27"/>
                    </a:cubicBezTo>
                    <a:cubicBezTo>
                      <a:pt x="308" y="7"/>
                      <a:pt x="276" y="0"/>
                      <a:pt x="217" y="0"/>
                    </a:cubicBezTo>
                    <a:lnTo>
                      <a:pt x="7" y="0"/>
                    </a:lnTo>
                    <a:lnTo>
                      <a:pt x="7" y="37"/>
                    </a:lnTo>
                    <a:close/>
                    <a:moveTo>
                      <a:pt x="37" y="109"/>
                    </a:moveTo>
                    <a:lnTo>
                      <a:pt x="37" y="109"/>
                    </a:lnTo>
                    <a:cubicBezTo>
                      <a:pt x="37" y="66"/>
                      <a:pt x="74" y="41"/>
                      <a:pt x="136" y="41"/>
                    </a:cubicBezTo>
                    <a:cubicBezTo>
                      <a:pt x="196" y="41"/>
                      <a:pt x="233" y="67"/>
                      <a:pt x="233" y="109"/>
                    </a:cubicBezTo>
                    <a:cubicBezTo>
                      <a:pt x="233" y="153"/>
                      <a:pt x="196" y="179"/>
                      <a:pt x="135" y="179"/>
                    </a:cubicBezTo>
                    <a:cubicBezTo>
                      <a:pt x="75" y="179"/>
                      <a:pt x="37" y="152"/>
                      <a:pt x="37" y="10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64"/>
              <p:cNvSpPr>
                <a:spLocks/>
              </p:cNvSpPr>
              <p:nvPr/>
            </p:nvSpPr>
            <p:spPr bwMode="auto">
              <a:xfrm>
                <a:off x="852" y="2241"/>
                <a:ext cx="102" cy="58"/>
              </a:xfrm>
              <a:custGeom>
                <a:avLst/>
                <a:gdLst>
                  <a:gd name="T0" fmla="*/ 0 w 349"/>
                  <a:gd name="T1" fmla="*/ 199 h 199"/>
                  <a:gd name="T2" fmla="*/ 0 w 349"/>
                  <a:gd name="T3" fmla="*/ 199 h 199"/>
                  <a:gd name="T4" fmla="*/ 349 w 349"/>
                  <a:gd name="T5" fmla="*/ 199 h 199"/>
                  <a:gd name="T6" fmla="*/ 349 w 349"/>
                  <a:gd name="T7" fmla="*/ 159 h 199"/>
                  <a:gd name="T8" fmla="*/ 211 w 349"/>
                  <a:gd name="T9" fmla="*/ 159 h 199"/>
                  <a:gd name="T10" fmla="*/ 126 w 349"/>
                  <a:gd name="T11" fmla="*/ 91 h 199"/>
                  <a:gd name="T12" fmla="*/ 138 w 349"/>
                  <a:gd name="T13" fmla="*/ 56 h 199"/>
                  <a:gd name="T14" fmla="*/ 176 w 349"/>
                  <a:gd name="T15" fmla="*/ 40 h 199"/>
                  <a:gd name="T16" fmla="*/ 349 w 349"/>
                  <a:gd name="T17" fmla="*/ 40 h 199"/>
                  <a:gd name="T18" fmla="*/ 349 w 349"/>
                  <a:gd name="T19" fmla="*/ 0 h 199"/>
                  <a:gd name="T20" fmla="*/ 160 w 349"/>
                  <a:gd name="T21" fmla="*/ 0 h 199"/>
                  <a:gd name="T22" fmla="*/ 91 w 349"/>
                  <a:gd name="T23" fmla="*/ 79 h 199"/>
                  <a:gd name="T24" fmla="*/ 133 w 349"/>
                  <a:gd name="T25" fmla="*/ 159 h 199"/>
                  <a:gd name="T26" fmla="*/ 0 w 349"/>
                  <a:gd name="T27" fmla="*/ 159 h 199"/>
                  <a:gd name="T28" fmla="*/ 0 w 349"/>
                  <a:gd name="T29"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199">
                    <a:moveTo>
                      <a:pt x="0" y="199"/>
                    </a:moveTo>
                    <a:lnTo>
                      <a:pt x="0" y="199"/>
                    </a:lnTo>
                    <a:lnTo>
                      <a:pt x="349" y="199"/>
                    </a:lnTo>
                    <a:lnTo>
                      <a:pt x="349" y="159"/>
                    </a:lnTo>
                    <a:lnTo>
                      <a:pt x="211" y="159"/>
                    </a:lnTo>
                    <a:cubicBezTo>
                      <a:pt x="160" y="159"/>
                      <a:pt x="126" y="132"/>
                      <a:pt x="126" y="91"/>
                    </a:cubicBezTo>
                    <a:cubicBezTo>
                      <a:pt x="126" y="78"/>
                      <a:pt x="131" y="65"/>
                      <a:pt x="138" y="56"/>
                    </a:cubicBezTo>
                    <a:cubicBezTo>
                      <a:pt x="146" y="44"/>
                      <a:pt x="158" y="40"/>
                      <a:pt x="176" y="40"/>
                    </a:cubicBezTo>
                    <a:lnTo>
                      <a:pt x="349" y="40"/>
                    </a:lnTo>
                    <a:lnTo>
                      <a:pt x="349" y="0"/>
                    </a:lnTo>
                    <a:lnTo>
                      <a:pt x="160" y="0"/>
                    </a:lnTo>
                    <a:cubicBezTo>
                      <a:pt x="118" y="0"/>
                      <a:pt x="91" y="30"/>
                      <a:pt x="91" y="79"/>
                    </a:cubicBezTo>
                    <a:cubicBezTo>
                      <a:pt x="91" y="114"/>
                      <a:pt x="102" y="136"/>
                      <a:pt x="133" y="159"/>
                    </a:cubicBezTo>
                    <a:lnTo>
                      <a:pt x="0" y="159"/>
                    </a:lnTo>
                    <a:lnTo>
                      <a:pt x="0" y="19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65"/>
              <p:cNvSpPr>
                <a:spLocks noEditPoints="1"/>
              </p:cNvSpPr>
              <p:nvPr/>
            </p:nvSpPr>
            <p:spPr bwMode="auto">
              <a:xfrm>
                <a:off x="878" y="2159"/>
                <a:ext cx="107" cy="65"/>
              </a:xfrm>
              <a:custGeom>
                <a:avLst/>
                <a:gdLst>
                  <a:gd name="T0" fmla="*/ 363 w 363"/>
                  <a:gd name="T1" fmla="*/ 225 h 225"/>
                  <a:gd name="T2" fmla="*/ 363 w 363"/>
                  <a:gd name="T3" fmla="*/ 225 h 225"/>
                  <a:gd name="T4" fmla="*/ 363 w 363"/>
                  <a:gd name="T5" fmla="*/ 185 h 225"/>
                  <a:gd name="T6" fmla="*/ 232 w 363"/>
                  <a:gd name="T7" fmla="*/ 185 h 225"/>
                  <a:gd name="T8" fmla="*/ 270 w 363"/>
                  <a:gd name="T9" fmla="*/ 107 h 225"/>
                  <a:gd name="T10" fmla="*/ 137 w 363"/>
                  <a:gd name="T11" fmla="*/ 0 h 225"/>
                  <a:gd name="T12" fmla="*/ 0 w 363"/>
                  <a:gd name="T13" fmla="*/ 108 h 225"/>
                  <a:gd name="T14" fmla="*/ 45 w 363"/>
                  <a:gd name="T15" fmla="*/ 188 h 225"/>
                  <a:gd name="T16" fmla="*/ 7 w 363"/>
                  <a:gd name="T17" fmla="*/ 188 h 225"/>
                  <a:gd name="T18" fmla="*/ 7 w 363"/>
                  <a:gd name="T19" fmla="*/ 225 h 225"/>
                  <a:gd name="T20" fmla="*/ 363 w 363"/>
                  <a:gd name="T21" fmla="*/ 225 h 225"/>
                  <a:gd name="T22" fmla="*/ 38 w 363"/>
                  <a:gd name="T23" fmla="*/ 115 h 225"/>
                  <a:gd name="T24" fmla="*/ 38 w 363"/>
                  <a:gd name="T25" fmla="*/ 115 h 225"/>
                  <a:gd name="T26" fmla="*/ 136 w 363"/>
                  <a:gd name="T27" fmla="*/ 42 h 225"/>
                  <a:gd name="T28" fmla="*/ 232 w 363"/>
                  <a:gd name="T29" fmla="*/ 115 h 225"/>
                  <a:gd name="T30" fmla="*/ 135 w 363"/>
                  <a:gd name="T31" fmla="*/ 185 h 225"/>
                  <a:gd name="T32" fmla="*/ 38 w 363"/>
                  <a:gd name="T33" fmla="*/ 11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3" h="225">
                    <a:moveTo>
                      <a:pt x="363" y="225"/>
                    </a:moveTo>
                    <a:lnTo>
                      <a:pt x="363" y="225"/>
                    </a:lnTo>
                    <a:lnTo>
                      <a:pt x="363" y="185"/>
                    </a:lnTo>
                    <a:lnTo>
                      <a:pt x="232" y="185"/>
                    </a:lnTo>
                    <a:cubicBezTo>
                      <a:pt x="258" y="164"/>
                      <a:pt x="270" y="140"/>
                      <a:pt x="270" y="107"/>
                    </a:cubicBezTo>
                    <a:cubicBezTo>
                      <a:pt x="270" y="43"/>
                      <a:pt x="217" y="0"/>
                      <a:pt x="137" y="0"/>
                    </a:cubicBezTo>
                    <a:cubicBezTo>
                      <a:pt x="53" y="0"/>
                      <a:pt x="0" y="41"/>
                      <a:pt x="0" y="108"/>
                    </a:cubicBezTo>
                    <a:cubicBezTo>
                      <a:pt x="0" y="142"/>
                      <a:pt x="16" y="169"/>
                      <a:pt x="45" y="188"/>
                    </a:cubicBezTo>
                    <a:lnTo>
                      <a:pt x="7" y="188"/>
                    </a:lnTo>
                    <a:lnTo>
                      <a:pt x="7" y="225"/>
                    </a:lnTo>
                    <a:lnTo>
                      <a:pt x="363" y="225"/>
                    </a:lnTo>
                    <a:close/>
                    <a:moveTo>
                      <a:pt x="38" y="115"/>
                    </a:moveTo>
                    <a:lnTo>
                      <a:pt x="38" y="115"/>
                    </a:lnTo>
                    <a:cubicBezTo>
                      <a:pt x="38" y="71"/>
                      <a:pt x="76" y="42"/>
                      <a:pt x="136" y="42"/>
                    </a:cubicBezTo>
                    <a:cubicBezTo>
                      <a:pt x="193" y="42"/>
                      <a:pt x="232" y="71"/>
                      <a:pt x="232" y="115"/>
                    </a:cubicBezTo>
                    <a:cubicBezTo>
                      <a:pt x="232" y="157"/>
                      <a:pt x="194" y="185"/>
                      <a:pt x="135" y="185"/>
                    </a:cubicBezTo>
                    <a:cubicBezTo>
                      <a:pt x="76" y="185"/>
                      <a:pt x="38" y="157"/>
                      <a:pt x="38" y="11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66"/>
              <p:cNvSpPr>
                <a:spLocks/>
              </p:cNvSpPr>
              <p:nvPr/>
            </p:nvSpPr>
            <p:spPr bwMode="auto">
              <a:xfrm>
                <a:off x="880" y="2087"/>
                <a:ext cx="78" cy="58"/>
              </a:xfrm>
              <a:custGeom>
                <a:avLst/>
                <a:gdLst>
                  <a:gd name="T0" fmla="*/ 251 w 263"/>
                  <a:gd name="T1" fmla="*/ 0 h 200"/>
                  <a:gd name="T2" fmla="*/ 251 w 263"/>
                  <a:gd name="T3" fmla="*/ 0 h 200"/>
                  <a:gd name="T4" fmla="*/ 0 w 263"/>
                  <a:gd name="T5" fmla="*/ 0 h 200"/>
                  <a:gd name="T6" fmla="*/ 0 w 263"/>
                  <a:gd name="T7" fmla="*/ 40 h 200"/>
                  <a:gd name="T8" fmla="*/ 143 w 263"/>
                  <a:gd name="T9" fmla="*/ 40 h 200"/>
                  <a:gd name="T10" fmla="*/ 228 w 263"/>
                  <a:gd name="T11" fmla="*/ 108 h 200"/>
                  <a:gd name="T12" fmla="*/ 178 w 263"/>
                  <a:gd name="T13" fmla="*/ 160 h 200"/>
                  <a:gd name="T14" fmla="*/ 0 w 263"/>
                  <a:gd name="T15" fmla="*/ 160 h 200"/>
                  <a:gd name="T16" fmla="*/ 0 w 263"/>
                  <a:gd name="T17" fmla="*/ 200 h 200"/>
                  <a:gd name="T18" fmla="*/ 194 w 263"/>
                  <a:gd name="T19" fmla="*/ 200 h 200"/>
                  <a:gd name="T20" fmla="*/ 263 w 263"/>
                  <a:gd name="T21" fmla="*/ 120 h 200"/>
                  <a:gd name="T22" fmla="*/ 217 w 263"/>
                  <a:gd name="T23" fmla="*/ 36 h 200"/>
                  <a:gd name="T24" fmla="*/ 251 w 263"/>
                  <a:gd name="T25" fmla="*/ 36 h 200"/>
                  <a:gd name="T26" fmla="*/ 251 w 263"/>
                  <a:gd name="T2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200">
                    <a:moveTo>
                      <a:pt x="251" y="0"/>
                    </a:moveTo>
                    <a:lnTo>
                      <a:pt x="251" y="0"/>
                    </a:lnTo>
                    <a:lnTo>
                      <a:pt x="0" y="0"/>
                    </a:lnTo>
                    <a:lnTo>
                      <a:pt x="0" y="40"/>
                    </a:lnTo>
                    <a:lnTo>
                      <a:pt x="143" y="40"/>
                    </a:lnTo>
                    <a:cubicBezTo>
                      <a:pt x="194" y="40"/>
                      <a:pt x="228" y="66"/>
                      <a:pt x="228" y="108"/>
                    </a:cubicBezTo>
                    <a:cubicBezTo>
                      <a:pt x="228" y="140"/>
                      <a:pt x="208" y="160"/>
                      <a:pt x="178" y="160"/>
                    </a:cubicBezTo>
                    <a:lnTo>
                      <a:pt x="0" y="160"/>
                    </a:lnTo>
                    <a:lnTo>
                      <a:pt x="0" y="200"/>
                    </a:lnTo>
                    <a:lnTo>
                      <a:pt x="194" y="200"/>
                    </a:lnTo>
                    <a:cubicBezTo>
                      <a:pt x="236" y="200"/>
                      <a:pt x="263" y="169"/>
                      <a:pt x="263" y="120"/>
                    </a:cubicBezTo>
                    <a:cubicBezTo>
                      <a:pt x="263" y="83"/>
                      <a:pt x="250" y="59"/>
                      <a:pt x="217" y="36"/>
                    </a:cubicBezTo>
                    <a:lnTo>
                      <a:pt x="251" y="36"/>
                    </a:lnTo>
                    <a:lnTo>
                      <a:pt x="25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67"/>
              <p:cNvSpPr>
                <a:spLocks/>
              </p:cNvSpPr>
              <p:nvPr/>
            </p:nvSpPr>
            <p:spPr bwMode="auto">
              <a:xfrm>
                <a:off x="860" y="2041"/>
                <a:ext cx="98" cy="34"/>
              </a:xfrm>
              <a:custGeom>
                <a:avLst/>
                <a:gdLst>
                  <a:gd name="T0" fmla="*/ 68 w 331"/>
                  <a:gd name="T1" fmla="*/ 0 h 115"/>
                  <a:gd name="T2" fmla="*/ 68 w 331"/>
                  <a:gd name="T3" fmla="*/ 0 h 115"/>
                  <a:gd name="T4" fmla="*/ 68 w 331"/>
                  <a:gd name="T5" fmla="*/ 41 h 115"/>
                  <a:gd name="T6" fmla="*/ 0 w 331"/>
                  <a:gd name="T7" fmla="*/ 41 h 115"/>
                  <a:gd name="T8" fmla="*/ 0 w 331"/>
                  <a:gd name="T9" fmla="*/ 81 h 115"/>
                  <a:gd name="T10" fmla="*/ 68 w 331"/>
                  <a:gd name="T11" fmla="*/ 81 h 115"/>
                  <a:gd name="T12" fmla="*/ 68 w 331"/>
                  <a:gd name="T13" fmla="*/ 115 h 115"/>
                  <a:gd name="T14" fmla="*/ 101 w 331"/>
                  <a:gd name="T15" fmla="*/ 115 h 115"/>
                  <a:gd name="T16" fmla="*/ 101 w 331"/>
                  <a:gd name="T17" fmla="*/ 81 h 115"/>
                  <a:gd name="T18" fmla="*/ 291 w 331"/>
                  <a:gd name="T19" fmla="*/ 81 h 115"/>
                  <a:gd name="T20" fmla="*/ 331 w 331"/>
                  <a:gd name="T21" fmla="*/ 33 h 115"/>
                  <a:gd name="T22" fmla="*/ 327 w 331"/>
                  <a:gd name="T23" fmla="*/ 0 h 115"/>
                  <a:gd name="T24" fmla="*/ 294 w 331"/>
                  <a:gd name="T25" fmla="*/ 0 h 115"/>
                  <a:gd name="T26" fmla="*/ 296 w 331"/>
                  <a:gd name="T27" fmla="*/ 19 h 115"/>
                  <a:gd name="T28" fmla="*/ 273 w 331"/>
                  <a:gd name="T29" fmla="*/ 41 h 115"/>
                  <a:gd name="T30" fmla="*/ 101 w 331"/>
                  <a:gd name="T31" fmla="*/ 41 h 115"/>
                  <a:gd name="T32" fmla="*/ 101 w 331"/>
                  <a:gd name="T33" fmla="*/ 0 h 115"/>
                  <a:gd name="T34" fmla="*/ 68 w 331"/>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115">
                    <a:moveTo>
                      <a:pt x="68" y="0"/>
                    </a:moveTo>
                    <a:lnTo>
                      <a:pt x="68" y="0"/>
                    </a:lnTo>
                    <a:lnTo>
                      <a:pt x="68" y="41"/>
                    </a:lnTo>
                    <a:lnTo>
                      <a:pt x="0" y="41"/>
                    </a:lnTo>
                    <a:lnTo>
                      <a:pt x="0" y="81"/>
                    </a:lnTo>
                    <a:lnTo>
                      <a:pt x="68" y="81"/>
                    </a:lnTo>
                    <a:lnTo>
                      <a:pt x="68" y="115"/>
                    </a:lnTo>
                    <a:lnTo>
                      <a:pt x="101" y="115"/>
                    </a:lnTo>
                    <a:lnTo>
                      <a:pt x="101" y="81"/>
                    </a:lnTo>
                    <a:lnTo>
                      <a:pt x="291" y="81"/>
                    </a:lnTo>
                    <a:cubicBezTo>
                      <a:pt x="316" y="81"/>
                      <a:pt x="331" y="64"/>
                      <a:pt x="331" y="33"/>
                    </a:cubicBezTo>
                    <a:cubicBezTo>
                      <a:pt x="331" y="23"/>
                      <a:pt x="330" y="14"/>
                      <a:pt x="327" y="0"/>
                    </a:cubicBezTo>
                    <a:lnTo>
                      <a:pt x="294" y="0"/>
                    </a:lnTo>
                    <a:cubicBezTo>
                      <a:pt x="295" y="6"/>
                      <a:pt x="296" y="12"/>
                      <a:pt x="296" y="19"/>
                    </a:cubicBezTo>
                    <a:cubicBezTo>
                      <a:pt x="296" y="37"/>
                      <a:pt x="291" y="41"/>
                      <a:pt x="273" y="41"/>
                    </a:cubicBezTo>
                    <a:lnTo>
                      <a:pt x="101" y="41"/>
                    </a:lnTo>
                    <a:lnTo>
                      <a:pt x="101" y="0"/>
                    </a:lnTo>
                    <a:lnTo>
                      <a:pt x="6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68"/>
              <p:cNvSpPr>
                <a:spLocks/>
              </p:cNvSpPr>
              <p:nvPr/>
            </p:nvSpPr>
            <p:spPr bwMode="auto">
              <a:xfrm>
                <a:off x="852" y="1959"/>
                <a:ext cx="132" cy="30"/>
              </a:xfrm>
              <a:custGeom>
                <a:avLst/>
                <a:gdLst>
                  <a:gd name="T0" fmla="*/ 0 w 451"/>
                  <a:gd name="T1" fmla="*/ 26 h 104"/>
                  <a:gd name="T2" fmla="*/ 0 w 451"/>
                  <a:gd name="T3" fmla="*/ 26 h 104"/>
                  <a:gd name="T4" fmla="*/ 225 w 451"/>
                  <a:gd name="T5" fmla="*/ 104 h 104"/>
                  <a:gd name="T6" fmla="*/ 451 w 451"/>
                  <a:gd name="T7" fmla="*/ 26 h 104"/>
                  <a:gd name="T8" fmla="*/ 451 w 451"/>
                  <a:gd name="T9" fmla="*/ 0 h 104"/>
                  <a:gd name="T10" fmla="*/ 225 w 451"/>
                  <a:gd name="T11" fmla="*/ 65 h 104"/>
                  <a:gd name="T12" fmla="*/ 0 w 451"/>
                  <a:gd name="T13" fmla="*/ 0 h 104"/>
                  <a:gd name="T14" fmla="*/ 0 w 451"/>
                  <a:gd name="T15" fmla="*/ 26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4">
                    <a:moveTo>
                      <a:pt x="0" y="26"/>
                    </a:moveTo>
                    <a:lnTo>
                      <a:pt x="0" y="26"/>
                    </a:lnTo>
                    <a:cubicBezTo>
                      <a:pt x="63" y="74"/>
                      <a:pt x="150" y="104"/>
                      <a:pt x="225" y="104"/>
                    </a:cubicBezTo>
                    <a:cubicBezTo>
                      <a:pt x="301" y="104"/>
                      <a:pt x="388" y="74"/>
                      <a:pt x="451" y="26"/>
                    </a:cubicBezTo>
                    <a:lnTo>
                      <a:pt x="451" y="0"/>
                    </a:lnTo>
                    <a:cubicBezTo>
                      <a:pt x="383" y="42"/>
                      <a:pt x="302" y="65"/>
                      <a:pt x="225" y="65"/>
                    </a:cubicBezTo>
                    <a:cubicBezTo>
                      <a:pt x="149" y="65"/>
                      <a:pt x="68" y="42"/>
                      <a:pt x="0" y="0"/>
                    </a:cubicBez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69"/>
              <p:cNvSpPr>
                <a:spLocks/>
              </p:cNvSpPr>
              <p:nvPr/>
            </p:nvSpPr>
            <p:spPr bwMode="auto">
              <a:xfrm>
                <a:off x="852" y="1847"/>
                <a:ext cx="102" cy="95"/>
              </a:xfrm>
              <a:custGeom>
                <a:avLst/>
                <a:gdLst>
                  <a:gd name="T0" fmla="*/ 349 w 349"/>
                  <a:gd name="T1" fmla="*/ 140 h 328"/>
                  <a:gd name="T2" fmla="*/ 349 w 349"/>
                  <a:gd name="T3" fmla="*/ 140 h 328"/>
                  <a:gd name="T4" fmla="*/ 57 w 349"/>
                  <a:gd name="T5" fmla="*/ 42 h 328"/>
                  <a:gd name="T6" fmla="*/ 349 w 349"/>
                  <a:gd name="T7" fmla="*/ 42 h 328"/>
                  <a:gd name="T8" fmla="*/ 349 w 349"/>
                  <a:gd name="T9" fmla="*/ 0 h 328"/>
                  <a:gd name="T10" fmla="*/ 0 w 349"/>
                  <a:gd name="T11" fmla="*/ 0 h 328"/>
                  <a:gd name="T12" fmla="*/ 0 w 349"/>
                  <a:gd name="T13" fmla="*/ 61 h 328"/>
                  <a:gd name="T14" fmla="*/ 304 w 349"/>
                  <a:gd name="T15" fmla="*/ 163 h 328"/>
                  <a:gd name="T16" fmla="*/ 0 w 349"/>
                  <a:gd name="T17" fmla="*/ 266 h 328"/>
                  <a:gd name="T18" fmla="*/ 0 w 349"/>
                  <a:gd name="T19" fmla="*/ 328 h 328"/>
                  <a:gd name="T20" fmla="*/ 349 w 349"/>
                  <a:gd name="T21" fmla="*/ 328 h 328"/>
                  <a:gd name="T22" fmla="*/ 349 w 349"/>
                  <a:gd name="T23" fmla="*/ 286 h 328"/>
                  <a:gd name="T24" fmla="*/ 57 w 349"/>
                  <a:gd name="T25" fmla="*/ 286 h 328"/>
                  <a:gd name="T26" fmla="*/ 349 w 349"/>
                  <a:gd name="T27" fmla="*/ 187 h 328"/>
                  <a:gd name="T28" fmla="*/ 349 w 349"/>
                  <a:gd name="T29" fmla="*/ 14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328">
                    <a:moveTo>
                      <a:pt x="349" y="140"/>
                    </a:moveTo>
                    <a:lnTo>
                      <a:pt x="349" y="140"/>
                    </a:lnTo>
                    <a:lnTo>
                      <a:pt x="57" y="42"/>
                    </a:lnTo>
                    <a:lnTo>
                      <a:pt x="349" y="42"/>
                    </a:lnTo>
                    <a:lnTo>
                      <a:pt x="349" y="0"/>
                    </a:lnTo>
                    <a:lnTo>
                      <a:pt x="0" y="0"/>
                    </a:lnTo>
                    <a:lnTo>
                      <a:pt x="0" y="61"/>
                    </a:lnTo>
                    <a:lnTo>
                      <a:pt x="304" y="163"/>
                    </a:lnTo>
                    <a:lnTo>
                      <a:pt x="0" y="266"/>
                    </a:lnTo>
                    <a:lnTo>
                      <a:pt x="0" y="328"/>
                    </a:lnTo>
                    <a:lnTo>
                      <a:pt x="349" y="328"/>
                    </a:lnTo>
                    <a:lnTo>
                      <a:pt x="349" y="286"/>
                    </a:lnTo>
                    <a:lnTo>
                      <a:pt x="57" y="286"/>
                    </a:lnTo>
                    <a:lnTo>
                      <a:pt x="349" y="187"/>
                    </a:lnTo>
                    <a:lnTo>
                      <a:pt x="349" y="14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70"/>
              <p:cNvSpPr>
                <a:spLocks noEditPoints="1"/>
              </p:cNvSpPr>
              <p:nvPr/>
            </p:nvSpPr>
            <p:spPr bwMode="auto">
              <a:xfrm>
                <a:off x="852" y="1764"/>
                <a:ext cx="106" cy="65"/>
              </a:xfrm>
              <a:custGeom>
                <a:avLst/>
                <a:gdLst>
                  <a:gd name="T0" fmla="*/ 0 w 361"/>
                  <a:gd name="T1" fmla="*/ 224 h 224"/>
                  <a:gd name="T2" fmla="*/ 0 w 361"/>
                  <a:gd name="T3" fmla="*/ 224 h 224"/>
                  <a:gd name="T4" fmla="*/ 349 w 361"/>
                  <a:gd name="T5" fmla="*/ 224 h 224"/>
                  <a:gd name="T6" fmla="*/ 349 w 361"/>
                  <a:gd name="T7" fmla="*/ 189 h 224"/>
                  <a:gd name="T8" fmla="*/ 317 w 361"/>
                  <a:gd name="T9" fmla="*/ 189 h 224"/>
                  <a:gd name="T10" fmla="*/ 361 w 361"/>
                  <a:gd name="T11" fmla="*/ 109 h 224"/>
                  <a:gd name="T12" fmla="*/ 223 w 361"/>
                  <a:gd name="T13" fmla="*/ 0 h 224"/>
                  <a:gd name="T14" fmla="*/ 91 w 361"/>
                  <a:gd name="T15" fmla="*/ 107 h 224"/>
                  <a:gd name="T16" fmla="*/ 133 w 361"/>
                  <a:gd name="T17" fmla="*/ 185 h 224"/>
                  <a:gd name="T18" fmla="*/ 0 w 361"/>
                  <a:gd name="T19" fmla="*/ 185 h 224"/>
                  <a:gd name="T20" fmla="*/ 0 w 361"/>
                  <a:gd name="T21" fmla="*/ 224 h 224"/>
                  <a:gd name="T22" fmla="*/ 129 w 361"/>
                  <a:gd name="T23" fmla="*/ 115 h 224"/>
                  <a:gd name="T24" fmla="*/ 129 w 361"/>
                  <a:gd name="T25" fmla="*/ 115 h 224"/>
                  <a:gd name="T26" fmla="*/ 227 w 361"/>
                  <a:gd name="T27" fmla="*/ 42 h 224"/>
                  <a:gd name="T28" fmla="*/ 323 w 361"/>
                  <a:gd name="T29" fmla="*/ 115 h 224"/>
                  <a:gd name="T30" fmla="*/ 226 w 361"/>
                  <a:gd name="T31" fmla="*/ 185 h 224"/>
                  <a:gd name="T32" fmla="*/ 129 w 361"/>
                  <a:gd name="T33" fmla="*/ 11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1" h="224">
                    <a:moveTo>
                      <a:pt x="0" y="224"/>
                    </a:moveTo>
                    <a:lnTo>
                      <a:pt x="0" y="224"/>
                    </a:lnTo>
                    <a:lnTo>
                      <a:pt x="349" y="224"/>
                    </a:lnTo>
                    <a:lnTo>
                      <a:pt x="349" y="189"/>
                    </a:lnTo>
                    <a:lnTo>
                      <a:pt x="317" y="189"/>
                    </a:lnTo>
                    <a:cubicBezTo>
                      <a:pt x="347" y="169"/>
                      <a:pt x="361" y="144"/>
                      <a:pt x="361" y="109"/>
                    </a:cubicBezTo>
                    <a:cubicBezTo>
                      <a:pt x="361" y="43"/>
                      <a:pt x="306" y="0"/>
                      <a:pt x="223" y="0"/>
                    </a:cubicBezTo>
                    <a:cubicBezTo>
                      <a:pt x="142" y="0"/>
                      <a:pt x="91" y="41"/>
                      <a:pt x="91" y="107"/>
                    </a:cubicBezTo>
                    <a:cubicBezTo>
                      <a:pt x="91" y="142"/>
                      <a:pt x="104" y="166"/>
                      <a:pt x="133" y="185"/>
                    </a:cubicBezTo>
                    <a:lnTo>
                      <a:pt x="0" y="185"/>
                    </a:lnTo>
                    <a:lnTo>
                      <a:pt x="0" y="224"/>
                    </a:lnTo>
                    <a:close/>
                    <a:moveTo>
                      <a:pt x="129" y="115"/>
                    </a:moveTo>
                    <a:lnTo>
                      <a:pt x="129" y="115"/>
                    </a:lnTo>
                    <a:cubicBezTo>
                      <a:pt x="129" y="70"/>
                      <a:pt x="167" y="42"/>
                      <a:pt x="227" y="42"/>
                    </a:cubicBezTo>
                    <a:cubicBezTo>
                      <a:pt x="284" y="42"/>
                      <a:pt x="323" y="71"/>
                      <a:pt x="323" y="115"/>
                    </a:cubicBezTo>
                    <a:cubicBezTo>
                      <a:pt x="323" y="157"/>
                      <a:pt x="285" y="185"/>
                      <a:pt x="226" y="185"/>
                    </a:cubicBezTo>
                    <a:cubicBezTo>
                      <a:pt x="167" y="185"/>
                      <a:pt x="129" y="157"/>
                      <a:pt x="129" y="11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71"/>
              <p:cNvSpPr>
                <a:spLocks noEditPoints="1"/>
              </p:cNvSpPr>
              <p:nvPr/>
            </p:nvSpPr>
            <p:spPr bwMode="auto">
              <a:xfrm>
                <a:off x="878" y="1686"/>
                <a:ext cx="107" cy="66"/>
              </a:xfrm>
              <a:custGeom>
                <a:avLst/>
                <a:gdLst>
                  <a:gd name="T0" fmla="*/ 363 w 363"/>
                  <a:gd name="T1" fmla="*/ 225 h 225"/>
                  <a:gd name="T2" fmla="*/ 363 w 363"/>
                  <a:gd name="T3" fmla="*/ 225 h 225"/>
                  <a:gd name="T4" fmla="*/ 363 w 363"/>
                  <a:gd name="T5" fmla="*/ 184 h 225"/>
                  <a:gd name="T6" fmla="*/ 232 w 363"/>
                  <a:gd name="T7" fmla="*/ 184 h 225"/>
                  <a:gd name="T8" fmla="*/ 270 w 363"/>
                  <a:gd name="T9" fmla="*/ 107 h 225"/>
                  <a:gd name="T10" fmla="*/ 137 w 363"/>
                  <a:gd name="T11" fmla="*/ 0 h 225"/>
                  <a:gd name="T12" fmla="*/ 0 w 363"/>
                  <a:gd name="T13" fmla="*/ 108 h 225"/>
                  <a:gd name="T14" fmla="*/ 45 w 363"/>
                  <a:gd name="T15" fmla="*/ 188 h 225"/>
                  <a:gd name="T16" fmla="*/ 7 w 363"/>
                  <a:gd name="T17" fmla="*/ 188 h 225"/>
                  <a:gd name="T18" fmla="*/ 7 w 363"/>
                  <a:gd name="T19" fmla="*/ 225 h 225"/>
                  <a:gd name="T20" fmla="*/ 363 w 363"/>
                  <a:gd name="T21" fmla="*/ 225 h 225"/>
                  <a:gd name="T22" fmla="*/ 38 w 363"/>
                  <a:gd name="T23" fmla="*/ 114 h 225"/>
                  <a:gd name="T24" fmla="*/ 38 w 363"/>
                  <a:gd name="T25" fmla="*/ 114 h 225"/>
                  <a:gd name="T26" fmla="*/ 136 w 363"/>
                  <a:gd name="T27" fmla="*/ 42 h 225"/>
                  <a:gd name="T28" fmla="*/ 232 w 363"/>
                  <a:gd name="T29" fmla="*/ 114 h 225"/>
                  <a:gd name="T30" fmla="*/ 135 w 363"/>
                  <a:gd name="T31" fmla="*/ 184 h 225"/>
                  <a:gd name="T32" fmla="*/ 38 w 363"/>
                  <a:gd name="T33" fmla="*/ 11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3" h="225">
                    <a:moveTo>
                      <a:pt x="363" y="225"/>
                    </a:moveTo>
                    <a:lnTo>
                      <a:pt x="363" y="225"/>
                    </a:lnTo>
                    <a:lnTo>
                      <a:pt x="363" y="184"/>
                    </a:lnTo>
                    <a:lnTo>
                      <a:pt x="232" y="184"/>
                    </a:lnTo>
                    <a:cubicBezTo>
                      <a:pt x="258" y="163"/>
                      <a:pt x="270" y="140"/>
                      <a:pt x="270" y="107"/>
                    </a:cubicBezTo>
                    <a:cubicBezTo>
                      <a:pt x="270" y="43"/>
                      <a:pt x="217" y="0"/>
                      <a:pt x="137" y="0"/>
                    </a:cubicBezTo>
                    <a:cubicBezTo>
                      <a:pt x="53" y="0"/>
                      <a:pt x="0" y="41"/>
                      <a:pt x="0" y="108"/>
                    </a:cubicBezTo>
                    <a:cubicBezTo>
                      <a:pt x="0" y="142"/>
                      <a:pt x="16" y="169"/>
                      <a:pt x="45" y="188"/>
                    </a:cubicBezTo>
                    <a:lnTo>
                      <a:pt x="7" y="188"/>
                    </a:lnTo>
                    <a:lnTo>
                      <a:pt x="7" y="225"/>
                    </a:lnTo>
                    <a:lnTo>
                      <a:pt x="363" y="225"/>
                    </a:lnTo>
                    <a:close/>
                    <a:moveTo>
                      <a:pt x="38" y="114"/>
                    </a:moveTo>
                    <a:lnTo>
                      <a:pt x="38" y="114"/>
                    </a:lnTo>
                    <a:cubicBezTo>
                      <a:pt x="38" y="70"/>
                      <a:pt x="76" y="42"/>
                      <a:pt x="136" y="42"/>
                    </a:cubicBezTo>
                    <a:cubicBezTo>
                      <a:pt x="193" y="42"/>
                      <a:pt x="232" y="71"/>
                      <a:pt x="232" y="114"/>
                    </a:cubicBezTo>
                    <a:cubicBezTo>
                      <a:pt x="232" y="157"/>
                      <a:pt x="194" y="184"/>
                      <a:pt x="135" y="184"/>
                    </a:cubicBezTo>
                    <a:cubicBezTo>
                      <a:pt x="76" y="184"/>
                      <a:pt x="38" y="157"/>
                      <a:pt x="38" y="11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72"/>
              <p:cNvSpPr>
                <a:spLocks/>
              </p:cNvSpPr>
              <p:nvPr/>
            </p:nvSpPr>
            <p:spPr bwMode="auto">
              <a:xfrm>
                <a:off x="878" y="1618"/>
                <a:ext cx="80" cy="59"/>
              </a:xfrm>
              <a:custGeom>
                <a:avLst/>
                <a:gdLst>
                  <a:gd name="T0" fmla="*/ 77 w 270"/>
                  <a:gd name="T1" fmla="*/ 10 h 203"/>
                  <a:gd name="T2" fmla="*/ 77 w 270"/>
                  <a:gd name="T3" fmla="*/ 10 h 203"/>
                  <a:gd name="T4" fmla="*/ 0 w 270"/>
                  <a:gd name="T5" fmla="*/ 101 h 203"/>
                  <a:gd name="T6" fmla="*/ 77 w 270"/>
                  <a:gd name="T7" fmla="*/ 197 h 203"/>
                  <a:gd name="T8" fmla="*/ 149 w 270"/>
                  <a:gd name="T9" fmla="*/ 118 h 203"/>
                  <a:gd name="T10" fmla="*/ 158 w 270"/>
                  <a:gd name="T11" fmla="*/ 80 h 203"/>
                  <a:gd name="T12" fmla="*/ 193 w 270"/>
                  <a:gd name="T13" fmla="*/ 41 h 203"/>
                  <a:gd name="T14" fmla="*/ 233 w 270"/>
                  <a:gd name="T15" fmla="*/ 100 h 203"/>
                  <a:gd name="T16" fmla="*/ 216 w 270"/>
                  <a:gd name="T17" fmla="*/ 150 h 203"/>
                  <a:gd name="T18" fmla="*/ 184 w 270"/>
                  <a:gd name="T19" fmla="*/ 161 h 203"/>
                  <a:gd name="T20" fmla="*/ 184 w 270"/>
                  <a:gd name="T21" fmla="*/ 203 h 203"/>
                  <a:gd name="T22" fmla="*/ 270 w 270"/>
                  <a:gd name="T23" fmla="*/ 103 h 203"/>
                  <a:gd name="T24" fmla="*/ 190 w 270"/>
                  <a:gd name="T25" fmla="*/ 0 h 203"/>
                  <a:gd name="T26" fmla="*/ 120 w 270"/>
                  <a:gd name="T27" fmla="*/ 71 h 203"/>
                  <a:gd name="T28" fmla="*/ 111 w 270"/>
                  <a:gd name="T29" fmla="*/ 109 h 203"/>
                  <a:gd name="T30" fmla="*/ 75 w 270"/>
                  <a:gd name="T31" fmla="*/ 155 h 203"/>
                  <a:gd name="T32" fmla="*/ 37 w 270"/>
                  <a:gd name="T33" fmla="*/ 102 h 203"/>
                  <a:gd name="T34" fmla="*/ 77 w 270"/>
                  <a:gd name="T35" fmla="*/ 52 h 203"/>
                  <a:gd name="T36" fmla="*/ 77 w 270"/>
                  <a:gd name="T37" fmla="*/ 1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203">
                    <a:moveTo>
                      <a:pt x="77" y="10"/>
                    </a:moveTo>
                    <a:lnTo>
                      <a:pt x="77" y="10"/>
                    </a:lnTo>
                    <a:cubicBezTo>
                      <a:pt x="28" y="10"/>
                      <a:pt x="0" y="43"/>
                      <a:pt x="0" y="101"/>
                    </a:cubicBezTo>
                    <a:cubicBezTo>
                      <a:pt x="0" y="159"/>
                      <a:pt x="30" y="197"/>
                      <a:pt x="77" y="197"/>
                    </a:cubicBezTo>
                    <a:cubicBezTo>
                      <a:pt x="116" y="197"/>
                      <a:pt x="135" y="177"/>
                      <a:pt x="149" y="118"/>
                    </a:cubicBezTo>
                    <a:lnTo>
                      <a:pt x="158" y="80"/>
                    </a:lnTo>
                    <a:cubicBezTo>
                      <a:pt x="165" y="52"/>
                      <a:pt x="175" y="41"/>
                      <a:pt x="193" y="41"/>
                    </a:cubicBezTo>
                    <a:cubicBezTo>
                      <a:pt x="217" y="41"/>
                      <a:pt x="233" y="65"/>
                      <a:pt x="233" y="100"/>
                    </a:cubicBezTo>
                    <a:cubicBezTo>
                      <a:pt x="233" y="121"/>
                      <a:pt x="226" y="140"/>
                      <a:pt x="216" y="150"/>
                    </a:cubicBezTo>
                    <a:cubicBezTo>
                      <a:pt x="209" y="156"/>
                      <a:pt x="201" y="159"/>
                      <a:pt x="184" y="161"/>
                    </a:cubicBezTo>
                    <a:lnTo>
                      <a:pt x="184" y="203"/>
                    </a:lnTo>
                    <a:cubicBezTo>
                      <a:pt x="242" y="201"/>
                      <a:pt x="270" y="169"/>
                      <a:pt x="270" y="103"/>
                    </a:cubicBezTo>
                    <a:cubicBezTo>
                      <a:pt x="270" y="40"/>
                      <a:pt x="238" y="0"/>
                      <a:pt x="190" y="0"/>
                    </a:cubicBezTo>
                    <a:cubicBezTo>
                      <a:pt x="153" y="0"/>
                      <a:pt x="132" y="21"/>
                      <a:pt x="120" y="71"/>
                    </a:cubicBezTo>
                    <a:lnTo>
                      <a:pt x="111" y="109"/>
                    </a:lnTo>
                    <a:cubicBezTo>
                      <a:pt x="103" y="142"/>
                      <a:pt x="93" y="155"/>
                      <a:pt x="75" y="155"/>
                    </a:cubicBezTo>
                    <a:cubicBezTo>
                      <a:pt x="52" y="155"/>
                      <a:pt x="37" y="135"/>
                      <a:pt x="37" y="102"/>
                    </a:cubicBezTo>
                    <a:cubicBezTo>
                      <a:pt x="37" y="70"/>
                      <a:pt x="51" y="53"/>
                      <a:pt x="77" y="52"/>
                    </a:cubicBezTo>
                    <a:lnTo>
                      <a:pt x="77"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73"/>
              <p:cNvSpPr>
                <a:spLocks/>
              </p:cNvSpPr>
              <p:nvPr/>
            </p:nvSpPr>
            <p:spPr bwMode="auto">
              <a:xfrm>
                <a:off x="852" y="1576"/>
                <a:ext cx="132" cy="31"/>
              </a:xfrm>
              <a:custGeom>
                <a:avLst/>
                <a:gdLst>
                  <a:gd name="T0" fmla="*/ 451 w 451"/>
                  <a:gd name="T1" fmla="*/ 78 h 104"/>
                  <a:gd name="T2" fmla="*/ 451 w 451"/>
                  <a:gd name="T3" fmla="*/ 78 h 104"/>
                  <a:gd name="T4" fmla="*/ 226 w 451"/>
                  <a:gd name="T5" fmla="*/ 0 h 104"/>
                  <a:gd name="T6" fmla="*/ 0 w 451"/>
                  <a:gd name="T7" fmla="*/ 78 h 104"/>
                  <a:gd name="T8" fmla="*/ 0 w 451"/>
                  <a:gd name="T9" fmla="*/ 104 h 104"/>
                  <a:gd name="T10" fmla="*/ 226 w 451"/>
                  <a:gd name="T11" fmla="*/ 39 h 104"/>
                  <a:gd name="T12" fmla="*/ 451 w 451"/>
                  <a:gd name="T13" fmla="*/ 104 h 104"/>
                  <a:gd name="T14" fmla="*/ 451 w 451"/>
                  <a:gd name="T15" fmla="*/ 78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4">
                    <a:moveTo>
                      <a:pt x="451" y="78"/>
                    </a:moveTo>
                    <a:lnTo>
                      <a:pt x="451" y="78"/>
                    </a:lnTo>
                    <a:cubicBezTo>
                      <a:pt x="388" y="30"/>
                      <a:pt x="301" y="0"/>
                      <a:pt x="226" y="0"/>
                    </a:cubicBezTo>
                    <a:cubicBezTo>
                      <a:pt x="150" y="0"/>
                      <a:pt x="63" y="30"/>
                      <a:pt x="0" y="78"/>
                    </a:cubicBezTo>
                    <a:lnTo>
                      <a:pt x="0" y="104"/>
                    </a:lnTo>
                    <a:cubicBezTo>
                      <a:pt x="69" y="62"/>
                      <a:pt x="149" y="39"/>
                      <a:pt x="226" y="39"/>
                    </a:cubicBezTo>
                    <a:cubicBezTo>
                      <a:pt x="302" y="39"/>
                      <a:pt x="383" y="62"/>
                      <a:pt x="451" y="104"/>
                    </a:cubicBezTo>
                    <a:lnTo>
                      <a:pt x="451"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74"/>
              <p:cNvSpPr>
                <a:spLocks/>
              </p:cNvSpPr>
              <p:nvPr/>
            </p:nvSpPr>
            <p:spPr bwMode="auto">
              <a:xfrm>
                <a:off x="2852" y="3314"/>
                <a:ext cx="88" cy="106"/>
              </a:xfrm>
              <a:custGeom>
                <a:avLst/>
                <a:gdLst>
                  <a:gd name="T0" fmla="*/ 294 w 301"/>
                  <a:gd name="T1" fmla="*/ 114 h 366"/>
                  <a:gd name="T2" fmla="*/ 294 w 301"/>
                  <a:gd name="T3" fmla="*/ 114 h 366"/>
                  <a:gd name="T4" fmla="*/ 160 w 301"/>
                  <a:gd name="T5" fmla="*/ 0 h 366"/>
                  <a:gd name="T6" fmla="*/ 49 w 301"/>
                  <a:gd name="T7" fmla="*/ 43 h 366"/>
                  <a:gd name="T8" fmla="*/ 0 w 301"/>
                  <a:gd name="T9" fmla="*/ 184 h 366"/>
                  <a:gd name="T10" fmla="*/ 51 w 301"/>
                  <a:gd name="T11" fmla="*/ 325 h 366"/>
                  <a:gd name="T12" fmla="*/ 158 w 301"/>
                  <a:gd name="T13" fmla="*/ 366 h 366"/>
                  <a:gd name="T14" fmla="*/ 301 w 301"/>
                  <a:gd name="T15" fmla="*/ 227 h 366"/>
                  <a:gd name="T16" fmla="*/ 255 w 301"/>
                  <a:gd name="T17" fmla="*/ 227 h 366"/>
                  <a:gd name="T18" fmla="*/ 240 w 301"/>
                  <a:gd name="T19" fmla="*/ 281 h 366"/>
                  <a:gd name="T20" fmla="*/ 158 w 301"/>
                  <a:gd name="T21" fmla="*/ 326 h 366"/>
                  <a:gd name="T22" fmla="*/ 45 w 301"/>
                  <a:gd name="T23" fmla="*/ 184 h 366"/>
                  <a:gd name="T24" fmla="*/ 154 w 301"/>
                  <a:gd name="T25" fmla="*/ 39 h 366"/>
                  <a:gd name="T26" fmla="*/ 223 w 301"/>
                  <a:gd name="T27" fmla="*/ 61 h 366"/>
                  <a:gd name="T28" fmla="*/ 249 w 301"/>
                  <a:gd name="T29" fmla="*/ 114 h 366"/>
                  <a:gd name="T30" fmla="*/ 294 w 301"/>
                  <a:gd name="T31" fmla="*/ 11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1" h="366">
                    <a:moveTo>
                      <a:pt x="294" y="114"/>
                    </a:moveTo>
                    <a:lnTo>
                      <a:pt x="294" y="114"/>
                    </a:lnTo>
                    <a:cubicBezTo>
                      <a:pt x="280" y="37"/>
                      <a:pt x="236" y="0"/>
                      <a:pt x="160" y="0"/>
                    </a:cubicBezTo>
                    <a:cubicBezTo>
                      <a:pt x="113" y="0"/>
                      <a:pt x="75" y="14"/>
                      <a:pt x="49" y="43"/>
                    </a:cubicBezTo>
                    <a:cubicBezTo>
                      <a:pt x="17" y="78"/>
                      <a:pt x="0" y="127"/>
                      <a:pt x="0" y="184"/>
                    </a:cubicBezTo>
                    <a:cubicBezTo>
                      <a:pt x="0" y="241"/>
                      <a:pt x="18" y="291"/>
                      <a:pt x="51" y="325"/>
                    </a:cubicBezTo>
                    <a:cubicBezTo>
                      <a:pt x="78" y="353"/>
                      <a:pt x="112" y="366"/>
                      <a:pt x="158" y="366"/>
                    </a:cubicBezTo>
                    <a:cubicBezTo>
                      <a:pt x="243" y="366"/>
                      <a:pt x="291" y="320"/>
                      <a:pt x="301" y="227"/>
                    </a:cubicBezTo>
                    <a:lnTo>
                      <a:pt x="255" y="227"/>
                    </a:lnTo>
                    <a:cubicBezTo>
                      <a:pt x="252" y="251"/>
                      <a:pt x="247" y="267"/>
                      <a:pt x="240" y="281"/>
                    </a:cubicBezTo>
                    <a:cubicBezTo>
                      <a:pt x="225" y="310"/>
                      <a:pt x="195" y="326"/>
                      <a:pt x="158" y="326"/>
                    </a:cubicBezTo>
                    <a:cubicBezTo>
                      <a:pt x="89" y="326"/>
                      <a:pt x="45" y="271"/>
                      <a:pt x="45" y="184"/>
                    </a:cubicBezTo>
                    <a:cubicBezTo>
                      <a:pt x="45" y="94"/>
                      <a:pt x="87" y="39"/>
                      <a:pt x="154" y="39"/>
                    </a:cubicBezTo>
                    <a:cubicBezTo>
                      <a:pt x="183" y="39"/>
                      <a:pt x="209" y="47"/>
                      <a:pt x="223" y="61"/>
                    </a:cubicBezTo>
                    <a:cubicBezTo>
                      <a:pt x="236" y="73"/>
                      <a:pt x="243" y="88"/>
                      <a:pt x="249" y="114"/>
                    </a:cubicBezTo>
                    <a:lnTo>
                      <a:pt x="294"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75"/>
              <p:cNvSpPr>
                <a:spLocks/>
              </p:cNvSpPr>
              <p:nvPr/>
            </p:nvSpPr>
            <p:spPr bwMode="auto">
              <a:xfrm>
                <a:off x="2957" y="3315"/>
                <a:ext cx="11" cy="102"/>
              </a:xfrm>
              <a:custGeom>
                <a:avLst/>
                <a:gdLst>
                  <a:gd name="T0" fmla="*/ 40 w 40"/>
                  <a:gd name="T1" fmla="*/ 0 h 350"/>
                  <a:gd name="T2" fmla="*/ 40 w 40"/>
                  <a:gd name="T3" fmla="*/ 0 h 350"/>
                  <a:gd name="T4" fmla="*/ 0 w 40"/>
                  <a:gd name="T5" fmla="*/ 0 h 350"/>
                  <a:gd name="T6" fmla="*/ 0 w 40"/>
                  <a:gd name="T7" fmla="*/ 350 h 350"/>
                  <a:gd name="T8" fmla="*/ 40 w 40"/>
                  <a:gd name="T9" fmla="*/ 350 h 350"/>
                  <a:gd name="T10" fmla="*/ 40 w 40"/>
                  <a:gd name="T11" fmla="*/ 0 h 350"/>
                </a:gdLst>
                <a:ahLst/>
                <a:cxnLst>
                  <a:cxn ang="0">
                    <a:pos x="T0" y="T1"/>
                  </a:cxn>
                  <a:cxn ang="0">
                    <a:pos x="T2" y="T3"/>
                  </a:cxn>
                  <a:cxn ang="0">
                    <a:pos x="T4" y="T5"/>
                  </a:cxn>
                  <a:cxn ang="0">
                    <a:pos x="T6" y="T7"/>
                  </a:cxn>
                  <a:cxn ang="0">
                    <a:pos x="T8" y="T9"/>
                  </a:cxn>
                  <a:cxn ang="0">
                    <a:pos x="T10" y="T11"/>
                  </a:cxn>
                </a:cxnLst>
                <a:rect l="0" t="0" r="r" b="b"/>
                <a:pathLst>
                  <a:path w="40" h="350">
                    <a:moveTo>
                      <a:pt x="40" y="0"/>
                    </a:moveTo>
                    <a:lnTo>
                      <a:pt x="40" y="0"/>
                    </a:lnTo>
                    <a:lnTo>
                      <a:pt x="0" y="0"/>
                    </a:lnTo>
                    <a:lnTo>
                      <a:pt x="0" y="350"/>
                    </a:lnTo>
                    <a:lnTo>
                      <a:pt x="40" y="350"/>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76"/>
              <p:cNvSpPr>
                <a:spLocks noEditPoints="1"/>
              </p:cNvSpPr>
              <p:nvPr/>
            </p:nvSpPr>
            <p:spPr bwMode="auto">
              <a:xfrm>
                <a:off x="2988" y="3315"/>
                <a:ext cx="12" cy="102"/>
              </a:xfrm>
              <a:custGeom>
                <a:avLst/>
                <a:gdLst>
                  <a:gd name="T0" fmla="*/ 40 w 40"/>
                  <a:gd name="T1" fmla="*/ 99 h 350"/>
                  <a:gd name="T2" fmla="*/ 40 w 40"/>
                  <a:gd name="T3" fmla="*/ 99 h 350"/>
                  <a:gd name="T4" fmla="*/ 0 w 40"/>
                  <a:gd name="T5" fmla="*/ 99 h 350"/>
                  <a:gd name="T6" fmla="*/ 0 w 40"/>
                  <a:gd name="T7" fmla="*/ 350 h 350"/>
                  <a:gd name="T8" fmla="*/ 40 w 40"/>
                  <a:gd name="T9" fmla="*/ 350 h 350"/>
                  <a:gd name="T10" fmla="*/ 40 w 40"/>
                  <a:gd name="T11" fmla="*/ 99 h 350"/>
                  <a:gd name="T12" fmla="*/ 40 w 40"/>
                  <a:gd name="T13" fmla="*/ 0 h 350"/>
                  <a:gd name="T14" fmla="*/ 40 w 40"/>
                  <a:gd name="T15" fmla="*/ 0 h 350"/>
                  <a:gd name="T16" fmla="*/ 0 w 40"/>
                  <a:gd name="T17" fmla="*/ 0 h 350"/>
                  <a:gd name="T18" fmla="*/ 0 w 40"/>
                  <a:gd name="T19" fmla="*/ 51 h 350"/>
                  <a:gd name="T20" fmla="*/ 40 w 40"/>
                  <a:gd name="T21" fmla="*/ 51 h 350"/>
                  <a:gd name="T22" fmla="*/ 40 w 40"/>
                  <a:gd name="T23"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50">
                    <a:moveTo>
                      <a:pt x="40" y="99"/>
                    </a:moveTo>
                    <a:lnTo>
                      <a:pt x="40" y="99"/>
                    </a:lnTo>
                    <a:lnTo>
                      <a:pt x="0" y="99"/>
                    </a:lnTo>
                    <a:lnTo>
                      <a:pt x="0" y="350"/>
                    </a:lnTo>
                    <a:lnTo>
                      <a:pt x="40" y="350"/>
                    </a:lnTo>
                    <a:lnTo>
                      <a:pt x="40" y="99"/>
                    </a:lnTo>
                    <a:close/>
                    <a:moveTo>
                      <a:pt x="40" y="0"/>
                    </a:moveTo>
                    <a:lnTo>
                      <a:pt x="40" y="0"/>
                    </a:lnTo>
                    <a:lnTo>
                      <a:pt x="0" y="0"/>
                    </a:lnTo>
                    <a:lnTo>
                      <a:pt x="0" y="51"/>
                    </a:lnTo>
                    <a:lnTo>
                      <a:pt x="40" y="51"/>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77"/>
              <p:cNvSpPr>
                <a:spLocks noEditPoints="1"/>
              </p:cNvSpPr>
              <p:nvPr/>
            </p:nvSpPr>
            <p:spPr bwMode="auto">
              <a:xfrm>
                <a:off x="3015" y="3342"/>
                <a:ext cx="67" cy="78"/>
              </a:xfrm>
              <a:custGeom>
                <a:avLst/>
                <a:gdLst>
                  <a:gd name="T0" fmla="*/ 226 w 226"/>
                  <a:gd name="T1" fmla="*/ 146 h 270"/>
                  <a:gd name="T2" fmla="*/ 226 w 226"/>
                  <a:gd name="T3" fmla="*/ 146 h 270"/>
                  <a:gd name="T4" fmla="*/ 216 w 226"/>
                  <a:gd name="T5" fmla="*/ 66 h 270"/>
                  <a:gd name="T6" fmla="*/ 115 w 226"/>
                  <a:gd name="T7" fmla="*/ 0 h 270"/>
                  <a:gd name="T8" fmla="*/ 0 w 226"/>
                  <a:gd name="T9" fmla="*/ 136 h 270"/>
                  <a:gd name="T10" fmla="*/ 114 w 226"/>
                  <a:gd name="T11" fmla="*/ 270 h 270"/>
                  <a:gd name="T12" fmla="*/ 221 w 226"/>
                  <a:gd name="T13" fmla="*/ 182 h 270"/>
                  <a:gd name="T14" fmla="*/ 181 w 226"/>
                  <a:gd name="T15" fmla="*/ 182 h 270"/>
                  <a:gd name="T16" fmla="*/ 115 w 226"/>
                  <a:gd name="T17" fmla="*/ 233 h 270"/>
                  <a:gd name="T18" fmla="*/ 55 w 226"/>
                  <a:gd name="T19" fmla="*/ 200 h 270"/>
                  <a:gd name="T20" fmla="*/ 42 w 226"/>
                  <a:gd name="T21" fmla="*/ 146 h 270"/>
                  <a:gd name="T22" fmla="*/ 226 w 226"/>
                  <a:gd name="T23" fmla="*/ 146 h 270"/>
                  <a:gd name="T24" fmla="*/ 43 w 226"/>
                  <a:gd name="T25" fmla="*/ 114 h 270"/>
                  <a:gd name="T26" fmla="*/ 43 w 226"/>
                  <a:gd name="T27" fmla="*/ 114 h 270"/>
                  <a:gd name="T28" fmla="*/ 114 w 226"/>
                  <a:gd name="T29" fmla="*/ 37 h 270"/>
                  <a:gd name="T30" fmla="*/ 184 w 226"/>
                  <a:gd name="T31" fmla="*/ 111 h 270"/>
                  <a:gd name="T32" fmla="*/ 183 w 226"/>
                  <a:gd name="T33" fmla="*/ 114 h 270"/>
                  <a:gd name="T34" fmla="*/ 43 w 226"/>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70">
                    <a:moveTo>
                      <a:pt x="226" y="146"/>
                    </a:moveTo>
                    <a:lnTo>
                      <a:pt x="226" y="146"/>
                    </a:lnTo>
                    <a:cubicBezTo>
                      <a:pt x="226" y="108"/>
                      <a:pt x="224" y="85"/>
                      <a:pt x="216" y="66"/>
                    </a:cubicBezTo>
                    <a:cubicBezTo>
                      <a:pt x="200" y="25"/>
                      <a:pt x="162" y="0"/>
                      <a:pt x="115" y="0"/>
                    </a:cubicBezTo>
                    <a:cubicBezTo>
                      <a:pt x="45" y="0"/>
                      <a:pt x="0" y="54"/>
                      <a:pt x="0" y="136"/>
                    </a:cubicBezTo>
                    <a:cubicBezTo>
                      <a:pt x="0" y="219"/>
                      <a:pt x="44" y="270"/>
                      <a:pt x="114" y="270"/>
                    </a:cubicBezTo>
                    <a:cubicBezTo>
                      <a:pt x="171" y="270"/>
                      <a:pt x="211" y="237"/>
                      <a:pt x="221" y="182"/>
                    </a:cubicBezTo>
                    <a:lnTo>
                      <a:pt x="181" y="182"/>
                    </a:lnTo>
                    <a:cubicBezTo>
                      <a:pt x="170" y="215"/>
                      <a:pt x="147" y="233"/>
                      <a:pt x="115" y="233"/>
                    </a:cubicBezTo>
                    <a:cubicBezTo>
                      <a:pt x="90" y="233"/>
                      <a:pt x="68" y="221"/>
                      <a:pt x="55" y="200"/>
                    </a:cubicBezTo>
                    <a:cubicBezTo>
                      <a:pt x="45" y="186"/>
                      <a:pt x="42" y="171"/>
                      <a:pt x="42" y="146"/>
                    </a:cubicBezTo>
                    <a:lnTo>
                      <a:pt x="226" y="146"/>
                    </a:lnTo>
                    <a:close/>
                    <a:moveTo>
                      <a:pt x="43" y="114"/>
                    </a:moveTo>
                    <a:lnTo>
                      <a:pt x="43" y="114"/>
                    </a:lnTo>
                    <a:cubicBezTo>
                      <a:pt x="46" y="67"/>
                      <a:pt x="74" y="37"/>
                      <a:pt x="114" y="37"/>
                    </a:cubicBezTo>
                    <a:cubicBezTo>
                      <a:pt x="154" y="37"/>
                      <a:pt x="184" y="70"/>
                      <a:pt x="184" y="111"/>
                    </a:cubicBezTo>
                    <a:cubicBezTo>
                      <a:pt x="184" y="112"/>
                      <a:pt x="184" y="113"/>
                      <a:pt x="183" y="114"/>
                    </a:cubicBezTo>
                    <a:lnTo>
                      <a:pt x="43"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78"/>
              <p:cNvSpPr>
                <a:spLocks/>
              </p:cNvSpPr>
              <p:nvPr/>
            </p:nvSpPr>
            <p:spPr bwMode="auto">
              <a:xfrm>
                <a:off x="3098" y="3342"/>
                <a:ext cx="59" cy="75"/>
              </a:xfrm>
              <a:custGeom>
                <a:avLst/>
                <a:gdLst>
                  <a:gd name="T0" fmla="*/ 0 w 200"/>
                  <a:gd name="T1" fmla="*/ 8 h 259"/>
                  <a:gd name="T2" fmla="*/ 0 w 200"/>
                  <a:gd name="T3" fmla="*/ 8 h 259"/>
                  <a:gd name="T4" fmla="*/ 0 w 200"/>
                  <a:gd name="T5" fmla="*/ 259 h 259"/>
                  <a:gd name="T6" fmla="*/ 40 w 200"/>
                  <a:gd name="T7" fmla="*/ 259 h 259"/>
                  <a:gd name="T8" fmla="*/ 40 w 200"/>
                  <a:gd name="T9" fmla="*/ 120 h 259"/>
                  <a:gd name="T10" fmla="*/ 108 w 200"/>
                  <a:gd name="T11" fmla="*/ 35 h 259"/>
                  <a:gd name="T12" fmla="*/ 160 w 200"/>
                  <a:gd name="T13" fmla="*/ 85 h 259"/>
                  <a:gd name="T14" fmla="*/ 160 w 200"/>
                  <a:gd name="T15" fmla="*/ 259 h 259"/>
                  <a:gd name="T16" fmla="*/ 200 w 200"/>
                  <a:gd name="T17" fmla="*/ 259 h 259"/>
                  <a:gd name="T18" fmla="*/ 200 w 200"/>
                  <a:gd name="T19" fmla="*/ 69 h 259"/>
                  <a:gd name="T20" fmla="*/ 120 w 200"/>
                  <a:gd name="T21" fmla="*/ 0 h 259"/>
                  <a:gd name="T22" fmla="*/ 37 w 200"/>
                  <a:gd name="T23" fmla="*/ 50 h 259"/>
                  <a:gd name="T24" fmla="*/ 37 w 200"/>
                  <a:gd name="T25" fmla="*/ 8 h 259"/>
                  <a:gd name="T26" fmla="*/ 0 w 200"/>
                  <a:gd name="T27"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59">
                    <a:moveTo>
                      <a:pt x="0" y="8"/>
                    </a:moveTo>
                    <a:lnTo>
                      <a:pt x="0" y="8"/>
                    </a:lnTo>
                    <a:lnTo>
                      <a:pt x="0" y="259"/>
                    </a:lnTo>
                    <a:lnTo>
                      <a:pt x="40" y="259"/>
                    </a:lnTo>
                    <a:lnTo>
                      <a:pt x="40" y="120"/>
                    </a:lnTo>
                    <a:cubicBezTo>
                      <a:pt x="40" y="69"/>
                      <a:pt x="67" y="35"/>
                      <a:pt x="108" y="35"/>
                    </a:cubicBezTo>
                    <a:cubicBezTo>
                      <a:pt x="140" y="35"/>
                      <a:pt x="160" y="54"/>
                      <a:pt x="160" y="85"/>
                    </a:cubicBezTo>
                    <a:lnTo>
                      <a:pt x="160" y="259"/>
                    </a:lnTo>
                    <a:lnTo>
                      <a:pt x="200" y="259"/>
                    </a:lnTo>
                    <a:lnTo>
                      <a:pt x="200" y="69"/>
                    </a:lnTo>
                    <a:cubicBezTo>
                      <a:pt x="200" y="27"/>
                      <a:pt x="169" y="0"/>
                      <a:pt x="120" y="0"/>
                    </a:cubicBezTo>
                    <a:cubicBezTo>
                      <a:pt x="83" y="0"/>
                      <a:pt x="59" y="15"/>
                      <a:pt x="37" y="50"/>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79"/>
              <p:cNvSpPr>
                <a:spLocks/>
              </p:cNvSpPr>
              <p:nvPr/>
            </p:nvSpPr>
            <p:spPr bwMode="auto">
              <a:xfrm>
                <a:off x="3169" y="3324"/>
                <a:ext cx="34" cy="96"/>
              </a:xfrm>
              <a:custGeom>
                <a:avLst/>
                <a:gdLst>
                  <a:gd name="T0" fmla="*/ 115 w 115"/>
                  <a:gd name="T1" fmla="*/ 69 h 331"/>
                  <a:gd name="T2" fmla="*/ 115 w 115"/>
                  <a:gd name="T3" fmla="*/ 69 h 331"/>
                  <a:gd name="T4" fmla="*/ 74 w 115"/>
                  <a:gd name="T5" fmla="*/ 69 h 331"/>
                  <a:gd name="T6" fmla="*/ 74 w 115"/>
                  <a:gd name="T7" fmla="*/ 0 h 331"/>
                  <a:gd name="T8" fmla="*/ 34 w 115"/>
                  <a:gd name="T9" fmla="*/ 0 h 331"/>
                  <a:gd name="T10" fmla="*/ 34 w 115"/>
                  <a:gd name="T11" fmla="*/ 69 h 331"/>
                  <a:gd name="T12" fmla="*/ 0 w 115"/>
                  <a:gd name="T13" fmla="*/ 69 h 331"/>
                  <a:gd name="T14" fmla="*/ 0 w 115"/>
                  <a:gd name="T15" fmla="*/ 101 h 331"/>
                  <a:gd name="T16" fmla="*/ 34 w 115"/>
                  <a:gd name="T17" fmla="*/ 101 h 331"/>
                  <a:gd name="T18" fmla="*/ 34 w 115"/>
                  <a:gd name="T19" fmla="*/ 291 h 331"/>
                  <a:gd name="T20" fmla="*/ 83 w 115"/>
                  <a:gd name="T21" fmla="*/ 331 h 331"/>
                  <a:gd name="T22" fmla="*/ 115 w 115"/>
                  <a:gd name="T23" fmla="*/ 327 h 331"/>
                  <a:gd name="T24" fmla="*/ 115 w 115"/>
                  <a:gd name="T25" fmla="*/ 294 h 331"/>
                  <a:gd name="T26" fmla="*/ 96 w 115"/>
                  <a:gd name="T27" fmla="*/ 296 h 331"/>
                  <a:gd name="T28" fmla="*/ 74 w 115"/>
                  <a:gd name="T29" fmla="*/ 273 h 331"/>
                  <a:gd name="T30" fmla="*/ 74 w 115"/>
                  <a:gd name="T31" fmla="*/ 101 h 331"/>
                  <a:gd name="T32" fmla="*/ 115 w 115"/>
                  <a:gd name="T33" fmla="*/ 101 h 331"/>
                  <a:gd name="T34" fmla="*/ 115 w 115"/>
                  <a:gd name="T35" fmla="*/ 6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331">
                    <a:moveTo>
                      <a:pt x="115" y="69"/>
                    </a:moveTo>
                    <a:lnTo>
                      <a:pt x="115" y="69"/>
                    </a:lnTo>
                    <a:lnTo>
                      <a:pt x="74" y="69"/>
                    </a:lnTo>
                    <a:lnTo>
                      <a:pt x="74" y="0"/>
                    </a:lnTo>
                    <a:lnTo>
                      <a:pt x="34" y="0"/>
                    </a:lnTo>
                    <a:lnTo>
                      <a:pt x="34" y="69"/>
                    </a:lnTo>
                    <a:lnTo>
                      <a:pt x="0" y="69"/>
                    </a:lnTo>
                    <a:lnTo>
                      <a:pt x="0" y="101"/>
                    </a:lnTo>
                    <a:lnTo>
                      <a:pt x="34" y="101"/>
                    </a:lnTo>
                    <a:lnTo>
                      <a:pt x="34" y="291"/>
                    </a:lnTo>
                    <a:cubicBezTo>
                      <a:pt x="34" y="316"/>
                      <a:pt x="51" y="331"/>
                      <a:pt x="83" y="331"/>
                    </a:cubicBezTo>
                    <a:cubicBezTo>
                      <a:pt x="92" y="331"/>
                      <a:pt x="102" y="330"/>
                      <a:pt x="115" y="327"/>
                    </a:cubicBezTo>
                    <a:lnTo>
                      <a:pt x="115" y="294"/>
                    </a:lnTo>
                    <a:cubicBezTo>
                      <a:pt x="110" y="295"/>
                      <a:pt x="104" y="296"/>
                      <a:pt x="96" y="296"/>
                    </a:cubicBezTo>
                    <a:cubicBezTo>
                      <a:pt x="79" y="296"/>
                      <a:pt x="74" y="291"/>
                      <a:pt x="74" y="273"/>
                    </a:cubicBezTo>
                    <a:lnTo>
                      <a:pt x="74" y="101"/>
                    </a:lnTo>
                    <a:lnTo>
                      <a:pt x="115" y="101"/>
                    </a:lnTo>
                    <a:lnTo>
                      <a:pt x="115" y="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80"/>
              <p:cNvSpPr>
                <a:spLocks noEditPoints="1"/>
              </p:cNvSpPr>
              <p:nvPr/>
            </p:nvSpPr>
            <p:spPr bwMode="auto">
              <a:xfrm>
                <a:off x="3605" y="1336"/>
                <a:ext cx="67" cy="102"/>
              </a:xfrm>
              <a:custGeom>
                <a:avLst/>
                <a:gdLst>
                  <a:gd name="T0" fmla="*/ 170 w 228"/>
                  <a:gd name="T1" fmla="*/ 161 h 351"/>
                  <a:gd name="T2" fmla="*/ 170 w 228"/>
                  <a:gd name="T3" fmla="*/ 161 h 351"/>
                  <a:gd name="T4" fmla="*/ 216 w 228"/>
                  <a:gd name="T5" fmla="*/ 90 h 351"/>
                  <a:gd name="T6" fmla="*/ 114 w 228"/>
                  <a:gd name="T7" fmla="*/ 0 h 351"/>
                  <a:gd name="T8" fmla="*/ 12 w 228"/>
                  <a:gd name="T9" fmla="*/ 90 h 351"/>
                  <a:gd name="T10" fmla="*/ 58 w 228"/>
                  <a:gd name="T11" fmla="*/ 161 h 351"/>
                  <a:gd name="T12" fmla="*/ 0 w 228"/>
                  <a:gd name="T13" fmla="*/ 245 h 351"/>
                  <a:gd name="T14" fmla="*/ 114 w 228"/>
                  <a:gd name="T15" fmla="*/ 351 h 351"/>
                  <a:gd name="T16" fmla="*/ 228 w 228"/>
                  <a:gd name="T17" fmla="*/ 246 h 351"/>
                  <a:gd name="T18" fmla="*/ 170 w 228"/>
                  <a:gd name="T19" fmla="*/ 161 h 351"/>
                  <a:gd name="T20" fmla="*/ 114 w 228"/>
                  <a:gd name="T21" fmla="*/ 37 h 351"/>
                  <a:gd name="T22" fmla="*/ 114 w 228"/>
                  <a:gd name="T23" fmla="*/ 37 h 351"/>
                  <a:gd name="T24" fmla="*/ 173 w 228"/>
                  <a:gd name="T25" fmla="*/ 91 h 351"/>
                  <a:gd name="T26" fmla="*/ 114 w 228"/>
                  <a:gd name="T27" fmla="*/ 144 h 351"/>
                  <a:gd name="T28" fmla="*/ 55 w 228"/>
                  <a:gd name="T29" fmla="*/ 91 h 351"/>
                  <a:gd name="T30" fmla="*/ 114 w 228"/>
                  <a:gd name="T31" fmla="*/ 37 h 351"/>
                  <a:gd name="T32" fmla="*/ 114 w 228"/>
                  <a:gd name="T33" fmla="*/ 180 h 351"/>
                  <a:gd name="T34" fmla="*/ 114 w 228"/>
                  <a:gd name="T35" fmla="*/ 180 h 351"/>
                  <a:gd name="T36" fmla="*/ 185 w 228"/>
                  <a:gd name="T37" fmla="*/ 246 h 351"/>
                  <a:gd name="T38" fmla="*/ 113 w 228"/>
                  <a:gd name="T39" fmla="*/ 313 h 351"/>
                  <a:gd name="T40" fmla="*/ 44 w 228"/>
                  <a:gd name="T41" fmla="*/ 246 h 351"/>
                  <a:gd name="T42" fmla="*/ 114 w 228"/>
                  <a:gd name="T43" fmla="*/ 18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351">
                    <a:moveTo>
                      <a:pt x="170" y="161"/>
                    </a:moveTo>
                    <a:lnTo>
                      <a:pt x="170" y="161"/>
                    </a:lnTo>
                    <a:cubicBezTo>
                      <a:pt x="205" y="140"/>
                      <a:pt x="216" y="123"/>
                      <a:pt x="216" y="90"/>
                    </a:cubicBezTo>
                    <a:cubicBezTo>
                      <a:pt x="216" y="37"/>
                      <a:pt x="175" y="0"/>
                      <a:pt x="114" y="0"/>
                    </a:cubicBezTo>
                    <a:cubicBezTo>
                      <a:pt x="55" y="0"/>
                      <a:pt x="12" y="37"/>
                      <a:pt x="12" y="90"/>
                    </a:cubicBezTo>
                    <a:cubicBezTo>
                      <a:pt x="12" y="122"/>
                      <a:pt x="24" y="139"/>
                      <a:pt x="58" y="161"/>
                    </a:cubicBezTo>
                    <a:cubicBezTo>
                      <a:pt x="20" y="180"/>
                      <a:pt x="0" y="208"/>
                      <a:pt x="0" y="245"/>
                    </a:cubicBezTo>
                    <a:cubicBezTo>
                      <a:pt x="0" y="307"/>
                      <a:pt x="47" y="351"/>
                      <a:pt x="114" y="351"/>
                    </a:cubicBezTo>
                    <a:cubicBezTo>
                      <a:pt x="181" y="351"/>
                      <a:pt x="228" y="307"/>
                      <a:pt x="228" y="246"/>
                    </a:cubicBezTo>
                    <a:cubicBezTo>
                      <a:pt x="228" y="208"/>
                      <a:pt x="209" y="180"/>
                      <a:pt x="170" y="161"/>
                    </a:cubicBezTo>
                    <a:close/>
                    <a:moveTo>
                      <a:pt x="114" y="37"/>
                    </a:moveTo>
                    <a:lnTo>
                      <a:pt x="114" y="37"/>
                    </a:lnTo>
                    <a:cubicBezTo>
                      <a:pt x="150" y="37"/>
                      <a:pt x="173" y="58"/>
                      <a:pt x="173" y="91"/>
                    </a:cubicBezTo>
                    <a:cubicBezTo>
                      <a:pt x="173" y="123"/>
                      <a:pt x="150" y="144"/>
                      <a:pt x="114" y="144"/>
                    </a:cubicBezTo>
                    <a:cubicBezTo>
                      <a:pt x="79" y="144"/>
                      <a:pt x="55" y="123"/>
                      <a:pt x="55" y="91"/>
                    </a:cubicBezTo>
                    <a:cubicBezTo>
                      <a:pt x="55" y="58"/>
                      <a:pt x="79" y="37"/>
                      <a:pt x="114" y="37"/>
                    </a:cubicBezTo>
                    <a:close/>
                    <a:moveTo>
                      <a:pt x="114" y="180"/>
                    </a:moveTo>
                    <a:lnTo>
                      <a:pt x="114" y="180"/>
                    </a:lnTo>
                    <a:cubicBezTo>
                      <a:pt x="157" y="180"/>
                      <a:pt x="185" y="206"/>
                      <a:pt x="185" y="246"/>
                    </a:cubicBezTo>
                    <a:cubicBezTo>
                      <a:pt x="185" y="286"/>
                      <a:pt x="157" y="313"/>
                      <a:pt x="113" y="313"/>
                    </a:cubicBezTo>
                    <a:cubicBezTo>
                      <a:pt x="72" y="313"/>
                      <a:pt x="44" y="286"/>
                      <a:pt x="44" y="246"/>
                    </a:cubicBezTo>
                    <a:cubicBezTo>
                      <a:pt x="44" y="206"/>
                      <a:pt x="72" y="180"/>
                      <a:pt x="114" y="18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81"/>
              <p:cNvSpPr>
                <a:spLocks noEditPoints="1"/>
              </p:cNvSpPr>
              <p:nvPr/>
            </p:nvSpPr>
            <p:spPr bwMode="auto">
              <a:xfrm>
                <a:off x="3684" y="1336"/>
                <a:ext cx="66" cy="102"/>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82"/>
              <p:cNvSpPr>
                <a:spLocks/>
              </p:cNvSpPr>
              <p:nvPr/>
            </p:nvSpPr>
            <p:spPr bwMode="auto">
              <a:xfrm>
                <a:off x="3762" y="1336"/>
                <a:ext cx="67" cy="99"/>
              </a:xfrm>
              <a:custGeom>
                <a:avLst/>
                <a:gdLst>
                  <a:gd name="T0" fmla="*/ 226 w 228"/>
                  <a:gd name="T1" fmla="*/ 298 h 340"/>
                  <a:gd name="T2" fmla="*/ 226 w 228"/>
                  <a:gd name="T3" fmla="*/ 298 h 340"/>
                  <a:gd name="T4" fmla="*/ 47 w 228"/>
                  <a:gd name="T5" fmla="*/ 298 h 340"/>
                  <a:gd name="T6" fmla="*/ 108 w 228"/>
                  <a:gd name="T7" fmla="*/ 228 h 340"/>
                  <a:gd name="T8" fmla="*/ 156 w 228"/>
                  <a:gd name="T9" fmla="*/ 202 h 340"/>
                  <a:gd name="T10" fmla="*/ 228 w 228"/>
                  <a:gd name="T11" fmla="*/ 100 h 340"/>
                  <a:gd name="T12" fmla="*/ 197 w 228"/>
                  <a:gd name="T13" fmla="*/ 27 h 340"/>
                  <a:gd name="T14" fmla="*/ 119 w 228"/>
                  <a:gd name="T15" fmla="*/ 0 h 340"/>
                  <a:gd name="T16" fmla="*/ 26 w 228"/>
                  <a:gd name="T17" fmla="*/ 44 h 340"/>
                  <a:gd name="T18" fmla="*/ 7 w 228"/>
                  <a:gd name="T19" fmla="*/ 118 h 340"/>
                  <a:gd name="T20" fmla="*/ 50 w 228"/>
                  <a:gd name="T21" fmla="*/ 118 h 340"/>
                  <a:gd name="T22" fmla="*/ 60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1" y="270"/>
                      <a:pt x="67" y="252"/>
                      <a:pt x="108" y="228"/>
                    </a:cubicBezTo>
                    <a:lnTo>
                      <a:pt x="156" y="202"/>
                    </a:lnTo>
                    <a:cubicBezTo>
                      <a:pt x="204" y="176"/>
                      <a:pt x="228" y="141"/>
                      <a:pt x="228" y="100"/>
                    </a:cubicBezTo>
                    <a:cubicBezTo>
                      <a:pt x="228" y="71"/>
                      <a:pt x="217" y="45"/>
                      <a:pt x="197" y="27"/>
                    </a:cubicBezTo>
                    <a:cubicBezTo>
                      <a:pt x="176" y="9"/>
                      <a:pt x="152" y="0"/>
                      <a:pt x="119" y="0"/>
                    </a:cubicBezTo>
                    <a:cubicBezTo>
                      <a:pt x="76" y="0"/>
                      <a:pt x="44" y="15"/>
                      <a:pt x="26" y="44"/>
                    </a:cubicBezTo>
                    <a:cubicBezTo>
                      <a:pt x="14" y="62"/>
                      <a:pt x="8" y="83"/>
                      <a:pt x="7" y="118"/>
                    </a:cubicBezTo>
                    <a:lnTo>
                      <a:pt x="50" y="118"/>
                    </a:lnTo>
                    <a:cubicBezTo>
                      <a:pt x="51" y="95"/>
                      <a:pt x="54" y="81"/>
                      <a:pt x="60" y="70"/>
                    </a:cubicBezTo>
                    <a:cubicBezTo>
                      <a:pt x="71" y="49"/>
                      <a:pt x="93" y="37"/>
                      <a:pt x="118" y="37"/>
                    </a:cubicBezTo>
                    <a:cubicBezTo>
                      <a:pt x="156" y="37"/>
                      <a:pt x="185" y="64"/>
                      <a:pt x="185" y="100"/>
                    </a:cubicBezTo>
                    <a:cubicBezTo>
                      <a:pt x="185" y="127"/>
                      <a:pt x="169" y="150"/>
                      <a:pt x="139" y="168"/>
                    </a:cubicBezTo>
                    <a:lnTo>
                      <a:pt x="95" y="192"/>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83"/>
              <p:cNvSpPr>
                <a:spLocks/>
              </p:cNvSpPr>
              <p:nvPr/>
            </p:nvSpPr>
            <p:spPr bwMode="auto">
              <a:xfrm>
                <a:off x="3848" y="1420"/>
                <a:ext cx="14" cy="15"/>
              </a:xfrm>
              <a:custGeom>
                <a:avLst/>
                <a:gdLst>
                  <a:gd name="T0" fmla="*/ 50 w 50"/>
                  <a:gd name="T1" fmla="*/ 0 h 50"/>
                  <a:gd name="T2" fmla="*/ 50 w 50"/>
                  <a:gd name="T3" fmla="*/ 0 h 50"/>
                  <a:gd name="T4" fmla="*/ 0 w 50"/>
                  <a:gd name="T5" fmla="*/ 0 h 50"/>
                  <a:gd name="T6" fmla="*/ 0 w 50"/>
                  <a:gd name="T7" fmla="*/ 50 h 50"/>
                  <a:gd name="T8" fmla="*/ 50 w 50"/>
                  <a:gd name="T9" fmla="*/ 50 h 50"/>
                  <a:gd name="T10" fmla="*/ 5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50" y="0"/>
                    </a:moveTo>
                    <a:lnTo>
                      <a:pt x="50" y="0"/>
                    </a:lnTo>
                    <a:lnTo>
                      <a:pt x="0" y="0"/>
                    </a:lnTo>
                    <a:lnTo>
                      <a:pt x="0" y="50"/>
                    </a:lnTo>
                    <a:lnTo>
                      <a:pt x="50" y="50"/>
                    </a:lnTo>
                    <a:lnTo>
                      <a:pt x="5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84"/>
              <p:cNvSpPr>
                <a:spLocks/>
              </p:cNvSpPr>
              <p:nvPr/>
            </p:nvSpPr>
            <p:spPr bwMode="auto">
              <a:xfrm>
                <a:off x="3889" y="1336"/>
                <a:ext cx="35" cy="99"/>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85"/>
              <p:cNvSpPr>
                <a:spLocks/>
              </p:cNvSpPr>
              <p:nvPr/>
            </p:nvSpPr>
            <p:spPr bwMode="auto">
              <a:xfrm>
                <a:off x="3968" y="1336"/>
                <a:ext cx="34" cy="99"/>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86"/>
              <p:cNvSpPr>
                <a:spLocks/>
              </p:cNvSpPr>
              <p:nvPr/>
            </p:nvSpPr>
            <p:spPr bwMode="auto">
              <a:xfrm>
                <a:off x="4116" y="1353"/>
                <a:ext cx="364" cy="70"/>
              </a:xfrm>
              <a:custGeom>
                <a:avLst/>
                <a:gdLst>
                  <a:gd name="T0" fmla="*/ 0 w 1236"/>
                  <a:gd name="T1" fmla="*/ 0 h 240"/>
                  <a:gd name="T2" fmla="*/ 0 w 1236"/>
                  <a:gd name="T3" fmla="*/ 0 h 240"/>
                  <a:gd name="T4" fmla="*/ 0 w 1236"/>
                  <a:gd name="T5" fmla="*/ 240 h 240"/>
                  <a:gd name="T6" fmla="*/ 1236 w 1236"/>
                  <a:gd name="T7" fmla="*/ 240 h 240"/>
                  <a:gd name="T8" fmla="*/ 1236 w 1236"/>
                  <a:gd name="T9" fmla="*/ 0 h 240"/>
                  <a:gd name="T10" fmla="*/ 0 w 1236"/>
                  <a:gd name="T11" fmla="*/ 0 h 240"/>
                </a:gdLst>
                <a:ahLst/>
                <a:cxnLst>
                  <a:cxn ang="0">
                    <a:pos x="T0" y="T1"/>
                  </a:cxn>
                  <a:cxn ang="0">
                    <a:pos x="T2" y="T3"/>
                  </a:cxn>
                  <a:cxn ang="0">
                    <a:pos x="T4" y="T5"/>
                  </a:cxn>
                  <a:cxn ang="0">
                    <a:pos x="T6" y="T7"/>
                  </a:cxn>
                  <a:cxn ang="0">
                    <a:pos x="T8" y="T9"/>
                  </a:cxn>
                  <a:cxn ang="0">
                    <a:pos x="T10" y="T11"/>
                  </a:cxn>
                </a:cxnLst>
                <a:rect l="0" t="0" r="r" b="b"/>
                <a:pathLst>
                  <a:path w="1236" h="240">
                    <a:moveTo>
                      <a:pt x="0" y="0"/>
                    </a:moveTo>
                    <a:lnTo>
                      <a:pt x="0" y="0"/>
                    </a:lnTo>
                    <a:lnTo>
                      <a:pt x="0" y="240"/>
                    </a:lnTo>
                    <a:lnTo>
                      <a:pt x="1236" y="240"/>
                    </a:lnTo>
                    <a:lnTo>
                      <a:pt x="1236"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87"/>
              <p:cNvSpPr>
                <a:spLocks/>
              </p:cNvSpPr>
              <p:nvPr/>
            </p:nvSpPr>
            <p:spPr bwMode="auto">
              <a:xfrm>
                <a:off x="4116" y="1353"/>
                <a:ext cx="364" cy="70"/>
              </a:xfrm>
              <a:custGeom>
                <a:avLst/>
                <a:gdLst>
                  <a:gd name="T0" fmla="*/ 0 w 1236"/>
                  <a:gd name="T1" fmla="*/ 0 h 240"/>
                  <a:gd name="T2" fmla="*/ 0 w 1236"/>
                  <a:gd name="T3" fmla="*/ 0 h 240"/>
                  <a:gd name="T4" fmla="*/ 0 w 1236"/>
                  <a:gd name="T5" fmla="*/ 240 h 240"/>
                  <a:gd name="T6" fmla="*/ 1236 w 1236"/>
                  <a:gd name="T7" fmla="*/ 240 h 240"/>
                  <a:gd name="T8" fmla="*/ 1236 w 1236"/>
                  <a:gd name="T9" fmla="*/ 0 h 240"/>
                  <a:gd name="T10" fmla="*/ 0 w 1236"/>
                  <a:gd name="T11" fmla="*/ 0 h 240"/>
                </a:gdLst>
                <a:ahLst/>
                <a:cxnLst>
                  <a:cxn ang="0">
                    <a:pos x="T0" y="T1"/>
                  </a:cxn>
                  <a:cxn ang="0">
                    <a:pos x="T2" y="T3"/>
                  </a:cxn>
                  <a:cxn ang="0">
                    <a:pos x="T4" y="T5"/>
                  </a:cxn>
                  <a:cxn ang="0">
                    <a:pos x="T6" y="T7"/>
                  </a:cxn>
                  <a:cxn ang="0">
                    <a:pos x="T8" y="T9"/>
                  </a:cxn>
                  <a:cxn ang="0">
                    <a:pos x="T10" y="T11"/>
                  </a:cxn>
                </a:cxnLst>
                <a:rect l="0" t="0" r="r" b="b"/>
                <a:pathLst>
                  <a:path w="1236" h="240">
                    <a:moveTo>
                      <a:pt x="0" y="0"/>
                    </a:moveTo>
                    <a:lnTo>
                      <a:pt x="0" y="0"/>
                    </a:lnTo>
                    <a:lnTo>
                      <a:pt x="0" y="240"/>
                    </a:lnTo>
                    <a:lnTo>
                      <a:pt x="1236" y="240"/>
                    </a:lnTo>
                    <a:lnTo>
                      <a:pt x="1236"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Freeform 88"/>
              <p:cNvSpPr>
                <a:spLocks/>
              </p:cNvSpPr>
              <p:nvPr/>
            </p:nvSpPr>
            <p:spPr bwMode="auto">
              <a:xfrm>
                <a:off x="1508" y="2661"/>
                <a:ext cx="56" cy="361"/>
              </a:xfrm>
              <a:custGeom>
                <a:avLst/>
                <a:gdLst>
                  <a:gd name="T0" fmla="*/ 0 w 190"/>
                  <a:gd name="T1" fmla="*/ 0 h 1243"/>
                  <a:gd name="T2" fmla="*/ 0 w 190"/>
                  <a:gd name="T3" fmla="*/ 0 h 1243"/>
                  <a:gd name="T4" fmla="*/ 0 w 190"/>
                  <a:gd name="T5" fmla="*/ 1243 h 1243"/>
                  <a:gd name="T6" fmla="*/ 190 w 190"/>
                  <a:gd name="T7" fmla="*/ 1243 h 1243"/>
                  <a:gd name="T8" fmla="*/ 190 w 190"/>
                  <a:gd name="T9" fmla="*/ 0 h 1243"/>
                  <a:gd name="T10" fmla="*/ 0 w 190"/>
                  <a:gd name="T11" fmla="*/ 0 h 1243"/>
                </a:gdLst>
                <a:ahLst/>
                <a:cxnLst>
                  <a:cxn ang="0">
                    <a:pos x="T0" y="T1"/>
                  </a:cxn>
                  <a:cxn ang="0">
                    <a:pos x="T2" y="T3"/>
                  </a:cxn>
                  <a:cxn ang="0">
                    <a:pos x="T4" y="T5"/>
                  </a:cxn>
                  <a:cxn ang="0">
                    <a:pos x="T6" y="T7"/>
                  </a:cxn>
                  <a:cxn ang="0">
                    <a:pos x="T8" y="T9"/>
                  </a:cxn>
                  <a:cxn ang="0">
                    <a:pos x="T10" y="T11"/>
                  </a:cxn>
                </a:cxnLst>
                <a:rect l="0" t="0" r="r" b="b"/>
                <a:pathLst>
                  <a:path w="190" h="1243">
                    <a:moveTo>
                      <a:pt x="0" y="0"/>
                    </a:moveTo>
                    <a:lnTo>
                      <a:pt x="0" y="0"/>
                    </a:lnTo>
                    <a:lnTo>
                      <a:pt x="0" y="1243"/>
                    </a:lnTo>
                    <a:lnTo>
                      <a:pt x="190" y="1243"/>
                    </a:lnTo>
                    <a:lnTo>
                      <a:pt x="190"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89"/>
              <p:cNvSpPr>
                <a:spLocks/>
              </p:cNvSpPr>
              <p:nvPr/>
            </p:nvSpPr>
            <p:spPr bwMode="auto">
              <a:xfrm>
                <a:off x="1508" y="2661"/>
                <a:ext cx="56" cy="361"/>
              </a:xfrm>
              <a:custGeom>
                <a:avLst/>
                <a:gdLst>
                  <a:gd name="T0" fmla="*/ 0 w 190"/>
                  <a:gd name="T1" fmla="*/ 0 h 1243"/>
                  <a:gd name="T2" fmla="*/ 0 w 190"/>
                  <a:gd name="T3" fmla="*/ 0 h 1243"/>
                  <a:gd name="T4" fmla="*/ 0 w 190"/>
                  <a:gd name="T5" fmla="*/ 1243 h 1243"/>
                  <a:gd name="T6" fmla="*/ 190 w 190"/>
                  <a:gd name="T7" fmla="*/ 1243 h 1243"/>
                  <a:gd name="T8" fmla="*/ 190 w 190"/>
                  <a:gd name="T9" fmla="*/ 0 h 1243"/>
                  <a:gd name="T10" fmla="*/ 0 w 190"/>
                  <a:gd name="T11" fmla="*/ 0 h 1243"/>
                </a:gdLst>
                <a:ahLst/>
                <a:cxnLst>
                  <a:cxn ang="0">
                    <a:pos x="T0" y="T1"/>
                  </a:cxn>
                  <a:cxn ang="0">
                    <a:pos x="T2" y="T3"/>
                  </a:cxn>
                  <a:cxn ang="0">
                    <a:pos x="T4" y="T5"/>
                  </a:cxn>
                  <a:cxn ang="0">
                    <a:pos x="T6" y="T7"/>
                  </a:cxn>
                  <a:cxn ang="0">
                    <a:pos x="T8" y="T9"/>
                  </a:cxn>
                  <a:cxn ang="0">
                    <a:pos x="T10" y="T11"/>
                  </a:cxn>
                </a:cxnLst>
                <a:rect l="0" t="0" r="r" b="b"/>
                <a:pathLst>
                  <a:path w="190" h="1243">
                    <a:moveTo>
                      <a:pt x="0" y="0"/>
                    </a:moveTo>
                    <a:lnTo>
                      <a:pt x="0" y="0"/>
                    </a:lnTo>
                    <a:lnTo>
                      <a:pt x="0" y="1243"/>
                    </a:lnTo>
                    <a:lnTo>
                      <a:pt x="190" y="1243"/>
                    </a:lnTo>
                    <a:lnTo>
                      <a:pt x="190"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Freeform 90"/>
              <p:cNvSpPr>
                <a:spLocks/>
              </p:cNvSpPr>
              <p:nvPr/>
            </p:nvSpPr>
            <p:spPr bwMode="auto">
              <a:xfrm>
                <a:off x="1732" y="2150"/>
                <a:ext cx="56" cy="872"/>
              </a:xfrm>
              <a:custGeom>
                <a:avLst/>
                <a:gdLst>
                  <a:gd name="T0" fmla="*/ 0 w 191"/>
                  <a:gd name="T1" fmla="*/ 0 h 3004"/>
                  <a:gd name="T2" fmla="*/ 0 w 191"/>
                  <a:gd name="T3" fmla="*/ 0 h 3004"/>
                  <a:gd name="T4" fmla="*/ 0 w 191"/>
                  <a:gd name="T5" fmla="*/ 3004 h 3004"/>
                  <a:gd name="T6" fmla="*/ 191 w 191"/>
                  <a:gd name="T7" fmla="*/ 3004 h 3004"/>
                  <a:gd name="T8" fmla="*/ 191 w 191"/>
                  <a:gd name="T9" fmla="*/ 0 h 3004"/>
                  <a:gd name="T10" fmla="*/ 0 w 191"/>
                  <a:gd name="T11" fmla="*/ 0 h 3004"/>
                </a:gdLst>
                <a:ahLst/>
                <a:cxnLst>
                  <a:cxn ang="0">
                    <a:pos x="T0" y="T1"/>
                  </a:cxn>
                  <a:cxn ang="0">
                    <a:pos x="T2" y="T3"/>
                  </a:cxn>
                  <a:cxn ang="0">
                    <a:pos x="T4" y="T5"/>
                  </a:cxn>
                  <a:cxn ang="0">
                    <a:pos x="T6" y="T7"/>
                  </a:cxn>
                  <a:cxn ang="0">
                    <a:pos x="T8" y="T9"/>
                  </a:cxn>
                  <a:cxn ang="0">
                    <a:pos x="T10" y="T11"/>
                  </a:cxn>
                </a:cxnLst>
                <a:rect l="0" t="0" r="r" b="b"/>
                <a:pathLst>
                  <a:path w="191" h="3004">
                    <a:moveTo>
                      <a:pt x="0" y="0"/>
                    </a:moveTo>
                    <a:lnTo>
                      <a:pt x="0" y="0"/>
                    </a:lnTo>
                    <a:lnTo>
                      <a:pt x="0" y="3004"/>
                    </a:lnTo>
                    <a:lnTo>
                      <a:pt x="191" y="3004"/>
                    </a:lnTo>
                    <a:lnTo>
                      <a:pt x="191"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91"/>
              <p:cNvSpPr>
                <a:spLocks/>
              </p:cNvSpPr>
              <p:nvPr/>
            </p:nvSpPr>
            <p:spPr bwMode="auto">
              <a:xfrm>
                <a:off x="1732" y="2150"/>
                <a:ext cx="56" cy="872"/>
              </a:xfrm>
              <a:custGeom>
                <a:avLst/>
                <a:gdLst>
                  <a:gd name="T0" fmla="*/ 0 w 191"/>
                  <a:gd name="T1" fmla="*/ 0 h 3004"/>
                  <a:gd name="T2" fmla="*/ 0 w 191"/>
                  <a:gd name="T3" fmla="*/ 0 h 3004"/>
                  <a:gd name="T4" fmla="*/ 0 w 191"/>
                  <a:gd name="T5" fmla="*/ 3004 h 3004"/>
                  <a:gd name="T6" fmla="*/ 191 w 191"/>
                  <a:gd name="T7" fmla="*/ 3004 h 3004"/>
                  <a:gd name="T8" fmla="*/ 191 w 191"/>
                  <a:gd name="T9" fmla="*/ 0 h 3004"/>
                  <a:gd name="T10" fmla="*/ 0 w 191"/>
                  <a:gd name="T11" fmla="*/ 0 h 3004"/>
                </a:gdLst>
                <a:ahLst/>
                <a:cxnLst>
                  <a:cxn ang="0">
                    <a:pos x="T0" y="T1"/>
                  </a:cxn>
                  <a:cxn ang="0">
                    <a:pos x="T2" y="T3"/>
                  </a:cxn>
                  <a:cxn ang="0">
                    <a:pos x="T4" y="T5"/>
                  </a:cxn>
                  <a:cxn ang="0">
                    <a:pos x="T6" y="T7"/>
                  </a:cxn>
                  <a:cxn ang="0">
                    <a:pos x="T8" y="T9"/>
                  </a:cxn>
                  <a:cxn ang="0">
                    <a:pos x="T10" y="T11"/>
                  </a:cxn>
                </a:cxnLst>
                <a:rect l="0" t="0" r="r" b="b"/>
                <a:pathLst>
                  <a:path w="191" h="3004">
                    <a:moveTo>
                      <a:pt x="0" y="0"/>
                    </a:moveTo>
                    <a:lnTo>
                      <a:pt x="0" y="0"/>
                    </a:lnTo>
                    <a:lnTo>
                      <a:pt x="0" y="3004"/>
                    </a:lnTo>
                    <a:lnTo>
                      <a:pt x="191" y="3004"/>
                    </a:lnTo>
                    <a:lnTo>
                      <a:pt x="191"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Freeform 92"/>
              <p:cNvSpPr>
                <a:spLocks/>
              </p:cNvSpPr>
              <p:nvPr/>
            </p:nvSpPr>
            <p:spPr bwMode="auto">
              <a:xfrm>
                <a:off x="1956" y="2148"/>
                <a:ext cx="56" cy="874"/>
              </a:xfrm>
              <a:custGeom>
                <a:avLst/>
                <a:gdLst>
                  <a:gd name="T0" fmla="*/ 0 w 191"/>
                  <a:gd name="T1" fmla="*/ 0 h 3011"/>
                  <a:gd name="T2" fmla="*/ 0 w 191"/>
                  <a:gd name="T3" fmla="*/ 0 h 3011"/>
                  <a:gd name="T4" fmla="*/ 0 w 191"/>
                  <a:gd name="T5" fmla="*/ 3011 h 3011"/>
                  <a:gd name="T6" fmla="*/ 191 w 191"/>
                  <a:gd name="T7" fmla="*/ 3011 h 3011"/>
                  <a:gd name="T8" fmla="*/ 191 w 191"/>
                  <a:gd name="T9" fmla="*/ 0 h 3011"/>
                  <a:gd name="T10" fmla="*/ 0 w 191"/>
                  <a:gd name="T11" fmla="*/ 0 h 3011"/>
                </a:gdLst>
                <a:ahLst/>
                <a:cxnLst>
                  <a:cxn ang="0">
                    <a:pos x="T0" y="T1"/>
                  </a:cxn>
                  <a:cxn ang="0">
                    <a:pos x="T2" y="T3"/>
                  </a:cxn>
                  <a:cxn ang="0">
                    <a:pos x="T4" y="T5"/>
                  </a:cxn>
                  <a:cxn ang="0">
                    <a:pos x="T6" y="T7"/>
                  </a:cxn>
                  <a:cxn ang="0">
                    <a:pos x="T8" y="T9"/>
                  </a:cxn>
                  <a:cxn ang="0">
                    <a:pos x="T10" y="T11"/>
                  </a:cxn>
                </a:cxnLst>
                <a:rect l="0" t="0" r="r" b="b"/>
                <a:pathLst>
                  <a:path w="191" h="3011">
                    <a:moveTo>
                      <a:pt x="0" y="0"/>
                    </a:moveTo>
                    <a:lnTo>
                      <a:pt x="0" y="0"/>
                    </a:lnTo>
                    <a:lnTo>
                      <a:pt x="0" y="3011"/>
                    </a:lnTo>
                    <a:lnTo>
                      <a:pt x="191" y="3011"/>
                    </a:lnTo>
                    <a:lnTo>
                      <a:pt x="191"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93"/>
              <p:cNvSpPr>
                <a:spLocks/>
              </p:cNvSpPr>
              <p:nvPr/>
            </p:nvSpPr>
            <p:spPr bwMode="auto">
              <a:xfrm>
                <a:off x="1956" y="2148"/>
                <a:ext cx="56" cy="874"/>
              </a:xfrm>
              <a:custGeom>
                <a:avLst/>
                <a:gdLst>
                  <a:gd name="T0" fmla="*/ 0 w 191"/>
                  <a:gd name="T1" fmla="*/ 0 h 3011"/>
                  <a:gd name="T2" fmla="*/ 0 w 191"/>
                  <a:gd name="T3" fmla="*/ 0 h 3011"/>
                  <a:gd name="T4" fmla="*/ 0 w 191"/>
                  <a:gd name="T5" fmla="*/ 3011 h 3011"/>
                  <a:gd name="T6" fmla="*/ 191 w 191"/>
                  <a:gd name="T7" fmla="*/ 3011 h 3011"/>
                  <a:gd name="T8" fmla="*/ 191 w 191"/>
                  <a:gd name="T9" fmla="*/ 0 h 3011"/>
                  <a:gd name="T10" fmla="*/ 0 w 191"/>
                  <a:gd name="T11" fmla="*/ 0 h 3011"/>
                </a:gdLst>
                <a:ahLst/>
                <a:cxnLst>
                  <a:cxn ang="0">
                    <a:pos x="T0" y="T1"/>
                  </a:cxn>
                  <a:cxn ang="0">
                    <a:pos x="T2" y="T3"/>
                  </a:cxn>
                  <a:cxn ang="0">
                    <a:pos x="T4" y="T5"/>
                  </a:cxn>
                  <a:cxn ang="0">
                    <a:pos x="T6" y="T7"/>
                  </a:cxn>
                  <a:cxn ang="0">
                    <a:pos x="T8" y="T9"/>
                  </a:cxn>
                  <a:cxn ang="0">
                    <a:pos x="T10" y="T11"/>
                  </a:cxn>
                </a:cxnLst>
                <a:rect l="0" t="0" r="r" b="b"/>
                <a:pathLst>
                  <a:path w="191" h="3011">
                    <a:moveTo>
                      <a:pt x="0" y="0"/>
                    </a:moveTo>
                    <a:lnTo>
                      <a:pt x="0" y="0"/>
                    </a:lnTo>
                    <a:lnTo>
                      <a:pt x="0" y="3011"/>
                    </a:lnTo>
                    <a:lnTo>
                      <a:pt x="191" y="3011"/>
                    </a:lnTo>
                    <a:lnTo>
                      <a:pt x="191"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94"/>
              <p:cNvSpPr>
                <a:spLocks/>
              </p:cNvSpPr>
              <p:nvPr/>
            </p:nvSpPr>
            <p:spPr bwMode="auto">
              <a:xfrm>
                <a:off x="2180" y="2838"/>
                <a:ext cx="56" cy="184"/>
              </a:xfrm>
              <a:custGeom>
                <a:avLst/>
                <a:gdLst>
                  <a:gd name="T0" fmla="*/ 0 w 190"/>
                  <a:gd name="T1" fmla="*/ 0 h 635"/>
                  <a:gd name="T2" fmla="*/ 0 w 190"/>
                  <a:gd name="T3" fmla="*/ 0 h 635"/>
                  <a:gd name="T4" fmla="*/ 0 w 190"/>
                  <a:gd name="T5" fmla="*/ 635 h 635"/>
                  <a:gd name="T6" fmla="*/ 190 w 190"/>
                  <a:gd name="T7" fmla="*/ 635 h 635"/>
                  <a:gd name="T8" fmla="*/ 190 w 190"/>
                  <a:gd name="T9" fmla="*/ 0 h 635"/>
                  <a:gd name="T10" fmla="*/ 0 w 190"/>
                  <a:gd name="T11" fmla="*/ 0 h 635"/>
                </a:gdLst>
                <a:ahLst/>
                <a:cxnLst>
                  <a:cxn ang="0">
                    <a:pos x="T0" y="T1"/>
                  </a:cxn>
                  <a:cxn ang="0">
                    <a:pos x="T2" y="T3"/>
                  </a:cxn>
                  <a:cxn ang="0">
                    <a:pos x="T4" y="T5"/>
                  </a:cxn>
                  <a:cxn ang="0">
                    <a:pos x="T6" y="T7"/>
                  </a:cxn>
                  <a:cxn ang="0">
                    <a:pos x="T8" y="T9"/>
                  </a:cxn>
                  <a:cxn ang="0">
                    <a:pos x="T10" y="T11"/>
                  </a:cxn>
                </a:cxnLst>
                <a:rect l="0" t="0" r="r" b="b"/>
                <a:pathLst>
                  <a:path w="190" h="635">
                    <a:moveTo>
                      <a:pt x="0" y="0"/>
                    </a:moveTo>
                    <a:lnTo>
                      <a:pt x="0" y="0"/>
                    </a:lnTo>
                    <a:lnTo>
                      <a:pt x="0" y="635"/>
                    </a:lnTo>
                    <a:lnTo>
                      <a:pt x="190" y="635"/>
                    </a:lnTo>
                    <a:lnTo>
                      <a:pt x="190"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95"/>
              <p:cNvSpPr>
                <a:spLocks/>
              </p:cNvSpPr>
              <p:nvPr/>
            </p:nvSpPr>
            <p:spPr bwMode="auto">
              <a:xfrm>
                <a:off x="2180" y="2838"/>
                <a:ext cx="56" cy="184"/>
              </a:xfrm>
              <a:custGeom>
                <a:avLst/>
                <a:gdLst>
                  <a:gd name="T0" fmla="*/ 0 w 190"/>
                  <a:gd name="T1" fmla="*/ 0 h 635"/>
                  <a:gd name="T2" fmla="*/ 0 w 190"/>
                  <a:gd name="T3" fmla="*/ 0 h 635"/>
                  <a:gd name="T4" fmla="*/ 0 w 190"/>
                  <a:gd name="T5" fmla="*/ 635 h 635"/>
                  <a:gd name="T6" fmla="*/ 190 w 190"/>
                  <a:gd name="T7" fmla="*/ 635 h 635"/>
                  <a:gd name="T8" fmla="*/ 190 w 190"/>
                  <a:gd name="T9" fmla="*/ 0 h 635"/>
                  <a:gd name="T10" fmla="*/ 0 w 190"/>
                  <a:gd name="T11" fmla="*/ 0 h 635"/>
                </a:gdLst>
                <a:ahLst/>
                <a:cxnLst>
                  <a:cxn ang="0">
                    <a:pos x="T0" y="T1"/>
                  </a:cxn>
                  <a:cxn ang="0">
                    <a:pos x="T2" y="T3"/>
                  </a:cxn>
                  <a:cxn ang="0">
                    <a:pos x="T4" y="T5"/>
                  </a:cxn>
                  <a:cxn ang="0">
                    <a:pos x="T6" y="T7"/>
                  </a:cxn>
                  <a:cxn ang="0">
                    <a:pos x="T8" y="T9"/>
                  </a:cxn>
                  <a:cxn ang="0">
                    <a:pos x="T10" y="T11"/>
                  </a:cxn>
                </a:cxnLst>
                <a:rect l="0" t="0" r="r" b="b"/>
                <a:pathLst>
                  <a:path w="190" h="635">
                    <a:moveTo>
                      <a:pt x="0" y="0"/>
                    </a:moveTo>
                    <a:lnTo>
                      <a:pt x="0" y="0"/>
                    </a:lnTo>
                    <a:lnTo>
                      <a:pt x="0" y="635"/>
                    </a:lnTo>
                    <a:lnTo>
                      <a:pt x="190" y="635"/>
                    </a:lnTo>
                    <a:lnTo>
                      <a:pt x="190"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96"/>
              <p:cNvSpPr>
                <a:spLocks/>
              </p:cNvSpPr>
              <p:nvPr/>
            </p:nvSpPr>
            <p:spPr bwMode="auto">
              <a:xfrm>
                <a:off x="2404" y="2090"/>
                <a:ext cx="56" cy="932"/>
              </a:xfrm>
              <a:custGeom>
                <a:avLst/>
                <a:gdLst>
                  <a:gd name="T0" fmla="*/ 0 w 191"/>
                  <a:gd name="T1" fmla="*/ 0 h 3210"/>
                  <a:gd name="T2" fmla="*/ 0 w 191"/>
                  <a:gd name="T3" fmla="*/ 0 h 3210"/>
                  <a:gd name="T4" fmla="*/ 0 w 191"/>
                  <a:gd name="T5" fmla="*/ 3210 h 3210"/>
                  <a:gd name="T6" fmla="*/ 191 w 191"/>
                  <a:gd name="T7" fmla="*/ 3210 h 3210"/>
                  <a:gd name="T8" fmla="*/ 191 w 191"/>
                  <a:gd name="T9" fmla="*/ 0 h 3210"/>
                  <a:gd name="T10" fmla="*/ 0 w 191"/>
                  <a:gd name="T11" fmla="*/ 0 h 3210"/>
                </a:gdLst>
                <a:ahLst/>
                <a:cxnLst>
                  <a:cxn ang="0">
                    <a:pos x="T0" y="T1"/>
                  </a:cxn>
                  <a:cxn ang="0">
                    <a:pos x="T2" y="T3"/>
                  </a:cxn>
                  <a:cxn ang="0">
                    <a:pos x="T4" y="T5"/>
                  </a:cxn>
                  <a:cxn ang="0">
                    <a:pos x="T6" y="T7"/>
                  </a:cxn>
                  <a:cxn ang="0">
                    <a:pos x="T8" y="T9"/>
                  </a:cxn>
                  <a:cxn ang="0">
                    <a:pos x="T10" y="T11"/>
                  </a:cxn>
                </a:cxnLst>
                <a:rect l="0" t="0" r="r" b="b"/>
                <a:pathLst>
                  <a:path w="191" h="3210">
                    <a:moveTo>
                      <a:pt x="0" y="0"/>
                    </a:moveTo>
                    <a:lnTo>
                      <a:pt x="0" y="0"/>
                    </a:lnTo>
                    <a:lnTo>
                      <a:pt x="0" y="3210"/>
                    </a:lnTo>
                    <a:lnTo>
                      <a:pt x="191" y="3210"/>
                    </a:lnTo>
                    <a:lnTo>
                      <a:pt x="191"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97"/>
              <p:cNvSpPr>
                <a:spLocks/>
              </p:cNvSpPr>
              <p:nvPr/>
            </p:nvSpPr>
            <p:spPr bwMode="auto">
              <a:xfrm>
                <a:off x="2404" y="2090"/>
                <a:ext cx="56" cy="932"/>
              </a:xfrm>
              <a:custGeom>
                <a:avLst/>
                <a:gdLst>
                  <a:gd name="T0" fmla="*/ 0 w 191"/>
                  <a:gd name="T1" fmla="*/ 0 h 3210"/>
                  <a:gd name="T2" fmla="*/ 0 w 191"/>
                  <a:gd name="T3" fmla="*/ 0 h 3210"/>
                  <a:gd name="T4" fmla="*/ 0 w 191"/>
                  <a:gd name="T5" fmla="*/ 3210 h 3210"/>
                  <a:gd name="T6" fmla="*/ 191 w 191"/>
                  <a:gd name="T7" fmla="*/ 3210 h 3210"/>
                  <a:gd name="T8" fmla="*/ 191 w 191"/>
                  <a:gd name="T9" fmla="*/ 0 h 3210"/>
                  <a:gd name="T10" fmla="*/ 0 w 191"/>
                  <a:gd name="T11" fmla="*/ 0 h 3210"/>
                </a:gdLst>
                <a:ahLst/>
                <a:cxnLst>
                  <a:cxn ang="0">
                    <a:pos x="T0" y="T1"/>
                  </a:cxn>
                  <a:cxn ang="0">
                    <a:pos x="T2" y="T3"/>
                  </a:cxn>
                  <a:cxn ang="0">
                    <a:pos x="T4" y="T5"/>
                  </a:cxn>
                  <a:cxn ang="0">
                    <a:pos x="T6" y="T7"/>
                  </a:cxn>
                  <a:cxn ang="0">
                    <a:pos x="T8" y="T9"/>
                  </a:cxn>
                  <a:cxn ang="0">
                    <a:pos x="T10" y="T11"/>
                  </a:cxn>
                </a:cxnLst>
                <a:rect l="0" t="0" r="r" b="b"/>
                <a:pathLst>
                  <a:path w="191" h="3210">
                    <a:moveTo>
                      <a:pt x="0" y="0"/>
                    </a:moveTo>
                    <a:lnTo>
                      <a:pt x="0" y="0"/>
                    </a:lnTo>
                    <a:lnTo>
                      <a:pt x="0" y="3210"/>
                    </a:lnTo>
                    <a:lnTo>
                      <a:pt x="191" y="3210"/>
                    </a:lnTo>
                    <a:lnTo>
                      <a:pt x="191"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98"/>
              <p:cNvSpPr>
                <a:spLocks/>
              </p:cNvSpPr>
              <p:nvPr/>
            </p:nvSpPr>
            <p:spPr bwMode="auto">
              <a:xfrm>
                <a:off x="2628" y="2991"/>
                <a:ext cx="56" cy="31"/>
              </a:xfrm>
              <a:custGeom>
                <a:avLst/>
                <a:gdLst>
                  <a:gd name="T0" fmla="*/ 0 w 191"/>
                  <a:gd name="T1" fmla="*/ 0 h 106"/>
                  <a:gd name="T2" fmla="*/ 0 w 191"/>
                  <a:gd name="T3" fmla="*/ 0 h 106"/>
                  <a:gd name="T4" fmla="*/ 0 w 191"/>
                  <a:gd name="T5" fmla="*/ 106 h 106"/>
                  <a:gd name="T6" fmla="*/ 191 w 191"/>
                  <a:gd name="T7" fmla="*/ 106 h 106"/>
                  <a:gd name="T8" fmla="*/ 191 w 191"/>
                  <a:gd name="T9" fmla="*/ 0 h 106"/>
                  <a:gd name="T10" fmla="*/ 0 w 191"/>
                  <a:gd name="T11" fmla="*/ 0 h 106"/>
                </a:gdLst>
                <a:ahLst/>
                <a:cxnLst>
                  <a:cxn ang="0">
                    <a:pos x="T0" y="T1"/>
                  </a:cxn>
                  <a:cxn ang="0">
                    <a:pos x="T2" y="T3"/>
                  </a:cxn>
                  <a:cxn ang="0">
                    <a:pos x="T4" y="T5"/>
                  </a:cxn>
                  <a:cxn ang="0">
                    <a:pos x="T6" y="T7"/>
                  </a:cxn>
                  <a:cxn ang="0">
                    <a:pos x="T8" y="T9"/>
                  </a:cxn>
                  <a:cxn ang="0">
                    <a:pos x="T10" y="T11"/>
                  </a:cxn>
                </a:cxnLst>
                <a:rect l="0" t="0" r="r" b="b"/>
                <a:pathLst>
                  <a:path w="191" h="106">
                    <a:moveTo>
                      <a:pt x="0" y="0"/>
                    </a:moveTo>
                    <a:lnTo>
                      <a:pt x="0" y="0"/>
                    </a:lnTo>
                    <a:lnTo>
                      <a:pt x="0" y="106"/>
                    </a:lnTo>
                    <a:lnTo>
                      <a:pt x="191" y="106"/>
                    </a:lnTo>
                    <a:lnTo>
                      <a:pt x="191"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99"/>
              <p:cNvSpPr>
                <a:spLocks/>
              </p:cNvSpPr>
              <p:nvPr/>
            </p:nvSpPr>
            <p:spPr bwMode="auto">
              <a:xfrm>
                <a:off x="2628" y="2991"/>
                <a:ext cx="56" cy="31"/>
              </a:xfrm>
              <a:custGeom>
                <a:avLst/>
                <a:gdLst>
                  <a:gd name="T0" fmla="*/ 0 w 191"/>
                  <a:gd name="T1" fmla="*/ 0 h 106"/>
                  <a:gd name="T2" fmla="*/ 0 w 191"/>
                  <a:gd name="T3" fmla="*/ 0 h 106"/>
                  <a:gd name="T4" fmla="*/ 0 w 191"/>
                  <a:gd name="T5" fmla="*/ 106 h 106"/>
                  <a:gd name="T6" fmla="*/ 191 w 191"/>
                  <a:gd name="T7" fmla="*/ 106 h 106"/>
                  <a:gd name="T8" fmla="*/ 191 w 191"/>
                  <a:gd name="T9" fmla="*/ 0 h 106"/>
                  <a:gd name="T10" fmla="*/ 0 w 191"/>
                  <a:gd name="T11" fmla="*/ 0 h 106"/>
                </a:gdLst>
                <a:ahLst/>
                <a:cxnLst>
                  <a:cxn ang="0">
                    <a:pos x="T0" y="T1"/>
                  </a:cxn>
                  <a:cxn ang="0">
                    <a:pos x="T2" y="T3"/>
                  </a:cxn>
                  <a:cxn ang="0">
                    <a:pos x="T4" y="T5"/>
                  </a:cxn>
                  <a:cxn ang="0">
                    <a:pos x="T6" y="T7"/>
                  </a:cxn>
                  <a:cxn ang="0">
                    <a:pos x="T8" y="T9"/>
                  </a:cxn>
                  <a:cxn ang="0">
                    <a:pos x="T10" y="T11"/>
                  </a:cxn>
                </a:cxnLst>
                <a:rect l="0" t="0" r="r" b="b"/>
                <a:pathLst>
                  <a:path w="191" h="106">
                    <a:moveTo>
                      <a:pt x="0" y="0"/>
                    </a:moveTo>
                    <a:lnTo>
                      <a:pt x="0" y="0"/>
                    </a:lnTo>
                    <a:lnTo>
                      <a:pt x="0" y="106"/>
                    </a:lnTo>
                    <a:lnTo>
                      <a:pt x="191" y="106"/>
                    </a:lnTo>
                    <a:lnTo>
                      <a:pt x="191"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100"/>
              <p:cNvSpPr>
                <a:spLocks/>
              </p:cNvSpPr>
              <p:nvPr/>
            </p:nvSpPr>
            <p:spPr bwMode="auto">
              <a:xfrm>
                <a:off x="2852" y="1947"/>
                <a:ext cx="56" cy="1075"/>
              </a:xfrm>
              <a:custGeom>
                <a:avLst/>
                <a:gdLst>
                  <a:gd name="T0" fmla="*/ 0 w 190"/>
                  <a:gd name="T1" fmla="*/ 0 h 3703"/>
                  <a:gd name="T2" fmla="*/ 0 w 190"/>
                  <a:gd name="T3" fmla="*/ 0 h 3703"/>
                  <a:gd name="T4" fmla="*/ 0 w 190"/>
                  <a:gd name="T5" fmla="*/ 3703 h 3703"/>
                  <a:gd name="T6" fmla="*/ 190 w 190"/>
                  <a:gd name="T7" fmla="*/ 3703 h 3703"/>
                  <a:gd name="T8" fmla="*/ 190 w 190"/>
                  <a:gd name="T9" fmla="*/ 0 h 3703"/>
                  <a:gd name="T10" fmla="*/ 0 w 190"/>
                  <a:gd name="T11" fmla="*/ 0 h 3703"/>
                </a:gdLst>
                <a:ahLst/>
                <a:cxnLst>
                  <a:cxn ang="0">
                    <a:pos x="T0" y="T1"/>
                  </a:cxn>
                  <a:cxn ang="0">
                    <a:pos x="T2" y="T3"/>
                  </a:cxn>
                  <a:cxn ang="0">
                    <a:pos x="T4" y="T5"/>
                  </a:cxn>
                  <a:cxn ang="0">
                    <a:pos x="T6" y="T7"/>
                  </a:cxn>
                  <a:cxn ang="0">
                    <a:pos x="T8" y="T9"/>
                  </a:cxn>
                  <a:cxn ang="0">
                    <a:pos x="T10" y="T11"/>
                  </a:cxn>
                </a:cxnLst>
                <a:rect l="0" t="0" r="r" b="b"/>
                <a:pathLst>
                  <a:path w="190" h="3703">
                    <a:moveTo>
                      <a:pt x="0" y="0"/>
                    </a:moveTo>
                    <a:lnTo>
                      <a:pt x="0" y="0"/>
                    </a:lnTo>
                    <a:lnTo>
                      <a:pt x="0" y="3703"/>
                    </a:lnTo>
                    <a:lnTo>
                      <a:pt x="190" y="3703"/>
                    </a:lnTo>
                    <a:lnTo>
                      <a:pt x="190"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01"/>
              <p:cNvSpPr>
                <a:spLocks/>
              </p:cNvSpPr>
              <p:nvPr/>
            </p:nvSpPr>
            <p:spPr bwMode="auto">
              <a:xfrm>
                <a:off x="2852" y="1947"/>
                <a:ext cx="56" cy="1075"/>
              </a:xfrm>
              <a:custGeom>
                <a:avLst/>
                <a:gdLst>
                  <a:gd name="T0" fmla="*/ 0 w 190"/>
                  <a:gd name="T1" fmla="*/ 0 h 3703"/>
                  <a:gd name="T2" fmla="*/ 0 w 190"/>
                  <a:gd name="T3" fmla="*/ 0 h 3703"/>
                  <a:gd name="T4" fmla="*/ 0 w 190"/>
                  <a:gd name="T5" fmla="*/ 3703 h 3703"/>
                  <a:gd name="T6" fmla="*/ 190 w 190"/>
                  <a:gd name="T7" fmla="*/ 3703 h 3703"/>
                  <a:gd name="T8" fmla="*/ 190 w 190"/>
                  <a:gd name="T9" fmla="*/ 0 h 3703"/>
                  <a:gd name="T10" fmla="*/ 0 w 190"/>
                  <a:gd name="T11" fmla="*/ 0 h 3703"/>
                </a:gdLst>
                <a:ahLst/>
                <a:cxnLst>
                  <a:cxn ang="0">
                    <a:pos x="T0" y="T1"/>
                  </a:cxn>
                  <a:cxn ang="0">
                    <a:pos x="T2" y="T3"/>
                  </a:cxn>
                  <a:cxn ang="0">
                    <a:pos x="T4" y="T5"/>
                  </a:cxn>
                  <a:cxn ang="0">
                    <a:pos x="T6" y="T7"/>
                  </a:cxn>
                  <a:cxn ang="0">
                    <a:pos x="T8" y="T9"/>
                  </a:cxn>
                  <a:cxn ang="0">
                    <a:pos x="T10" y="T11"/>
                  </a:cxn>
                </a:cxnLst>
                <a:rect l="0" t="0" r="r" b="b"/>
                <a:pathLst>
                  <a:path w="190" h="3703">
                    <a:moveTo>
                      <a:pt x="0" y="0"/>
                    </a:moveTo>
                    <a:lnTo>
                      <a:pt x="0" y="0"/>
                    </a:lnTo>
                    <a:lnTo>
                      <a:pt x="0" y="3703"/>
                    </a:lnTo>
                    <a:lnTo>
                      <a:pt x="190" y="3703"/>
                    </a:lnTo>
                    <a:lnTo>
                      <a:pt x="190"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102"/>
              <p:cNvSpPr>
                <a:spLocks/>
              </p:cNvSpPr>
              <p:nvPr/>
            </p:nvSpPr>
            <p:spPr bwMode="auto">
              <a:xfrm>
                <a:off x="3076" y="2750"/>
                <a:ext cx="56" cy="272"/>
              </a:xfrm>
              <a:custGeom>
                <a:avLst/>
                <a:gdLst>
                  <a:gd name="T0" fmla="*/ 0 w 191"/>
                  <a:gd name="T1" fmla="*/ 0 h 938"/>
                  <a:gd name="T2" fmla="*/ 0 w 191"/>
                  <a:gd name="T3" fmla="*/ 0 h 938"/>
                  <a:gd name="T4" fmla="*/ 0 w 191"/>
                  <a:gd name="T5" fmla="*/ 938 h 938"/>
                  <a:gd name="T6" fmla="*/ 191 w 191"/>
                  <a:gd name="T7" fmla="*/ 938 h 938"/>
                  <a:gd name="T8" fmla="*/ 191 w 191"/>
                  <a:gd name="T9" fmla="*/ 0 h 938"/>
                  <a:gd name="T10" fmla="*/ 0 w 191"/>
                  <a:gd name="T11" fmla="*/ 0 h 938"/>
                </a:gdLst>
                <a:ahLst/>
                <a:cxnLst>
                  <a:cxn ang="0">
                    <a:pos x="T0" y="T1"/>
                  </a:cxn>
                  <a:cxn ang="0">
                    <a:pos x="T2" y="T3"/>
                  </a:cxn>
                  <a:cxn ang="0">
                    <a:pos x="T4" y="T5"/>
                  </a:cxn>
                  <a:cxn ang="0">
                    <a:pos x="T6" y="T7"/>
                  </a:cxn>
                  <a:cxn ang="0">
                    <a:pos x="T8" y="T9"/>
                  </a:cxn>
                  <a:cxn ang="0">
                    <a:pos x="T10" y="T11"/>
                  </a:cxn>
                </a:cxnLst>
                <a:rect l="0" t="0" r="r" b="b"/>
                <a:pathLst>
                  <a:path w="191" h="938">
                    <a:moveTo>
                      <a:pt x="0" y="0"/>
                    </a:moveTo>
                    <a:lnTo>
                      <a:pt x="0" y="0"/>
                    </a:lnTo>
                    <a:lnTo>
                      <a:pt x="0" y="938"/>
                    </a:lnTo>
                    <a:lnTo>
                      <a:pt x="191" y="938"/>
                    </a:lnTo>
                    <a:lnTo>
                      <a:pt x="191"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03"/>
              <p:cNvSpPr>
                <a:spLocks/>
              </p:cNvSpPr>
              <p:nvPr/>
            </p:nvSpPr>
            <p:spPr bwMode="auto">
              <a:xfrm>
                <a:off x="3076" y="2750"/>
                <a:ext cx="56" cy="272"/>
              </a:xfrm>
              <a:custGeom>
                <a:avLst/>
                <a:gdLst>
                  <a:gd name="T0" fmla="*/ 0 w 191"/>
                  <a:gd name="T1" fmla="*/ 0 h 938"/>
                  <a:gd name="T2" fmla="*/ 0 w 191"/>
                  <a:gd name="T3" fmla="*/ 0 h 938"/>
                  <a:gd name="T4" fmla="*/ 0 w 191"/>
                  <a:gd name="T5" fmla="*/ 938 h 938"/>
                  <a:gd name="T6" fmla="*/ 191 w 191"/>
                  <a:gd name="T7" fmla="*/ 938 h 938"/>
                  <a:gd name="T8" fmla="*/ 191 w 191"/>
                  <a:gd name="T9" fmla="*/ 0 h 938"/>
                  <a:gd name="T10" fmla="*/ 0 w 191"/>
                  <a:gd name="T11" fmla="*/ 0 h 938"/>
                </a:gdLst>
                <a:ahLst/>
                <a:cxnLst>
                  <a:cxn ang="0">
                    <a:pos x="T0" y="T1"/>
                  </a:cxn>
                  <a:cxn ang="0">
                    <a:pos x="T2" y="T3"/>
                  </a:cxn>
                  <a:cxn ang="0">
                    <a:pos x="T4" y="T5"/>
                  </a:cxn>
                  <a:cxn ang="0">
                    <a:pos x="T6" y="T7"/>
                  </a:cxn>
                  <a:cxn ang="0">
                    <a:pos x="T8" y="T9"/>
                  </a:cxn>
                  <a:cxn ang="0">
                    <a:pos x="T10" y="T11"/>
                  </a:cxn>
                </a:cxnLst>
                <a:rect l="0" t="0" r="r" b="b"/>
                <a:pathLst>
                  <a:path w="191" h="938">
                    <a:moveTo>
                      <a:pt x="0" y="0"/>
                    </a:moveTo>
                    <a:lnTo>
                      <a:pt x="0" y="0"/>
                    </a:lnTo>
                    <a:lnTo>
                      <a:pt x="0" y="938"/>
                    </a:lnTo>
                    <a:lnTo>
                      <a:pt x="191" y="938"/>
                    </a:lnTo>
                    <a:lnTo>
                      <a:pt x="191"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104"/>
              <p:cNvSpPr>
                <a:spLocks/>
              </p:cNvSpPr>
              <p:nvPr/>
            </p:nvSpPr>
            <p:spPr bwMode="auto">
              <a:xfrm>
                <a:off x="3300" y="2775"/>
                <a:ext cx="56" cy="247"/>
              </a:xfrm>
              <a:custGeom>
                <a:avLst/>
                <a:gdLst>
                  <a:gd name="T0" fmla="*/ 0 w 189"/>
                  <a:gd name="T1" fmla="*/ 0 h 851"/>
                  <a:gd name="T2" fmla="*/ 0 w 189"/>
                  <a:gd name="T3" fmla="*/ 0 h 851"/>
                  <a:gd name="T4" fmla="*/ 0 w 189"/>
                  <a:gd name="T5" fmla="*/ 851 h 851"/>
                  <a:gd name="T6" fmla="*/ 189 w 189"/>
                  <a:gd name="T7" fmla="*/ 851 h 851"/>
                  <a:gd name="T8" fmla="*/ 189 w 189"/>
                  <a:gd name="T9" fmla="*/ 0 h 851"/>
                  <a:gd name="T10" fmla="*/ 0 w 189"/>
                  <a:gd name="T11" fmla="*/ 0 h 851"/>
                </a:gdLst>
                <a:ahLst/>
                <a:cxnLst>
                  <a:cxn ang="0">
                    <a:pos x="T0" y="T1"/>
                  </a:cxn>
                  <a:cxn ang="0">
                    <a:pos x="T2" y="T3"/>
                  </a:cxn>
                  <a:cxn ang="0">
                    <a:pos x="T4" y="T5"/>
                  </a:cxn>
                  <a:cxn ang="0">
                    <a:pos x="T6" y="T7"/>
                  </a:cxn>
                  <a:cxn ang="0">
                    <a:pos x="T8" y="T9"/>
                  </a:cxn>
                  <a:cxn ang="0">
                    <a:pos x="T10" y="T11"/>
                  </a:cxn>
                </a:cxnLst>
                <a:rect l="0" t="0" r="r" b="b"/>
                <a:pathLst>
                  <a:path w="189" h="851">
                    <a:moveTo>
                      <a:pt x="0" y="0"/>
                    </a:moveTo>
                    <a:lnTo>
                      <a:pt x="0" y="0"/>
                    </a:lnTo>
                    <a:lnTo>
                      <a:pt x="0" y="851"/>
                    </a:lnTo>
                    <a:lnTo>
                      <a:pt x="189" y="851"/>
                    </a:lnTo>
                    <a:lnTo>
                      <a:pt x="189"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05"/>
              <p:cNvSpPr>
                <a:spLocks/>
              </p:cNvSpPr>
              <p:nvPr/>
            </p:nvSpPr>
            <p:spPr bwMode="auto">
              <a:xfrm>
                <a:off x="3300" y="2775"/>
                <a:ext cx="56" cy="247"/>
              </a:xfrm>
              <a:custGeom>
                <a:avLst/>
                <a:gdLst>
                  <a:gd name="T0" fmla="*/ 0 w 189"/>
                  <a:gd name="T1" fmla="*/ 0 h 851"/>
                  <a:gd name="T2" fmla="*/ 0 w 189"/>
                  <a:gd name="T3" fmla="*/ 0 h 851"/>
                  <a:gd name="T4" fmla="*/ 0 w 189"/>
                  <a:gd name="T5" fmla="*/ 851 h 851"/>
                  <a:gd name="T6" fmla="*/ 189 w 189"/>
                  <a:gd name="T7" fmla="*/ 851 h 851"/>
                  <a:gd name="T8" fmla="*/ 189 w 189"/>
                  <a:gd name="T9" fmla="*/ 0 h 851"/>
                  <a:gd name="T10" fmla="*/ 0 w 189"/>
                  <a:gd name="T11" fmla="*/ 0 h 851"/>
                </a:gdLst>
                <a:ahLst/>
                <a:cxnLst>
                  <a:cxn ang="0">
                    <a:pos x="T0" y="T1"/>
                  </a:cxn>
                  <a:cxn ang="0">
                    <a:pos x="T2" y="T3"/>
                  </a:cxn>
                  <a:cxn ang="0">
                    <a:pos x="T4" y="T5"/>
                  </a:cxn>
                  <a:cxn ang="0">
                    <a:pos x="T6" y="T7"/>
                  </a:cxn>
                  <a:cxn ang="0">
                    <a:pos x="T8" y="T9"/>
                  </a:cxn>
                  <a:cxn ang="0">
                    <a:pos x="T10" y="T11"/>
                  </a:cxn>
                </a:cxnLst>
                <a:rect l="0" t="0" r="r" b="b"/>
                <a:pathLst>
                  <a:path w="189" h="851">
                    <a:moveTo>
                      <a:pt x="0" y="0"/>
                    </a:moveTo>
                    <a:lnTo>
                      <a:pt x="0" y="0"/>
                    </a:lnTo>
                    <a:lnTo>
                      <a:pt x="0" y="851"/>
                    </a:lnTo>
                    <a:lnTo>
                      <a:pt x="189" y="851"/>
                    </a:lnTo>
                    <a:lnTo>
                      <a:pt x="189"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106"/>
              <p:cNvSpPr>
                <a:spLocks/>
              </p:cNvSpPr>
              <p:nvPr/>
            </p:nvSpPr>
            <p:spPr bwMode="auto">
              <a:xfrm>
                <a:off x="3524" y="2782"/>
                <a:ext cx="56" cy="240"/>
              </a:xfrm>
              <a:custGeom>
                <a:avLst/>
                <a:gdLst>
                  <a:gd name="T0" fmla="*/ 0 w 189"/>
                  <a:gd name="T1" fmla="*/ 0 h 826"/>
                  <a:gd name="T2" fmla="*/ 0 w 189"/>
                  <a:gd name="T3" fmla="*/ 0 h 826"/>
                  <a:gd name="T4" fmla="*/ 0 w 189"/>
                  <a:gd name="T5" fmla="*/ 826 h 826"/>
                  <a:gd name="T6" fmla="*/ 189 w 189"/>
                  <a:gd name="T7" fmla="*/ 826 h 826"/>
                  <a:gd name="T8" fmla="*/ 189 w 189"/>
                  <a:gd name="T9" fmla="*/ 0 h 826"/>
                  <a:gd name="T10" fmla="*/ 0 w 189"/>
                  <a:gd name="T11" fmla="*/ 0 h 826"/>
                </a:gdLst>
                <a:ahLst/>
                <a:cxnLst>
                  <a:cxn ang="0">
                    <a:pos x="T0" y="T1"/>
                  </a:cxn>
                  <a:cxn ang="0">
                    <a:pos x="T2" y="T3"/>
                  </a:cxn>
                  <a:cxn ang="0">
                    <a:pos x="T4" y="T5"/>
                  </a:cxn>
                  <a:cxn ang="0">
                    <a:pos x="T6" y="T7"/>
                  </a:cxn>
                  <a:cxn ang="0">
                    <a:pos x="T8" y="T9"/>
                  </a:cxn>
                  <a:cxn ang="0">
                    <a:pos x="T10" y="T11"/>
                  </a:cxn>
                </a:cxnLst>
                <a:rect l="0" t="0" r="r" b="b"/>
                <a:pathLst>
                  <a:path w="189" h="826">
                    <a:moveTo>
                      <a:pt x="0" y="0"/>
                    </a:moveTo>
                    <a:lnTo>
                      <a:pt x="0" y="0"/>
                    </a:lnTo>
                    <a:lnTo>
                      <a:pt x="0" y="826"/>
                    </a:lnTo>
                    <a:lnTo>
                      <a:pt x="189" y="826"/>
                    </a:lnTo>
                    <a:lnTo>
                      <a:pt x="189"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07"/>
              <p:cNvSpPr>
                <a:spLocks/>
              </p:cNvSpPr>
              <p:nvPr/>
            </p:nvSpPr>
            <p:spPr bwMode="auto">
              <a:xfrm>
                <a:off x="3524" y="2782"/>
                <a:ext cx="56" cy="240"/>
              </a:xfrm>
              <a:custGeom>
                <a:avLst/>
                <a:gdLst>
                  <a:gd name="T0" fmla="*/ 0 w 189"/>
                  <a:gd name="T1" fmla="*/ 0 h 826"/>
                  <a:gd name="T2" fmla="*/ 0 w 189"/>
                  <a:gd name="T3" fmla="*/ 0 h 826"/>
                  <a:gd name="T4" fmla="*/ 0 w 189"/>
                  <a:gd name="T5" fmla="*/ 826 h 826"/>
                  <a:gd name="T6" fmla="*/ 189 w 189"/>
                  <a:gd name="T7" fmla="*/ 826 h 826"/>
                  <a:gd name="T8" fmla="*/ 189 w 189"/>
                  <a:gd name="T9" fmla="*/ 0 h 826"/>
                  <a:gd name="T10" fmla="*/ 0 w 189"/>
                  <a:gd name="T11" fmla="*/ 0 h 826"/>
                </a:gdLst>
                <a:ahLst/>
                <a:cxnLst>
                  <a:cxn ang="0">
                    <a:pos x="T0" y="T1"/>
                  </a:cxn>
                  <a:cxn ang="0">
                    <a:pos x="T2" y="T3"/>
                  </a:cxn>
                  <a:cxn ang="0">
                    <a:pos x="T4" y="T5"/>
                  </a:cxn>
                  <a:cxn ang="0">
                    <a:pos x="T6" y="T7"/>
                  </a:cxn>
                  <a:cxn ang="0">
                    <a:pos x="T8" y="T9"/>
                  </a:cxn>
                  <a:cxn ang="0">
                    <a:pos x="T10" y="T11"/>
                  </a:cxn>
                </a:cxnLst>
                <a:rect l="0" t="0" r="r" b="b"/>
                <a:pathLst>
                  <a:path w="189" h="826">
                    <a:moveTo>
                      <a:pt x="0" y="0"/>
                    </a:moveTo>
                    <a:lnTo>
                      <a:pt x="0" y="0"/>
                    </a:lnTo>
                    <a:lnTo>
                      <a:pt x="0" y="826"/>
                    </a:lnTo>
                    <a:lnTo>
                      <a:pt x="189" y="826"/>
                    </a:lnTo>
                    <a:lnTo>
                      <a:pt x="189"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108"/>
              <p:cNvSpPr>
                <a:spLocks/>
              </p:cNvSpPr>
              <p:nvPr/>
            </p:nvSpPr>
            <p:spPr bwMode="auto">
              <a:xfrm>
                <a:off x="3748" y="2462"/>
                <a:ext cx="56" cy="560"/>
              </a:xfrm>
              <a:custGeom>
                <a:avLst/>
                <a:gdLst>
                  <a:gd name="T0" fmla="*/ 0 w 190"/>
                  <a:gd name="T1" fmla="*/ 0 h 1931"/>
                  <a:gd name="T2" fmla="*/ 0 w 190"/>
                  <a:gd name="T3" fmla="*/ 0 h 1931"/>
                  <a:gd name="T4" fmla="*/ 0 w 190"/>
                  <a:gd name="T5" fmla="*/ 1931 h 1931"/>
                  <a:gd name="T6" fmla="*/ 190 w 190"/>
                  <a:gd name="T7" fmla="*/ 1931 h 1931"/>
                  <a:gd name="T8" fmla="*/ 190 w 190"/>
                  <a:gd name="T9" fmla="*/ 0 h 1931"/>
                  <a:gd name="T10" fmla="*/ 0 w 190"/>
                  <a:gd name="T11" fmla="*/ 0 h 1931"/>
                </a:gdLst>
                <a:ahLst/>
                <a:cxnLst>
                  <a:cxn ang="0">
                    <a:pos x="T0" y="T1"/>
                  </a:cxn>
                  <a:cxn ang="0">
                    <a:pos x="T2" y="T3"/>
                  </a:cxn>
                  <a:cxn ang="0">
                    <a:pos x="T4" y="T5"/>
                  </a:cxn>
                  <a:cxn ang="0">
                    <a:pos x="T6" y="T7"/>
                  </a:cxn>
                  <a:cxn ang="0">
                    <a:pos x="T8" y="T9"/>
                  </a:cxn>
                  <a:cxn ang="0">
                    <a:pos x="T10" y="T11"/>
                  </a:cxn>
                </a:cxnLst>
                <a:rect l="0" t="0" r="r" b="b"/>
                <a:pathLst>
                  <a:path w="190" h="1931">
                    <a:moveTo>
                      <a:pt x="0" y="0"/>
                    </a:moveTo>
                    <a:lnTo>
                      <a:pt x="0" y="0"/>
                    </a:lnTo>
                    <a:lnTo>
                      <a:pt x="0" y="1931"/>
                    </a:lnTo>
                    <a:lnTo>
                      <a:pt x="190" y="1931"/>
                    </a:lnTo>
                    <a:lnTo>
                      <a:pt x="190"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09"/>
              <p:cNvSpPr>
                <a:spLocks/>
              </p:cNvSpPr>
              <p:nvPr/>
            </p:nvSpPr>
            <p:spPr bwMode="auto">
              <a:xfrm>
                <a:off x="3748" y="2462"/>
                <a:ext cx="56" cy="560"/>
              </a:xfrm>
              <a:custGeom>
                <a:avLst/>
                <a:gdLst>
                  <a:gd name="T0" fmla="*/ 0 w 190"/>
                  <a:gd name="T1" fmla="*/ 0 h 1931"/>
                  <a:gd name="T2" fmla="*/ 0 w 190"/>
                  <a:gd name="T3" fmla="*/ 0 h 1931"/>
                  <a:gd name="T4" fmla="*/ 0 w 190"/>
                  <a:gd name="T5" fmla="*/ 1931 h 1931"/>
                  <a:gd name="T6" fmla="*/ 190 w 190"/>
                  <a:gd name="T7" fmla="*/ 1931 h 1931"/>
                  <a:gd name="T8" fmla="*/ 190 w 190"/>
                  <a:gd name="T9" fmla="*/ 0 h 1931"/>
                  <a:gd name="T10" fmla="*/ 0 w 190"/>
                  <a:gd name="T11" fmla="*/ 0 h 1931"/>
                </a:gdLst>
                <a:ahLst/>
                <a:cxnLst>
                  <a:cxn ang="0">
                    <a:pos x="T0" y="T1"/>
                  </a:cxn>
                  <a:cxn ang="0">
                    <a:pos x="T2" y="T3"/>
                  </a:cxn>
                  <a:cxn ang="0">
                    <a:pos x="T4" y="T5"/>
                  </a:cxn>
                  <a:cxn ang="0">
                    <a:pos x="T6" y="T7"/>
                  </a:cxn>
                  <a:cxn ang="0">
                    <a:pos x="T8" y="T9"/>
                  </a:cxn>
                  <a:cxn ang="0">
                    <a:pos x="T10" y="T11"/>
                  </a:cxn>
                </a:cxnLst>
                <a:rect l="0" t="0" r="r" b="b"/>
                <a:pathLst>
                  <a:path w="190" h="1931">
                    <a:moveTo>
                      <a:pt x="0" y="0"/>
                    </a:moveTo>
                    <a:lnTo>
                      <a:pt x="0" y="0"/>
                    </a:lnTo>
                    <a:lnTo>
                      <a:pt x="0" y="1931"/>
                    </a:lnTo>
                    <a:lnTo>
                      <a:pt x="190" y="1931"/>
                    </a:lnTo>
                    <a:lnTo>
                      <a:pt x="190"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110"/>
              <p:cNvSpPr>
                <a:spLocks/>
              </p:cNvSpPr>
              <p:nvPr/>
            </p:nvSpPr>
            <p:spPr bwMode="auto">
              <a:xfrm>
                <a:off x="3972" y="2810"/>
                <a:ext cx="56" cy="212"/>
              </a:xfrm>
              <a:custGeom>
                <a:avLst/>
                <a:gdLst>
                  <a:gd name="T0" fmla="*/ 0 w 189"/>
                  <a:gd name="T1" fmla="*/ 0 h 730"/>
                  <a:gd name="T2" fmla="*/ 0 w 189"/>
                  <a:gd name="T3" fmla="*/ 0 h 730"/>
                  <a:gd name="T4" fmla="*/ 0 w 189"/>
                  <a:gd name="T5" fmla="*/ 730 h 730"/>
                  <a:gd name="T6" fmla="*/ 189 w 189"/>
                  <a:gd name="T7" fmla="*/ 730 h 730"/>
                  <a:gd name="T8" fmla="*/ 189 w 189"/>
                  <a:gd name="T9" fmla="*/ 0 h 730"/>
                  <a:gd name="T10" fmla="*/ 0 w 189"/>
                  <a:gd name="T11" fmla="*/ 0 h 730"/>
                </a:gdLst>
                <a:ahLst/>
                <a:cxnLst>
                  <a:cxn ang="0">
                    <a:pos x="T0" y="T1"/>
                  </a:cxn>
                  <a:cxn ang="0">
                    <a:pos x="T2" y="T3"/>
                  </a:cxn>
                  <a:cxn ang="0">
                    <a:pos x="T4" y="T5"/>
                  </a:cxn>
                  <a:cxn ang="0">
                    <a:pos x="T6" y="T7"/>
                  </a:cxn>
                  <a:cxn ang="0">
                    <a:pos x="T8" y="T9"/>
                  </a:cxn>
                  <a:cxn ang="0">
                    <a:pos x="T10" y="T11"/>
                  </a:cxn>
                </a:cxnLst>
                <a:rect l="0" t="0" r="r" b="b"/>
                <a:pathLst>
                  <a:path w="189" h="730">
                    <a:moveTo>
                      <a:pt x="0" y="0"/>
                    </a:moveTo>
                    <a:lnTo>
                      <a:pt x="0" y="0"/>
                    </a:lnTo>
                    <a:lnTo>
                      <a:pt x="0" y="730"/>
                    </a:lnTo>
                    <a:lnTo>
                      <a:pt x="189" y="730"/>
                    </a:lnTo>
                    <a:lnTo>
                      <a:pt x="189"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11"/>
              <p:cNvSpPr>
                <a:spLocks/>
              </p:cNvSpPr>
              <p:nvPr/>
            </p:nvSpPr>
            <p:spPr bwMode="auto">
              <a:xfrm>
                <a:off x="3972" y="2810"/>
                <a:ext cx="56" cy="212"/>
              </a:xfrm>
              <a:custGeom>
                <a:avLst/>
                <a:gdLst>
                  <a:gd name="T0" fmla="*/ 0 w 189"/>
                  <a:gd name="T1" fmla="*/ 0 h 730"/>
                  <a:gd name="T2" fmla="*/ 0 w 189"/>
                  <a:gd name="T3" fmla="*/ 0 h 730"/>
                  <a:gd name="T4" fmla="*/ 0 w 189"/>
                  <a:gd name="T5" fmla="*/ 730 h 730"/>
                  <a:gd name="T6" fmla="*/ 189 w 189"/>
                  <a:gd name="T7" fmla="*/ 730 h 730"/>
                  <a:gd name="T8" fmla="*/ 189 w 189"/>
                  <a:gd name="T9" fmla="*/ 0 h 730"/>
                  <a:gd name="T10" fmla="*/ 0 w 189"/>
                  <a:gd name="T11" fmla="*/ 0 h 730"/>
                </a:gdLst>
                <a:ahLst/>
                <a:cxnLst>
                  <a:cxn ang="0">
                    <a:pos x="T0" y="T1"/>
                  </a:cxn>
                  <a:cxn ang="0">
                    <a:pos x="T2" y="T3"/>
                  </a:cxn>
                  <a:cxn ang="0">
                    <a:pos x="T4" y="T5"/>
                  </a:cxn>
                  <a:cxn ang="0">
                    <a:pos x="T6" y="T7"/>
                  </a:cxn>
                  <a:cxn ang="0">
                    <a:pos x="T8" y="T9"/>
                  </a:cxn>
                  <a:cxn ang="0">
                    <a:pos x="T10" y="T11"/>
                  </a:cxn>
                </a:cxnLst>
                <a:rect l="0" t="0" r="r" b="b"/>
                <a:pathLst>
                  <a:path w="189" h="730">
                    <a:moveTo>
                      <a:pt x="0" y="0"/>
                    </a:moveTo>
                    <a:lnTo>
                      <a:pt x="0" y="0"/>
                    </a:lnTo>
                    <a:lnTo>
                      <a:pt x="0" y="730"/>
                    </a:lnTo>
                    <a:lnTo>
                      <a:pt x="189" y="730"/>
                    </a:lnTo>
                    <a:lnTo>
                      <a:pt x="189"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112"/>
              <p:cNvSpPr>
                <a:spLocks/>
              </p:cNvSpPr>
              <p:nvPr/>
            </p:nvSpPr>
            <p:spPr bwMode="auto">
              <a:xfrm>
                <a:off x="4196" y="2014"/>
                <a:ext cx="56" cy="1008"/>
              </a:xfrm>
              <a:custGeom>
                <a:avLst/>
                <a:gdLst>
                  <a:gd name="T0" fmla="*/ 0 w 189"/>
                  <a:gd name="T1" fmla="*/ 0 h 3474"/>
                  <a:gd name="T2" fmla="*/ 0 w 189"/>
                  <a:gd name="T3" fmla="*/ 0 h 3474"/>
                  <a:gd name="T4" fmla="*/ 0 w 189"/>
                  <a:gd name="T5" fmla="*/ 3474 h 3474"/>
                  <a:gd name="T6" fmla="*/ 189 w 189"/>
                  <a:gd name="T7" fmla="*/ 3474 h 3474"/>
                  <a:gd name="T8" fmla="*/ 189 w 189"/>
                  <a:gd name="T9" fmla="*/ 0 h 3474"/>
                  <a:gd name="T10" fmla="*/ 0 w 189"/>
                  <a:gd name="T11" fmla="*/ 0 h 3474"/>
                </a:gdLst>
                <a:ahLst/>
                <a:cxnLst>
                  <a:cxn ang="0">
                    <a:pos x="T0" y="T1"/>
                  </a:cxn>
                  <a:cxn ang="0">
                    <a:pos x="T2" y="T3"/>
                  </a:cxn>
                  <a:cxn ang="0">
                    <a:pos x="T4" y="T5"/>
                  </a:cxn>
                  <a:cxn ang="0">
                    <a:pos x="T6" y="T7"/>
                  </a:cxn>
                  <a:cxn ang="0">
                    <a:pos x="T8" y="T9"/>
                  </a:cxn>
                  <a:cxn ang="0">
                    <a:pos x="T10" y="T11"/>
                  </a:cxn>
                </a:cxnLst>
                <a:rect l="0" t="0" r="r" b="b"/>
                <a:pathLst>
                  <a:path w="189" h="3474">
                    <a:moveTo>
                      <a:pt x="0" y="0"/>
                    </a:moveTo>
                    <a:lnTo>
                      <a:pt x="0" y="0"/>
                    </a:lnTo>
                    <a:lnTo>
                      <a:pt x="0" y="3474"/>
                    </a:lnTo>
                    <a:lnTo>
                      <a:pt x="189" y="3474"/>
                    </a:lnTo>
                    <a:lnTo>
                      <a:pt x="189"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13"/>
              <p:cNvSpPr>
                <a:spLocks/>
              </p:cNvSpPr>
              <p:nvPr/>
            </p:nvSpPr>
            <p:spPr bwMode="auto">
              <a:xfrm>
                <a:off x="4196" y="2014"/>
                <a:ext cx="56" cy="1008"/>
              </a:xfrm>
              <a:custGeom>
                <a:avLst/>
                <a:gdLst>
                  <a:gd name="T0" fmla="*/ 0 w 189"/>
                  <a:gd name="T1" fmla="*/ 0 h 3474"/>
                  <a:gd name="T2" fmla="*/ 0 w 189"/>
                  <a:gd name="T3" fmla="*/ 0 h 3474"/>
                  <a:gd name="T4" fmla="*/ 0 w 189"/>
                  <a:gd name="T5" fmla="*/ 3474 h 3474"/>
                  <a:gd name="T6" fmla="*/ 189 w 189"/>
                  <a:gd name="T7" fmla="*/ 3474 h 3474"/>
                  <a:gd name="T8" fmla="*/ 189 w 189"/>
                  <a:gd name="T9" fmla="*/ 0 h 3474"/>
                  <a:gd name="T10" fmla="*/ 0 w 189"/>
                  <a:gd name="T11" fmla="*/ 0 h 3474"/>
                </a:gdLst>
                <a:ahLst/>
                <a:cxnLst>
                  <a:cxn ang="0">
                    <a:pos x="T0" y="T1"/>
                  </a:cxn>
                  <a:cxn ang="0">
                    <a:pos x="T2" y="T3"/>
                  </a:cxn>
                  <a:cxn ang="0">
                    <a:pos x="T4" y="T5"/>
                  </a:cxn>
                  <a:cxn ang="0">
                    <a:pos x="T6" y="T7"/>
                  </a:cxn>
                  <a:cxn ang="0">
                    <a:pos x="T8" y="T9"/>
                  </a:cxn>
                  <a:cxn ang="0">
                    <a:pos x="T10" y="T11"/>
                  </a:cxn>
                </a:cxnLst>
                <a:rect l="0" t="0" r="r" b="b"/>
                <a:pathLst>
                  <a:path w="189" h="3474">
                    <a:moveTo>
                      <a:pt x="0" y="0"/>
                    </a:moveTo>
                    <a:lnTo>
                      <a:pt x="0" y="0"/>
                    </a:lnTo>
                    <a:lnTo>
                      <a:pt x="0" y="3474"/>
                    </a:lnTo>
                    <a:lnTo>
                      <a:pt x="189" y="3474"/>
                    </a:lnTo>
                    <a:lnTo>
                      <a:pt x="189"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114"/>
              <p:cNvSpPr>
                <a:spLocks/>
              </p:cNvSpPr>
              <p:nvPr/>
            </p:nvSpPr>
            <p:spPr bwMode="auto">
              <a:xfrm>
                <a:off x="4420" y="2466"/>
                <a:ext cx="56" cy="556"/>
              </a:xfrm>
              <a:custGeom>
                <a:avLst/>
                <a:gdLst>
                  <a:gd name="T0" fmla="*/ 0 w 190"/>
                  <a:gd name="T1" fmla="*/ 0 h 1915"/>
                  <a:gd name="T2" fmla="*/ 0 w 190"/>
                  <a:gd name="T3" fmla="*/ 0 h 1915"/>
                  <a:gd name="T4" fmla="*/ 0 w 190"/>
                  <a:gd name="T5" fmla="*/ 1915 h 1915"/>
                  <a:gd name="T6" fmla="*/ 190 w 190"/>
                  <a:gd name="T7" fmla="*/ 1915 h 1915"/>
                  <a:gd name="T8" fmla="*/ 190 w 190"/>
                  <a:gd name="T9" fmla="*/ 0 h 1915"/>
                  <a:gd name="T10" fmla="*/ 0 w 190"/>
                  <a:gd name="T11" fmla="*/ 0 h 1915"/>
                </a:gdLst>
                <a:ahLst/>
                <a:cxnLst>
                  <a:cxn ang="0">
                    <a:pos x="T0" y="T1"/>
                  </a:cxn>
                  <a:cxn ang="0">
                    <a:pos x="T2" y="T3"/>
                  </a:cxn>
                  <a:cxn ang="0">
                    <a:pos x="T4" y="T5"/>
                  </a:cxn>
                  <a:cxn ang="0">
                    <a:pos x="T6" y="T7"/>
                  </a:cxn>
                  <a:cxn ang="0">
                    <a:pos x="T8" y="T9"/>
                  </a:cxn>
                  <a:cxn ang="0">
                    <a:pos x="T10" y="T11"/>
                  </a:cxn>
                </a:cxnLst>
                <a:rect l="0" t="0" r="r" b="b"/>
                <a:pathLst>
                  <a:path w="190" h="1915">
                    <a:moveTo>
                      <a:pt x="0" y="0"/>
                    </a:moveTo>
                    <a:lnTo>
                      <a:pt x="0" y="0"/>
                    </a:lnTo>
                    <a:lnTo>
                      <a:pt x="0" y="1915"/>
                    </a:lnTo>
                    <a:lnTo>
                      <a:pt x="190" y="1915"/>
                    </a:lnTo>
                    <a:lnTo>
                      <a:pt x="190" y="0"/>
                    </a:lnTo>
                    <a:lnTo>
                      <a:pt x="0" y="0"/>
                    </a:lnTo>
                    <a:close/>
                  </a:path>
                </a:pathLst>
              </a:custGeom>
              <a:solidFill>
                <a:srgbClr val="FA80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15"/>
              <p:cNvSpPr>
                <a:spLocks/>
              </p:cNvSpPr>
              <p:nvPr/>
            </p:nvSpPr>
            <p:spPr bwMode="auto">
              <a:xfrm>
                <a:off x="4420" y="2466"/>
                <a:ext cx="56" cy="556"/>
              </a:xfrm>
              <a:custGeom>
                <a:avLst/>
                <a:gdLst>
                  <a:gd name="T0" fmla="*/ 0 w 190"/>
                  <a:gd name="T1" fmla="*/ 0 h 1915"/>
                  <a:gd name="T2" fmla="*/ 0 w 190"/>
                  <a:gd name="T3" fmla="*/ 0 h 1915"/>
                  <a:gd name="T4" fmla="*/ 0 w 190"/>
                  <a:gd name="T5" fmla="*/ 1915 h 1915"/>
                  <a:gd name="T6" fmla="*/ 190 w 190"/>
                  <a:gd name="T7" fmla="*/ 1915 h 1915"/>
                  <a:gd name="T8" fmla="*/ 190 w 190"/>
                  <a:gd name="T9" fmla="*/ 0 h 1915"/>
                  <a:gd name="T10" fmla="*/ 0 w 190"/>
                  <a:gd name="T11" fmla="*/ 0 h 1915"/>
                </a:gdLst>
                <a:ahLst/>
                <a:cxnLst>
                  <a:cxn ang="0">
                    <a:pos x="T0" y="T1"/>
                  </a:cxn>
                  <a:cxn ang="0">
                    <a:pos x="T2" y="T3"/>
                  </a:cxn>
                  <a:cxn ang="0">
                    <a:pos x="T4" y="T5"/>
                  </a:cxn>
                  <a:cxn ang="0">
                    <a:pos x="T6" y="T7"/>
                  </a:cxn>
                  <a:cxn ang="0">
                    <a:pos x="T8" y="T9"/>
                  </a:cxn>
                  <a:cxn ang="0">
                    <a:pos x="T10" y="T11"/>
                  </a:cxn>
                </a:cxnLst>
                <a:rect l="0" t="0" r="r" b="b"/>
                <a:pathLst>
                  <a:path w="190" h="1915">
                    <a:moveTo>
                      <a:pt x="0" y="0"/>
                    </a:moveTo>
                    <a:lnTo>
                      <a:pt x="0" y="0"/>
                    </a:lnTo>
                    <a:lnTo>
                      <a:pt x="0" y="1915"/>
                    </a:lnTo>
                    <a:lnTo>
                      <a:pt x="190" y="1915"/>
                    </a:lnTo>
                    <a:lnTo>
                      <a:pt x="190" y="0"/>
                    </a:lnTo>
                    <a:lnTo>
                      <a:pt x="0" y="0"/>
                    </a:lnTo>
                    <a:close/>
                  </a:path>
                </a:pathLst>
              </a:custGeom>
              <a:noFill/>
              <a:ln w="3175" cap="flat">
                <a:solidFill>
                  <a:srgbClr val="FA80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16"/>
              <p:cNvSpPr>
                <a:spLocks/>
              </p:cNvSpPr>
              <p:nvPr/>
            </p:nvSpPr>
            <p:spPr bwMode="auto">
              <a:xfrm>
                <a:off x="1508" y="2661"/>
                <a:ext cx="56" cy="361"/>
              </a:xfrm>
              <a:custGeom>
                <a:avLst/>
                <a:gdLst>
                  <a:gd name="T0" fmla="*/ 0 w 190"/>
                  <a:gd name="T1" fmla="*/ 0 h 1243"/>
                  <a:gd name="T2" fmla="*/ 0 w 190"/>
                  <a:gd name="T3" fmla="*/ 0 h 1243"/>
                  <a:gd name="T4" fmla="*/ 0 w 190"/>
                  <a:gd name="T5" fmla="*/ 1243 h 1243"/>
                  <a:gd name="T6" fmla="*/ 190 w 190"/>
                  <a:gd name="T7" fmla="*/ 1243 h 1243"/>
                  <a:gd name="T8" fmla="*/ 190 w 190"/>
                  <a:gd name="T9" fmla="*/ 0 h 1243"/>
                  <a:gd name="T10" fmla="*/ 0 w 190"/>
                  <a:gd name="T11" fmla="*/ 0 h 1243"/>
                </a:gdLst>
                <a:ahLst/>
                <a:cxnLst>
                  <a:cxn ang="0">
                    <a:pos x="T0" y="T1"/>
                  </a:cxn>
                  <a:cxn ang="0">
                    <a:pos x="T2" y="T3"/>
                  </a:cxn>
                  <a:cxn ang="0">
                    <a:pos x="T4" y="T5"/>
                  </a:cxn>
                  <a:cxn ang="0">
                    <a:pos x="T6" y="T7"/>
                  </a:cxn>
                  <a:cxn ang="0">
                    <a:pos x="T8" y="T9"/>
                  </a:cxn>
                  <a:cxn ang="0">
                    <a:pos x="T10" y="T11"/>
                  </a:cxn>
                </a:cxnLst>
                <a:rect l="0" t="0" r="r" b="b"/>
                <a:pathLst>
                  <a:path w="190" h="1243">
                    <a:moveTo>
                      <a:pt x="0" y="0"/>
                    </a:moveTo>
                    <a:lnTo>
                      <a:pt x="0" y="0"/>
                    </a:lnTo>
                    <a:lnTo>
                      <a:pt x="0" y="1243"/>
                    </a:lnTo>
                    <a:lnTo>
                      <a:pt x="190" y="1243"/>
                    </a:lnTo>
                    <a:lnTo>
                      <a:pt x="190"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7"/>
              <p:cNvSpPr>
                <a:spLocks/>
              </p:cNvSpPr>
              <p:nvPr/>
            </p:nvSpPr>
            <p:spPr bwMode="auto">
              <a:xfrm>
                <a:off x="1732" y="2150"/>
                <a:ext cx="56" cy="872"/>
              </a:xfrm>
              <a:custGeom>
                <a:avLst/>
                <a:gdLst>
                  <a:gd name="T0" fmla="*/ 0 w 191"/>
                  <a:gd name="T1" fmla="*/ 0 h 3004"/>
                  <a:gd name="T2" fmla="*/ 0 w 191"/>
                  <a:gd name="T3" fmla="*/ 0 h 3004"/>
                  <a:gd name="T4" fmla="*/ 0 w 191"/>
                  <a:gd name="T5" fmla="*/ 3004 h 3004"/>
                  <a:gd name="T6" fmla="*/ 191 w 191"/>
                  <a:gd name="T7" fmla="*/ 3004 h 3004"/>
                  <a:gd name="T8" fmla="*/ 191 w 191"/>
                  <a:gd name="T9" fmla="*/ 0 h 3004"/>
                  <a:gd name="T10" fmla="*/ 0 w 191"/>
                  <a:gd name="T11" fmla="*/ 0 h 3004"/>
                </a:gdLst>
                <a:ahLst/>
                <a:cxnLst>
                  <a:cxn ang="0">
                    <a:pos x="T0" y="T1"/>
                  </a:cxn>
                  <a:cxn ang="0">
                    <a:pos x="T2" y="T3"/>
                  </a:cxn>
                  <a:cxn ang="0">
                    <a:pos x="T4" y="T5"/>
                  </a:cxn>
                  <a:cxn ang="0">
                    <a:pos x="T6" y="T7"/>
                  </a:cxn>
                  <a:cxn ang="0">
                    <a:pos x="T8" y="T9"/>
                  </a:cxn>
                  <a:cxn ang="0">
                    <a:pos x="T10" y="T11"/>
                  </a:cxn>
                </a:cxnLst>
                <a:rect l="0" t="0" r="r" b="b"/>
                <a:pathLst>
                  <a:path w="191" h="3004">
                    <a:moveTo>
                      <a:pt x="0" y="0"/>
                    </a:moveTo>
                    <a:lnTo>
                      <a:pt x="0" y="0"/>
                    </a:lnTo>
                    <a:lnTo>
                      <a:pt x="0" y="3004"/>
                    </a:lnTo>
                    <a:lnTo>
                      <a:pt x="191" y="3004"/>
                    </a:lnTo>
                    <a:lnTo>
                      <a:pt x="191"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118"/>
              <p:cNvSpPr>
                <a:spLocks/>
              </p:cNvSpPr>
              <p:nvPr/>
            </p:nvSpPr>
            <p:spPr bwMode="auto">
              <a:xfrm>
                <a:off x="1956" y="2148"/>
                <a:ext cx="56" cy="874"/>
              </a:xfrm>
              <a:custGeom>
                <a:avLst/>
                <a:gdLst>
                  <a:gd name="T0" fmla="*/ 0 w 191"/>
                  <a:gd name="T1" fmla="*/ 0 h 3011"/>
                  <a:gd name="T2" fmla="*/ 0 w 191"/>
                  <a:gd name="T3" fmla="*/ 0 h 3011"/>
                  <a:gd name="T4" fmla="*/ 0 w 191"/>
                  <a:gd name="T5" fmla="*/ 3011 h 3011"/>
                  <a:gd name="T6" fmla="*/ 191 w 191"/>
                  <a:gd name="T7" fmla="*/ 3011 h 3011"/>
                  <a:gd name="T8" fmla="*/ 191 w 191"/>
                  <a:gd name="T9" fmla="*/ 0 h 3011"/>
                  <a:gd name="T10" fmla="*/ 0 w 191"/>
                  <a:gd name="T11" fmla="*/ 0 h 3011"/>
                </a:gdLst>
                <a:ahLst/>
                <a:cxnLst>
                  <a:cxn ang="0">
                    <a:pos x="T0" y="T1"/>
                  </a:cxn>
                  <a:cxn ang="0">
                    <a:pos x="T2" y="T3"/>
                  </a:cxn>
                  <a:cxn ang="0">
                    <a:pos x="T4" y="T5"/>
                  </a:cxn>
                  <a:cxn ang="0">
                    <a:pos x="T6" y="T7"/>
                  </a:cxn>
                  <a:cxn ang="0">
                    <a:pos x="T8" y="T9"/>
                  </a:cxn>
                  <a:cxn ang="0">
                    <a:pos x="T10" y="T11"/>
                  </a:cxn>
                </a:cxnLst>
                <a:rect l="0" t="0" r="r" b="b"/>
                <a:pathLst>
                  <a:path w="191" h="3011">
                    <a:moveTo>
                      <a:pt x="0" y="0"/>
                    </a:moveTo>
                    <a:lnTo>
                      <a:pt x="0" y="0"/>
                    </a:lnTo>
                    <a:lnTo>
                      <a:pt x="0" y="3011"/>
                    </a:lnTo>
                    <a:lnTo>
                      <a:pt x="191" y="3011"/>
                    </a:lnTo>
                    <a:lnTo>
                      <a:pt x="191"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119"/>
              <p:cNvSpPr>
                <a:spLocks/>
              </p:cNvSpPr>
              <p:nvPr/>
            </p:nvSpPr>
            <p:spPr bwMode="auto">
              <a:xfrm>
                <a:off x="2180" y="2838"/>
                <a:ext cx="56" cy="184"/>
              </a:xfrm>
              <a:custGeom>
                <a:avLst/>
                <a:gdLst>
                  <a:gd name="T0" fmla="*/ 0 w 190"/>
                  <a:gd name="T1" fmla="*/ 0 h 635"/>
                  <a:gd name="T2" fmla="*/ 0 w 190"/>
                  <a:gd name="T3" fmla="*/ 0 h 635"/>
                  <a:gd name="T4" fmla="*/ 0 w 190"/>
                  <a:gd name="T5" fmla="*/ 635 h 635"/>
                  <a:gd name="T6" fmla="*/ 190 w 190"/>
                  <a:gd name="T7" fmla="*/ 635 h 635"/>
                  <a:gd name="T8" fmla="*/ 190 w 190"/>
                  <a:gd name="T9" fmla="*/ 0 h 635"/>
                  <a:gd name="T10" fmla="*/ 0 w 190"/>
                  <a:gd name="T11" fmla="*/ 0 h 635"/>
                </a:gdLst>
                <a:ahLst/>
                <a:cxnLst>
                  <a:cxn ang="0">
                    <a:pos x="T0" y="T1"/>
                  </a:cxn>
                  <a:cxn ang="0">
                    <a:pos x="T2" y="T3"/>
                  </a:cxn>
                  <a:cxn ang="0">
                    <a:pos x="T4" y="T5"/>
                  </a:cxn>
                  <a:cxn ang="0">
                    <a:pos x="T6" y="T7"/>
                  </a:cxn>
                  <a:cxn ang="0">
                    <a:pos x="T8" y="T9"/>
                  </a:cxn>
                  <a:cxn ang="0">
                    <a:pos x="T10" y="T11"/>
                  </a:cxn>
                </a:cxnLst>
                <a:rect l="0" t="0" r="r" b="b"/>
                <a:pathLst>
                  <a:path w="190" h="635">
                    <a:moveTo>
                      <a:pt x="0" y="0"/>
                    </a:moveTo>
                    <a:lnTo>
                      <a:pt x="0" y="0"/>
                    </a:lnTo>
                    <a:lnTo>
                      <a:pt x="0" y="635"/>
                    </a:lnTo>
                    <a:lnTo>
                      <a:pt x="190" y="635"/>
                    </a:lnTo>
                    <a:lnTo>
                      <a:pt x="190"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120"/>
              <p:cNvSpPr>
                <a:spLocks/>
              </p:cNvSpPr>
              <p:nvPr/>
            </p:nvSpPr>
            <p:spPr bwMode="auto">
              <a:xfrm>
                <a:off x="2404" y="2090"/>
                <a:ext cx="56" cy="932"/>
              </a:xfrm>
              <a:custGeom>
                <a:avLst/>
                <a:gdLst>
                  <a:gd name="T0" fmla="*/ 0 w 191"/>
                  <a:gd name="T1" fmla="*/ 0 h 3210"/>
                  <a:gd name="T2" fmla="*/ 0 w 191"/>
                  <a:gd name="T3" fmla="*/ 0 h 3210"/>
                  <a:gd name="T4" fmla="*/ 0 w 191"/>
                  <a:gd name="T5" fmla="*/ 3210 h 3210"/>
                  <a:gd name="T6" fmla="*/ 191 w 191"/>
                  <a:gd name="T7" fmla="*/ 3210 h 3210"/>
                  <a:gd name="T8" fmla="*/ 191 w 191"/>
                  <a:gd name="T9" fmla="*/ 0 h 3210"/>
                  <a:gd name="T10" fmla="*/ 0 w 191"/>
                  <a:gd name="T11" fmla="*/ 0 h 3210"/>
                </a:gdLst>
                <a:ahLst/>
                <a:cxnLst>
                  <a:cxn ang="0">
                    <a:pos x="T0" y="T1"/>
                  </a:cxn>
                  <a:cxn ang="0">
                    <a:pos x="T2" y="T3"/>
                  </a:cxn>
                  <a:cxn ang="0">
                    <a:pos x="T4" y="T5"/>
                  </a:cxn>
                  <a:cxn ang="0">
                    <a:pos x="T6" y="T7"/>
                  </a:cxn>
                  <a:cxn ang="0">
                    <a:pos x="T8" y="T9"/>
                  </a:cxn>
                  <a:cxn ang="0">
                    <a:pos x="T10" y="T11"/>
                  </a:cxn>
                </a:cxnLst>
                <a:rect l="0" t="0" r="r" b="b"/>
                <a:pathLst>
                  <a:path w="191" h="3210">
                    <a:moveTo>
                      <a:pt x="0" y="0"/>
                    </a:moveTo>
                    <a:lnTo>
                      <a:pt x="0" y="0"/>
                    </a:lnTo>
                    <a:lnTo>
                      <a:pt x="0" y="3210"/>
                    </a:lnTo>
                    <a:lnTo>
                      <a:pt x="191" y="3210"/>
                    </a:lnTo>
                    <a:lnTo>
                      <a:pt x="191"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121"/>
              <p:cNvSpPr>
                <a:spLocks/>
              </p:cNvSpPr>
              <p:nvPr/>
            </p:nvSpPr>
            <p:spPr bwMode="auto">
              <a:xfrm>
                <a:off x="2628" y="2991"/>
                <a:ext cx="56" cy="31"/>
              </a:xfrm>
              <a:custGeom>
                <a:avLst/>
                <a:gdLst>
                  <a:gd name="T0" fmla="*/ 0 w 191"/>
                  <a:gd name="T1" fmla="*/ 0 h 106"/>
                  <a:gd name="T2" fmla="*/ 0 w 191"/>
                  <a:gd name="T3" fmla="*/ 0 h 106"/>
                  <a:gd name="T4" fmla="*/ 0 w 191"/>
                  <a:gd name="T5" fmla="*/ 106 h 106"/>
                  <a:gd name="T6" fmla="*/ 191 w 191"/>
                  <a:gd name="T7" fmla="*/ 106 h 106"/>
                  <a:gd name="T8" fmla="*/ 191 w 191"/>
                  <a:gd name="T9" fmla="*/ 0 h 106"/>
                  <a:gd name="T10" fmla="*/ 0 w 191"/>
                  <a:gd name="T11" fmla="*/ 0 h 106"/>
                </a:gdLst>
                <a:ahLst/>
                <a:cxnLst>
                  <a:cxn ang="0">
                    <a:pos x="T0" y="T1"/>
                  </a:cxn>
                  <a:cxn ang="0">
                    <a:pos x="T2" y="T3"/>
                  </a:cxn>
                  <a:cxn ang="0">
                    <a:pos x="T4" y="T5"/>
                  </a:cxn>
                  <a:cxn ang="0">
                    <a:pos x="T6" y="T7"/>
                  </a:cxn>
                  <a:cxn ang="0">
                    <a:pos x="T8" y="T9"/>
                  </a:cxn>
                  <a:cxn ang="0">
                    <a:pos x="T10" y="T11"/>
                  </a:cxn>
                </a:cxnLst>
                <a:rect l="0" t="0" r="r" b="b"/>
                <a:pathLst>
                  <a:path w="191" h="106">
                    <a:moveTo>
                      <a:pt x="0" y="0"/>
                    </a:moveTo>
                    <a:lnTo>
                      <a:pt x="0" y="0"/>
                    </a:lnTo>
                    <a:lnTo>
                      <a:pt x="0" y="106"/>
                    </a:lnTo>
                    <a:lnTo>
                      <a:pt x="191" y="106"/>
                    </a:lnTo>
                    <a:lnTo>
                      <a:pt x="191"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122"/>
              <p:cNvSpPr>
                <a:spLocks/>
              </p:cNvSpPr>
              <p:nvPr/>
            </p:nvSpPr>
            <p:spPr bwMode="auto">
              <a:xfrm>
                <a:off x="2852" y="1947"/>
                <a:ext cx="56" cy="1075"/>
              </a:xfrm>
              <a:custGeom>
                <a:avLst/>
                <a:gdLst>
                  <a:gd name="T0" fmla="*/ 0 w 190"/>
                  <a:gd name="T1" fmla="*/ 0 h 3703"/>
                  <a:gd name="T2" fmla="*/ 0 w 190"/>
                  <a:gd name="T3" fmla="*/ 0 h 3703"/>
                  <a:gd name="T4" fmla="*/ 0 w 190"/>
                  <a:gd name="T5" fmla="*/ 3703 h 3703"/>
                  <a:gd name="T6" fmla="*/ 190 w 190"/>
                  <a:gd name="T7" fmla="*/ 3703 h 3703"/>
                  <a:gd name="T8" fmla="*/ 190 w 190"/>
                  <a:gd name="T9" fmla="*/ 0 h 3703"/>
                  <a:gd name="T10" fmla="*/ 0 w 190"/>
                  <a:gd name="T11" fmla="*/ 0 h 3703"/>
                </a:gdLst>
                <a:ahLst/>
                <a:cxnLst>
                  <a:cxn ang="0">
                    <a:pos x="T0" y="T1"/>
                  </a:cxn>
                  <a:cxn ang="0">
                    <a:pos x="T2" y="T3"/>
                  </a:cxn>
                  <a:cxn ang="0">
                    <a:pos x="T4" y="T5"/>
                  </a:cxn>
                  <a:cxn ang="0">
                    <a:pos x="T6" y="T7"/>
                  </a:cxn>
                  <a:cxn ang="0">
                    <a:pos x="T8" y="T9"/>
                  </a:cxn>
                  <a:cxn ang="0">
                    <a:pos x="T10" y="T11"/>
                  </a:cxn>
                </a:cxnLst>
                <a:rect l="0" t="0" r="r" b="b"/>
                <a:pathLst>
                  <a:path w="190" h="3703">
                    <a:moveTo>
                      <a:pt x="0" y="0"/>
                    </a:moveTo>
                    <a:lnTo>
                      <a:pt x="0" y="0"/>
                    </a:lnTo>
                    <a:lnTo>
                      <a:pt x="0" y="3703"/>
                    </a:lnTo>
                    <a:lnTo>
                      <a:pt x="190" y="3703"/>
                    </a:lnTo>
                    <a:lnTo>
                      <a:pt x="190"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23"/>
              <p:cNvSpPr>
                <a:spLocks/>
              </p:cNvSpPr>
              <p:nvPr/>
            </p:nvSpPr>
            <p:spPr bwMode="auto">
              <a:xfrm>
                <a:off x="3076" y="2750"/>
                <a:ext cx="56" cy="272"/>
              </a:xfrm>
              <a:custGeom>
                <a:avLst/>
                <a:gdLst>
                  <a:gd name="T0" fmla="*/ 0 w 191"/>
                  <a:gd name="T1" fmla="*/ 0 h 938"/>
                  <a:gd name="T2" fmla="*/ 0 w 191"/>
                  <a:gd name="T3" fmla="*/ 0 h 938"/>
                  <a:gd name="T4" fmla="*/ 0 w 191"/>
                  <a:gd name="T5" fmla="*/ 938 h 938"/>
                  <a:gd name="T6" fmla="*/ 191 w 191"/>
                  <a:gd name="T7" fmla="*/ 938 h 938"/>
                  <a:gd name="T8" fmla="*/ 191 w 191"/>
                  <a:gd name="T9" fmla="*/ 0 h 938"/>
                  <a:gd name="T10" fmla="*/ 0 w 191"/>
                  <a:gd name="T11" fmla="*/ 0 h 938"/>
                </a:gdLst>
                <a:ahLst/>
                <a:cxnLst>
                  <a:cxn ang="0">
                    <a:pos x="T0" y="T1"/>
                  </a:cxn>
                  <a:cxn ang="0">
                    <a:pos x="T2" y="T3"/>
                  </a:cxn>
                  <a:cxn ang="0">
                    <a:pos x="T4" y="T5"/>
                  </a:cxn>
                  <a:cxn ang="0">
                    <a:pos x="T6" y="T7"/>
                  </a:cxn>
                  <a:cxn ang="0">
                    <a:pos x="T8" y="T9"/>
                  </a:cxn>
                  <a:cxn ang="0">
                    <a:pos x="T10" y="T11"/>
                  </a:cxn>
                </a:cxnLst>
                <a:rect l="0" t="0" r="r" b="b"/>
                <a:pathLst>
                  <a:path w="191" h="938">
                    <a:moveTo>
                      <a:pt x="0" y="0"/>
                    </a:moveTo>
                    <a:lnTo>
                      <a:pt x="0" y="0"/>
                    </a:lnTo>
                    <a:lnTo>
                      <a:pt x="0" y="938"/>
                    </a:lnTo>
                    <a:lnTo>
                      <a:pt x="191" y="938"/>
                    </a:lnTo>
                    <a:lnTo>
                      <a:pt x="191"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124"/>
              <p:cNvSpPr>
                <a:spLocks/>
              </p:cNvSpPr>
              <p:nvPr/>
            </p:nvSpPr>
            <p:spPr bwMode="auto">
              <a:xfrm>
                <a:off x="3300" y="2775"/>
                <a:ext cx="56" cy="247"/>
              </a:xfrm>
              <a:custGeom>
                <a:avLst/>
                <a:gdLst>
                  <a:gd name="T0" fmla="*/ 0 w 189"/>
                  <a:gd name="T1" fmla="*/ 0 h 851"/>
                  <a:gd name="T2" fmla="*/ 0 w 189"/>
                  <a:gd name="T3" fmla="*/ 0 h 851"/>
                  <a:gd name="T4" fmla="*/ 0 w 189"/>
                  <a:gd name="T5" fmla="*/ 851 h 851"/>
                  <a:gd name="T6" fmla="*/ 189 w 189"/>
                  <a:gd name="T7" fmla="*/ 851 h 851"/>
                  <a:gd name="T8" fmla="*/ 189 w 189"/>
                  <a:gd name="T9" fmla="*/ 0 h 851"/>
                  <a:gd name="T10" fmla="*/ 0 w 189"/>
                  <a:gd name="T11" fmla="*/ 0 h 851"/>
                </a:gdLst>
                <a:ahLst/>
                <a:cxnLst>
                  <a:cxn ang="0">
                    <a:pos x="T0" y="T1"/>
                  </a:cxn>
                  <a:cxn ang="0">
                    <a:pos x="T2" y="T3"/>
                  </a:cxn>
                  <a:cxn ang="0">
                    <a:pos x="T4" y="T5"/>
                  </a:cxn>
                  <a:cxn ang="0">
                    <a:pos x="T6" y="T7"/>
                  </a:cxn>
                  <a:cxn ang="0">
                    <a:pos x="T8" y="T9"/>
                  </a:cxn>
                  <a:cxn ang="0">
                    <a:pos x="T10" y="T11"/>
                  </a:cxn>
                </a:cxnLst>
                <a:rect l="0" t="0" r="r" b="b"/>
                <a:pathLst>
                  <a:path w="189" h="851">
                    <a:moveTo>
                      <a:pt x="0" y="0"/>
                    </a:moveTo>
                    <a:lnTo>
                      <a:pt x="0" y="0"/>
                    </a:lnTo>
                    <a:lnTo>
                      <a:pt x="0" y="851"/>
                    </a:lnTo>
                    <a:lnTo>
                      <a:pt x="189" y="851"/>
                    </a:lnTo>
                    <a:lnTo>
                      <a:pt x="189"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125"/>
              <p:cNvSpPr>
                <a:spLocks/>
              </p:cNvSpPr>
              <p:nvPr/>
            </p:nvSpPr>
            <p:spPr bwMode="auto">
              <a:xfrm>
                <a:off x="3524" y="2782"/>
                <a:ext cx="56" cy="240"/>
              </a:xfrm>
              <a:custGeom>
                <a:avLst/>
                <a:gdLst>
                  <a:gd name="T0" fmla="*/ 0 w 189"/>
                  <a:gd name="T1" fmla="*/ 0 h 826"/>
                  <a:gd name="T2" fmla="*/ 0 w 189"/>
                  <a:gd name="T3" fmla="*/ 0 h 826"/>
                  <a:gd name="T4" fmla="*/ 0 w 189"/>
                  <a:gd name="T5" fmla="*/ 826 h 826"/>
                  <a:gd name="T6" fmla="*/ 189 w 189"/>
                  <a:gd name="T7" fmla="*/ 826 h 826"/>
                  <a:gd name="T8" fmla="*/ 189 w 189"/>
                  <a:gd name="T9" fmla="*/ 0 h 826"/>
                  <a:gd name="T10" fmla="*/ 0 w 189"/>
                  <a:gd name="T11" fmla="*/ 0 h 826"/>
                </a:gdLst>
                <a:ahLst/>
                <a:cxnLst>
                  <a:cxn ang="0">
                    <a:pos x="T0" y="T1"/>
                  </a:cxn>
                  <a:cxn ang="0">
                    <a:pos x="T2" y="T3"/>
                  </a:cxn>
                  <a:cxn ang="0">
                    <a:pos x="T4" y="T5"/>
                  </a:cxn>
                  <a:cxn ang="0">
                    <a:pos x="T6" y="T7"/>
                  </a:cxn>
                  <a:cxn ang="0">
                    <a:pos x="T8" y="T9"/>
                  </a:cxn>
                  <a:cxn ang="0">
                    <a:pos x="T10" y="T11"/>
                  </a:cxn>
                </a:cxnLst>
                <a:rect l="0" t="0" r="r" b="b"/>
                <a:pathLst>
                  <a:path w="189" h="826">
                    <a:moveTo>
                      <a:pt x="0" y="0"/>
                    </a:moveTo>
                    <a:lnTo>
                      <a:pt x="0" y="0"/>
                    </a:lnTo>
                    <a:lnTo>
                      <a:pt x="0" y="826"/>
                    </a:lnTo>
                    <a:lnTo>
                      <a:pt x="189" y="826"/>
                    </a:lnTo>
                    <a:lnTo>
                      <a:pt x="189"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126"/>
              <p:cNvSpPr>
                <a:spLocks/>
              </p:cNvSpPr>
              <p:nvPr/>
            </p:nvSpPr>
            <p:spPr bwMode="auto">
              <a:xfrm>
                <a:off x="3748" y="2462"/>
                <a:ext cx="56" cy="560"/>
              </a:xfrm>
              <a:custGeom>
                <a:avLst/>
                <a:gdLst>
                  <a:gd name="T0" fmla="*/ 0 w 190"/>
                  <a:gd name="T1" fmla="*/ 0 h 1931"/>
                  <a:gd name="T2" fmla="*/ 0 w 190"/>
                  <a:gd name="T3" fmla="*/ 0 h 1931"/>
                  <a:gd name="T4" fmla="*/ 0 w 190"/>
                  <a:gd name="T5" fmla="*/ 1931 h 1931"/>
                  <a:gd name="T6" fmla="*/ 190 w 190"/>
                  <a:gd name="T7" fmla="*/ 1931 h 1931"/>
                  <a:gd name="T8" fmla="*/ 190 w 190"/>
                  <a:gd name="T9" fmla="*/ 0 h 1931"/>
                  <a:gd name="T10" fmla="*/ 0 w 190"/>
                  <a:gd name="T11" fmla="*/ 0 h 1931"/>
                </a:gdLst>
                <a:ahLst/>
                <a:cxnLst>
                  <a:cxn ang="0">
                    <a:pos x="T0" y="T1"/>
                  </a:cxn>
                  <a:cxn ang="0">
                    <a:pos x="T2" y="T3"/>
                  </a:cxn>
                  <a:cxn ang="0">
                    <a:pos x="T4" y="T5"/>
                  </a:cxn>
                  <a:cxn ang="0">
                    <a:pos x="T6" y="T7"/>
                  </a:cxn>
                  <a:cxn ang="0">
                    <a:pos x="T8" y="T9"/>
                  </a:cxn>
                  <a:cxn ang="0">
                    <a:pos x="T10" y="T11"/>
                  </a:cxn>
                </a:cxnLst>
                <a:rect l="0" t="0" r="r" b="b"/>
                <a:pathLst>
                  <a:path w="190" h="1931">
                    <a:moveTo>
                      <a:pt x="0" y="0"/>
                    </a:moveTo>
                    <a:lnTo>
                      <a:pt x="0" y="0"/>
                    </a:lnTo>
                    <a:lnTo>
                      <a:pt x="0" y="1931"/>
                    </a:lnTo>
                    <a:lnTo>
                      <a:pt x="190" y="1931"/>
                    </a:lnTo>
                    <a:lnTo>
                      <a:pt x="190"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27"/>
              <p:cNvSpPr>
                <a:spLocks/>
              </p:cNvSpPr>
              <p:nvPr/>
            </p:nvSpPr>
            <p:spPr bwMode="auto">
              <a:xfrm>
                <a:off x="3972" y="2810"/>
                <a:ext cx="56" cy="212"/>
              </a:xfrm>
              <a:custGeom>
                <a:avLst/>
                <a:gdLst>
                  <a:gd name="T0" fmla="*/ 0 w 189"/>
                  <a:gd name="T1" fmla="*/ 0 h 730"/>
                  <a:gd name="T2" fmla="*/ 0 w 189"/>
                  <a:gd name="T3" fmla="*/ 0 h 730"/>
                  <a:gd name="T4" fmla="*/ 0 w 189"/>
                  <a:gd name="T5" fmla="*/ 730 h 730"/>
                  <a:gd name="T6" fmla="*/ 189 w 189"/>
                  <a:gd name="T7" fmla="*/ 730 h 730"/>
                  <a:gd name="T8" fmla="*/ 189 w 189"/>
                  <a:gd name="T9" fmla="*/ 0 h 730"/>
                  <a:gd name="T10" fmla="*/ 0 w 189"/>
                  <a:gd name="T11" fmla="*/ 0 h 730"/>
                </a:gdLst>
                <a:ahLst/>
                <a:cxnLst>
                  <a:cxn ang="0">
                    <a:pos x="T0" y="T1"/>
                  </a:cxn>
                  <a:cxn ang="0">
                    <a:pos x="T2" y="T3"/>
                  </a:cxn>
                  <a:cxn ang="0">
                    <a:pos x="T4" y="T5"/>
                  </a:cxn>
                  <a:cxn ang="0">
                    <a:pos x="T6" y="T7"/>
                  </a:cxn>
                  <a:cxn ang="0">
                    <a:pos x="T8" y="T9"/>
                  </a:cxn>
                  <a:cxn ang="0">
                    <a:pos x="T10" y="T11"/>
                  </a:cxn>
                </a:cxnLst>
                <a:rect l="0" t="0" r="r" b="b"/>
                <a:pathLst>
                  <a:path w="189" h="730">
                    <a:moveTo>
                      <a:pt x="0" y="0"/>
                    </a:moveTo>
                    <a:lnTo>
                      <a:pt x="0" y="0"/>
                    </a:lnTo>
                    <a:lnTo>
                      <a:pt x="0" y="730"/>
                    </a:lnTo>
                    <a:lnTo>
                      <a:pt x="189" y="730"/>
                    </a:lnTo>
                    <a:lnTo>
                      <a:pt x="189"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Freeform 128"/>
              <p:cNvSpPr>
                <a:spLocks/>
              </p:cNvSpPr>
              <p:nvPr/>
            </p:nvSpPr>
            <p:spPr bwMode="auto">
              <a:xfrm>
                <a:off x="4196" y="2014"/>
                <a:ext cx="56" cy="1008"/>
              </a:xfrm>
              <a:custGeom>
                <a:avLst/>
                <a:gdLst>
                  <a:gd name="T0" fmla="*/ 0 w 189"/>
                  <a:gd name="T1" fmla="*/ 0 h 3474"/>
                  <a:gd name="T2" fmla="*/ 0 w 189"/>
                  <a:gd name="T3" fmla="*/ 0 h 3474"/>
                  <a:gd name="T4" fmla="*/ 0 w 189"/>
                  <a:gd name="T5" fmla="*/ 3474 h 3474"/>
                  <a:gd name="T6" fmla="*/ 189 w 189"/>
                  <a:gd name="T7" fmla="*/ 3474 h 3474"/>
                  <a:gd name="T8" fmla="*/ 189 w 189"/>
                  <a:gd name="T9" fmla="*/ 0 h 3474"/>
                  <a:gd name="T10" fmla="*/ 0 w 189"/>
                  <a:gd name="T11" fmla="*/ 0 h 3474"/>
                </a:gdLst>
                <a:ahLst/>
                <a:cxnLst>
                  <a:cxn ang="0">
                    <a:pos x="T0" y="T1"/>
                  </a:cxn>
                  <a:cxn ang="0">
                    <a:pos x="T2" y="T3"/>
                  </a:cxn>
                  <a:cxn ang="0">
                    <a:pos x="T4" y="T5"/>
                  </a:cxn>
                  <a:cxn ang="0">
                    <a:pos x="T6" y="T7"/>
                  </a:cxn>
                  <a:cxn ang="0">
                    <a:pos x="T8" y="T9"/>
                  </a:cxn>
                  <a:cxn ang="0">
                    <a:pos x="T10" y="T11"/>
                  </a:cxn>
                </a:cxnLst>
                <a:rect l="0" t="0" r="r" b="b"/>
                <a:pathLst>
                  <a:path w="189" h="3474">
                    <a:moveTo>
                      <a:pt x="0" y="0"/>
                    </a:moveTo>
                    <a:lnTo>
                      <a:pt x="0" y="0"/>
                    </a:lnTo>
                    <a:lnTo>
                      <a:pt x="0" y="3474"/>
                    </a:lnTo>
                    <a:lnTo>
                      <a:pt x="189" y="3474"/>
                    </a:lnTo>
                    <a:lnTo>
                      <a:pt x="189"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29"/>
              <p:cNvSpPr>
                <a:spLocks/>
              </p:cNvSpPr>
              <p:nvPr/>
            </p:nvSpPr>
            <p:spPr bwMode="auto">
              <a:xfrm>
                <a:off x="4420" y="2466"/>
                <a:ext cx="56" cy="556"/>
              </a:xfrm>
              <a:custGeom>
                <a:avLst/>
                <a:gdLst>
                  <a:gd name="T0" fmla="*/ 0 w 190"/>
                  <a:gd name="T1" fmla="*/ 0 h 1915"/>
                  <a:gd name="T2" fmla="*/ 0 w 190"/>
                  <a:gd name="T3" fmla="*/ 0 h 1915"/>
                  <a:gd name="T4" fmla="*/ 0 w 190"/>
                  <a:gd name="T5" fmla="*/ 1915 h 1915"/>
                  <a:gd name="T6" fmla="*/ 190 w 190"/>
                  <a:gd name="T7" fmla="*/ 1915 h 1915"/>
                  <a:gd name="T8" fmla="*/ 190 w 190"/>
                  <a:gd name="T9" fmla="*/ 0 h 1915"/>
                  <a:gd name="T10" fmla="*/ 0 w 190"/>
                  <a:gd name="T11" fmla="*/ 0 h 1915"/>
                </a:gdLst>
                <a:ahLst/>
                <a:cxnLst>
                  <a:cxn ang="0">
                    <a:pos x="T0" y="T1"/>
                  </a:cxn>
                  <a:cxn ang="0">
                    <a:pos x="T2" y="T3"/>
                  </a:cxn>
                  <a:cxn ang="0">
                    <a:pos x="T4" y="T5"/>
                  </a:cxn>
                  <a:cxn ang="0">
                    <a:pos x="T6" y="T7"/>
                  </a:cxn>
                  <a:cxn ang="0">
                    <a:pos x="T8" y="T9"/>
                  </a:cxn>
                  <a:cxn ang="0">
                    <a:pos x="T10" y="T11"/>
                  </a:cxn>
                </a:cxnLst>
                <a:rect l="0" t="0" r="r" b="b"/>
                <a:pathLst>
                  <a:path w="190" h="1915">
                    <a:moveTo>
                      <a:pt x="0" y="0"/>
                    </a:moveTo>
                    <a:lnTo>
                      <a:pt x="0" y="0"/>
                    </a:lnTo>
                    <a:lnTo>
                      <a:pt x="0" y="1915"/>
                    </a:lnTo>
                    <a:lnTo>
                      <a:pt x="190" y="1915"/>
                    </a:lnTo>
                    <a:lnTo>
                      <a:pt x="190"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Freeform 130"/>
              <p:cNvSpPr>
                <a:spLocks noEditPoints="1"/>
              </p:cNvSpPr>
              <p:nvPr/>
            </p:nvSpPr>
            <p:spPr bwMode="auto">
              <a:xfrm>
                <a:off x="1524" y="1456"/>
                <a:ext cx="2936" cy="1566"/>
              </a:xfrm>
              <a:custGeom>
                <a:avLst/>
                <a:gdLst>
                  <a:gd name="T0" fmla="*/ 42 w 9980"/>
                  <a:gd name="T1" fmla="*/ 5035 h 5395"/>
                  <a:gd name="T2" fmla="*/ 0 w 9980"/>
                  <a:gd name="T3" fmla="*/ 5035 h 5395"/>
                  <a:gd name="T4" fmla="*/ 83 w 9980"/>
                  <a:gd name="T5" fmla="*/ 5035 h 5395"/>
                  <a:gd name="T6" fmla="*/ 0 w 9980"/>
                  <a:gd name="T7" fmla="*/ 3271 h 5395"/>
                  <a:gd name="T8" fmla="*/ 803 w 9980"/>
                  <a:gd name="T9" fmla="*/ 4783 h 5395"/>
                  <a:gd name="T10" fmla="*/ 803 w 9980"/>
                  <a:gd name="T11" fmla="*/ 0 h 5395"/>
                  <a:gd name="T12" fmla="*/ 762 w 9980"/>
                  <a:gd name="T13" fmla="*/ 4783 h 5395"/>
                  <a:gd name="T14" fmla="*/ 762 w 9980"/>
                  <a:gd name="T15" fmla="*/ 0 h 5395"/>
                  <a:gd name="T16" fmla="*/ 844 w 9980"/>
                  <a:gd name="T17" fmla="*/ 0 h 5395"/>
                  <a:gd name="T18" fmla="*/ 1564 w 9980"/>
                  <a:gd name="T19" fmla="*/ 2447 h 5395"/>
                  <a:gd name="T20" fmla="*/ 1523 w 9980"/>
                  <a:gd name="T21" fmla="*/ 2447 h 5395"/>
                  <a:gd name="T22" fmla="*/ 1606 w 9980"/>
                  <a:gd name="T23" fmla="*/ 2447 h 5395"/>
                  <a:gd name="T24" fmla="*/ 1523 w 9980"/>
                  <a:gd name="T25" fmla="*/ 2321 h 5395"/>
                  <a:gd name="T26" fmla="*/ 2326 w 9980"/>
                  <a:gd name="T27" fmla="*/ 4968 h 5395"/>
                  <a:gd name="T28" fmla="*/ 2326 w 9980"/>
                  <a:gd name="T29" fmla="*/ 4552 h 5395"/>
                  <a:gd name="T30" fmla="*/ 2284 w 9980"/>
                  <a:gd name="T31" fmla="*/ 4968 h 5395"/>
                  <a:gd name="T32" fmla="*/ 2284 w 9980"/>
                  <a:gd name="T33" fmla="*/ 4552 h 5395"/>
                  <a:gd name="T34" fmla="*/ 2367 w 9980"/>
                  <a:gd name="T35" fmla="*/ 4552 h 5395"/>
                  <a:gd name="T36" fmla="*/ 3087 w 9980"/>
                  <a:gd name="T37" fmla="*/ 3177 h 5395"/>
                  <a:gd name="T38" fmla="*/ 3046 w 9980"/>
                  <a:gd name="T39" fmla="*/ 3177 h 5395"/>
                  <a:gd name="T40" fmla="*/ 3128 w 9980"/>
                  <a:gd name="T41" fmla="*/ 3177 h 5395"/>
                  <a:gd name="T42" fmla="*/ 3046 w 9980"/>
                  <a:gd name="T43" fmla="*/ 1192 h 5395"/>
                  <a:gd name="T44" fmla="*/ 3848 w 9980"/>
                  <a:gd name="T45" fmla="*/ 5395 h 5395"/>
                  <a:gd name="T46" fmla="*/ 3848 w 9980"/>
                  <a:gd name="T47" fmla="*/ 5161 h 5395"/>
                  <a:gd name="T48" fmla="*/ 3807 w 9980"/>
                  <a:gd name="T49" fmla="*/ 5395 h 5395"/>
                  <a:gd name="T50" fmla="*/ 3807 w 9980"/>
                  <a:gd name="T51" fmla="*/ 5161 h 5395"/>
                  <a:gd name="T52" fmla="*/ 3890 w 9980"/>
                  <a:gd name="T53" fmla="*/ 5161 h 5395"/>
                  <a:gd name="T54" fmla="*/ 4610 w 9980"/>
                  <a:gd name="T55" fmla="*/ 2439 h 5395"/>
                  <a:gd name="T56" fmla="*/ 4568 w 9980"/>
                  <a:gd name="T57" fmla="*/ 2439 h 5395"/>
                  <a:gd name="T58" fmla="*/ 4651 w 9980"/>
                  <a:gd name="T59" fmla="*/ 2439 h 5395"/>
                  <a:gd name="T60" fmla="*/ 4568 w 9980"/>
                  <a:gd name="T61" fmla="*/ 945 h 5395"/>
                  <a:gd name="T62" fmla="*/ 5371 w 9980"/>
                  <a:gd name="T63" fmla="*/ 5311 h 5395"/>
                  <a:gd name="T64" fmla="*/ 5371 w 9980"/>
                  <a:gd name="T65" fmla="*/ 3604 h 5395"/>
                  <a:gd name="T66" fmla="*/ 5330 w 9980"/>
                  <a:gd name="T67" fmla="*/ 5311 h 5395"/>
                  <a:gd name="T68" fmla="*/ 5330 w 9980"/>
                  <a:gd name="T69" fmla="*/ 3604 h 5395"/>
                  <a:gd name="T70" fmla="*/ 5412 w 9980"/>
                  <a:gd name="T71" fmla="*/ 3604 h 5395"/>
                  <a:gd name="T72" fmla="*/ 6132 w 9980"/>
                  <a:gd name="T73" fmla="*/ 5367 h 5395"/>
                  <a:gd name="T74" fmla="*/ 6091 w 9980"/>
                  <a:gd name="T75" fmla="*/ 5367 h 5395"/>
                  <a:gd name="T76" fmla="*/ 6174 w 9980"/>
                  <a:gd name="T77" fmla="*/ 5367 h 5395"/>
                  <a:gd name="T78" fmla="*/ 6091 w 9980"/>
                  <a:gd name="T79" fmla="*/ 3720 h 5395"/>
                  <a:gd name="T80" fmla="*/ 6894 w 9980"/>
                  <a:gd name="T81" fmla="*/ 5300 h 5395"/>
                  <a:gd name="T82" fmla="*/ 6894 w 9980"/>
                  <a:gd name="T83" fmla="*/ 3840 h 5395"/>
                  <a:gd name="T84" fmla="*/ 6852 w 9980"/>
                  <a:gd name="T85" fmla="*/ 5300 h 5395"/>
                  <a:gd name="T86" fmla="*/ 6852 w 9980"/>
                  <a:gd name="T87" fmla="*/ 3840 h 5395"/>
                  <a:gd name="T88" fmla="*/ 6935 w 9980"/>
                  <a:gd name="T89" fmla="*/ 3840 h 5395"/>
                  <a:gd name="T90" fmla="*/ 7655 w 9980"/>
                  <a:gd name="T91" fmla="*/ 3780 h 5395"/>
                  <a:gd name="T92" fmla="*/ 7614 w 9980"/>
                  <a:gd name="T93" fmla="*/ 3780 h 5395"/>
                  <a:gd name="T94" fmla="*/ 7696 w 9980"/>
                  <a:gd name="T95" fmla="*/ 3780 h 5395"/>
                  <a:gd name="T96" fmla="*/ 7614 w 9980"/>
                  <a:gd name="T97" fmla="*/ 3148 h 5395"/>
                  <a:gd name="T98" fmla="*/ 8416 w 9980"/>
                  <a:gd name="T99" fmla="*/ 5189 h 5395"/>
                  <a:gd name="T100" fmla="*/ 8416 w 9980"/>
                  <a:gd name="T101" fmla="*/ 4143 h 5395"/>
                  <a:gd name="T102" fmla="*/ 8375 w 9980"/>
                  <a:gd name="T103" fmla="*/ 5189 h 5395"/>
                  <a:gd name="T104" fmla="*/ 8375 w 9980"/>
                  <a:gd name="T105" fmla="*/ 4143 h 5395"/>
                  <a:gd name="T106" fmla="*/ 8458 w 9980"/>
                  <a:gd name="T107" fmla="*/ 4143 h 5395"/>
                  <a:gd name="T108" fmla="*/ 9178 w 9980"/>
                  <a:gd name="T109" fmla="*/ 1961 h 5395"/>
                  <a:gd name="T110" fmla="*/ 9136 w 9980"/>
                  <a:gd name="T111" fmla="*/ 1961 h 5395"/>
                  <a:gd name="T112" fmla="*/ 9219 w 9980"/>
                  <a:gd name="T113" fmla="*/ 1961 h 5395"/>
                  <a:gd name="T114" fmla="*/ 9136 w 9980"/>
                  <a:gd name="T115" fmla="*/ 1880 h 5395"/>
                  <a:gd name="T116" fmla="*/ 9939 w 9980"/>
                  <a:gd name="T117" fmla="*/ 3555 h 5395"/>
                  <a:gd name="T118" fmla="*/ 9939 w 9980"/>
                  <a:gd name="T119" fmla="*/ 3405 h 5395"/>
                  <a:gd name="T120" fmla="*/ 9898 w 9980"/>
                  <a:gd name="T121" fmla="*/ 3555 h 5395"/>
                  <a:gd name="T122" fmla="*/ 9898 w 9980"/>
                  <a:gd name="T123" fmla="*/ 3405 h 5395"/>
                  <a:gd name="T124" fmla="*/ 9980 w 9980"/>
                  <a:gd name="T125" fmla="*/ 3405 h 5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80" h="5395">
                    <a:moveTo>
                      <a:pt x="42" y="5035"/>
                    </a:moveTo>
                    <a:lnTo>
                      <a:pt x="42" y="5035"/>
                    </a:lnTo>
                    <a:lnTo>
                      <a:pt x="42" y="3271"/>
                    </a:lnTo>
                    <a:moveTo>
                      <a:pt x="0" y="5035"/>
                    </a:moveTo>
                    <a:lnTo>
                      <a:pt x="0" y="5035"/>
                    </a:lnTo>
                    <a:lnTo>
                      <a:pt x="83" y="5035"/>
                    </a:lnTo>
                    <a:moveTo>
                      <a:pt x="0" y="3271"/>
                    </a:moveTo>
                    <a:lnTo>
                      <a:pt x="0" y="3271"/>
                    </a:lnTo>
                    <a:lnTo>
                      <a:pt x="83" y="3271"/>
                    </a:lnTo>
                    <a:moveTo>
                      <a:pt x="803" y="4783"/>
                    </a:moveTo>
                    <a:lnTo>
                      <a:pt x="803" y="4783"/>
                    </a:lnTo>
                    <a:lnTo>
                      <a:pt x="803" y="0"/>
                    </a:lnTo>
                    <a:moveTo>
                      <a:pt x="762" y="4783"/>
                    </a:moveTo>
                    <a:lnTo>
                      <a:pt x="762" y="4783"/>
                    </a:lnTo>
                    <a:lnTo>
                      <a:pt x="844" y="4783"/>
                    </a:lnTo>
                    <a:moveTo>
                      <a:pt x="762" y="0"/>
                    </a:moveTo>
                    <a:lnTo>
                      <a:pt x="762" y="0"/>
                    </a:lnTo>
                    <a:lnTo>
                      <a:pt x="844" y="0"/>
                    </a:lnTo>
                    <a:moveTo>
                      <a:pt x="1564" y="2447"/>
                    </a:moveTo>
                    <a:lnTo>
                      <a:pt x="1564" y="2447"/>
                    </a:lnTo>
                    <a:lnTo>
                      <a:pt x="1564" y="2321"/>
                    </a:lnTo>
                    <a:moveTo>
                      <a:pt x="1523" y="2447"/>
                    </a:moveTo>
                    <a:lnTo>
                      <a:pt x="1523" y="2447"/>
                    </a:lnTo>
                    <a:lnTo>
                      <a:pt x="1606" y="2447"/>
                    </a:lnTo>
                    <a:moveTo>
                      <a:pt x="1523" y="2321"/>
                    </a:moveTo>
                    <a:lnTo>
                      <a:pt x="1523" y="2321"/>
                    </a:lnTo>
                    <a:lnTo>
                      <a:pt x="1606" y="2321"/>
                    </a:lnTo>
                    <a:moveTo>
                      <a:pt x="2326" y="4968"/>
                    </a:moveTo>
                    <a:lnTo>
                      <a:pt x="2326" y="4968"/>
                    </a:lnTo>
                    <a:lnTo>
                      <a:pt x="2326" y="4552"/>
                    </a:lnTo>
                    <a:moveTo>
                      <a:pt x="2284" y="4968"/>
                    </a:moveTo>
                    <a:lnTo>
                      <a:pt x="2284" y="4968"/>
                    </a:lnTo>
                    <a:lnTo>
                      <a:pt x="2367" y="4968"/>
                    </a:lnTo>
                    <a:moveTo>
                      <a:pt x="2284" y="4552"/>
                    </a:moveTo>
                    <a:lnTo>
                      <a:pt x="2284" y="4552"/>
                    </a:lnTo>
                    <a:lnTo>
                      <a:pt x="2367" y="4552"/>
                    </a:lnTo>
                    <a:moveTo>
                      <a:pt x="3087" y="3177"/>
                    </a:moveTo>
                    <a:lnTo>
                      <a:pt x="3087" y="3177"/>
                    </a:lnTo>
                    <a:lnTo>
                      <a:pt x="3087" y="1192"/>
                    </a:lnTo>
                    <a:moveTo>
                      <a:pt x="3046" y="3177"/>
                    </a:moveTo>
                    <a:lnTo>
                      <a:pt x="3046" y="3177"/>
                    </a:lnTo>
                    <a:lnTo>
                      <a:pt x="3128" y="3177"/>
                    </a:lnTo>
                    <a:moveTo>
                      <a:pt x="3046" y="1192"/>
                    </a:moveTo>
                    <a:lnTo>
                      <a:pt x="3046" y="1192"/>
                    </a:lnTo>
                    <a:lnTo>
                      <a:pt x="3128" y="1192"/>
                    </a:lnTo>
                    <a:moveTo>
                      <a:pt x="3848" y="5395"/>
                    </a:moveTo>
                    <a:lnTo>
                      <a:pt x="3848" y="5395"/>
                    </a:lnTo>
                    <a:lnTo>
                      <a:pt x="3848" y="5161"/>
                    </a:lnTo>
                    <a:moveTo>
                      <a:pt x="3807" y="5395"/>
                    </a:moveTo>
                    <a:lnTo>
                      <a:pt x="3807" y="5395"/>
                    </a:lnTo>
                    <a:lnTo>
                      <a:pt x="3890" y="5395"/>
                    </a:lnTo>
                    <a:moveTo>
                      <a:pt x="3807" y="5161"/>
                    </a:moveTo>
                    <a:lnTo>
                      <a:pt x="3807" y="5161"/>
                    </a:lnTo>
                    <a:lnTo>
                      <a:pt x="3890" y="5161"/>
                    </a:lnTo>
                    <a:moveTo>
                      <a:pt x="4610" y="2439"/>
                    </a:moveTo>
                    <a:lnTo>
                      <a:pt x="4610" y="2439"/>
                    </a:lnTo>
                    <a:lnTo>
                      <a:pt x="4610" y="945"/>
                    </a:lnTo>
                    <a:moveTo>
                      <a:pt x="4568" y="2439"/>
                    </a:moveTo>
                    <a:lnTo>
                      <a:pt x="4568" y="2439"/>
                    </a:lnTo>
                    <a:lnTo>
                      <a:pt x="4651" y="2439"/>
                    </a:lnTo>
                    <a:moveTo>
                      <a:pt x="4568" y="945"/>
                    </a:moveTo>
                    <a:lnTo>
                      <a:pt x="4568" y="945"/>
                    </a:lnTo>
                    <a:lnTo>
                      <a:pt x="4651" y="945"/>
                    </a:lnTo>
                    <a:moveTo>
                      <a:pt x="5371" y="5311"/>
                    </a:moveTo>
                    <a:lnTo>
                      <a:pt x="5371" y="5311"/>
                    </a:lnTo>
                    <a:lnTo>
                      <a:pt x="5371" y="3604"/>
                    </a:lnTo>
                    <a:moveTo>
                      <a:pt x="5330" y="5311"/>
                    </a:moveTo>
                    <a:lnTo>
                      <a:pt x="5330" y="5311"/>
                    </a:lnTo>
                    <a:lnTo>
                      <a:pt x="5412" y="5311"/>
                    </a:lnTo>
                    <a:moveTo>
                      <a:pt x="5330" y="3604"/>
                    </a:moveTo>
                    <a:lnTo>
                      <a:pt x="5330" y="3604"/>
                    </a:lnTo>
                    <a:lnTo>
                      <a:pt x="5412" y="3604"/>
                    </a:lnTo>
                    <a:moveTo>
                      <a:pt x="6132" y="5367"/>
                    </a:moveTo>
                    <a:lnTo>
                      <a:pt x="6132" y="5367"/>
                    </a:lnTo>
                    <a:lnTo>
                      <a:pt x="6132" y="3720"/>
                    </a:lnTo>
                    <a:moveTo>
                      <a:pt x="6091" y="5367"/>
                    </a:moveTo>
                    <a:lnTo>
                      <a:pt x="6091" y="5367"/>
                    </a:lnTo>
                    <a:lnTo>
                      <a:pt x="6174" y="5367"/>
                    </a:lnTo>
                    <a:moveTo>
                      <a:pt x="6091" y="3720"/>
                    </a:moveTo>
                    <a:lnTo>
                      <a:pt x="6091" y="3720"/>
                    </a:lnTo>
                    <a:lnTo>
                      <a:pt x="6174" y="3720"/>
                    </a:lnTo>
                    <a:moveTo>
                      <a:pt x="6894" y="5300"/>
                    </a:moveTo>
                    <a:lnTo>
                      <a:pt x="6894" y="5300"/>
                    </a:lnTo>
                    <a:lnTo>
                      <a:pt x="6894" y="3840"/>
                    </a:lnTo>
                    <a:moveTo>
                      <a:pt x="6852" y="5300"/>
                    </a:moveTo>
                    <a:lnTo>
                      <a:pt x="6852" y="5300"/>
                    </a:lnTo>
                    <a:lnTo>
                      <a:pt x="6935" y="5300"/>
                    </a:lnTo>
                    <a:moveTo>
                      <a:pt x="6852" y="3840"/>
                    </a:moveTo>
                    <a:lnTo>
                      <a:pt x="6852" y="3840"/>
                    </a:lnTo>
                    <a:lnTo>
                      <a:pt x="6935" y="3840"/>
                    </a:lnTo>
                    <a:moveTo>
                      <a:pt x="7655" y="3780"/>
                    </a:moveTo>
                    <a:lnTo>
                      <a:pt x="7655" y="3780"/>
                    </a:lnTo>
                    <a:lnTo>
                      <a:pt x="7655" y="3148"/>
                    </a:lnTo>
                    <a:moveTo>
                      <a:pt x="7614" y="3780"/>
                    </a:moveTo>
                    <a:lnTo>
                      <a:pt x="7614" y="3780"/>
                    </a:lnTo>
                    <a:lnTo>
                      <a:pt x="7696" y="3780"/>
                    </a:lnTo>
                    <a:moveTo>
                      <a:pt x="7614" y="3148"/>
                    </a:moveTo>
                    <a:lnTo>
                      <a:pt x="7614" y="3148"/>
                    </a:lnTo>
                    <a:lnTo>
                      <a:pt x="7696" y="3148"/>
                    </a:lnTo>
                    <a:moveTo>
                      <a:pt x="8416" y="5189"/>
                    </a:moveTo>
                    <a:lnTo>
                      <a:pt x="8416" y="5189"/>
                    </a:lnTo>
                    <a:lnTo>
                      <a:pt x="8416" y="4143"/>
                    </a:lnTo>
                    <a:moveTo>
                      <a:pt x="8375" y="5189"/>
                    </a:moveTo>
                    <a:lnTo>
                      <a:pt x="8375" y="5189"/>
                    </a:lnTo>
                    <a:lnTo>
                      <a:pt x="8458" y="5189"/>
                    </a:lnTo>
                    <a:moveTo>
                      <a:pt x="8375" y="4143"/>
                    </a:moveTo>
                    <a:lnTo>
                      <a:pt x="8375" y="4143"/>
                    </a:lnTo>
                    <a:lnTo>
                      <a:pt x="8458" y="4143"/>
                    </a:lnTo>
                    <a:moveTo>
                      <a:pt x="9178" y="1961"/>
                    </a:moveTo>
                    <a:lnTo>
                      <a:pt x="9178" y="1961"/>
                    </a:lnTo>
                    <a:lnTo>
                      <a:pt x="9178" y="1880"/>
                    </a:lnTo>
                    <a:moveTo>
                      <a:pt x="9136" y="1961"/>
                    </a:moveTo>
                    <a:lnTo>
                      <a:pt x="9136" y="1961"/>
                    </a:lnTo>
                    <a:lnTo>
                      <a:pt x="9219" y="1961"/>
                    </a:lnTo>
                    <a:moveTo>
                      <a:pt x="9136" y="1880"/>
                    </a:moveTo>
                    <a:lnTo>
                      <a:pt x="9136" y="1880"/>
                    </a:lnTo>
                    <a:lnTo>
                      <a:pt x="9219" y="1880"/>
                    </a:lnTo>
                    <a:moveTo>
                      <a:pt x="9939" y="3555"/>
                    </a:moveTo>
                    <a:lnTo>
                      <a:pt x="9939" y="3555"/>
                    </a:lnTo>
                    <a:lnTo>
                      <a:pt x="9939" y="3405"/>
                    </a:lnTo>
                    <a:moveTo>
                      <a:pt x="9898" y="3555"/>
                    </a:moveTo>
                    <a:lnTo>
                      <a:pt x="9898" y="3555"/>
                    </a:lnTo>
                    <a:lnTo>
                      <a:pt x="9980" y="3555"/>
                    </a:lnTo>
                    <a:moveTo>
                      <a:pt x="9898" y="3405"/>
                    </a:moveTo>
                    <a:lnTo>
                      <a:pt x="9898" y="3405"/>
                    </a:lnTo>
                    <a:lnTo>
                      <a:pt x="9980" y="3405"/>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131"/>
              <p:cNvSpPr>
                <a:spLocks/>
              </p:cNvSpPr>
              <p:nvPr/>
            </p:nvSpPr>
            <p:spPr bwMode="auto">
              <a:xfrm>
                <a:off x="1536" y="2649"/>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132"/>
              <p:cNvSpPr>
                <a:spLocks/>
              </p:cNvSpPr>
              <p:nvPr/>
            </p:nvSpPr>
            <p:spPr bwMode="auto">
              <a:xfrm>
                <a:off x="1524" y="2661"/>
                <a:ext cx="24"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133"/>
              <p:cNvSpPr>
                <a:spLocks/>
              </p:cNvSpPr>
              <p:nvPr/>
            </p:nvSpPr>
            <p:spPr bwMode="auto">
              <a:xfrm>
                <a:off x="1760" y="213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Freeform 134"/>
              <p:cNvSpPr>
                <a:spLocks/>
              </p:cNvSpPr>
              <p:nvPr/>
            </p:nvSpPr>
            <p:spPr bwMode="auto">
              <a:xfrm>
                <a:off x="1748" y="2150"/>
                <a:ext cx="24"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135"/>
              <p:cNvSpPr>
                <a:spLocks/>
              </p:cNvSpPr>
              <p:nvPr/>
            </p:nvSpPr>
            <p:spPr bwMode="auto">
              <a:xfrm>
                <a:off x="1984" y="2136"/>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Freeform 136"/>
              <p:cNvSpPr>
                <a:spLocks/>
              </p:cNvSpPr>
              <p:nvPr/>
            </p:nvSpPr>
            <p:spPr bwMode="auto">
              <a:xfrm>
                <a:off x="1972" y="2148"/>
                <a:ext cx="24"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137"/>
              <p:cNvSpPr>
                <a:spLocks/>
              </p:cNvSpPr>
              <p:nvPr/>
            </p:nvSpPr>
            <p:spPr bwMode="auto">
              <a:xfrm>
                <a:off x="2208" y="2826"/>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Freeform 138"/>
              <p:cNvSpPr>
                <a:spLocks/>
              </p:cNvSpPr>
              <p:nvPr/>
            </p:nvSpPr>
            <p:spPr bwMode="auto">
              <a:xfrm>
                <a:off x="2196" y="2838"/>
                <a:ext cx="24"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139"/>
              <p:cNvSpPr>
                <a:spLocks/>
              </p:cNvSpPr>
              <p:nvPr/>
            </p:nvSpPr>
            <p:spPr bwMode="auto">
              <a:xfrm>
                <a:off x="2432" y="207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Freeform 140"/>
              <p:cNvSpPr>
                <a:spLocks/>
              </p:cNvSpPr>
              <p:nvPr/>
            </p:nvSpPr>
            <p:spPr bwMode="auto">
              <a:xfrm>
                <a:off x="2420" y="2090"/>
                <a:ext cx="24"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141"/>
              <p:cNvSpPr>
                <a:spLocks/>
              </p:cNvSpPr>
              <p:nvPr/>
            </p:nvSpPr>
            <p:spPr bwMode="auto">
              <a:xfrm>
                <a:off x="2656" y="2979"/>
                <a:ext cx="0" cy="25"/>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 name="Freeform 142"/>
              <p:cNvSpPr>
                <a:spLocks/>
              </p:cNvSpPr>
              <p:nvPr/>
            </p:nvSpPr>
            <p:spPr bwMode="auto">
              <a:xfrm>
                <a:off x="2644" y="2991"/>
                <a:ext cx="24"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Freeform 143"/>
              <p:cNvSpPr>
                <a:spLocks/>
              </p:cNvSpPr>
              <p:nvPr/>
            </p:nvSpPr>
            <p:spPr bwMode="auto">
              <a:xfrm>
                <a:off x="2880" y="1935"/>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Freeform 144"/>
              <p:cNvSpPr>
                <a:spLocks/>
              </p:cNvSpPr>
              <p:nvPr/>
            </p:nvSpPr>
            <p:spPr bwMode="auto">
              <a:xfrm>
                <a:off x="2868" y="1947"/>
                <a:ext cx="24"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145"/>
              <p:cNvSpPr>
                <a:spLocks/>
              </p:cNvSpPr>
              <p:nvPr/>
            </p:nvSpPr>
            <p:spPr bwMode="auto">
              <a:xfrm>
                <a:off x="3104" y="273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Freeform 146"/>
              <p:cNvSpPr>
                <a:spLocks/>
              </p:cNvSpPr>
              <p:nvPr/>
            </p:nvSpPr>
            <p:spPr bwMode="auto">
              <a:xfrm>
                <a:off x="3092" y="2750"/>
                <a:ext cx="24"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147"/>
              <p:cNvSpPr>
                <a:spLocks/>
              </p:cNvSpPr>
              <p:nvPr/>
            </p:nvSpPr>
            <p:spPr bwMode="auto">
              <a:xfrm>
                <a:off x="3328" y="2763"/>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Freeform 148"/>
              <p:cNvSpPr>
                <a:spLocks/>
              </p:cNvSpPr>
              <p:nvPr/>
            </p:nvSpPr>
            <p:spPr bwMode="auto">
              <a:xfrm>
                <a:off x="3315" y="2775"/>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149"/>
              <p:cNvSpPr>
                <a:spLocks/>
              </p:cNvSpPr>
              <p:nvPr/>
            </p:nvSpPr>
            <p:spPr bwMode="auto">
              <a:xfrm>
                <a:off x="3552" y="2770"/>
                <a:ext cx="0" cy="25"/>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 name="Freeform 150"/>
              <p:cNvSpPr>
                <a:spLocks/>
              </p:cNvSpPr>
              <p:nvPr/>
            </p:nvSpPr>
            <p:spPr bwMode="auto">
              <a:xfrm>
                <a:off x="3540" y="2782"/>
                <a:ext cx="24"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151"/>
              <p:cNvSpPr>
                <a:spLocks/>
              </p:cNvSpPr>
              <p:nvPr/>
            </p:nvSpPr>
            <p:spPr bwMode="auto">
              <a:xfrm>
                <a:off x="3776" y="2449"/>
                <a:ext cx="0" cy="25"/>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Freeform 152"/>
              <p:cNvSpPr>
                <a:spLocks/>
              </p:cNvSpPr>
              <p:nvPr/>
            </p:nvSpPr>
            <p:spPr bwMode="auto">
              <a:xfrm>
                <a:off x="3764" y="2462"/>
                <a:ext cx="24"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Freeform 153"/>
              <p:cNvSpPr>
                <a:spLocks/>
              </p:cNvSpPr>
              <p:nvPr/>
            </p:nvSpPr>
            <p:spPr bwMode="auto">
              <a:xfrm>
                <a:off x="4000" y="2798"/>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Freeform 154"/>
              <p:cNvSpPr>
                <a:spLocks/>
              </p:cNvSpPr>
              <p:nvPr/>
            </p:nvSpPr>
            <p:spPr bwMode="auto">
              <a:xfrm>
                <a:off x="3987" y="2810"/>
                <a:ext cx="25"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155"/>
              <p:cNvSpPr>
                <a:spLocks/>
              </p:cNvSpPr>
              <p:nvPr/>
            </p:nvSpPr>
            <p:spPr bwMode="auto">
              <a:xfrm>
                <a:off x="4224" y="2001"/>
                <a:ext cx="0" cy="25"/>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Freeform 156"/>
              <p:cNvSpPr>
                <a:spLocks/>
              </p:cNvSpPr>
              <p:nvPr/>
            </p:nvSpPr>
            <p:spPr bwMode="auto">
              <a:xfrm>
                <a:off x="4212" y="2014"/>
                <a:ext cx="24"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157"/>
              <p:cNvSpPr>
                <a:spLocks/>
              </p:cNvSpPr>
              <p:nvPr/>
            </p:nvSpPr>
            <p:spPr bwMode="auto">
              <a:xfrm>
                <a:off x="4448" y="2454"/>
                <a:ext cx="0" cy="24"/>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Freeform 158"/>
              <p:cNvSpPr>
                <a:spLocks/>
              </p:cNvSpPr>
              <p:nvPr/>
            </p:nvSpPr>
            <p:spPr bwMode="auto">
              <a:xfrm>
                <a:off x="4436" y="2466"/>
                <a:ext cx="24"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159"/>
              <p:cNvSpPr>
                <a:spLocks noEditPoints="1"/>
              </p:cNvSpPr>
              <p:nvPr/>
            </p:nvSpPr>
            <p:spPr bwMode="auto">
              <a:xfrm>
                <a:off x="3503" y="1471"/>
                <a:ext cx="100" cy="106"/>
              </a:xfrm>
              <a:custGeom>
                <a:avLst/>
                <a:gdLst>
                  <a:gd name="T0" fmla="*/ 168 w 337"/>
                  <a:gd name="T1" fmla="*/ 0 h 366"/>
                  <a:gd name="T2" fmla="*/ 168 w 337"/>
                  <a:gd name="T3" fmla="*/ 0 h 366"/>
                  <a:gd name="T4" fmla="*/ 0 w 337"/>
                  <a:gd name="T5" fmla="*/ 183 h 366"/>
                  <a:gd name="T6" fmla="*/ 168 w 337"/>
                  <a:gd name="T7" fmla="*/ 366 h 366"/>
                  <a:gd name="T8" fmla="*/ 277 w 337"/>
                  <a:gd name="T9" fmla="*/ 329 h 366"/>
                  <a:gd name="T10" fmla="*/ 337 w 337"/>
                  <a:gd name="T11" fmla="*/ 185 h 366"/>
                  <a:gd name="T12" fmla="*/ 168 w 337"/>
                  <a:gd name="T13" fmla="*/ 0 h 366"/>
                  <a:gd name="T14" fmla="*/ 168 w 337"/>
                  <a:gd name="T15" fmla="*/ 39 h 366"/>
                  <a:gd name="T16" fmla="*/ 168 w 337"/>
                  <a:gd name="T17" fmla="*/ 39 h 366"/>
                  <a:gd name="T18" fmla="*/ 292 w 337"/>
                  <a:gd name="T19" fmla="*/ 184 h 366"/>
                  <a:gd name="T20" fmla="*/ 168 w 337"/>
                  <a:gd name="T21" fmla="*/ 326 h 366"/>
                  <a:gd name="T22" fmla="*/ 44 w 337"/>
                  <a:gd name="T23" fmla="*/ 183 h 366"/>
                  <a:gd name="T24" fmla="*/ 168 w 337"/>
                  <a:gd name="T25" fmla="*/ 3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 h="366">
                    <a:moveTo>
                      <a:pt x="168" y="0"/>
                    </a:moveTo>
                    <a:lnTo>
                      <a:pt x="168" y="0"/>
                    </a:lnTo>
                    <a:cubicBezTo>
                      <a:pt x="68" y="0"/>
                      <a:pt x="0" y="73"/>
                      <a:pt x="0" y="183"/>
                    </a:cubicBezTo>
                    <a:cubicBezTo>
                      <a:pt x="0" y="292"/>
                      <a:pt x="68" y="366"/>
                      <a:pt x="168" y="366"/>
                    </a:cubicBezTo>
                    <a:cubicBezTo>
                      <a:pt x="211" y="366"/>
                      <a:pt x="248" y="353"/>
                      <a:pt x="277" y="329"/>
                    </a:cubicBezTo>
                    <a:cubicBezTo>
                      <a:pt x="315" y="297"/>
                      <a:pt x="337" y="242"/>
                      <a:pt x="337" y="185"/>
                    </a:cubicBezTo>
                    <a:cubicBezTo>
                      <a:pt x="337" y="73"/>
                      <a:pt x="270" y="0"/>
                      <a:pt x="168" y="0"/>
                    </a:cubicBezTo>
                    <a:close/>
                    <a:moveTo>
                      <a:pt x="168" y="39"/>
                    </a:moveTo>
                    <a:lnTo>
                      <a:pt x="168" y="39"/>
                    </a:lnTo>
                    <a:cubicBezTo>
                      <a:pt x="244" y="39"/>
                      <a:pt x="292" y="96"/>
                      <a:pt x="292" y="184"/>
                    </a:cubicBezTo>
                    <a:cubicBezTo>
                      <a:pt x="292" y="269"/>
                      <a:pt x="242" y="326"/>
                      <a:pt x="168" y="326"/>
                    </a:cubicBezTo>
                    <a:cubicBezTo>
                      <a:pt x="94" y="326"/>
                      <a:pt x="44" y="269"/>
                      <a:pt x="44" y="183"/>
                    </a:cubicBezTo>
                    <a:cubicBezTo>
                      <a:pt x="44" y="96"/>
                      <a:pt x="94" y="39"/>
                      <a:pt x="168" y="3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60"/>
              <p:cNvSpPr>
                <a:spLocks noEditPoints="1"/>
              </p:cNvSpPr>
              <p:nvPr/>
            </p:nvSpPr>
            <p:spPr bwMode="auto">
              <a:xfrm>
                <a:off x="3616" y="1499"/>
                <a:ext cx="66" cy="105"/>
              </a:xfrm>
              <a:custGeom>
                <a:avLst/>
                <a:gdLst>
                  <a:gd name="T0" fmla="*/ 0 w 225"/>
                  <a:gd name="T1" fmla="*/ 363 h 363"/>
                  <a:gd name="T2" fmla="*/ 0 w 225"/>
                  <a:gd name="T3" fmla="*/ 363 h 363"/>
                  <a:gd name="T4" fmla="*/ 40 w 225"/>
                  <a:gd name="T5" fmla="*/ 363 h 363"/>
                  <a:gd name="T6" fmla="*/ 40 w 225"/>
                  <a:gd name="T7" fmla="*/ 232 h 363"/>
                  <a:gd name="T8" fmla="*/ 117 w 225"/>
                  <a:gd name="T9" fmla="*/ 270 h 363"/>
                  <a:gd name="T10" fmla="*/ 225 w 225"/>
                  <a:gd name="T11" fmla="*/ 137 h 363"/>
                  <a:gd name="T12" fmla="*/ 117 w 225"/>
                  <a:gd name="T13" fmla="*/ 0 h 363"/>
                  <a:gd name="T14" fmla="*/ 37 w 225"/>
                  <a:gd name="T15" fmla="*/ 45 h 363"/>
                  <a:gd name="T16" fmla="*/ 37 w 225"/>
                  <a:gd name="T17" fmla="*/ 8 h 363"/>
                  <a:gd name="T18" fmla="*/ 0 w 225"/>
                  <a:gd name="T19" fmla="*/ 8 h 363"/>
                  <a:gd name="T20" fmla="*/ 0 w 225"/>
                  <a:gd name="T21" fmla="*/ 363 h 363"/>
                  <a:gd name="T22" fmla="*/ 110 w 225"/>
                  <a:gd name="T23" fmla="*/ 38 h 363"/>
                  <a:gd name="T24" fmla="*/ 110 w 225"/>
                  <a:gd name="T25" fmla="*/ 38 h 363"/>
                  <a:gd name="T26" fmla="*/ 183 w 225"/>
                  <a:gd name="T27" fmla="*/ 136 h 363"/>
                  <a:gd name="T28" fmla="*/ 110 w 225"/>
                  <a:gd name="T29" fmla="*/ 232 h 363"/>
                  <a:gd name="T30" fmla="*/ 40 w 225"/>
                  <a:gd name="T31" fmla="*/ 135 h 363"/>
                  <a:gd name="T32" fmla="*/ 110 w 225"/>
                  <a:gd name="T33" fmla="*/ 3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363">
                    <a:moveTo>
                      <a:pt x="0" y="363"/>
                    </a:moveTo>
                    <a:lnTo>
                      <a:pt x="0" y="363"/>
                    </a:lnTo>
                    <a:lnTo>
                      <a:pt x="40" y="363"/>
                    </a:lnTo>
                    <a:lnTo>
                      <a:pt x="40" y="232"/>
                    </a:lnTo>
                    <a:cubicBezTo>
                      <a:pt x="61" y="258"/>
                      <a:pt x="85" y="270"/>
                      <a:pt x="117" y="270"/>
                    </a:cubicBezTo>
                    <a:cubicBezTo>
                      <a:pt x="182" y="270"/>
                      <a:pt x="225" y="217"/>
                      <a:pt x="225" y="137"/>
                    </a:cubicBezTo>
                    <a:cubicBezTo>
                      <a:pt x="225" y="53"/>
                      <a:pt x="183" y="0"/>
                      <a:pt x="117" y="0"/>
                    </a:cubicBezTo>
                    <a:cubicBezTo>
                      <a:pt x="83" y="0"/>
                      <a:pt x="55" y="16"/>
                      <a:pt x="37" y="45"/>
                    </a:cubicBezTo>
                    <a:lnTo>
                      <a:pt x="37" y="8"/>
                    </a:lnTo>
                    <a:lnTo>
                      <a:pt x="0" y="8"/>
                    </a:lnTo>
                    <a:lnTo>
                      <a:pt x="0" y="363"/>
                    </a:lnTo>
                    <a:close/>
                    <a:moveTo>
                      <a:pt x="110" y="38"/>
                    </a:moveTo>
                    <a:lnTo>
                      <a:pt x="110" y="38"/>
                    </a:lnTo>
                    <a:cubicBezTo>
                      <a:pt x="154" y="38"/>
                      <a:pt x="183" y="76"/>
                      <a:pt x="183" y="136"/>
                    </a:cubicBezTo>
                    <a:cubicBezTo>
                      <a:pt x="183" y="193"/>
                      <a:pt x="154" y="232"/>
                      <a:pt x="110" y="232"/>
                    </a:cubicBezTo>
                    <a:cubicBezTo>
                      <a:pt x="68" y="232"/>
                      <a:pt x="40" y="194"/>
                      <a:pt x="40" y="135"/>
                    </a:cubicBezTo>
                    <a:cubicBezTo>
                      <a:pt x="40" y="76"/>
                      <a:pt x="68" y="38"/>
                      <a:pt x="110"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61"/>
              <p:cNvSpPr>
                <a:spLocks noEditPoints="1"/>
              </p:cNvSpPr>
              <p:nvPr/>
            </p:nvSpPr>
            <p:spPr bwMode="auto">
              <a:xfrm>
                <a:off x="3692" y="1499"/>
                <a:ext cx="67" cy="78"/>
              </a:xfrm>
              <a:custGeom>
                <a:avLst/>
                <a:gdLst>
                  <a:gd name="T0" fmla="*/ 227 w 227"/>
                  <a:gd name="T1" fmla="*/ 146 h 270"/>
                  <a:gd name="T2" fmla="*/ 227 w 227"/>
                  <a:gd name="T3" fmla="*/ 146 h 270"/>
                  <a:gd name="T4" fmla="*/ 217 w 227"/>
                  <a:gd name="T5" fmla="*/ 66 h 270"/>
                  <a:gd name="T6" fmla="*/ 115 w 227"/>
                  <a:gd name="T7" fmla="*/ 0 h 270"/>
                  <a:gd name="T8" fmla="*/ 0 w 227"/>
                  <a:gd name="T9" fmla="*/ 136 h 270"/>
                  <a:gd name="T10" fmla="*/ 114 w 227"/>
                  <a:gd name="T11" fmla="*/ 270 h 270"/>
                  <a:gd name="T12" fmla="*/ 221 w 227"/>
                  <a:gd name="T13" fmla="*/ 182 h 270"/>
                  <a:gd name="T14" fmla="*/ 181 w 227"/>
                  <a:gd name="T15" fmla="*/ 182 h 270"/>
                  <a:gd name="T16" fmla="*/ 116 w 227"/>
                  <a:gd name="T17" fmla="*/ 233 h 270"/>
                  <a:gd name="T18" fmla="*/ 55 w 227"/>
                  <a:gd name="T19" fmla="*/ 200 h 270"/>
                  <a:gd name="T20" fmla="*/ 42 w 227"/>
                  <a:gd name="T21" fmla="*/ 146 h 270"/>
                  <a:gd name="T22" fmla="*/ 227 w 227"/>
                  <a:gd name="T23" fmla="*/ 146 h 270"/>
                  <a:gd name="T24" fmla="*/ 43 w 227"/>
                  <a:gd name="T25" fmla="*/ 114 h 270"/>
                  <a:gd name="T26" fmla="*/ 43 w 227"/>
                  <a:gd name="T27" fmla="*/ 114 h 270"/>
                  <a:gd name="T28" fmla="*/ 115 w 227"/>
                  <a:gd name="T29" fmla="*/ 37 h 270"/>
                  <a:gd name="T30" fmla="*/ 184 w 227"/>
                  <a:gd name="T31" fmla="*/ 111 h 270"/>
                  <a:gd name="T32" fmla="*/ 184 w 227"/>
                  <a:gd name="T33" fmla="*/ 114 h 270"/>
                  <a:gd name="T34" fmla="*/ 43 w 227"/>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7" h="270">
                    <a:moveTo>
                      <a:pt x="227" y="146"/>
                    </a:moveTo>
                    <a:lnTo>
                      <a:pt x="227" y="146"/>
                    </a:lnTo>
                    <a:cubicBezTo>
                      <a:pt x="227" y="108"/>
                      <a:pt x="224" y="85"/>
                      <a:pt x="217" y="66"/>
                    </a:cubicBezTo>
                    <a:cubicBezTo>
                      <a:pt x="200" y="25"/>
                      <a:pt x="162" y="0"/>
                      <a:pt x="115" y="0"/>
                    </a:cubicBezTo>
                    <a:cubicBezTo>
                      <a:pt x="45" y="0"/>
                      <a:pt x="0" y="54"/>
                      <a:pt x="0" y="136"/>
                    </a:cubicBezTo>
                    <a:cubicBezTo>
                      <a:pt x="0" y="219"/>
                      <a:pt x="44" y="270"/>
                      <a:pt x="114" y="270"/>
                    </a:cubicBezTo>
                    <a:cubicBezTo>
                      <a:pt x="172" y="270"/>
                      <a:pt x="211" y="237"/>
                      <a:pt x="221" y="182"/>
                    </a:cubicBezTo>
                    <a:lnTo>
                      <a:pt x="181" y="182"/>
                    </a:lnTo>
                    <a:cubicBezTo>
                      <a:pt x="170" y="215"/>
                      <a:pt x="148" y="233"/>
                      <a:pt x="116" y="233"/>
                    </a:cubicBezTo>
                    <a:cubicBezTo>
                      <a:pt x="90" y="233"/>
                      <a:pt x="69" y="221"/>
                      <a:pt x="55" y="200"/>
                    </a:cubicBezTo>
                    <a:cubicBezTo>
                      <a:pt x="46" y="186"/>
                      <a:pt x="42" y="171"/>
                      <a:pt x="42" y="146"/>
                    </a:cubicBezTo>
                    <a:lnTo>
                      <a:pt x="227" y="146"/>
                    </a:lnTo>
                    <a:close/>
                    <a:moveTo>
                      <a:pt x="43" y="114"/>
                    </a:moveTo>
                    <a:lnTo>
                      <a:pt x="43" y="114"/>
                    </a:lnTo>
                    <a:cubicBezTo>
                      <a:pt x="46" y="67"/>
                      <a:pt x="74" y="37"/>
                      <a:pt x="115" y="37"/>
                    </a:cubicBezTo>
                    <a:cubicBezTo>
                      <a:pt x="154" y="37"/>
                      <a:pt x="184" y="70"/>
                      <a:pt x="184" y="111"/>
                    </a:cubicBezTo>
                    <a:cubicBezTo>
                      <a:pt x="184" y="112"/>
                      <a:pt x="184" y="113"/>
                      <a:pt x="184" y="114"/>
                    </a:cubicBezTo>
                    <a:lnTo>
                      <a:pt x="43"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62"/>
              <p:cNvSpPr>
                <a:spLocks/>
              </p:cNvSpPr>
              <p:nvPr/>
            </p:nvSpPr>
            <p:spPr bwMode="auto">
              <a:xfrm>
                <a:off x="3775" y="1499"/>
                <a:ext cx="59" cy="75"/>
              </a:xfrm>
              <a:custGeom>
                <a:avLst/>
                <a:gdLst>
                  <a:gd name="T0" fmla="*/ 0 w 200"/>
                  <a:gd name="T1" fmla="*/ 8 h 259"/>
                  <a:gd name="T2" fmla="*/ 0 w 200"/>
                  <a:gd name="T3" fmla="*/ 8 h 259"/>
                  <a:gd name="T4" fmla="*/ 0 w 200"/>
                  <a:gd name="T5" fmla="*/ 259 h 259"/>
                  <a:gd name="T6" fmla="*/ 41 w 200"/>
                  <a:gd name="T7" fmla="*/ 259 h 259"/>
                  <a:gd name="T8" fmla="*/ 41 w 200"/>
                  <a:gd name="T9" fmla="*/ 120 h 259"/>
                  <a:gd name="T10" fmla="*/ 109 w 200"/>
                  <a:gd name="T11" fmla="*/ 35 h 259"/>
                  <a:gd name="T12" fmla="*/ 160 w 200"/>
                  <a:gd name="T13" fmla="*/ 85 h 259"/>
                  <a:gd name="T14" fmla="*/ 160 w 200"/>
                  <a:gd name="T15" fmla="*/ 259 h 259"/>
                  <a:gd name="T16" fmla="*/ 200 w 200"/>
                  <a:gd name="T17" fmla="*/ 259 h 259"/>
                  <a:gd name="T18" fmla="*/ 200 w 200"/>
                  <a:gd name="T19" fmla="*/ 69 h 259"/>
                  <a:gd name="T20" fmla="*/ 121 w 200"/>
                  <a:gd name="T21" fmla="*/ 0 h 259"/>
                  <a:gd name="T22" fmla="*/ 37 w 200"/>
                  <a:gd name="T23" fmla="*/ 50 h 259"/>
                  <a:gd name="T24" fmla="*/ 37 w 200"/>
                  <a:gd name="T25" fmla="*/ 8 h 259"/>
                  <a:gd name="T26" fmla="*/ 0 w 200"/>
                  <a:gd name="T27"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59">
                    <a:moveTo>
                      <a:pt x="0" y="8"/>
                    </a:moveTo>
                    <a:lnTo>
                      <a:pt x="0" y="8"/>
                    </a:lnTo>
                    <a:lnTo>
                      <a:pt x="0" y="259"/>
                    </a:lnTo>
                    <a:lnTo>
                      <a:pt x="41" y="259"/>
                    </a:lnTo>
                    <a:lnTo>
                      <a:pt x="41" y="120"/>
                    </a:lnTo>
                    <a:cubicBezTo>
                      <a:pt x="41" y="69"/>
                      <a:pt x="67" y="35"/>
                      <a:pt x="109" y="35"/>
                    </a:cubicBezTo>
                    <a:cubicBezTo>
                      <a:pt x="140" y="35"/>
                      <a:pt x="160" y="54"/>
                      <a:pt x="160" y="85"/>
                    </a:cubicBezTo>
                    <a:lnTo>
                      <a:pt x="160" y="259"/>
                    </a:lnTo>
                    <a:lnTo>
                      <a:pt x="200" y="259"/>
                    </a:lnTo>
                    <a:lnTo>
                      <a:pt x="200" y="69"/>
                    </a:lnTo>
                    <a:cubicBezTo>
                      <a:pt x="200" y="27"/>
                      <a:pt x="169" y="0"/>
                      <a:pt x="121" y="0"/>
                    </a:cubicBezTo>
                    <a:cubicBezTo>
                      <a:pt x="83" y="0"/>
                      <a:pt x="59" y="15"/>
                      <a:pt x="37" y="50"/>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163"/>
              <p:cNvSpPr>
                <a:spLocks noEditPoints="1"/>
              </p:cNvSpPr>
              <p:nvPr/>
            </p:nvSpPr>
            <p:spPr bwMode="auto">
              <a:xfrm>
                <a:off x="3857" y="1472"/>
                <a:ext cx="82" cy="102"/>
              </a:xfrm>
              <a:custGeom>
                <a:avLst/>
                <a:gdLst>
                  <a:gd name="T0" fmla="*/ 45 w 281"/>
                  <a:gd name="T1" fmla="*/ 199 h 350"/>
                  <a:gd name="T2" fmla="*/ 45 w 281"/>
                  <a:gd name="T3" fmla="*/ 199 h 350"/>
                  <a:gd name="T4" fmla="*/ 160 w 281"/>
                  <a:gd name="T5" fmla="*/ 199 h 350"/>
                  <a:gd name="T6" fmla="*/ 217 w 281"/>
                  <a:gd name="T7" fmla="*/ 261 h 350"/>
                  <a:gd name="T8" fmla="*/ 217 w 281"/>
                  <a:gd name="T9" fmla="*/ 293 h 350"/>
                  <a:gd name="T10" fmla="*/ 227 w 281"/>
                  <a:gd name="T11" fmla="*/ 350 h 350"/>
                  <a:gd name="T12" fmla="*/ 281 w 281"/>
                  <a:gd name="T13" fmla="*/ 350 h 350"/>
                  <a:gd name="T14" fmla="*/ 281 w 281"/>
                  <a:gd name="T15" fmla="*/ 338 h 350"/>
                  <a:gd name="T16" fmla="*/ 260 w 281"/>
                  <a:gd name="T17" fmla="*/ 268 h 350"/>
                  <a:gd name="T18" fmla="*/ 212 w 281"/>
                  <a:gd name="T19" fmla="*/ 177 h 350"/>
                  <a:gd name="T20" fmla="*/ 268 w 281"/>
                  <a:gd name="T21" fmla="*/ 94 h 350"/>
                  <a:gd name="T22" fmla="*/ 161 w 281"/>
                  <a:gd name="T23" fmla="*/ 0 h 350"/>
                  <a:gd name="T24" fmla="*/ 0 w 281"/>
                  <a:gd name="T25" fmla="*/ 0 h 350"/>
                  <a:gd name="T26" fmla="*/ 0 w 281"/>
                  <a:gd name="T27" fmla="*/ 350 h 350"/>
                  <a:gd name="T28" fmla="*/ 45 w 281"/>
                  <a:gd name="T29" fmla="*/ 350 h 350"/>
                  <a:gd name="T30" fmla="*/ 45 w 281"/>
                  <a:gd name="T31" fmla="*/ 199 h 350"/>
                  <a:gd name="T32" fmla="*/ 45 w 281"/>
                  <a:gd name="T33" fmla="*/ 160 h 350"/>
                  <a:gd name="T34" fmla="*/ 45 w 281"/>
                  <a:gd name="T35" fmla="*/ 160 h 350"/>
                  <a:gd name="T36" fmla="*/ 45 w 281"/>
                  <a:gd name="T37" fmla="*/ 40 h 350"/>
                  <a:gd name="T38" fmla="*/ 153 w 281"/>
                  <a:gd name="T39" fmla="*/ 40 h 350"/>
                  <a:gd name="T40" fmla="*/ 203 w 281"/>
                  <a:gd name="T41" fmla="*/ 53 h 350"/>
                  <a:gd name="T42" fmla="*/ 221 w 281"/>
                  <a:gd name="T43" fmla="*/ 100 h 350"/>
                  <a:gd name="T44" fmla="*/ 153 w 281"/>
                  <a:gd name="T45" fmla="*/ 160 h 350"/>
                  <a:gd name="T46" fmla="*/ 45 w 281"/>
                  <a:gd name="T47" fmla="*/ 16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350">
                    <a:moveTo>
                      <a:pt x="45" y="199"/>
                    </a:moveTo>
                    <a:lnTo>
                      <a:pt x="45" y="199"/>
                    </a:lnTo>
                    <a:lnTo>
                      <a:pt x="160" y="199"/>
                    </a:lnTo>
                    <a:cubicBezTo>
                      <a:pt x="199" y="199"/>
                      <a:pt x="217" y="218"/>
                      <a:pt x="217" y="261"/>
                    </a:cubicBezTo>
                    <a:lnTo>
                      <a:pt x="217" y="293"/>
                    </a:lnTo>
                    <a:cubicBezTo>
                      <a:pt x="217" y="314"/>
                      <a:pt x="221" y="335"/>
                      <a:pt x="227" y="350"/>
                    </a:cubicBezTo>
                    <a:lnTo>
                      <a:pt x="281" y="350"/>
                    </a:lnTo>
                    <a:lnTo>
                      <a:pt x="281" y="338"/>
                    </a:lnTo>
                    <a:cubicBezTo>
                      <a:pt x="264" y="327"/>
                      <a:pt x="261" y="315"/>
                      <a:pt x="260" y="268"/>
                    </a:cubicBezTo>
                    <a:cubicBezTo>
                      <a:pt x="259" y="211"/>
                      <a:pt x="250" y="193"/>
                      <a:pt x="212" y="177"/>
                    </a:cubicBezTo>
                    <a:cubicBezTo>
                      <a:pt x="252" y="158"/>
                      <a:pt x="268" y="133"/>
                      <a:pt x="268" y="94"/>
                    </a:cubicBezTo>
                    <a:cubicBezTo>
                      <a:pt x="268" y="33"/>
                      <a:pt x="230" y="0"/>
                      <a:pt x="161" y="0"/>
                    </a:cubicBezTo>
                    <a:lnTo>
                      <a:pt x="0" y="0"/>
                    </a:lnTo>
                    <a:lnTo>
                      <a:pt x="0" y="350"/>
                    </a:lnTo>
                    <a:lnTo>
                      <a:pt x="45" y="350"/>
                    </a:lnTo>
                    <a:lnTo>
                      <a:pt x="45" y="199"/>
                    </a:lnTo>
                    <a:close/>
                    <a:moveTo>
                      <a:pt x="45" y="160"/>
                    </a:moveTo>
                    <a:lnTo>
                      <a:pt x="45" y="160"/>
                    </a:lnTo>
                    <a:lnTo>
                      <a:pt x="45" y="40"/>
                    </a:lnTo>
                    <a:lnTo>
                      <a:pt x="153" y="40"/>
                    </a:lnTo>
                    <a:cubicBezTo>
                      <a:pt x="177" y="40"/>
                      <a:pt x="192" y="43"/>
                      <a:pt x="203" y="53"/>
                    </a:cubicBezTo>
                    <a:cubicBezTo>
                      <a:pt x="215" y="63"/>
                      <a:pt x="221" y="79"/>
                      <a:pt x="221" y="100"/>
                    </a:cubicBezTo>
                    <a:cubicBezTo>
                      <a:pt x="221" y="141"/>
                      <a:pt x="200" y="160"/>
                      <a:pt x="153" y="160"/>
                    </a:cubicBezTo>
                    <a:lnTo>
                      <a:pt x="45" y="16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164"/>
              <p:cNvSpPr>
                <a:spLocks/>
              </p:cNvSpPr>
              <p:nvPr/>
            </p:nvSpPr>
            <p:spPr bwMode="auto">
              <a:xfrm>
                <a:off x="3958" y="1472"/>
                <a:ext cx="69" cy="102"/>
              </a:xfrm>
              <a:custGeom>
                <a:avLst/>
                <a:gdLst>
                  <a:gd name="T0" fmla="*/ 45 w 235"/>
                  <a:gd name="T1" fmla="*/ 190 h 350"/>
                  <a:gd name="T2" fmla="*/ 45 w 235"/>
                  <a:gd name="T3" fmla="*/ 190 h 350"/>
                  <a:gd name="T4" fmla="*/ 212 w 235"/>
                  <a:gd name="T5" fmla="*/ 190 h 350"/>
                  <a:gd name="T6" fmla="*/ 212 w 235"/>
                  <a:gd name="T7" fmla="*/ 151 h 350"/>
                  <a:gd name="T8" fmla="*/ 45 w 235"/>
                  <a:gd name="T9" fmla="*/ 151 h 350"/>
                  <a:gd name="T10" fmla="*/ 45 w 235"/>
                  <a:gd name="T11" fmla="*/ 40 h 350"/>
                  <a:gd name="T12" fmla="*/ 235 w 235"/>
                  <a:gd name="T13" fmla="*/ 40 h 350"/>
                  <a:gd name="T14" fmla="*/ 235 w 235"/>
                  <a:gd name="T15" fmla="*/ 0 h 350"/>
                  <a:gd name="T16" fmla="*/ 0 w 235"/>
                  <a:gd name="T17" fmla="*/ 0 h 350"/>
                  <a:gd name="T18" fmla="*/ 0 w 235"/>
                  <a:gd name="T19" fmla="*/ 350 h 350"/>
                  <a:gd name="T20" fmla="*/ 45 w 235"/>
                  <a:gd name="T21" fmla="*/ 350 h 350"/>
                  <a:gd name="T22" fmla="*/ 45 w 235"/>
                  <a:gd name="T23" fmla="*/ 19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350">
                    <a:moveTo>
                      <a:pt x="45" y="190"/>
                    </a:moveTo>
                    <a:lnTo>
                      <a:pt x="45" y="190"/>
                    </a:lnTo>
                    <a:lnTo>
                      <a:pt x="212" y="190"/>
                    </a:lnTo>
                    <a:lnTo>
                      <a:pt x="212" y="151"/>
                    </a:lnTo>
                    <a:lnTo>
                      <a:pt x="45" y="151"/>
                    </a:lnTo>
                    <a:lnTo>
                      <a:pt x="45" y="40"/>
                    </a:lnTo>
                    <a:lnTo>
                      <a:pt x="235" y="40"/>
                    </a:lnTo>
                    <a:lnTo>
                      <a:pt x="235" y="0"/>
                    </a:lnTo>
                    <a:lnTo>
                      <a:pt x="0" y="0"/>
                    </a:lnTo>
                    <a:lnTo>
                      <a:pt x="0" y="350"/>
                    </a:lnTo>
                    <a:lnTo>
                      <a:pt x="45" y="350"/>
                    </a:lnTo>
                    <a:lnTo>
                      <a:pt x="45" y="19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165"/>
              <p:cNvSpPr>
                <a:spLocks/>
              </p:cNvSpPr>
              <p:nvPr/>
            </p:nvSpPr>
            <p:spPr bwMode="auto">
              <a:xfrm>
                <a:off x="4116" y="1493"/>
                <a:ext cx="364" cy="69"/>
              </a:xfrm>
              <a:custGeom>
                <a:avLst/>
                <a:gdLst>
                  <a:gd name="T0" fmla="*/ 0 w 1236"/>
                  <a:gd name="T1" fmla="*/ 0 h 240"/>
                  <a:gd name="T2" fmla="*/ 0 w 1236"/>
                  <a:gd name="T3" fmla="*/ 0 h 240"/>
                  <a:gd name="T4" fmla="*/ 0 w 1236"/>
                  <a:gd name="T5" fmla="*/ 240 h 240"/>
                  <a:gd name="T6" fmla="*/ 1236 w 1236"/>
                  <a:gd name="T7" fmla="*/ 240 h 240"/>
                  <a:gd name="T8" fmla="*/ 1236 w 1236"/>
                  <a:gd name="T9" fmla="*/ 0 h 240"/>
                  <a:gd name="T10" fmla="*/ 0 w 1236"/>
                  <a:gd name="T11" fmla="*/ 0 h 240"/>
                </a:gdLst>
                <a:ahLst/>
                <a:cxnLst>
                  <a:cxn ang="0">
                    <a:pos x="T0" y="T1"/>
                  </a:cxn>
                  <a:cxn ang="0">
                    <a:pos x="T2" y="T3"/>
                  </a:cxn>
                  <a:cxn ang="0">
                    <a:pos x="T4" y="T5"/>
                  </a:cxn>
                  <a:cxn ang="0">
                    <a:pos x="T6" y="T7"/>
                  </a:cxn>
                  <a:cxn ang="0">
                    <a:pos x="T8" y="T9"/>
                  </a:cxn>
                  <a:cxn ang="0">
                    <a:pos x="T10" y="T11"/>
                  </a:cxn>
                </a:cxnLst>
                <a:rect l="0" t="0" r="r" b="b"/>
                <a:pathLst>
                  <a:path w="1236" h="240">
                    <a:moveTo>
                      <a:pt x="0" y="0"/>
                    </a:moveTo>
                    <a:lnTo>
                      <a:pt x="0" y="0"/>
                    </a:lnTo>
                    <a:lnTo>
                      <a:pt x="0" y="240"/>
                    </a:lnTo>
                    <a:lnTo>
                      <a:pt x="1236" y="240"/>
                    </a:lnTo>
                    <a:lnTo>
                      <a:pt x="1236"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166"/>
              <p:cNvSpPr>
                <a:spLocks noEditPoints="1"/>
              </p:cNvSpPr>
              <p:nvPr/>
            </p:nvSpPr>
            <p:spPr bwMode="auto">
              <a:xfrm>
                <a:off x="4116" y="1493"/>
                <a:ext cx="364" cy="69"/>
              </a:xfrm>
              <a:custGeom>
                <a:avLst/>
                <a:gdLst>
                  <a:gd name="T0" fmla="*/ 0 w 1236"/>
                  <a:gd name="T1" fmla="*/ 33 h 240"/>
                  <a:gd name="T2" fmla="*/ 0 w 1236"/>
                  <a:gd name="T3" fmla="*/ 100 h 240"/>
                  <a:gd name="T4" fmla="*/ 0 w 1236"/>
                  <a:gd name="T5" fmla="*/ 146 h 240"/>
                  <a:gd name="T6" fmla="*/ 0 w 1236"/>
                  <a:gd name="T7" fmla="*/ 200 h 240"/>
                  <a:gd name="T8" fmla="*/ 7 w 1236"/>
                  <a:gd name="T9" fmla="*/ 240 h 240"/>
                  <a:gd name="T10" fmla="*/ 60 w 1236"/>
                  <a:gd name="T11" fmla="*/ 240 h 240"/>
                  <a:gd name="T12" fmla="*/ 127 w 1236"/>
                  <a:gd name="T13" fmla="*/ 240 h 240"/>
                  <a:gd name="T14" fmla="*/ 174 w 1236"/>
                  <a:gd name="T15" fmla="*/ 240 h 240"/>
                  <a:gd name="T16" fmla="*/ 227 w 1236"/>
                  <a:gd name="T17" fmla="*/ 240 h 240"/>
                  <a:gd name="T18" fmla="*/ 294 w 1236"/>
                  <a:gd name="T19" fmla="*/ 240 h 240"/>
                  <a:gd name="T20" fmla="*/ 340 w 1236"/>
                  <a:gd name="T21" fmla="*/ 240 h 240"/>
                  <a:gd name="T22" fmla="*/ 394 w 1236"/>
                  <a:gd name="T23" fmla="*/ 240 h 240"/>
                  <a:gd name="T24" fmla="*/ 460 w 1236"/>
                  <a:gd name="T25" fmla="*/ 240 h 240"/>
                  <a:gd name="T26" fmla="*/ 507 w 1236"/>
                  <a:gd name="T27" fmla="*/ 240 h 240"/>
                  <a:gd name="T28" fmla="*/ 560 w 1236"/>
                  <a:gd name="T29" fmla="*/ 240 h 240"/>
                  <a:gd name="T30" fmla="*/ 627 w 1236"/>
                  <a:gd name="T31" fmla="*/ 240 h 240"/>
                  <a:gd name="T32" fmla="*/ 674 w 1236"/>
                  <a:gd name="T33" fmla="*/ 240 h 240"/>
                  <a:gd name="T34" fmla="*/ 727 w 1236"/>
                  <a:gd name="T35" fmla="*/ 240 h 240"/>
                  <a:gd name="T36" fmla="*/ 794 w 1236"/>
                  <a:gd name="T37" fmla="*/ 240 h 240"/>
                  <a:gd name="T38" fmla="*/ 840 w 1236"/>
                  <a:gd name="T39" fmla="*/ 240 h 240"/>
                  <a:gd name="T40" fmla="*/ 894 w 1236"/>
                  <a:gd name="T41" fmla="*/ 240 h 240"/>
                  <a:gd name="T42" fmla="*/ 960 w 1236"/>
                  <a:gd name="T43" fmla="*/ 240 h 240"/>
                  <a:gd name="T44" fmla="*/ 1007 w 1236"/>
                  <a:gd name="T45" fmla="*/ 240 h 240"/>
                  <a:gd name="T46" fmla="*/ 1060 w 1236"/>
                  <a:gd name="T47" fmla="*/ 240 h 240"/>
                  <a:gd name="T48" fmla="*/ 1127 w 1236"/>
                  <a:gd name="T49" fmla="*/ 240 h 240"/>
                  <a:gd name="T50" fmla="*/ 1174 w 1236"/>
                  <a:gd name="T51" fmla="*/ 240 h 240"/>
                  <a:gd name="T52" fmla="*/ 1227 w 1236"/>
                  <a:gd name="T53" fmla="*/ 240 h 240"/>
                  <a:gd name="T54" fmla="*/ 1236 w 1236"/>
                  <a:gd name="T55" fmla="*/ 202 h 240"/>
                  <a:gd name="T56" fmla="*/ 1236 w 1236"/>
                  <a:gd name="T57" fmla="*/ 149 h 240"/>
                  <a:gd name="T58" fmla="*/ 1236 w 1236"/>
                  <a:gd name="T59" fmla="*/ 82 h 240"/>
                  <a:gd name="T60" fmla="*/ 1236 w 1236"/>
                  <a:gd name="T61" fmla="*/ 36 h 240"/>
                  <a:gd name="T62" fmla="*/ 1219 w 1236"/>
                  <a:gd name="T63" fmla="*/ 0 h 240"/>
                  <a:gd name="T64" fmla="*/ 1152 w 1236"/>
                  <a:gd name="T65" fmla="*/ 0 h 240"/>
                  <a:gd name="T66" fmla="*/ 1106 w 1236"/>
                  <a:gd name="T67" fmla="*/ 0 h 240"/>
                  <a:gd name="T68" fmla="*/ 1052 w 1236"/>
                  <a:gd name="T69" fmla="*/ 0 h 240"/>
                  <a:gd name="T70" fmla="*/ 986 w 1236"/>
                  <a:gd name="T71" fmla="*/ 0 h 240"/>
                  <a:gd name="T72" fmla="*/ 939 w 1236"/>
                  <a:gd name="T73" fmla="*/ 0 h 240"/>
                  <a:gd name="T74" fmla="*/ 886 w 1236"/>
                  <a:gd name="T75" fmla="*/ 0 h 240"/>
                  <a:gd name="T76" fmla="*/ 819 w 1236"/>
                  <a:gd name="T77" fmla="*/ 0 h 240"/>
                  <a:gd name="T78" fmla="*/ 772 w 1236"/>
                  <a:gd name="T79" fmla="*/ 0 h 240"/>
                  <a:gd name="T80" fmla="*/ 719 w 1236"/>
                  <a:gd name="T81" fmla="*/ 0 h 240"/>
                  <a:gd name="T82" fmla="*/ 652 w 1236"/>
                  <a:gd name="T83" fmla="*/ 0 h 240"/>
                  <a:gd name="T84" fmla="*/ 606 w 1236"/>
                  <a:gd name="T85" fmla="*/ 0 h 240"/>
                  <a:gd name="T86" fmla="*/ 552 w 1236"/>
                  <a:gd name="T87" fmla="*/ 0 h 240"/>
                  <a:gd name="T88" fmla="*/ 486 w 1236"/>
                  <a:gd name="T89" fmla="*/ 0 h 240"/>
                  <a:gd name="T90" fmla="*/ 439 w 1236"/>
                  <a:gd name="T91" fmla="*/ 0 h 240"/>
                  <a:gd name="T92" fmla="*/ 386 w 1236"/>
                  <a:gd name="T93" fmla="*/ 0 h 240"/>
                  <a:gd name="T94" fmla="*/ 319 w 1236"/>
                  <a:gd name="T95" fmla="*/ 0 h 240"/>
                  <a:gd name="T96" fmla="*/ 272 w 1236"/>
                  <a:gd name="T97" fmla="*/ 0 h 240"/>
                  <a:gd name="T98" fmla="*/ 219 w 1236"/>
                  <a:gd name="T99" fmla="*/ 0 h 240"/>
                  <a:gd name="T100" fmla="*/ 152 w 1236"/>
                  <a:gd name="T101" fmla="*/ 0 h 240"/>
                  <a:gd name="T102" fmla="*/ 106 w 1236"/>
                  <a:gd name="T103" fmla="*/ 0 h 240"/>
                  <a:gd name="T104" fmla="*/ 52 w 1236"/>
                  <a:gd name="T10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240">
                    <a:moveTo>
                      <a:pt x="0" y="0"/>
                    </a:moveTo>
                    <a:lnTo>
                      <a:pt x="0" y="0"/>
                    </a:lnTo>
                    <a:lnTo>
                      <a:pt x="0" y="13"/>
                    </a:lnTo>
                    <a:moveTo>
                      <a:pt x="0" y="33"/>
                    </a:moveTo>
                    <a:lnTo>
                      <a:pt x="0" y="33"/>
                    </a:lnTo>
                    <a:lnTo>
                      <a:pt x="0" y="46"/>
                    </a:lnTo>
                    <a:moveTo>
                      <a:pt x="0" y="66"/>
                    </a:moveTo>
                    <a:lnTo>
                      <a:pt x="0" y="66"/>
                    </a:lnTo>
                    <a:lnTo>
                      <a:pt x="0" y="80"/>
                    </a:lnTo>
                    <a:moveTo>
                      <a:pt x="0" y="100"/>
                    </a:moveTo>
                    <a:lnTo>
                      <a:pt x="0" y="100"/>
                    </a:lnTo>
                    <a:lnTo>
                      <a:pt x="0" y="113"/>
                    </a:lnTo>
                    <a:moveTo>
                      <a:pt x="0" y="133"/>
                    </a:moveTo>
                    <a:lnTo>
                      <a:pt x="0" y="133"/>
                    </a:lnTo>
                    <a:lnTo>
                      <a:pt x="0" y="146"/>
                    </a:lnTo>
                    <a:moveTo>
                      <a:pt x="0" y="166"/>
                    </a:moveTo>
                    <a:lnTo>
                      <a:pt x="0" y="166"/>
                    </a:lnTo>
                    <a:lnTo>
                      <a:pt x="0" y="180"/>
                    </a:lnTo>
                    <a:moveTo>
                      <a:pt x="0" y="200"/>
                    </a:moveTo>
                    <a:lnTo>
                      <a:pt x="0" y="200"/>
                    </a:lnTo>
                    <a:lnTo>
                      <a:pt x="0" y="213"/>
                    </a:lnTo>
                    <a:moveTo>
                      <a:pt x="0" y="233"/>
                    </a:moveTo>
                    <a:lnTo>
                      <a:pt x="0" y="233"/>
                    </a:lnTo>
                    <a:lnTo>
                      <a:pt x="0" y="240"/>
                    </a:lnTo>
                    <a:lnTo>
                      <a:pt x="7" y="240"/>
                    </a:lnTo>
                    <a:moveTo>
                      <a:pt x="27" y="240"/>
                    </a:moveTo>
                    <a:lnTo>
                      <a:pt x="27" y="240"/>
                    </a:lnTo>
                    <a:lnTo>
                      <a:pt x="40" y="240"/>
                    </a:lnTo>
                    <a:moveTo>
                      <a:pt x="60" y="240"/>
                    </a:moveTo>
                    <a:lnTo>
                      <a:pt x="60" y="240"/>
                    </a:lnTo>
                    <a:lnTo>
                      <a:pt x="74" y="240"/>
                    </a:lnTo>
                    <a:moveTo>
                      <a:pt x="94" y="240"/>
                    </a:moveTo>
                    <a:lnTo>
                      <a:pt x="94" y="240"/>
                    </a:lnTo>
                    <a:lnTo>
                      <a:pt x="107" y="240"/>
                    </a:lnTo>
                    <a:moveTo>
                      <a:pt x="127" y="240"/>
                    </a:moveTo>
                    <a:lnTo>
                      <a:pt x="127" y="240"/>
                    </a:lnTo>
                    <a:lnTo>
                      <a:pt x="140" y="240"/>
                    </a:lnTo>
                    <a:moveTo>
                      <a:pt x="160" y="240"/>
                    </a:moveTo>
                    <a:lnTo>
                      <a:pt x="160" y="240"/>
                    </a:lnTo>
                    <a:lnTo>
                      <a:pt x="174" y="240"/>
                    </a:lnTo>
                    <a:moveTo>
                      <a:pt x="194" y="240"/>
                    </a:moveTo>
                    <a:lnTo>
                      <a:pt x="194" y="240"/>
                    </a:lnTo>
                    <a:lnTo>
                      <a:pt x="207" y="240"/>
                    </a:lnTo>
                    <a:moveTo>
                      <a:pt x="227" y="240"/>
                    </a:moveTo>
                    <a:lnTo>
                      <a:pt x="227" y="240"/>
                    </a:lnTo>
                    <a:lnTo>
                      <a:pt x="240" y="240"/>
                    </a:lnTo>
                    <a:moveTo>
                      <a:pt x="260" y="240"/>
                    </a:moveTo>
                    <a:lnTo>
                      <a:pt x="260" y="240"/>
                    </a:lnTo>
                    <a:lnTo>
                      <a:pt x="274" y="240"/>
                    </a:lnTo>
                    <a:moveTo>
                      <a:pt x="294" y="240"/>
                    </a:moveTo>
                    <a:lnTo>
                      <a:pt x="294" y="240"/>
                    </a:lnTo>
                    <a:lnTo>
                      <a:pt x="307" y="240"/>
                    </a:lnTo>
                    <a:moveTo>
                      <a:pt x="327" y="240"/>
                    </a:moveTo>
                    <a:lnTo>
                      <a:pt x="327" y="240"/>
                    </a:lnTo>
                    <a:lnTo>
                      <a:pt x="340" y="240"/>
                    </a:lnTo>
                    <a:moveTo>
                      <a:pt x="360" y="240"/>
                    </a:moveTo>
                    <a:lnTo>
                      <a:pt x="360" y="240"/>
                    </a:lnTo>
                    <a:lnTo>
                      <a:pt x="374" y="240"/>
                    </a:lnTo>
                    <a:moveTo>
                      <a:pt x="394" y="240"/>
                    </a:moveTo>
                    <a:lnTo>
                      <a:pt x="394" y="240"/>
                    </a:lnTo>
                    <a:lnTo>
                      <a:pt x="407" y="240"/>
                    </a:lnTo>
                    <a:moveTo>
                      <a:pt x="427" y="240"/>
                    </a:moveTo>
                    <a:lnTo>
                      <a:pt x="427" y="240"/>
                    </a:lnTo>
                    <a:lnTo>
                      <a:pt x="440" y="240"/>
                    </a:lnTo>
                    <a:moveTo>
                      <a:pt x="460" y="240"/>
                    </a:moveTo>
                    <a:lnTo>
                      <a:pt x="460" y="240"/>
                    </a:lnTo>
                    <a:lnTo>
                      <a:pt x="474" y="240"/>
                    </a:lnTo>
                    <a:moveTo>
                      <a:pt x="494" y="240"/>
                    </a:moveTo>
                    <a:lnTo>
                      <a:pt x="494" y="240"/>
                    </a:lnTo>
                    <a:lnTo>
                      <a:pt x="507" y="240"/>
                    </a:lnTo>
                    <a:moveTo>
                      <a:pt x="527" y="240"/>
                    </a:moveTo>
                    <a:lnTo>
                      <a:pt x="527" y="240"/>
                    </a:lnTo>
                    <a:lnTo>
                      <a:pt x="540" y="240"/>
                    </a:lnTo>
                    <a:moveTo>
                      <a:pt x="560" y="240"/>
                    </a:moveTo>
                    <a:lnTo>
                      <a:pt x="560" y="240"/>
                    </a:lnTo>
                    <a:lnTo>
                      <a:pt x="574" y="240"/>
                    </a:lnTo>
                    <a:moveTo>
                      <a:pt x="594" y="240"/>
                    </a:moveTo>
                    <a:lnTo>
                      <a:pt x="594" y="240"/>
                    </a:lnTo>
                    <a:lnTo>
                      <a:pt x="607" y="240"/>
                    </a:lnTo>
                    <a:moveTo>
                      <a:pt x="627" y="240"/>
                    </a:moveTo>
                    <a:lnTo>
                      <a:pt x="627" y="240"/>
                    </a:lnTo>
                    <a:lnTo>
                      <a:pt x="640" y="240"/>
                    </a:lnTo>
                    <a:moveTo>
                      <a:pt x="660" y="240"/>
                    </a:moveTo>
                    <a:lnTo>
                      <a:pt x="660" y="240"/>
                    </a:lnTo>
                    <a:lnTo>
                      <a:pt x="674" y="240"/>
                    </a:lnTo>
                    <a:moveTo>
                      <a:pt x="694" y="240"/>
                    </a:moveTo>
                    <a:lnTo>
                      <a:pt x="694" y="240"/>
                    </a:lnTo>
                    <a:lnTo>
                      <a:pt x="707" y="240"/>
                    </a:lnTo>
                    <a:moveTo>
                      <a:pt x="727" y="240"/>
                    </a:moveTo>
                    <a:lnTo>
                      <a:pt x="727" y="240"/>
                    </a:lnTo>
                    <a:lnTo>
                      <a:pt x="740" y="240"/>
                    </a:lnTo>
                    <a:moveTo>
                      <a:pt x="760" y="240"/>
                    </a:moveTo>
                    <a:lnTo>
                      <a:pt x="760" y="240"/>
                    </a:lnTo>
                    <a:lnTo>
                      <a:pt x="774" y="240"/>
                    </a:lnTo>
                    <a:moveTo>
                      <a:pt x="794" y="240"/>
                    </a:moveTo>
                    <a:lnTo>
                      <a:pt x="794" y="240"/>
                    </a:lnTo>
                    <a:lnTo>
                      <a:pt x="807" y="240"/>
                    </a:lnTo>
                    <a:moveTo>
                      <a:pt x="827" y="240"/>
                    </a:moveTo>
                    <a:lnTo>
                      <a:pt x="827" y="240"/>
                    </a:lnTo>
                    <a:lnTo>
                      <a:pt x="840" y="240"/>
                    </a:lnTo>
                    <a:moveTo>
                      <a:pt x="860" y="240"/>
                    </a:moveTo>
                    <a:lnTo>
                      <a:pt x="860" y="240"/>
                    </a:lnTo>
                    <a:lnTo>
                      <a:pt x="874" y="240"/>
                    </a:lnTo>
                    <a:moveTo>
                      <a:pt x="894" y="240"/>
                    </a:moveTo>
                    <a:lnTo>
                      <a:pt x="894" y="240"/>
                    </a:lnTo>
                    <a:lnTo>
                      <a:pt x="907" y="240"/>
                    </a:lnTo>
                    <a:moveTo>
                      <a:pt x="927" y="240"/>
                    </a:moveTo>
                    <a:lnTo>
                      <a:pt x="927" y="240"/>
                    </a:lnTo>
                    <a:lnTo>
                      <a:pt x="940" y="240"/>
                    </a:lnTo>
                    <a:moveTo>
                      <a:pt x="960" y="240"/>
                    </a:moveTo>
                    <a:lnTo>
                      <a:pt x="960" y="240"/>
                    </a:lnTo>
                    <a:lnTo>
                      <a:pt x="974" y="240"/>
                    </a:lnTo>
                    <a:moveTo>
                      <a:pt x="994" y="240"/>
                    </a:moveTo>
                    <a:lnTo>
                      <a:pt x="994" y="240"/>
                    </a:lnTo>
                    <a:lnTo>
                      <a:pt x="1007" y="240"/>
                    </a:lnTo>
                    <a:moveTo>
                      <a:pt x="1027" y="240"/>
                    </a:moveTo>
                    <a:lnTo>
                      <a:pt x="1027" y="240"/>
                    </a:lnTo>
                    <a:lnTo>
                      <a:pt x="1040" y="240"/>
                    </a:lnTo>
                    <a:moveTo>
                      <a:pt x="1060" y="240"/>
                    </a:moveTo>
                    <a:lnTo>
                      <a:pt x="1060" y="240"/>
                    </a:lnTo>
                    <a:lnTo>
                      <a:pt x="1074" y="240"/>
                    </a:lnTo>
                    <a:moveTo>
                      <a:pt x="1094" y="240"/>
                    </a:moveTo>
                    <a:lnTo>
                      <a:pt x="1094" y="240"/>
                    </a:lnTo>
                    <a:lnTo>
                      <a:pt x="1107" y="240"/>
                    </a:lnTo>
                    <a:moveTo>
                      <a:pt x="1127" y="240"/>
                    </a:moveTo>
                    <a:lnTo>
                      <a:pt x="1127" y="240"/>
                    </a:lnTo>
                    <a:lnTo>
                      <a:pt x="1140" y="240"/>
                    </a:lnTo>
                    <a:moveTo>
                      <a:pt x="1160" y="240"/>
                    </a:moveTo>
                    <a:lnTo>
                      <a:pt x="1160" y="240"/>
                    </a:lnTo>
                    <a:lnTo>
                      <a:pt x="1174" y="240"/>
                    </a:lnTo>
                    <a:moveTo>
                      <a:pt x="1194" y="240"/>
                    </a:moveTo>
                    <a:lnTo>
                      <a:pt x="1194" y="240"/>
                    </a:lnTo>
                    <a:lnTo>
                      <a:pt x="1207" y="240"/>
                    </a:lnTo>
                    <a:moveTo>
                      <a:pt x="1227" y="240"/>
                    </a:moveTo>
                    <a:lnTo>
                      <a:pt x="1227" y="240"/>
                    </a:lnTo>
                    <a:lnTo>
                      <a:pt x="1236" y="240"/>
                    </a:lnTo>
                    <a:lnTo>
                      <a:pt x="1236" y="236"/>
                    </a:lnTo>
                    <a:moveTo>
                      <a:pt x="1236" y="216"/>
                    </a:moveTo>
                    <a:lnTo>
                      <a:pt x="1236" y="216"/>
                    </a:lnTo>
                    <a:lnTo>
                      <a:pt x="1236" y="202"/>
                    </a:lnTo>
                    <a:moveTo>
                      <a:pt x="1236" y="182"/>
                    </a:moveTo>
                    <a:lnTo>
                      <a:pt x="1236" y="182"/>
                    </a:lnTo>
                    <a:lnTo>
                      <a:pt x="1236" y="169"/>
                    </a:lnTo>
                    <a:moveTo>
                      <a:pt x="1236" y="149"/>
                    </a:moveTo>
                    <a:lnTo>
                      <a:pt x="1236" y="149"/>
                    </a:lnTo>
                    <a:lnTo>
                      <a:pt x="1236" y="136"/>
                    </a:lnTo>
                    <a:moveTo>
                      <a:pt x="1236" y="116"/>
                    </a:moveTo>
                    <a:lnTo>
                      <a:pt x="1236" y="116"/>
                    </a:lnTo>
                    <a:lnTo>
                      <a:pt x="1236" y="102"/>
                    </a:lnTo>
                    <a:moveTo>
                      <a:pt x="1236" y="82"/>
                    </a:moveTo>
                    <a:lnTo>
                      <a:pt x="1236" y="82"/>
                    </a:lnTo>
                    <a:lnTo>
                      <a:pt x="1236" y="69"/>
                    </a:lnTo>
                    <a:moveTo>
                      <a:pt x="1236" y="49"/>
                    </a:moveTo>
                    <a:lnTo>
                      <a:pt x="1236" y="49"/>
                    </a:lnTo>
                    <a:lnTo>
                      <a:pt x="1236" y="36"/>
                    </a:lnTo>
                    <a:moveTo>
                      <a:pt x="1236" y="16"/>
                    </a:moveTo>
                    <a:lnTo>
                      <a:pt x="1236" y="16"/>
                    </a:lnTo>
                    <a:lnTo>
                      <a:pt x="1236" y="2"/>
                    </a:lnTo>
                    <a:moveTo>
                      <a:pt x="1219" y="0"/>
                    </a:moveTo>
                    <a:lnTo>
                      <a:pt x="1219" y="0"/>
                    </a:lnTo>
                    <a:lnTo>
                      <a:pt x="1206" y="0"/>
                    </a:lnTo>
                    <a:moveTo>
                      <a:pt x="1186" y="0"/>
                    </a:moveTo>
                    <a:lnTo>
                      <a:pt x="1186" y="0"/>
                    </a:lnTo>
                    <a:lnTo>
                      <a:pt x="1172" y="0"/>
                    </a:lnTo>
                    <a:moveTo>
                      <a:pt x="1152" y="0"/>
                    </a:moveTo>
                    <a:lnTo>
                      <a:pt x="1152" y="0"/>
                    </a:lnTo>
                    <a:lnTo>
                      <a:pt x="1139" y="0"/>
                    </a:lnTo>
                    <a:moveTo>
                      <a:pt x="1119" y="0"/>
                    </a:moveTo>
                    <a:lnTo>
                      <a:pt x="1119" y="0"/>
                    </a:lnTo>
                    <a:lnTo>
                      <a:pt x="1106" y="0"/>
                    </a:lnTo>
                    <a:moveTo>
                      <a:pt x="1086" y="0"/>
                    </a:moveTo>
                    <a:lnTo>
                      <a:pt x="1086" y="0"/>
                    </a:lnTo>
                    <a:lnTo>
                      <a:pt x="1072" y="0"/>
                    </a:lnTo>
                    <a:moveTo>
                      <a:pt x="1052" y="0"/>
                    </a:moveTo>
                    <a:lnTo>
                      <a:pt x="1052" y="0"/>
                    </a:lnTo>
                    <a:lnTo>
                      <a:pt x="1039" y="0"/>
                    </a:lnTo>
                    <a:moveTo>
                      <a:pt x="1019" y="0"/>
                    </a:moveTo>
                    <a:lnTo>
                      <a:pt x="1019" y="0"/>
                    </a:lnTo>
                    <a:lnTo>
                      <a:pt x="1006" y="0"/>
                    </a:lnTo>
                    <a:moveTo>
                      <a:pt x="986" y="0"/>
                    </a:moveTo>
                    <a:lnTo>
                      <a:pt x="986" y="0"/>
                    </a:lnTo>
                    <a:lnTo>
                      <a:pt x="972" y="0"/>
                    </a:lnTo>
                    <a:moveTo>
                      <a:pt x="952" y="0"/>
                    </a:moveTo>
                    <a:lnTo>
                      <a:pt x="952" y="0"/>
                    </a:lnTo>
                    <a:lnTo>
                      <a:pt x="939" y="0"/>
                    </a:lnTo>
                    <a:moveTo>
                      <a:pt x="919" y="0"/>
                    </a:moveTo>
                    <a:lnTo>
                      <a:pt x="919" y="0"/>
                    </a:lnTo>
                    <a:lnTo>
                      <a:pt x="906" y="0"/>
                    </a:lnTo>
                    <a:moveTo>
                      <a:pt x="886" y="0"/>
                    </a:moveTo>
                    <a:lnTo>
                      <a:pt x="886" y="0"/>
                    </a:lnTo>
                    <a:lnTo>
                      <a:pt x="872" y="0"/>
                    </a:lnTo>
                    <a:moveTo>
                      <a:pt x="852" y="0"/>
                    </a:moveTo>
                    <a:lnTo>
                      <a:pt x="852" y="0"/>
                    </a:lnTo>
                    <a:lnTo>
                      <a:pt x="839" y="0"/>
                    </a:lnTo>
                    <a:moveTo>
                      <a:pt x="819" y="0"/>
                    </a:moveTo>
                    <a:lnTo>
                      <a:pt x="819" y="0"/>
                    </a:lnTo>
                    <a:lnTo>
                      <a:pt x="806" y="0"/>
                    </a:lnTo>
                    <a:moveTo>
                      <a:pt x="786" y="0"/>
                    </a:moveTo>
                    <a:lnTo>
                      <a:pt x="786" y="0"/>
                    </a:lnTo>
                    <a:lnTo>
                      <a:pt x="772" y="0"/>
                    </a:lnTo>
                    <a:moveTo>
                      <a:pt x="752" y="0"/>
                    </a:moveTo>
                    <a:lnTo>
                      <a:pt x="752" y="0"/>
                    </a:lnTo>
                    <a:lnTo>
                      <a:pt x="739" y="0"/>
                    </a:lnTo>
                    <a:moveTo>
                      <a:pt x="719" y="0"/>
                    </a:moveTo>
                    <a:lnTo>
                      <a:pt x="719" y="0"/>
                    </a:lnTo>
                    <a:lnTo>
                      <a:pt x="706" y="0"/>
                    </a:lnTo>
                    <a:moveTo>
                      <a:pt x="686" y="0"/>
                    </a:moveTo>
                    <a:lnTo>
                      <a:pt x="686" y="0"/>
                    </a:lnTo>
                    <a:lnTo>
                      <a:pt x="672" y="0"/>
                    </a:lnTo>
                    <a:moveTo>
                      <a:pt x="652" y="0"/>
                    </a:moveTo>
                    <a:lnTo>
                      <a:pt x="652" y="0"/>
                    </a:lnTo>
                    <a:lnTo>
                      <a:pt x="639" y="0"/>
                    </a:lnTo>
                    <a:moveTo>
                      <a:pt x="619" y="0"/>
                    </a:moveTo>
                    <a:lnTo>
                      <a:pt x="619" y="0"/>
                    </a:lnTo>
                    <a:lnTo>
                      <a:pt x="606" y="0"/>
                    </a:lnTo>
                    <a:moveTo>
                      <a:pt x="586" y="0"/>
                    </a:moveTo>
                    <a:lnTo>
                      <a:pt x="586" y="0"/>
                    </a:lnTo>
                    <a:lnTo>
                      <a:pt x="572" y="0"/>
                    </a:lnTo>
                    <a:moveTo>
                      <a:pt x="552" y="0"/>
                    </a:moveTo>
                    <a:lnTo>
                      <a:pt x="552" y="0"/>
                    </a:lnTo>
                    <a:lnTo>
                      <a:pt x="539" y="0"/>
                    </a:lnTo>
                    <a:moveTo>
                      <a:pt x="519" y="0"/>
                    </a:moveTo>
                    <a:lnTo>
                      <a:pt x="519" y="0"/>
                    </a:lnTo>
                    <a:lnTo>
                      <a:pt x="506" y="0"/>
                    </a:lnTo>
                    <a:moveTo>
                      <a:pt x="486" y="0"/>
                    </a:moveTo>
                    <a:lnTo>
                      <a:pt x="486" y="0"/>
                    </a:lnTo>
                    <a:lnTo>
                      <a:pt x="472" y="0"/>
                    </a:lnTo>
                    <a:moveTo>
                      <a:pt x="452" y="0"/>
                    </a:moveTo>
                    <a:lnTo>
                      <a:pt x="452" y="0"/>
                    </a:lnTo>
                    <a:lnTo>
                      <a:pt x="439" y="0"/>
                    </a:lnTo>
                    <a:moveTo>
                      <a:pt x="419" y="0"/>
                    </a:moveTo>
                    <a:lnTo>
                      <a:pt x="419" y="0"/>
                    </a:lnTo>
                    <a:lnTo>
                      <a:pt x="406" y="0"/>
                    </a:lnTo>
                    <a:moveTo>
                      <a:pt x="386" y="0"/>
                    </a:moveTo>
                    <a:lnTo>
                      <a:pt x="386" y="0"/>
                    </a:lnTo>
                    <a:lnTo>
                      <a:pt x="372" y="0"/>
                    </a:lnTo>
                    <a:moveTo>
                      <a:pt x="352" y="0"/>
                    </a:moveTo>
                    <a:lnTo>
                      <a:pt x="352" y="0"/>
                    </a:lnTo>
                    <a:lnTo>
                      <a:pt x="339" y="0"/>
                    </a:lnTo>
                    <a:moveTo>
                      <a:pt x="319" y="0"/>
                    </a:moveTo>
                    <a:lnTo>
                      <a:pt x="319" y="0"/>
                    </a:lnTo>
                    <a:lnTo>
                      <a:pt x="306" y="0"/>
                    </a:lnTo>
                    <a:moveTo>
                      <a:pt x="286" y="0"/>
                    </a:moveTo>
                    <a:lnTo>
                      <a:pt x="286" y="0"/>
                    </a:lnTo>
                    <a:lnTo>
                      <a:pt x="272" y="0"/>
                    </a:lnTo>
                    <a:moveTo>
                      <a:pt x="252" y="0"/>
                    </a:moveTo>
                    <a:lnTo>
                      <a:pt x="252" y="0"/>
                    </a:lnTo>
                    <a:lnTo>
                      <a:pt x="239" y="0"/>
                    </a:lnTo>
                    <a:moveTo>
                      <a:pt x="219" y="0"/>
                    </a:moveTo>
                    <a:lnTo>
                      <a:pt x="219" y="0"/>
                    </a:lnTo>
                    <a:lnTo>
                      <a:pt x="206" y="0"/>
                    </a:lnTo>
                    <a:moveTo>
                      <a:pt x="186" y="0"/>
                    </a:moveTo>
                    <a:lnTo>
                      <a:pt x="186" y="0"/>
                    </a:lnTo>
                    <a:lnTo>
                      <a:pt x="172" y="0"/>
                    </a:lnTo>
                    <a:moveTo>
                      <a:pt x="152" y="0"/>
                    </a:moveTo>
                    <a:lnTo>
                      <a:pt x="152" y="0"/>
                    </a:lnTo>
                    <a:lnTo>
                      <a:pt x="139" y="0"/>
                    </a:lnTo>
                    <a:moveTo>
                      <a:pt x="119" y="0"/>
                    </a:moveTo>
                    <a:lnTo>
                      <a:pt x="119" y="0"/>
                    </a:lnTo>
                    <a:lnTo>
                      <a:pt x="106" y="0"/>
                    </a:lnTo>
                    <a:moveTo>
                      <a:pt x="86" y="0"/>
                    </a:moveTo>
                    <a:lnTo>
                      <a:pt x="86" y="0"/>
                    </a:lnTo>
                    <a:lnTo>
                      <a:pt x="72" y="0"/>
                    </a:lnTo>
                    <a:moveTo>
                      <a:pt x="52" y="0"/>
                    </a:moveTo>
                    <a:lnTo>
                      <a:pt x="52" y="0"/>
                    </a:lnTo>
                    <a:lnTo>
                      <a:pt x="39" y="0"/>
                    </a:lnTo>
                    <a:moveTo>
                      <a:pt x="19" y="0"/>
                    </a:moveTo>
                    <a:lnTo>
                      <a:pt x="19" y="0"/>
                    </a:lnTo>
                    <a:lnTo>
                      <a:pt x="6"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167"/>
              <p:cNvSpPr>
                <a:spLocks/>
              </p:cNvSpPr>
              <p:nvPr/>
            </p:nvSpPr>
            <p:spPr bwMode="auto">
              <a:xfrm>
                <a:off x="1575" y="2242"/>
                <a:ext cx="56" cy="780"/>
              </a:xfrm>
              <a:custGeom>
                <a:avLst/>
                <a:gdLst>
                  <a:gd name="T0" fmla="*/ 0 w 189"/>
                  <a:gd name="T1" fmla="*/ 0 h 2686"/>
                  <a:gd name="T2" fmla="*/ 0 w 189"/>
                  <a:gd name="T3" fmla="*/ 0 h 2686"/>
                  <a:gd name="T4" fmla="*/ 0 w 189"/>
                  <a:gd name="T5" fmla="*/ 2686 h 2686"/>
                  <a:gd name="T6" fmla="*/ 189 w 189"/>
                  <a:gd name="T7" fmla="*/ 2686 h 2686"/>
                  <a:gd name="T8" fmla="*/ 189 w 189"/>
                  <a:gd name="T9" fmla="*/ 0 h 2686"/>
                  <a:gd name="T10" fmla="*/ 0 w 189"/>
                  <a:gd name="T11" fmla="*/ 0 h 2686"/>
                </a:gdLst>
                <a:ahLst/>
                <a:cxnLst>
                  <a:cxn ang="0">
                    <a:pos x="T0" y="T1"/>
                  </a:cxn>
                  <a:cxn ang="0">
                    <a:pos x="T2" y="T3"/>
                  </a:cxn>
                  <a:cxn ang="0">
                    <a:pos x="T4" y="T5"/>
                  </a:cxn>
                  <a:cxn ang="0">
                    <a:pos x="T6" y="T7"/>
                  </a:cxn>
                  <a:cxn ang="0">
                    <a:pos x="T8" y="T9"/>
                  </a:cxn>
                  <a:cxn ang="0">
                    <a:pos x="T10" y="T11"/>
                  </a:cxn>
                </a:cxnLst>
                <a:rect l="0" t="0" r="r" b="b"/>
                <a:pathLst>
                  <a:path w="189" h="2686">
                    <a:moveTo>
                      <a:pt x="0" y="0"/>
                    </a:moveTo>
                    <a:lnTo>
                      <a:pt x="0" y="0"/>
                    </a:lnTo>
                    <a:lnTo>
                      <a:pt x="0" y="2686"/>
                    </a:lnTo>
                    <a:lnTo>
                      <a:pt x="189" y="2686"/>
                    </a:lnTo>
                    <a:lnTo>
                      <a:pt x="189"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68"/>
              <p:cNvSpPr>
                <a:spLocks noEditPoints="1"/>
              </p:cNvSpPr>
              <p:nvPr/>
            </p:nvSpPr>
            <p:spPr bwMode="auto">
              <a:xfrm>
                <a:off x="1575" y="2242"/>
                <a:ext cx="56" cy="780"/>
              </a:xfrm>
              <a:custGeom>
                <a:avLst/>
                <a:gdLst>
                  <a:gd name="T0" fmla="*/ 0 w 189"/>
                  <a:gd name="T1" fmla="*/ 80 h 2686"/>
                  <a:gd name="T2" fmla="*/ 0 w 189"/>
                  <a:gd name="T3" fmla="*/ 180 h 2686"/>
                  <a:gd name="T4" fmla="*/ 0 w 189"/>
                  <a:gd name="T5" fmla="*/ 280 h 2686"/>
                  <a:gd name="T6" fmla="*/ 0 w 189"/>
                  <a:gd name="T7" fmla="*/ 380 h 2686"/>
                  <a:gd name="T8" fmla="*/ 0 w 189"/>
                  <a:gd name="T9" fmla="*/ 480 h 2686"/>
                  <a:gd name="T10" fmla="*/ 0 w 189"/>
                  <a:gd name="T11" fmla="*/ 580 h 2686"/>
                  <a:gd name="T12" fmla="*/ 0 w 189"/>
                  <a:gd name="T13" fmla="*/ 680 h 2686"/>
                  <a:gd name="T14" fmla="*/ 0 w 189"/>
                  <a:gd name="T15" fmla="*/ 780 h 2686"/>
                  <a:gd name="T16" fmla="*/ 0 w 189"/>
                  <a:gd name="T17" fmla="*/ 880 h 2686"/>
                  <a:gd name="T18" fmla="*/ 0 w 189"/>
                  <a:gd name="T19" fmla="*/ 980 h 2686"/>
                  <a:gd name="T20" fmla="*/ 0 w 189"/>
                  <a:gd name="T21" fmla="*/ 1080 h 2686"/>
                  <a:gd name="T22" fmla="*/ 0 w 189"/>
                  <a:gd name="T23" fmla="*/ 1180 h 2686"/>
                  <a:gd name="T24" fmla="*/ 0 w 189"/>
                  <a:gd name="T25" fmla="*/ 1280 h 2686"/>
                  <a:gd name="T26" fmla="*/ 0 w 189"/>
                  <a:gd name="T27" fmla="*/ 1380 h 2686"/>
                  <a:gd name="T28" fmla="*/ 0 w 189"/>
                  <a:gd name="T29" fmla="*/ 1480 h 2686"/>
                  <a:gd name="T30" fmla="*/ 0 w 189"/>
                  <a:gd name="T31" fmla="*/ 1580 h 2686"/>
                  <a:gd name="T32" fmla="*/ 0 w 189"/>
                  <a:gd name="T33" fmla="*/ 1680 h 2686"/>
                  <a:gd name="T34" fmla="*/ 0 w 189"/>
                  <a:gd name="T35" fmla="*/ 1780 h 2686"/>
                  <a:gd name="T36" fmla="*/ 0 w 189"/>
                  <a:gd name="T37" fmla="*/ 1880 h 2686"/>
                  <a:gd name="T38" fmla="*/ 0 w 189"/>
                  <a:gd name="T39" fmla="*/ 1980 h 2686"/>
                  <a:gd name="T40" fmla="*/ 0 w 189"/>
                  <a:gd name="T41" fmla="*/ 2080 h 2686"/>
                  <a:gd name="T42" fmla="*/ 0 w 189"/>
                  <a:gd name="T43" fmla="*/ 2180 h 2686"/>
                  <a:gd name="T44" fmla="*/ 0 w 189"/>
                  <a:gd name="T45" fmla="*/ 2280 h 2686"/>
                  <a:gd name="T46" fmla="*/ 0 w 189"/>
                  <a:gd name="T47" fmla="*/ 2380 h 2686"/>
                  <a:gd name="T48" fmla="*/ 0 w 189"/>
                  <a:gd name="T49" fmla="*/ 2480 h 2686"/>
                  <a:gd name="T50" fmla="*/ 0 w 189"/>
                  <a:gd name="T51" fmla="*/ 2580 h 2686"/>
                  <a:gd name="T52" fmla="*/ 0 w 189"/>
                  <a:gd name="T53" fmla="*/ 2680 h 2686"/>
                  <a:gd name="T54" fmla="*/ 95 w 189"/>
                  <a:gd name="T55" fmla="*/ 2686 h 2686"/>
                  <a:gd name="T56" fmla="*/ 189 w 189"/>
                  <a:gd name="T57" fmla="*/ 2686 h 2686"/>
                  <a:gd name="T58" fmla="*/ 189 w 189"/>
                  <a:gd name="T59" fmla="*/ 2594 h 2686"/>
                  <a:gd name="T60" fmla="*/ 189 w 189"/>
                  <a:gd name="T61" fmla="*/ 2494 h 2686"/>
                  <a:gd name="T62" fmla="*/ 189 w 189"/>
                  <a:gd name="T63" fmla="*/ 2394 h 2686"/>
                  <a:gd name="T64" fmla="*/ 189 w 189"/>
                  <a:gd name="T65" fmla="*/ 2294 h 2686"/>
                  <a:gd name="T66" fmla="*/ 189 w 189"/>
                  <a:gd name="T67" fmla="*/ 2194 h 2686"/>
                  <a:gd name="T68" fmla="*/ 189 w 189"/>
                  <a:gd name="T69" fmla="*/ 2094 h 2686"/>
                  <a:gd name="T70" fmla="*/ 189 w 189"/>
                  <a:gd name="T71" fmla="*/ 1994 h 2686"/>
                  <a:gd name="T72" fmla="*/ 189 w 189"/>
                  <a:gd name="T73" fmla="*/ 1894 h 2686"/>
                  <a:gd name="T74" fmla="*/ 189 w 189"/>
                  <a:gd name="T75" fmla="*/ 1794 h 2686"/>
                  <a:gd name="T76" fmla="*/ 189 w 189"/>
                  <a:gd name="T77" fmla="*/ 1694 h 2686"/>
                  <a:gd name="T78" fmla="*/ 189 w 189"/>
                  <a:gd name="T79" fmla="*/ 1594 h 2686"/>
                  <a:gd name="T80" fmla="*/ 189 w 189"/>
                  <a:gd name="T81" fmla="*/ 1494 h 2686"/>
                  <a:gd name="T82" fmla="*/ 189 w 189"/>
                  <a:gd name="T83" fmla="*/ 1394 h 2686"/>
                  <a:gd name="T84" fmla="*/ 189 w 189"/>
                  <a:gd name="T85" fmla="*/ 1294 h 2686"/>
                  <a:gd name="T86" fmla="*/ 189 w 189"/>
                  <a:gd name="T87" fmla="*/ 1194 h 2686"/>
                  <a:gd name="T88" fmla="*/ 189 w 189"/>
                  <a:gd name="T89" fmla="*/ 1094 h 2686"/>
                  <a:gd name="T90" fmla="*/ 189 w 189"/>
                  <a:gd name="T91" fmla="*/ 994 h 2686"/>
                  <a:gd name="T92" fmla="*/ 189 w 189"/>
                  <a:gd name="T93" fmla="*/ 894 h 2686"/>
                  <a:gd name="T94" fmla="*/ 189 w 189"/>
                  <a:gd name="T95" fmla="*/ 794 h 2686"/>
                  <a:gd name="T96" fmla="*/ 189 w 189"/>
                  <a:gd name="T97" fmla="*/ 694 h 2686"/>
                  <a:gd name="T98" fmla="*/ 189 w 189"/>
                  <a:gd name="T99" fmla="*/ 594 h 2686"/>
                  <a:gd name="T100" fmla="*/ 189 w 189"/>
                  <a:gd name="T101" fmla="*/ 494 h 2686"/>
                  <a:gd name="T102" fmla="*/ 189 w 189"/>
                  <a:gd name="T103" fmla="*/ 394 h 2686"/>
                  <a:gd name="T104" fmla="*/ 189 w 189"/>
                  <a:gd name="T105" fmla="*/ 294 h 2686"/>
                  <a:gd name="T106" fmla="*/ 189 w 189"/>
                  <a:gd name="T107" fmla="*/ 194 h 2686"/>
                  <a:gd name="T108" fmla="*/ 189 w 189"/>
                  <a:gd name="T109" fmla="*/ 94 h 2686"/>
                  <a:gd name="T110" fmla="*/ 183 w 189"/>
                  <a:gd name="T111" fmla="*/ 0 h 2686"/>
                  <a:gd name="T112" fmla="*/ 83 w 189"/>
                  <a:gd name="T113" fmla="*/ 0 h 2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9" h="2686">
                    <a:moveTo>
                      <a:pt x="0" y="0"/>
                    </a:moveTo>
                    <a:lnTo>
                      <a:pt x="0" y="0"/>
                    </a:lnTo>
                    <a:lnTo>
                      <a:pt x="0" y="14"/>
                    </a:lnTo>
                    <a:moveTo>
                      <a:pt x="0" y="34"/>
                    </a:moveTo>
                    <a:lnTo>
                      <a:pt x="0" y="34"/>
                    </a:lnTo>
                    <a:lnTo>
                      <a:pt x="0" y="47"/>
                    </a:lnTo>
                    <a:moveTo>
                      <a:pt x="0" y="67"/>
                    </a:moveTo>
                    <a:lnTo>
                      <a:pt x="0" y="67"/>
                    </a:lnTo>
                    <a:lnTo>
                      <a:pt x="0" y="80"/>
                    </a:lnTo>
                    <a:moveTo>
                      <a:pt x="0" y="100"/>
                    </a:moveTo>
                    <a:lnTo>
                      <a:pt x="0" y="100"/>
                    </a:lnTo>
                    <a:lnTo>
                      <a:pt x="0" y="114"/>
                    </a:lnTo>
                    <a:moveTo>
                      <a:pt x="0" y="134"/>
                    </a:moveTo>
                    <a:lnTo>
                      <a:pt x="0" y="134"/>
                    </a:lnTo>
                    <a:lnTo>
                      <a:pt x="0" y="147"/>
                    </a:lnTo>
                    <a:moveTo>
                      <a:pt x="0" y="167"/>
                    </a:moveTo>
                    <a:lnTo>
                      <a:pt x="0" y="167"/>
                    </a:lnTo>
                    <a:lnTo>
                      <a:pt x="0" y="180"/>
                    </a:lnTo>
                    <a:moveTo>
                      <a:pt x="0" y="200"/>
                    </a:moveTo>
                    <a:lnTo>
                      <a:pt x="0" y="200"/>
                    </a:lnTo>
                    <a:lnTo>
                      <a:pt x="0" y="214"/>
                    </a:lnTo>
                    <a:moveTo>
                      <a:pt x="0" y="234"/>
                    </a:moveTo>
                    <a:lnTo>
                      <a:pt x="0" y="234"/>
                    </a:lnTo>
                    <a:lnTo>
                      <a:pt x="0" y="247"/>
                    </a:lnTo>
                    <a:moveTo>
                      <a:pt x="0" y="267"/>
                    </a:moveTo>
                    <a:lnTo>
                      <a:pt x="0" y="267"/>
                    </a:lnTo>
                    <a:lnTo>
                      <a:pt x="0" y="280"/>
                    </a:lnTo>
                    <a:moveTo>
                      <a:pt x="0" y="300"/>
                    </a:moveTo>
                    <a:lnTo>
                      <a:pt x="0" y="300"/>
                    </a:lnTo>
                    <a:lnTo>
                      <a:pt x="0" y="314"/>
                    </a:lnTo>
                    <a:moveTo>
                      <a:pt x="0" y="334"/>
                    </a:moveTo>
                    <a:lnTo>
                      <a:pt x="0" y="334"/>
                    </a:lnTo>
                    <a:lnTo>
                      <a:pt x="0" y="347"/>
                    </a:lnTo>
                    <a:moveTo>
                      <a:pt x="0" y="367"/>
                    </a:moveTo>
                    <a:lnTo>
                      <a:pt x="0" y="367"/>
                    </a:lnTo>
                    <a:lnTo>
                      <a:pt x="0" y="380"/>
                    </a:lnTo>
                    <a:moveTo>
                      <a:pt x="0" y="400"/>
                    </a:moveTo>
                    <a:lnTo>
                      <a:pt x="0" y="400"/>
                    </a:lnTo>
                    <a:lnTo>
                      <a:pt x="0" y="414"/>
                    </a:lnTo>
                    <a:moveTo>
                      <a:pt x="0" y="434"/>
                    </a:moveTo>
                    <a:lnTo>
                      <a:pt x="0" y="434"/>
                    </a:lnTo>
                    <a:lnTo>
                      <a:pt x="0" y="447"/>
                    </a:lnTo>
                    <a:moveTo>
                      <a:pt x="0" y="467"/>
                    </a:moveTo>
                    <a:lnTo>
                      <a:pt x="0" y="467"/>
                    </a:lnTo>
                    <a:lnTo>
                      <a:pt x="0" y="480"/>
                    </a:lnTo>
                    <a:moveTo>
                      <a:pt x="0" y="500"/>
                    </a:moveTo>
                    <a:lnTo>
                      <a:pt x="0" y="500"/>
                    </a:lnTo>
                    <a:lnTo>
                      <a:pt x="0" y="514"/>
                    </a:lnTo>
                    <a:moveTo>
                      <a:pt x="0" y="534"/>
                    </a:moveTo>
                    <a:lnTo>
                      <a:pt x="0" y="534"/>
                    </a:lnTo>
                    <a:lnTo>
                      <a:pt x="0" y="547"/>
                    </a:lnTo>
                    <a:moveTo>
                      <a:pt x="0" y="567"/>
                    </a:moveTo>
                    <a:lnTo>
                      <a:pt x="0" y="567"/>
                    </a:lnTo>
                    <a:lnTo>
                      <a:pt x="0" y="580"/>
                    </a:lnTo>
                    <a:moveTo>
                      <a:pt x="0" y="600"/>
                    </a:moveTo>
                    <a:lnTo>
                      <a:pt x="0" y="600"/>
                    </a:lnTo>
                    <a:lnTo>
                      <a:pt x="0" y="614"/>
                    </a:lnTo>
                    <a:moveTo>
                      <a:pt x="0" y="634"/>
                    </a:moveTo>
                    <a:lnTo>
                      <a:pt x="0" y="634"/>
                    </a:lnTo>
                    <a:lnTo>
                      <a:pt x="0" y="647"/>
                    </a:lnTo>
                    <a:moveTo>
                      <a:pt x="0" y="667"/>
                    </a:moveTo>
                    <a:lnTo>
                      <a:pt x="0" y="667"/>
                    </a:lnTo>
                    <a:lnTo>
                      <a:pt x="0" y="680"/>
                    </a:lnTo>
                    <a:moveTo>
                      <a:pt x="0" y="700"/>
                    </a:moveTo>
                    <a:lnTo>
                      <a:pt x="0" y="700"/>
                    </a:lnTo>
                    <a:lnTo>
                      <a:pt x="0" y="714"/>
                    </a:lnTo>
                    <a:moveTo>
                      <a:pt x="0" y="734"/>
                    </a:moveTo>
                    <a:lnTo>
                      <a:pt x="0" y="734"/>
                    </a:lnTo>
                    <a:lnTo>
                      <a:pt x="0" y="747"/>
                    </a:lnTo>
                    <a:moveTo>
                      <a:pt x="0" y="767"/>
                    </a:moveTo>
                    <a:lnTo>
                      <a:pt x="0" y="767"/>
                    </a:lnTo>
                    <a:lnTo>
                      <a:pt x="0" y="780"/>
                    </a:lnTo>
                    <a:moveTo>
                      <a:pt x="0" y="800"/>
                    </a:moveTo>
                    <a:lnTo>
                      <a:pt x="0" y="800"/>
                    </a:lnTo>
                    <a:lnTo>
                      <a:pt x="0" y="814"/>
                    </a:lnTo>
                    <a:moveTo>
                      <a:pt x="0" y="834"/>
                    </a:moveTo>
                    <a:lnTo>
                      <a:pt x="0" y="834"/>
                    </a:lnTo>
                    <a:lnTo>
                      <a:pt x="0" y="847"/>
                    </a:lnTo>
                    <a:moveTo>
                      <a:pt x="0" y="867"/>
                    </a:moveTo>
                    <a:lnTo>
                      <a:pt x="0" y="867"/>
                    </a:lnTo>
                    <a:lnTo>
                      <a:pt x="0" y="880"/>
                    </a:lnTo>
                    <a:moveTo>
                      <a:pt x="0" y="900"/>
                    </a:moveTo>
                    <a:lnTo>
                      <a:pt x="0" y="900"/>
                    </a:lnTo>
                    <a:lnTo>
                      <a:pt x="0" y="914"/>
                    </a:lnTo>
                    <a:moveTo>
                      <a:pt x="0" y="934"/>
                    </a:moveTo>
                    <a:lnTo>
                      <a:pt x="0" y="934"/>
                    </a:lnTo>
                    <a:lnTo>
                      <a:pt x="0" y="947"/>
                    </a:lnTo>
                    <a:moveTo>
                      <a:pt x="0" y="967"/>
                    </a:moveTo>
                    <a:lnTo>
                      <a:pt x="0" y="967"/>
                    </a:lnTo>
                    <a:lnTo>
                      <a:pt x="0" y="980"/>
                    </a:lnTo>
                    <a:moveTo>
                      <a:pt x="0" y="1000"/>
                    </a:moveTo>
                    <a:lnTo>
                      <a:pt x="0" y="1000"/>
                    </a:lnTo>
                    <a:lnTo>
                      <a:pt x="0" y="1014"/>
                    </a:lnTo>
                    <a:moveTo>
                      <a:pt x="0" y="1034"/>
                    </a:moveTo>
                    <a:lnTo>
                      <a:pt x="0" y="1034"/>
                    </a:lnTo>
                    <a:lnTo>
                      <a:pt x="0" y="1047"/>
                    </a:lnTo>
                    <a:moveTo>
                      <a:pt x="0" y="1067"/>
                    </a:moveTo>
                    <a:lnTo>
                      <a:pt x="0" y="1067"/>
                    </a:lnTo>
                    <a:lnTo>
                      <a:pt x="0" y="1080"/>
                    </a:lnTo>
                    <a:moveTo>
                      <a:pt x="0" y="1100"/>
                    </a:moveTo>
                    <a:lnTo>
                      <a:pt x="0" y="1100"/>
                    </a:lnTo>
                    <a:lnTo>
                      <a:pt x="0" y="1114"/>
                    </a:lnTo>
                    <a:moveTo>
                      <a:pt x="0" y="1134"/>
                    </a:moveTo>
                    <a:lnTo>
                      <a:pt x="0" y="1134"/>
                    </a:lnTo>
                    <a:lnTo>
                      <a:pt x="0" y="1147"/>
                    </a:lnTo>
                    <a:moveTo>
                      <a:pt x="0" y="1167"/>
                    </a:moveTo>
                    <a:lnTo>
                      <a:pt x="0" y="1167"/>
                    </a:lnTo>
                    <a:lnTo>
                      <a:pt x="0" y="1180"/>
                    </a:lnTo>
                    <a:moveTo>
                      <a:pt x="0" y="1200"/>
                    </a:moveTo>
                    <a:lnTo>
                      <a:pt x="0" y="1200"/>
                    </a:lnTo>
                    <a:lnTo>
                      <a:pt x="0" y="1214"/>
                    </a:lnTo>
                    <a:moveTo>
                      <a:pt x="0" y="1234"/>
                    </a:moveTo>
                    <a:lnTo>
                      <a:pt x="0" y="1234"/>
                    </a:lnTo>
                    <a:lnTo>
                      <a:pt x="0" y="1247"/>
                    </a:lnTo>
                    <a:moveTo>
                      <a:pt x="0" y="1267"/>
                    </a:moveTo>
                    <a:lnTo>
                      <a:pt x="0" y="1267"/>
                    </a:lnTo>
                    <a:lnTo>
                      <a:pt x="0" y="1280"/>
                    </a:lnTo>
                    <a:moveTo>
                      <a:pt x="0" y="1300"/>
                    </a:moveTo>
                    <a:lnTo>
                      <a:pt x="0" y="1300"/>
                    </a:lnTo>
                    <a:lnTo>
                      <a:pt x="0" y="1314"/>
                    </a:lnTo>
                    <a:moveTo>
                      <a:pt x="0" y="1334"/>
                    </a:moveTo>
                    <a:lnTo>
                      <a:pt x="0" y="1334"/>
                    </a:lnTo>
                    <a:lnTo>
                      <a:pt x="0" y="1347"/>
                    </a:lnTo>
                    <a:moveTo>
                      <a:pt x="0" y="1367"/>
                    </a:moveTo>
                    <a:lnTo>
                      <a:pt x="0" y="1367"/>
                    </a:lnTo>
                    <a:lnTo>
                      <a:pt x="0" y="1380"/>
                    </a:lnTo>
                    <a:moveTo>
                      <a:pt x="0" y="1400"/>
                    </a:moveTo>
                    <a:lnTo>
                      <a:pt x="0" y="1400"/>
                    </a:lnTo>
                    <a:lnTo>
                      <a:pt x="0" y="1414"/>
                    </a:lnTo>
                    <a:moveTo>
                      <a:pt x="0" y="1434"/>
                    </a:moveTo>
                    <a:lnTo>
                      <a:pt x="0" y="1434"/>
                    </a:lnTo>
                    <a:lnTo>
                      <a:pt x="0" y="1447"/>
                    </a:lnTo>
                    <a:moveTo>
                      <a:pt x="0" y="1467"/>
                    </a:moveTo>
                    <a:lnTo>
                      <a:pt x="0" y="1467"/>
                    </a:lnTo>
                    <a:lnTo>
                      <a:pt x="0" y="1480"/>
                    </a:lnTo>
                    <a:moveTo>
                      <a:pt x="0" y="1500"/>
                    </a:moveTo>
                    <a:lnTo>
                      <a:pt x="0" y="1500"/>
                    </a:lnTo>
                    <a:lnTo>
                      <a:pt x="0" y="1514"/>
                    </a:lnTo>
                    <a:moveTo>
                      <a:pt x="0" y="1534"/>
                    </a:moveTo>
                    <a:lnTo>
                      <a:pt x="0" y="1534"/>
                    </a:lnTo>
                    <a:lnTo>
                      <a:pt x="0" y="1547"/>
                    </a:lnTo>
                    <a:moveTo>
                      <a:pt x="0" y="1567"/>
                    </a:moveTo>
                    <a:lnTo>
                      <a:pt x="0" y="1567"/>
                    </a:lnTo>
                    <a:lnTo>
                      <a:pt x="0" y="1580"/>
                    </a:lnTo>
                    <a:moveTo>
                      <a:pt x="0" y="1600"/>
                    </a:moveTo>
                    <a:lnTo>
                      <a:pt x="0" y="1600"/>
                    </a:lnTo>
                    <a:lnTo>
                      <a:pt x="0" y="1614"/>
                    </a:lnTo>
                    <a:moveTo>
                      <a:pt x="0" y="1634"/>
                    </a:moveTo>
                    <a:lnTo>
                      <a:pt x="0" y="1634"/>
                    </a:lnTo>
                    <a:lnTo>
                      <a:pt x="0" y="1647"/>
                    </a:lnTo>
                    <a:moveTo>
                      <a:pt x="0" y="1667"/>
                    </a:moveTo>
                    <a:lnTo>
                      <a:pt x="0" y="1667"/>
                    </a:lnTo>
                    <a:lnTo>
                      <a:pt x="0" y="1680"/>
                    </a:lnTo>
                    <a:moveTo>
                      <a:pt x="0" y="1700"/>
                    </a:moveTo>
                    <a:lnTo>
                      <a:pt x="0" y="1700"/>
                    </a:lnTo>
                    <a:lnTo>
                      <a:pt x="0" y="1714"/>
                    </a:lnTo>
                    <a:moveTo>
                      <a:pt x="0" y="1734"/>
                    </a:moveTo>
                    <a:lnTo>
                      <a:pt x="0" y="1734"/>
                    </a:lnTo>
                    <a:lnTo>
                      <a:pt x="0" y="1747"/>
                    </a:lnTo>
                    <a:moveTo>
                      <a:pt x="0" y="1767"/>
                    </a:moveTo>
                    <a:lnTo>
                      <a:pt x="0" y="1767"/>
                    </a:lnTo>
                    <a:lnTo>
                      <a:pt x="0" y="1780"/>
                    </a:lnTo>
                    <a:moveTo>
                      <a:pt x="0" y="1800"/>
                    </a:moveTo>
                    <a:lnTo>
                      <a:pt x="0" y="1800"/>
                    </a:lnTo>
                    <a:lnTo>
                      <a:pt x="0" y="1814"/>
                    </a:lnTo>
                    <a:moveTo>
                      <a:pt x="0" y="1834"/>
                    </a:moveTo>
                    <a:lnTo>
                      <a:pt x="0" y="1834"/>
                    </a:lnTo>
                    <a:lnTo>
                      <a:pt x="0" y="1847"/>
                    </a:lnTo>
                    <a:moveTo>
                      <a:pt x="0" y="1867"/>
                    </a:moveTo>
                    <a:lnTo>
                      <a:pt x="0" y="1867"/>
                    </a:lnTo>
                    <a:lnTo>
                      <a:pt x="0" y="1880"/>
                    </a:lnTo>
                    <a:moveTo>
                      <a:pt x="0" y="1900"/>
                    </a:moveTo>
                    <a:lnTo>
                      <a:pt x="0" y="1900"/>
                    </a:lnTo>
                    <a:lnTo>
                      <a:pt x="0" y="1914"/>
                    </a:lnTo>
                    <a:moveTo>
                      <a:pt x="0" y="1934"/>
                    </a:moveTo>
                    <a:lnTo>
                      <a:pt x="0" y="1934"/>
                    </a:lnTo>
                    <a:lnTo>
                      <a:pt x="0" y="1947"/>
                    </a:lnTo>
                    <a:moveTo>
                      <a:pt x="0" y="1967"/>
                    </a:moveTo>
                    <a:lnTo>
                      <a:pt x="0" y="1967"/>
                    </a:lnTo>
                    <a:lnTo>
                      <a:pt x="0" y="1980"/>
                    </a:lnTo>
                    <a:moveTo>
                      <a:pt x="0" y="2000"/>
                    </a:moveTo>
                    <a:lnTo>
                      <a:pt x="0" y="2000"/>
                    </a:lnTo>
                    <a:lnTo>
                      <a:pt x="0" y="2014"/>
                    </a:lnTo>
                    <a:moveTo>
                      <a:pt x="0" y="2034"/>
                    </a:moveTo>
                    <a:lnTo>
                      <a:pt x="0" y="2034"/>
                    </a:lnTo>
                    <a:lnTo>
                      <a:pt x="0" y="2047"/>
                    </a:lnTo>
                    <a:moveTo>
                      <a:pt x="0" y="2067"/>
                    </a:moveTo>
                    <a:lnTo>
                      <a:pt x="0" y="2067"/>
                    </a:lnTo>
                    <a:lnTo>
                      <a:pt x="0" y="2080"/>
                    </a:lnTo>
                    <a:moveTo>
                      <a:pt x="0" y="2100"/>
                    </a:moveTo>
                    <a:lnTo>
                      <a:pt x="0" y="2100"/>
                    </a:lnTo>
                    <a:lnTo>
                      <a:pt x="0" y="2114"/>
                    </a:lnTo>
                    <a:moveTo>
                      <a:pt x="0" y="2134"/>
                    </a:moveTo>
                    <a:lnTo>
                      <a:pt x="0" y="2134"/>
                    </a:lnTo>
                    <a:lnTo>
                      <a:pt x="0" y="2147"/>
                    </a:lnTo>
                    <a:moveTo>
                      <a:pt x="0" y="2167"/>
                    </a:moveTo>
                    <a:lnTo>
                      <a:pt x="0" y="2167"/>
                    </a:lnTo>
                    <a:lnTo>
                      <a:pt x="0" y="2180"/>
                    </a:lnTo>
                    <a:moveTo>
                      <a:pt x="0" y="2200"/>
                    </a:moveTo>
                    <a:lnTo>
                      <a:pt x="0" y="2200"/>
                    </a:lnTo>
                    <a:lnTo>
                      <a:pt x="0" y="2214"/>
                    </a:lnTo>
                    <a:moveTo>
                      <a:pt x="0" y="2234"/>
                    </a:moveTo>
                    <a:lnTo>
                      <a:pt x="0" y="2234"/>
                    </a:lnTo>
                    <a:lnTo>
                      <a:pt x="0" y="2247"/>
                    </a:lnTo>
                    <a:moveTo>
                      <a:pt x="0" y="2267"/>
                    </a:moveTo>
                    <a:lnTo>
                      <a:pt x="0" y="2267"/>
                    </a:lnTo>
                    <a:lnTo>
                      <a:pt x="0" y="2280"/>
                    </a:lnTo>
                    <a:moveTo>
                      <a:pt x="0" y="2300"/>
                    </a:moveTo>
                    <a:lnTo>
                      <a:pt x="0" y="2300"/>
                    </a:lnTo>
                    <a:lnTo>
                      <a:pt x="0" y="2314"/>
                    </a:lnTo>
                    <a:moveTo>
                      <a:pt x="0" y="2334"/>
                    </a:moveTo>
                    <a:lnTo>
                      <a:pt x="0" y="2334"/>
                    </a:lnTo>
                    <a:lnTo>
                      <a:pt x="0" y="2347"/>
                    </a:lnTo>
                    <a:moveTo>
                      <a:pt x="0" y="2367"/>
                    </a:moveTo>
                    <a:lnTo>
                      <a:pt x="0" y="2367"/>
                    </a:lnTo>
                    <a:lnTo>
                      <a:pt x="0" y="2380"/>
                    </a:lnTo>
                    <a:moveTo>
                      <a:pt x="0" y="2400"/>
                    </a:moveTo>
                    <a:lnTo>
                      <a:pt x="0" y="2400"/>
                    </a:lnTo>
                    <a:lnTo>
                      <a:pt x="0" y="2414"/>
                    </a:lnTo>
                    <a:moveTo>
                      <a:pt x="0" y="2434"/>
                    </a:moveTo>
                    <a:lnTo>
                      <a:pt x="0" y="2434"/>
                    </a:lnTo>
                    <a:lnTo>
                      <a:pt x="0" y="2447"/>
                    </a:lnTo>
                    <a:moveTo>
                      <a:pt x="0" y="2467"/>
                    </a:moveTo>
                    <a:lnTo>
                      <a:pt x="0" y="2467"/>
                    </a:lnTo>
                    <a:lnTo>
                      <a:pt x="0" y="2480"/>
                    </a:lnTo>
                    <a:moveTo>
                      <a:pt x="0" y="2500"/>
                    </a:moveTo>
                    <a:lnTo>
                      <a:pt x="0" y="2500"/>
                    </a:lnTo>
                    <a:lnTo>
                      <a:pt x="0" y="2514"/>
                    </a:lnTo>
                    <a:moveTo>
                      <a:pt x="0" y="2534"/>
                    </a:moveTo>
                    <a:lnTo>
                      <a:pt x="0" y="2534"/>
                    </a:lnTo>
                    <a:lnTo>
                      <a:pt x="0" y="2547"/>
                    </a:lnTo>
                    <a:moveTo>
                      <a:pt x="0" y="2567"/>
                    </a:moveTo>
                    <a:lnTo>
                      <a:pt x="0" y="2567"/>
                    </a:lnTo>
                    <a:lnTo>
                      <a:pt x="0" y="2580"/>
                    </a:lnTo>
                    <a:moveTo>
                      <a:pt x="0" y="2600"/>
                    </a:moveTo>
                    <a:lnTo>
                      <a:pt x="0" y="2600"/>
                    </a:lnTo>
                    <a:lnTo>
                      <a:pt x="0" y="2614"/>
                    </a:lnTo>
                    <a:moveTo>
                      <a:pt x="0" y="2634"/>
                    </a:moveTo>
                    <a:lnTo>
                      <a:pt x="0" y="2634"/>
                    </a:lnTo>
                    <a:lnTo>
                      <a:pt x="0" y="2647"/>
                    </a:lnTo>
                    <a:moveTo>
                      <a:pt x="0" y="2667"/>
                    </a:moveTo>
                    <a:lnTo>
                      <a:pt x="0" y="2667"/>
                    </a:lnTo>
                    <a:lnTo>
                      <a:pt x="0" y="2680"/>
                    </a:lnTo>
                    <a:moveTo>
                      <a:pt x="15" y="2686"/>
                    </a:moveTo>
                    <a:lnTo>
                      <a:pt x="15" y="2686"/>
                    </a:lnTo>
                    <a:lnTo>
                      <a:pt x="28" y="2686"/>
                    </a:lnTo>
                    <a:moveTo>
                      <a:pt x="48" y="2686"/>
                    </a:moveTo>
                    <a:lnTo>
                      <a:pt x="48" y="2686"/>
                    </a:lnTo>
                    <a:lnTo>
                      <a:pt x="61" y="2686"/>
                    </a:lnTo>
                    <a:moveTo>
                      <a:pt x="81" y="2686"/>
                    </a:moveTo>
                    <a:lnTo>
                      <a:pt x="81" y="2686"/>
                    </a:lnTo>
                    <a:lnTo>
                      <a:pt x="95" y="2686"/>
                    </a:lnTo>
                    <a:moveTo>
                      <a:pt x="115" y="2686"/>
                    </a:moveTo>
                    <a:lnTo>
                      <a:pt x="115" y="2686"/>
                    </a:lnTo>
                    <a:lnTo>
                      <a:pt x="128" y="2686"/>
                    </a:lnTo>
                    <a:moveTo>
                      <a:pt x="148" y="2686"/>
                    </a:moveTo>
                    <a:lnTo>
                      <a:pt x="148" y="2686"/>
                    </a:lnTo>
                    <a:lnTo>
                      <a:pt x="161" y="2686"/>
                    </a:lnTo>
                    <a:moveTo>
                      <a:pt x="181" y="2686"/>
                    </a:moveTo>
                    <a:lnTo>
                      <a:pt x="181" y="2686"/>
                    </a:lnTo>
                    <a:lnTo>
                      <a:pt x="189" y="2686"/>
                    </a:lnTo>
                    <a:lnTo>
                      <a:pt x="189" y="2680"/>
                    </a:lnTo>
                    <a:moveTo>
                      <a:pt x="189" y="2660"/>
                    </a:moveTo>
                    <a:lnTo>
                      <a:pt x="189" y="2660"/>
                    </a:lnTo>
                    <a:lnTo>
                      <a:pt x="189" y="2647"/>
                    </a:lnTo>
                    <a:moveTo>
                      <a:pt x="189" y="2627"/>
                    </a:moveTo>
                    <a:lnTo>
                      <a:pt x="189" y="2627"/>
                    </a:lnTo>
                    <a:lnTo>
                      <a:pt x="189" y="2614"/>
                    </a:lnTo>
                    <a:moveTo>
                      <a:pt x="189" y="2594"/>
                    </a:moveTo>
                    <a:lnTo>
                      <a:pt x="189" y="2594"/>
                    </a:lnTo>
                    <a:lnTo>
                      <a:pt x="189" y="2580"/>
                    </a:lnTo>
                    <a:moveTo>
                      <a:pt x="189" y="2560"/>
                    </a:moveTo>
                    <a:lnTo>
                      <a:pt x="189" y="2560"/>
                    </a:lnTo>
                    <a:lnTo>
                      <a:pt x="189" y="2547"/>
                    </a:lnTo>
                    <a:moveTo>
                      <a:pt x="189" y="2527"/>
                    </a:moveTo>
                    <a:lnTo>
                      <a:pt x="189" y="2527"/>
                    </a:lnTo>
                    <a:lnTo>
                      <a:pt x="189" y="2514"/>
                    </a:lnTo>
                    <a:moveTo>
                      <a:pt x="189" y="2494"/>
                    </a:moveTo>
                    <a:lnTo>
                      <a:pt x="189" y="2494"/>
                    </a:lnTo>
                    <a:lnTo>
                      <a:pt x="189" y="2480"/>
                    </a:lnTo>
                    <a:moveTo>
                      <a:pt x="189" y="2460"/>
                    </a:moveTo>
                    <a:lnTo>
                      <a:pt x="189" y="2460"/>
                    </a:lnTo>
                    <a:lnTo>
                      <a:pt x="189" y="2447"/>
                    </a:lnTo>
                    <a:moveTo>
                      <a:pt x="189" y="2427"/>
                    </a:moveTo>
                    <a:lnTo>
                      <a:pt x="189" y="2427"/>
                    </a:lnTo>
                    <a:lnTo>
                      <a:pt x="189" y="2414"/>
                    </a:lnTo>
                    <a:moveTo>
                      <a:pt x="189" y="2394"/>
                    </a:moveTo>
                    <a:lnTo>
                      <a:pt x="189" y="2394"/>
                    </a:lnTo>
                    <a:lnTo>
                      <a:pt x="189" y="2380"/>
                    </a:lnTo>
                    <a:moveTo>
                      <a:pt x="189" y="2360"/>
                    </a:moveTo>
                    <a:lnTo>
                      <a:pt x="189" y="2360"/>
                    </a:lnTo>
                    <a:lnTo>
                      <a:pt x="189" y="2347"/>
                    </a:lnTo>
                    <a:moveTo>
                      <a:pt x="189" y="2327"/>
                    </a:moveTo>
                    <a:lnTo>
                      <a:pt x="189" y="2327"/>
                    </a:lnTo>
                    <a:lnTo>
                      <a:pt x="189" y="2314"/>
                    </a:lnTo>
                    <a:moveTo>
                      <a:pt x="189" y="2294"/>
                    </a:moveTo>
                    <a:lnTo>
                      <a:pt x="189" y="2294"/>
                    </a:lnTo>
                    <a:lnTo>
                      <a:pt x="189" y="2280"/>
                    </a:lnTo>
                    <a:moveTo>
                      <a:pt x="189" y="2260"/>
                    </a:moveTo>
                    <a:lnTo>
                      <a:pt x="189" y="2260"/>
                    </a:lnTo>
                    <a:lnTo>
                      <a:pt x="189" y="2247"/>
                    </a:lnTo>
                    <a:moveTo>
                      <a:pt x="189" y="2227"/>
                    </a:moveTo>
                    <a:lnTo>
                      <a:pt x="189" y="2227"/>
                    </a:lnTo>
                    <a:lnTo>
                      <a:pt x="189" y="2214"/>
                    </a:lnTo>
                    <a:moveTo>
                      <a:pt x="189" y="2194"/>
                    </a:moveTo>
                    <a:lnTo>
                      <a:pt x="189" y="2194"/>
                    </a:lnTo>
                    <a:lnTo>
                      <a:pt x="189" y="2180"/>
                    </a:lnTo>
                    <a:moveTo>
                      <a:pt x="189" y="2160"/>
                    </a:moveTo>
                    <a:lnTo>
                      <a:pt x="189" y="2160"/>
                    </a:lnTo>
                    <a:lnTo>
                      <a:pt x="189" y="2147"/>
                    </a:lnTo>
                    <a:moveTo>
                      <a:pt x="189" y="2127"/>
                    </a:moveTo>
                    <a:lnTo>
                      <a:pt x="189" y="2127"/>
                    </a:lnTo>
                    <a:lnTo>
                      <a:pt x="189" y="2114"/>
                    </a:lnTo>
                    <a:moveTo>
                      <a:pt x="189" y="2094"/>
                    </a:moveTo>
                    <a:lnTo>
                      <a:pt x="189" y="2094"/>
                    </a:lnTo>
                    <a:lnTo>
                      <a:pt x="189" y="2080"/>
                    </a:lnTo>
                    <a:moveTo>
                      <a:pt x="189" y="2060"/>
                    </a:moveTo>
                    <a:lnTo>
                      <a:pt x="189" y="2060"/>
                    </a:lnTo>
                    <a:lnTo>
                      <a:pt x="189" y="2047"/>
                    </a:lnTo>
                    <a:moveTo>
                      <a:pt x="189" y="2027"/>
                    </a:moveTo>
                    <a:lnTo>
                      <a:pt x="189" y="2027"/>
                    </a:lnTo>
                    <a:lnTo>
                      <a:pt x="189" y="2014"/>
                    </a:lnTo>
                    <a:moveTo>
                      <a:pt x="189" y="1994"/>
                    </a:moveTo>
                    <a:lnTo>
                      <a:pt x="189" y="1994"/>
                    </a:lnTo>
                    <a:lnTo>
                      <a:pt x="189" y="1980"/>
                    </a:lnTo>
                    <a:moveTo>
                      <a:pt x="189" y="1960"/>
                    </a:moveTo>
                    <a:lnTo>
                      <a:pt x="189" y="1960"/>
                    </a:lnTo>
                    <a:lnTo>
                      <a:pt x="189" y="1947"/>
                    </a:lnTo>
                    <a:moveTo>
                      <a:pt x="189" y="1927"/>
                    </a:moveTo>
                    <a:lnTo>
                      <a:pt x="189" y="1927"/>
                    </a:lnTo>
                    <a:lnTo>
                      <a:pt x="189" y="1914"/>
                    </a:lnTo>
                    <a:moveTo>
                      <a:pt x="189" y="1894"/>
                    </a:moveTo>
                    <a:lnTo>
                      <a:pt x="189" y="1894"/>
                    </a:lnTo>
                    <a:lnTo>
                      <a:pt x="189" y="1880"/>
                    </a:lnTo>
                    <a:moveTo>
                      <a:pt x="189" y="1860"/>
                    </a:moveTo>
                    <a:lnTo>
                      <a:pt x="189" y="1860"/>
                    </a:lnTo>
                    <a:lnTo>
                      <a:pt x="189" y="1847"/>
                    </a:lnTo>
                    <a:moveTo>
                      <a:pt x="189" y="1827"/>
                    </a:moveTo>
                    <a:lnTo>
                      <a:pt x="189" y="1827"/>
                    </a:lnTo>
                    <a:lnTo>
                      <a:pt x="189" y="1814"/>
                    </a:lnTo>
                    <a:moveTo>
                      <a:pt x="189" y="1794"/>
                    </a:moveTo>
                    <a:lnTo>
                      <a:pt x="189" y="1794"/>
                    </a:lnTo>
                    <a:lnTo>
                      <a:pt x="189" y="1780"/>
                    </a:lnTo>
                    <a:moveTo>
                      <a:pt x="189" y="1760"/>
                    </a:moveTo>
                    <a:lnTo>
                      <a:pt x="189" y="1760"/>
                    </a:lnTo>
                    <a:lnTo>
                      <a:pt x="189" y="1747"/>
                    </a:lnTo>
                    <a:moveTo>
                      <a:pt x="189" y="1727"/>
                    </a:moveTo>
                    <a:lnTo>
                      <a:pt x="189" y="1727"/>
                    </a:lnTo>
                    <a:lnTo>
                      <a:pt x="189" y="1714"/>
                    </a:lnTo>
                    <a:moveTo>
                      <a:pt x="189" y="1694"/>
                    </a:moveTo>
                    <a:lnTo>
                      <a:pt x="189" y="1694"/>
                    </a:lnTo>
                    <a:lnTo>
                      <a:pt x="189" y="1680"/>
                    </a:lnTo>
                    <a:moveTo>
                      <a:pt x="189" y="1660"/>
                    </a:moveTo>
                    <a:lnTo>
                      <a:pt x="189" y="1660"/>
                    </a:lnTo>
                    <a:lnTo>
                      <a:pt x="189" y="1647"/>
                    </a:lnTo>
                    <a:moveTo>
                      <a:pt x="189" y="1627"/>
                    </a:moveTo>
                    <a:lnTo>
                      <a:pt x="189" y="1627"/>
                    </a:lnTo>
                    <a:lnTo>
                      <a:pt x="189" y="1614"/>
                    </a:lnTo>
                    <a:moveTo>
                      <a:pt x="189" y="1594"/>
                    </a:moveTo>
                    <a:lnTo>
                      <a:pt x="189" y="1594"/>
                    </a:lnTo>
                    <a:lnTo>
                      <a:pt x="189" y="1580"/>
                    </a:lnTo>
                    <a:moveTo>
                      <a:pt x="189" y="1560"/>
                    </a:moveTo>
                    <a:lnTo>
                      <a:pt x="189" y="1560"/>
                    </a:lnTo>
                    <a:lnTo>
                      <a:pt x="189" y="1547"/>
                    </a:lnTo>
                    <a:moveTo>
                      <a:pt x="189" y="1527"/>
                    </a:moveTo>
                    <a:lnTo>
                      <a:pt x="189" y="1527"/>
                    </a:lnTo>
                    <a:lnTo>
                      <a:pt x="189" y="1514"/>
                    </a:lnTo>
                    <a:moveTo>
                      <a:pt x="189" y="1494"/>
                    </a:moveTo>
                    <a:lnTo>
                      <a:pt x="189" y="1494"/>
                    </a:lnTo>
                    <a:lnTo>
                      <a:pt x="189" y="1480"/>
                    </a:lnTo>
                    <a:moveTo>
                      <a:pt x="189" y="1460"/>
                    </a:moveTo>
                    <a:lnTo>
                      <a:pt x="189" y="1460"/>
                    </a:lnTo>
                    <a:lnTo>
                      <a:pt x="189" y="1447"/>
                    </a:lnTo>
                    <a:moveTo>
                      <a:pt x="189" y="1427"/>
                    </a:moveTo>
                    <a:lnTo>
                      <a:pt x="189" y="1427"/>
                    </a:lnTo>
                    <a:lnTo>
                      <a:pt x="189" y="1414"/>
                    </a:lnTo>
                    <a:moveTo>
                      <a:pt x="189" y="1394"/>
                    </a:moveTo>
                    <a:lnTo>
                      <a:pt x="189" y="1394"/>
                    </a:lnTo>
                    <a:lnTo>
                      <a:pt x="189" y="1380"/>
                    </a:lnTo>
                    <a:moveTo>
                      <a:pt x="189" y="1360"/>
                    </a:moveTo>
                    <a:lnTo>
                      <a:pt x="189" y="1360"/>
                    </a:lnTo>
                    <a:lnTo>
                      <a:pt x="189" y="1347"/>
                    </a:lnTo>
                    <a:moveTo>
                      <a:pt x="189" y="1327"/>
                    </a:moveTo>
                    <a:lnTo>
                      <a:pt x="189" y="1327"/>
                    </a:lnTo>
                    <a:lnTo>
                      <a:pt x="189" y="1314"/>
                    </a:lnTo>
                    <a:moveTo>
                      <a:pt x="189" y="1294"/>
                    </a:moveTo>
                    <a:lnTo>
                      <a:pt x="189" y="1294"/>
                    </a:lnTo>
                    <a:lnTo>
                      <a:pt x="189" y="1280"/>
                    </a:lnTo>
                    <a:moveTo>
                      <a:pt x="189" y="1260"/>
                    </a:moveTo>
                    <a:lnTo>
                      <a:pt x="189" y="1260"/>
                    </a:lnTo>
                    <a:lnTo>
                      <a:pt x="189" y="1247"/>
                    </a:lnTo>
                    <a:moveTo>
                      <a:pt x="189" y="1227"/>
                    </a:moveTo>
                    <a:lnTo>
                      <a:pt x="189" y="1227"/>
                    </a:lnTo>
                    <a:lnTo>
                      <a:pt x="189" y="1214"/>
                    </a:lnTo>
                    <a:moveTo>
                      <a:pt x="189" y="1194"/>
                    </a:moveTo>
                    <a:lnTo>
                      <a:pt x="189" y="1194"/>
                    </a:lnTo>
                    <a:lnTo>
                      <a:pt x="189" y="1180"/>
                    </a:lnTo>
                    <a:moveTo>
                      <a:pt x="189" y="1160"/>
                    </a:moveTo>
                    <a:lnTo>
                      <a:pt x="189" y="1160"/>
                    </a:lnTo>
                    <a:lnTo>
                      <a:pt x="189" y="1147"/>
                    </a:lnTo>
                    <a:moveTo>
                      <a:pt x="189" y="1127"/>
                    </a:moveTo>
                    <a:lnTo>
                      <a:pt x="189" y="1127"/>
                    </a:lnTo>
                    <a:lnTo>
                      <a:pt x="189" y="1114"/>
                    </a:lnTo>
                    <a:moveTo>
                      <a:pt x="189" y="1094"/>
                    </a:moveTo>
                    <a:lnTo>
                      <a:pt x="189" y="1094"/>
                    </a:lnTo>
                    <a:lnTo>
                      <a:pt x="189" y="1080"/>
                    </a:lnTo>
                    <a:moveTo>
                      <a:pt x="189" y="1060"/>
                    </a:moveTo>
                    <a:lnTo>
                      <a:pt x="189" y="1060"/>
                    </a:lnTo>
                    <a:lnTo>
                      <a:pt x="189" y="1047"/>
                    </a:lnTo>
                    <a:moveTo>
                      <a:pt x="189" y="1027"/>
                    </a:moveTo>
                    <a:lnTo>
                      <a:pt x="189" y="1027"/>
                    </a:lnTo>
                    <a:lnTo>
                      <a:pt x="189" y="1014"/>
                    </a:lnTo>
                    <a:moveTo>
                      <a:pt x="189" y="994"/>
                    </a:moveTo>
                    <a:lnTo>
                      <a:pt x="189" y="994"/>
                    </a:lnTo>
                    <a:lnTo>
                      <a:pt x="189" y="980"/>
                    </a:lnTo>
                    <a:moveTo>
                      <a:pt x="189" y="960"/>
                    </a:moveTo>
                    <a:lnTo>
                      <a:pt x="189" y="960"/>
                    </a:lnTo>
                    <a:lnTo>
                      <a:pt x="189" y="947"/>
                    </a:lnTo>
                    <a:moveTo>
                      <a:pt x="189" y="927"/>
                    </a:moveTo>
                    <a:lnTo>
                      <a:pt x="189" y="927"/>
                    </a:lnTo>
                    <a:lnTo>
                      <a:pt x="189" y="914"/>
                    </a:lnTo>
                    <a:moveTo>
                      <a:pt x="189" y="894"/>
                    </a:moveTo>
                    <a:lnTo>
                      <a:pt x="189" y="894"/>
                    </a:lnTo>
                    <a:lnTo>
                      <a:pt x="189" y="880"/>
                    </a:lnTo>
                    <a:moveTo>
                      <a:pt x="189" y="860"/>
                    </a:moveTo>
                    <a:lnTo>
                      <a:pt x="189" y="860"/>
                    </a:lnTo>
                    <a:lnTo>
                      <a:pt x="189" y="847"/>
                    </a:lnTo>
                    <a:moveTo>
                      <a:pt x="189" y="827"/>
                    </a:moveTo>
                    <a:lnTo>
                      <a:pt x="189" y="827"/>
                    </a:lnTo>
                    <a:lnTo>
                      <a:pt x="189" y="814"/>
                    </a:lnTo>
                    <a:moveTo>
                      <a:pt x="189" y="794"/>
                    </a:moveTo>
                    <a:lnTo>
                      <a:pt x="189" y="794"/>
                    </a:lnTo>
                    <a:lnTo>
                      <a:pt x="189" y="780"/>
                    </a:lnTo>
                    <a:moveTo>
                      <a:pt x="189" y="760"/>
                    </a:moveTo>
                    <a:lnTo>
                      <a:pt x="189" y="760"/>
                    </a:lnTo>
                    <a:lnTo>
                      <a:pt x="189" y="747"/>
                    </a:lnTo>
                    <a:moveTo>
                      <a:pt x="189" y="727"/>
                    </a:moveTo>
                    <a:lnTo>
                      <a:pt x="189" y="727"/>
                    </a:lnTo>
                    <a:lnTo>
                      <a:pt x="189" y="714"/>
                    </a:lnTo>
                    <a:moveTo>
                      <a:pt x="189" y="694"/>
                    </a:moveTo>
                    <a:lnTo>
                      <a:pt x="189" y="694"/>
                    </a:lnTo>
                    <a:lnTo>
                      <a:pt x="189" y="680"/>
                    </a:lnTo>
                    <a:moveTo>
                      <a:pt x="189" y="660"/>
                    </a:moveTo>
                    <a:lnTo>
                      <a:pt x="189" y="660"/>
                    </a:lnTo>
                    <a:lnTo>
                      <a:pt x="189" y="647"/>
                    </a:lnTo>
                    <a:moveTo>
                      <a:pt x="189" y="627"/>
                    </a:moveTo>
                    <a:lnTo>
                      <a:pt x="189" y="627"/>
                    </a:lnTo>
                    <a:lnTo>
                      <a:pt x="189" y="614"/>
                    </a:lnTo>
                    <a:moveTo>
                      <a:pt x="189" y="594"/>
                    </a:moveTo>
                    <a:lnTo>
                      <a:pt x="189" y="594"/>
                    </a:lnTo>
                    <a:lnTo>
                      <a:pt x="189" y="580"/>
                    </a:lnTo>
                    <a:moveTo>
                      <a:pt x="189" y="560"/>
                    </a:moveTo>
                    <a:lnTo>
                      <a:pt x="189" y="560"/>
                    </a:lnTo>
                    <a:lnTo>
                      <a:pt x="189" y="547"/>
                    </a:lnTo>
                    <a:moveTo>
                      <a:pt x="189" y="527"/>
                    </a:moveTo>
                    <a:lnTo>
                      <a:pt x="189" y="527"/>
                    </a:lnTo>
                    <a:lnTo>
                      <a:pt x="189" y="514"/>
                    </a:lnTo>
                    <a:moveTo>
                      <a:pt x="189" y="494"/>
                    </a:moveTo>
                    <a:lnTo>
                      <a:pt x="189" y="494"/>
                    </a:lnTo>
                    <a:lnTo>
                      <a:pt x="189" y="480"/>
                    </a:lnTo>
                    <a:moveTo>
                      <a:pt x="189" y="460"/>
                    </a:moveTo>
                    <a:lnTo>
                      <a:pt x="189" y="460"/>
                    </a:lnTo>
                    <a:lnTo>
                      <a:pt x="189" y="447"/>
                    </a:lnTo>
                    <a:moveTo>
                      <a:pt x="189" y="427"/>
                    </a:moveTo>
                    <a:lnTo>
                      <a:pt x="189" y="427"/>
                    </a:lnTo>
                    <a:lnTo>
                      <a:pt x="189" y="414"/>
                    </a:lnTo>
                    <a:moveTo>
                      <a:pt x="189" y="394"/>
                    </a:moveTo>
                    <a:lnTo>
                      <a:pt x="189" y="394"/>
                    </a:lnTo>
                    <a:lnTo>
                      <a:pt x="189" y="380"/>
                    </a:lnTo>
                    <a:moveTo>
                      <a:pt x="189" y="360"/>
                    </a:moveTo>
                    <a:lnTo>
                      <a:pt x="189" y="360"/>
                    </a:lnTo>
                    <a:lnTo>
                      <a:pt x="189" y="347"/>
                    </a:lnTo>
                    <a:moveTo>
                      <a:pt x="189" y="327"/>
                    </a:moveTo>
                    <a:lnTo>
                      <a:pt x="189" y="327"/>
                    </a:lnTo>
                    <a:lnTo>
                      <a:pt x="189" y="314"/>
                    </a:lnTo>
                    <a:moveTo>
                      <a:pt x="189" y="294"/>
                    </a:moveTo>
                    <a:lnTo>
                      <a:pt x="189" y="294"/>
                    </a:lnTo>
                    <a:lnTo>
                      <a:pt x="189" y="280"/>
                    </a:lnTo>
                    <a:moveTo>
                      <a:pt x="189" y="260"/>
                    </a:moveTo>
                    <a:lnTo>
                      <a:pt x="189" y="260"/>
                    </a:lnTo>
                    <a:lnTo>
                      <a:pt x="189" y="247"/>
                    </a:lnTo>
                    <a:moveTo>
                      <a:pt x="189" y="227"/>
                    </a:moveTo>
                    <a:lnTo>
                      <a:pt x="189" y="227"/>
                    </a:lnTo>
                    <a:lnTo>
                      <a:pt x="189" y="214"/>
                    </a:lnTo>
                    <a:moveTo>
                      <a:pt x="189" y="194"/>
                    </a:moveTo>
                    <a:lnTo>
                      <a:pt x="189" y="194"/>
                    </a:lnTo>
                    <a:lnTo>
                      <a:pt x="189" y="180"/>
                    </a:lnTo>
                    <a:moveTo>
                      <a:pt x="189" y="160"/>
                    </a:moveTo>
                    <a:lnTo>
                      <a:pt x="189" y="160"/>
                    </a:lnTo>
                    <a:lnTo>
                      <a:pt x="189" y="147"/>
                    </a:lnTo>
                    <a:moveTo>
                      <a:pt x="189" y="127"/>
                    </a:moveTo>
                    <a:lnTo>
                      <a:pt x="189" y="127"/>
                    </a:lnTo>
                    <a:lnTo>
                      <a:pt x="189" y="114"/>
                    </a:lnTo>
                    <a:moveTo>
                      <a:pt x="189" y="94"/>
                    </a:moveTo>
                    <a:lnTo>
                      <a:pt x="189" y="94"/>
                    </a:lnTo>
                    <a:lnTo>
                      <a:pt x="189" y="80"/>
                    </a:lnTo>
                    <a:moveTo>
                      <a:pt x="189" y="60"/>
                    </a:moveTo>
                    <a:lnTo>
                      <a:pt x="189" y="60"/>
                    </a:lnTo>
                    <a:lnTo>
                      <a:pt x="189" y="47"/>
                    </a:lnTo>
                    <a:moveTo>
                      <a:pt x="189" y="27"/>
                    </a:moveTo>
                    <a:lnTo>
                      <a:pt x="189" y="27"/>
                    </a:lnTo>
                    <a:lnTo>
                      <a:pt x="189" y="14"/>
                    </a:lnTo>
                    <a:moveTo>
                      <a:pt x="183" y="0"/>
                    </a:moveTo>
                    <a:lnTo>
                      <a:pt x="183" y="0"/>
                    </a:lnTo>
                    <a:lnTo>
                      <a:pt x="169" y="0"/>
                    </a:lnTo>
                    <a:moveTo>
                      <a:pt x="149" y="0"/>
                    </a:moveTo>
                    <a:lnTo>
                      <a:pt x="149" y="0"/>
                    </a:lnTo>
                    <a:lnTo>
                      <a:pt x="136" y="0"/>
                    </a:lnTo>
                    <a:moveTo>
                      <a:pt x="116" y="0"/>
                    </a:moveTo>
                    <a:lnTo>
                      <a:pt x="116" y="0"/>
                    </a:lnTo>
                    <a:lnTo>
                      <a:pt x="103" y="0"/>
                    </a:lnTo>
                    <a:moveTo>
                      <a:pt x="83" y="0"/>
                    </a:moveTo>
                    <a:lnTo>
                      <a:pt x="83" y="0"/>
                    </a:lnTo>
                    <a:lnTo>
                      <a:pt x="69" y="0"/>
                    </a:lnTo>
                    <a:moveTo>
                      <a:pt x="49" y="0"/>
                    </a:moveTo>
                    <a:lnTo>
                      <a:pt x="49" y="0"/>
                    </a:lnTo>
                    <a:lnTo>
                      <a:pt x="36" y="0"/>
                    </a:lnTo>
                    <a:moveTo>
                      <a:pt x="16" y="0"/>
                    </a:moveTo>
                    <a:lnTo>
                      <a:pt x="16" y="0"/>
                    </a:lnTo>
                    <a:lnTo>
                      <a:pt x="3"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169"/>
              <p:cNvSpPr>
                <a:spLocks/>
              </p:cNvSpPr>
              <p:nvPr/>
            </p:nvSpPr>
            <p:spPr bwMode="auto">
              <a:xfrm>
                <a:off x="1799" y="1848"/>
                <a:ext cx="56" cy="1174"/>
              </a:xfrm>
              <a:custGeom>
                <a:avLst/>
                <a:gdLst>
                  <a:gd name="T0" fmla="*/ 0 w 190"/>
                  <a:gd name="T1" fmla="*/ 0 h 4043"/>
                  <a:gd name="T2" fmla="*/ 0 w 190"/>
                  <a:gd name="T3" fmla="*/ 0 h 4043"/>
                  <a:gd name="T4" fmla="*/ 0 w 190"/>
                  <a:gd name="T5" fmla="*/ 4043 h 4043"/>
                  <a:gd name="T6" fmla="*/ 190 w 190"/>
                  <a:gd name="T7" fmla="*/ 4043 h 4043"/>
                  <a:gd name="T8" fmla="*/ 190 w 190"/>
                  <a:gd name="T9" fmla="*/ 0 h 4043"/>
                  <a:gd name="T10" fmla="*/ 0 w 190"/>
                  <a:gd name="T11" fmla="*/ 0 h 4043"/>
                </a:gdLst>
                <a:ahLst/>
                <a:cxnLst>
                  <a:cxn ang="0">
                    <a:pos x="T0" y="T1"/>
                  </a:cxn>
                  <a:cxn ang="0">
                    <a:pos x="T2" y="T3"/>
                  </a:cxn>
                  <a:cxn ang="0">
                    <a:pos x="T4" y="T5"/>
                  </a:cxn>
                  <a:cxn ang="0">
                    <a:pos x="T6" y="T7"/>
                  </a:cxn>
                  <a:cxn ang="0">
                    <a:pos x="T8" y="T9"/>
                  </a:cxn>
                  <a:cxn ang="0">
                    <a:pos x="T10" y="T11"/>
                  </a:cxn>
                </a:cxnLst>
                <a:rect l="0" t="0" r="r" b="b"/>
                <a:pathLst>
                  <a:path w="190" h="4043">
                    <a:moveTo>
                      <a:pt x="0" y="0"/>
                    </a:moveTo>
                    <a:lnTo>
                      <a:pt x="0" y="0"/>
                    </a:lnTo>
                    <a:lnTo>
                      <a:pt x="0" y="4043"/>
                    </a:lnTo>
                    <a:lnTo>
                      <a:pt x="190" y="4043"/>
                    </a:lnTo>
                    <a:lnTo>
                      <a:pt x="190"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170"/>
              <p:cNvSpPr>
                <a:spLocks noEditPoints="1"/>
              </p:cNvSpPr>
              <p:nvPr/>
            </p:nvSpPr>
            <p:spPr bwMode="auto">
              <a:xfrm>
                <a:off x="1799" y="1848"/>
                <a:ext cx="56" cy="1174"/>
              </a:xfrm>
              <a:custGeom>
                <a:avLst/>
                <a:gdLst>
                  <a:gd name="T0" fmla="*/ 0 w 190"/>
                  <a:gd name="T1" fmla="*/ 113 h 4043"/>
                  <a:gd name="T2" fmla="*/ 0 w 190"/>
                  <a:gd name="T3" fmla="*/ 247 h 4043"/>
                  <a:gd name="T4" fmla="*/ 0 w 190"/>
                  <a:gd name="T5" fmla="*/ 380 h 4043"/>
                  <a:gd name="T6" fmla="*/ 0 w 190"/>
                  <a:gd name="T7" fmla="*/ 513 h 4043"/>
                  <a:gd name="T8" fmla="*/ 0 w 190"/>
                  <a:gd name="T9" fmla="*/ 647 h 4043"/>
                  <a:gd name="T10" fmla="*/ 0 w 190"/>
                  <a:gd name="T11" fmla="*/ 780 h 4043"/>
                  <a:gd name="T12" fmla="*/ 0 w 190"/>
                  <a:gd name="T13" fmla="*/ 913 h 4043"/>
                  <a:gd name="T14" fmla="*/ 0 w 190"/>
                  <a:gd name="T15" fmla="*/ 1047 h 4043"/>
                  <a:gd name="T16" fmla="*/ 0 w 190"/>
                  <a:gd name="T17" fmla="*/ 1180 h 4043"/>
                  <a:gd name="T18" fmla="*/ 0 w 190"/>
                  <a:gd name="T19" fmla="*/ 1313 h 4043"/>
                  <a:gd name="T20" fmla="*/ 0 w 190"/>
                  <a:gd name="T21" fmla="*/ 1447 h 4043"/>
                  <a:gd name="T22" fmla="*/ 0 w 190"/>
                  <a:gd name="T23" fmla="*/ 1580 h 4043"/>
                  <a:gd name="T24" fmla="*/ 0 w 190"/>
                  <a:gd name="T25" fmla="*/ 1713 h 4043"/>
                  <a:gd name="T26" fmla="*/ 0 w 190"/>
                  <a:gd name="T27" fmla="*/ 1847 h 4043"/>
                  <a:gd name="T28" fmla="*/ 0 w 190"/>
                  <a:gd name="T29" fmla="*/ 1980 h 4043"/>
                  <a:gd name="T30" fmla="*/ 0 w 190"/>
                  <a:gd name="T31" fmla="*/ 2113 h 4043"/>
                  <a:gd name="T32" fmla="*/ 0 w 190"/>
                  <a:gd name="T33" fmla="*/ 2247 h 4043"/>
                  <a:gd name="T34" fmla="*/ 0 w 190"/>
                  <a:gd name="T35" fmla="*/ 2380 h 4043"/>
                  <a:gd name="T36" fmla="*/ 0 w 190"/>
                  <a:gd name="T37" fmla="*/ 2513 h 4043"/>
                  <a:gd name="T38" fmla="*/ 0 w 190"/>
                  <a:gd name="T39" fmla="*/ 2647 h 4043"/>
                  <a:gd name="T40" fmla="*/ 0 w 190"/>
                  <a:gd name="T41" fmla="*/ 2780 h 4043"/>
                  <a:gd name="T42" fmla="*/ 0 w 190"/>
                  <a:gd name="T43" fmla="*/ 2913 h 4043"/>
                  <a:gd name="T44" fmla="*/ 0 w 190"/>
                  <a:gd name="T45" fmla="*/ 3047 h 4043"/>
                  <a:gd name="T46" fmla="*/ 0 w 190"/>
                  <a:gd name="T47" fmla="*/ 3180 h 4043"/>
                  <a:gd name="T48" fmla="*/ 0 w 190"/>
                  <a:gd name="T49" fmla="*/ 3313 h 4043"/>
                  <a:gd name="T50" fmla="*/ 0 w 190"/>
                  <a:gd name="T51" fmla="*/ 3447 h 4043"/>
                  <a:gd name="T52" fmla="*/ 0 w 190"/>
                  <a:gd name="T53" fmla="*/ 3580 h 4043"/>
                  <a:gd name="T54" fmla="*/ 0 w 190"/>
                  <a:gd name="T55" fmla="*/ 3713 h 4043"/>
                  <a:gd name="T56" fmla="*/ 0 w 190"/>
                  <a:gd name="T57" fmla="*/ 3847 h 4043"/>
                  <a:gd name="T58" fmla="*/ 0 w 190"/>
                  <a:gd name="T59" fmla="*/ 3980 h 4043"/>
                  <a:gd name="T60" fmla="*/ 58 w 190"/>
                  <a:gd name="T61" fmla="*/ 4043 h 4043"/>
                  <a:gd name="T62" fmla="*/ 190 w 190"/>
                  <a:gd name="T63" fmla="*/ 4041 h 4043"/>
                  <a:gd name="T64" fmla="*/ 190 w 190"/>
                  <a:gd name="T65" fmla="*/ 3908 h 4043"/>
                  <a:gd name="T66" fmla="*/ 190 w 190"/>
                  <a:gd name="T67" fmla="*/ 3775 h 4043"/>
                  <a:gd name="T68" fmla="*/ 190 w 190"/>
                  <a:gd name="T69" fmla="*/ 3641 h 4043"/>
                  <a:gd name="T70" fmla="*/ 190 w 190"/>
                  <a:gd name="T71" fmla="*/ 3508 h 4043"/>
                  <a:gd name="T72" fmla="*/ 190 w 190"/>
                  <a:gd name="T73" fmla="*/ 3375 h 4043"/>
                  <a:gd name="T74" fmla="*/ 190 w 190"/>
                  <a:gd name="T75" fmla="*/ 3241 h 4043"/>
                  <a:gd name="T76" fmla="*/ 190 w 190"/>
                  <a:gd name="T77" fmla="*/ 3108 h 4043"/>
                  <a:gd name="T78" fmla="*/ 190 w 190"/>
                  <a:gd name="T79" fmla="*/ 2975 h 4043"/>
                  <a:gd name="T80" fmla="*/ 190 w 190"/>
                  <a:gd name="T81" fmla="*/ 2841 h 4043"/>
                  <a:gd name="T82" fmla="*/ 190 w 190"/>
                  <a:gd name="T83" fmla="*/ 2708 h 4043"/>
                  <a:gd name="T84" fmla="*/ 190 w 190"/>
                  <a:gd name="T85" fmla="*/ 2575 h 4043"/>
                  <a:gd name="T86" fmla="*/ 190 w 190"/>
                  <a:gd name="T87" fmla="*/ 2441 h 4043"/>
                  <a:gd name="T88" fmla="*/ 190 w 190"/>
                  <a:gd name="T89" fmla="*/ 2308 h 4043"/>
                  <a:gd name="T90" fmla="*/ 190 w 190"/>
                  <a:gd name="T91" fmla="*/ 2175 h 4043"/>
                  <a:gd name="T92" fmla="*/ 190 w 190"/>
                  <a:gd name="T93" fmla="*/ 2041 h 4043"/>
                  <a:gd name="T94" fmla="*/ 190 w 190"/>
                  <a:gd name="T95" fmla="*/ 1908 h 4043"/>
                  <a:gd name="T96" fmla="*/ 190 w 190"/>
                  <a:gd name="T97" fmla="*/ 1775 h 4043"/>
                  <a:gd name="T98" fmla="*/ 190 w 190"/>
                  <a:gd name="T99" fmla="*/ 1641 h 4043"/>
                  <a:gd name="T100" fmla="*/ 190 w 190"/>
                  <a:gd name="T101" fmla="*/ 1508 h 4043"/>
                  <a:gd name="T102" fmla="*/ 190 w 190"/>
                  <a:gd name="T103" fmla="*/ 1375 h 4043"/>
                  <a:gd name="T104" fmla="*/ 190 w 190"/>
                  <a:gd name="T105" fmla="*/ 1241 h 4043"/>
                  <a:gd name="T106" fmla="*/ 190 w 190"/>
                  <a:gd name="T107" fmla="*/ 1108 h 4043"/>
                  <a:gd name="T108" fmla="*/ 190 w 190"/>
                  <a:gd name="T109" fmla="*/ 975 h 4043"/>
                  <a:gd name="T110" fmla="*/ 190 w 190"/>
                  <a:gd name="T111" fmla="*/ 841 h 4043"/>
                  <a:gd name="T112" fmla="*/ 190 w 190"/>
                  <a:gd name="T113" fmla="*/ 708 h 4043"/>
                  <a:gd name="T114" fmla="*/ 190 w 190"/>
                  <a:gd name="T115" fmla="*/ 575 h 4043"/>
                  <a:gd name="T116" fmla="*/ 190 w 190"/>
                  <a:gd name="T117" fmla="*/ 441 h 4043"/>
                  <a:gd name="T118" fmla="*/ 190 w 190"/>
                  <a:gd name="T119" fmla="*/ 308 h 4043"/>
                  <a:gd name="T120" fmla="*/ 190 w 190"/>
                  <a:gd name="T121" fmla="*/ 175 h 4043"/>
                  <a:gd name="T122" fmla="*/ 190 w 190"/>
                  <a:gd name="T123" fmla="*/ 41 h 4043"/>
                  <a:gd name="T124" fmla="*/ 98 w 190"/>
                  <a:gd name="T125" fmla="*/ 0 h 4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 h="4043">
                    <a:moveTo>
                      <a:pt x="0" y="0"/>
                    </a:moveTo>
                    <a:lnTo>
                      <a:pt x="0" y="0"/>
                    </a:lnTo>
                    <a:lnTo>
                      <a:pt x="0" y="13"/>
                    </a:lnTo>
                    <a:moveTo>
                      <a:pt x="0" y="33"/>
                    </a:moveTo>
                    <a:lnTo>
                      <a:pt x="0" y="33"/>
                    </a:lnTo>
                    <a:lnTo>
                      <a:pt x="0" y="47"/>
                    </a:lnTo>
                    <a:moveTo>
                      <a:pt x="0" y="67"/>
                    </a:moveTo>
                    <a:lnTo>
                      <a:pt x="0" y="67"/>
                    </a:lnTo>
                    <a:lnTo>
                      <a:pt x="0" y="80"/>
                    </a:lnTo>
                    <a:moveTo>
                      <a:pt x="0" y="100"/>
                    </a:moveTo>
                    <a:lnTo>
                      <a:pt x="0" y="100"/>
                    </a:lnTo>
                    <a:lnTo>
                      <a:pt x="0" y="113"/>
                    </a:lnTo>
                    <a:moveTo>
                      <a:pt x="0" y="133"/>
                    </a:moveTo>
                    <a:lnTo>
                      <a:pt x="0" y="133"/>
                    </a:lnTo>
                    <a:lnTo>
                      <a:pt x="0" y="147"/>
                    </a:lnTo>
                    <a:moveTo>
                      <a:pt x="0" y="167"/>
                    </a:moveTo>
                    <a:lnTo>
                      <a:pt x="0" y="167"/>
                    </a:lnTo>
                    <a:lnTo>
                      <a:pt x="0" y="180"/>
                    </a:lnTo>
                    <a:moveTo>
                      <a:pt x="0" y="200"/>
                    </a:moveTo>
                    <a:lnTo>
                      <a:pt x="0" y="200"/>
                    </a:lnTo>
                    <a:lnTo>
                      <a:pt x="0" y="213"/>
                    </a:lnTo>
                    <a:moveTo>
                      <a:pt x="0" y="233"/>
                    </a:moveTo>
                    <a:lnTo>
                      <a:pt x="0" y="233"/>
                    </a:lnTo>
                    <a:lnTo>
                      <a:pt x="0" y="247"/>
                    </a:lnTo>
                    <a:moveTo>
                      <a:pt x="0" y="267"/>
                    </a:moveTo>
                    <a:lnTo>
                      <a:pt x="0" y="267"/>
                    </a:lnTo>
                    <a:lnTo>
                      <a:pt x="0" y="280"/>
                    </a:lnTo>
                    <a:moveTo>
                      <a:pt x="0" y="300"/>
                    </a:moveTo>
                    <a:lnTo>
                      <a:pt x="0" y="300"/>
                    </a:lnTo>
                    <a:lnTo>
                      <a:pt x="0" y="313"/>
                    </a:lnTo>
                    <a:moveTo>
                      <a:pt x="0" y="333"/>
                    </a:moveTo>
                    <a:lnTo>
                      <a:pt x="0" y="333"/>
                    </a:lnTo>
                    <a:lnTo>
                      <a:pt x="0" y="347"/>
                    </a:lnTo>
                    <a:moveTo>
                      <a:pt x="0" y="367"/>
                    </a:moveTo>
                    <a:lnTo>
                      <a:pt x="0" y="367"/>
                    </a:lnTo>
                    <a:lnTo>
                      <a:pt x="0" y="380"/>
                    </a:lnTo>
                    <a:moveTo>
                      <a:pt x="0" y="400"/>
                    </a:moveTo>
                    <a:lnTo>
                      <a:pt x="0" y="400"/>
                    </a:lnTo>
                    <a:lnTo>
                      <a:pt x="0" y="413"/>
                    </a:lnTo>
                    <a:moveTo>
                      <a:pt x="0" y="433"/>
                    </a:moveTo>
                    <a:lnTo>
                      <a:pt x="0" y="433"/>
                    </a:lnTo>
                    <a:lnTo>
                      <a:pt x="0" y="447"/>
                    </a:lnTo>
                    <a:moveTo>
                      <a:pt x="0" y="467"/>
                    </a:moveTo>
                    <a:lnTo>
                      <a:pt x="0" y="467"/>
                    </a:lnTo>
                    <a:lnTo>
                      <a:pt x="0" y="480"/>
                    </a:lnTo>
                    <a:moveTo>
                      <a:pt x="0" y="500"/>
                    </a:moveTo>
                    <a:lnTo>
                      <a:pt x="0" y="500"/>
                    </a:lnTo>
                    <a:lnTo>
                      <a:pt x="0" y="513"/>
                    </a:lnTo>
                    <a:moveTo>
                      <a:pt x="0" y="533"/>
                    </a:moveTo>
                    <a:lnTo>
                      <a:pt x="0" y="533"/>
                    </a:lnTo>
                    <a:lnTo>
                      <a:pt x="0" y="547"/>
                    </a:lnTo>
                    <a:moveTo>
                      <a:pt x="0" y="567"/>
                    </a:moveTo>
                    <a:lnTo>
                      <a:pt x="0" y="567"/>
                    </a:lnTo>
                    <a:lnTo>
                      <a:pt x="0" y="580"/>
                    </a:lnTo>
                    <a:moveTo>
                      <a:pt x="0" y="600"/>
                    </a:moveTo>
                    <a:lnTo>
                      <a:pt x="0" y="600"/>
                    </a:lnTo>
                    <a:lnTo>
                      <a:pt x="0" y="613"/>
                    </a:lnTo>
                    <a:moveTo>
                      <a:pt x="0" y="633"/>
                    </a:moveTo>
                    <a:lnTo>
                      <a:pt x="0" y="633"/>
                    </a:lnTo>
                    <a:lnTo>
                      <a:pt x="0" y="647"/>
                    </a:lnTo>
                    <a:moveTo>
                      <a:pt x="0" y="667"/>
                    </a:moveTo>
                    <a:lnTo>
                      <a:pt x="0" y="667"/>
                    </a:lnTo>
                    <a:lnTo>
                      <a:pt x="0" y="680"/>
                    </a:lnTo>
                    <a:moveTo>
                      <a:pt x="0" y="700"/>
                    </a:moveTo>
                    <a:lnTo>
                      <a:pt x="0" y="700"/>
                    </a:lnTo>
                    <a:lnTo>
                      <a:pt x="0" y="713"/>
                    </a:lnTo>
                    <a:moveTo>
                      <a:pt x="0" y="733"/>
                    </a:moveTo>
                    <a:lnTo>
                      <a:pt x="0" y="733"/>
                    </a:lnTo>
                    <a:lnTo>
                      <a:pt x="0" y="747"/>
                    </a:lnTo>
                    <a:moveTo>
                      <a:pt x="0" y="767"/>
                    </a:moveTo>
                    <a:lnTo>
                      <a:pt x="0" y="767"/>
                    </a:lnTo>
                    <a:lnTo>
                      <a:pt x="0" y="780"/>
                    </a:lnTo>
                    <a:moveTo>
                      <a:pt x="0" y="800"/>
                    </a:moveTo>
                    <a:lnTo>
                      <a:pt x="0" y="800"/>
                    </a:lnTo>
                    <a:lnTo>
                      <a:pt x="0" y="813"/>
                    </a:lnTo>
                    <a:moveTo>
                      <a:pt x="0" y="833"/>
                    </a:moveTo>
                    <a:lnTo>
                      <a:pt x="0" y="833"/>
                    </a:lnTo>
                    <a:lnTo>
                      <a:pt x="0" y="847"/>
                    </a:lnTo>
                    <a:moveTo>
                      <a:pt x="0" y="867"/>
                    </a:moveTo>
                    <a:lnTo>
                      <a:pt x="0" y="867"/>
                    </a:lnTo>
                    <a:lnTo>
                      <a:pt x="0" y="880"/>
                    </a:lnTo>
                    <a:moveTo>
                      <a:pt x="0" y="900"/>
                    </a:moveTo>
                    <a:lnTo>
                      <a:pt x="0" y="900"/>
                    </a:lnTo>
                    <a:lnTo>
                      <a:pt x="0" y="913"/>
                    </a:lnTo>
                    <a:moveTo>
                      <a:pt x="0" y="933"/>
                    </a:moveTo>
                    <a:lnTo>
                      <a:pt x="0" y="933"/>
                    </a:lnTo>
                    <a:lnTo>
                      <a:pt x="0" y="947"/>
                    </a:lnTo>
                    <a:moveTo>
                      <a:pt x="0" y="967"/>
                    </a:moveTo>
                    <a:lnTo>
                      <a:pt x="0" y="967"/>
                    </a:lnTo>
                    <a:lnTo>
                      <a:pt x="0" y="980"/>
                    </a:lnTo>
                    <a:moveTo>
                      <a:pt x="0" y="1000"/>
                    </a:moveTo>
                    <a:lnTo>
                      <a:pt x="0" y="1000"/>
                    </a:lnTo>
                    <a:lnTo>
                      <a:pt x="0" y="1013"/>
                    </a:lnTo>
                    <a:moveTo>
                      <a:pt x="0" y="1033"/>
                    </a:moveTo>
                    <a:lnTo>
                      <a:pt x="0" y="1033"/>
                    </a:lnTo>
                    <a:lnTo>
                      <a:pt x="0" y="1047"/>
                    </a:lnTo>
                    <a:moveTo>
                      <a:pt x="0" y="1067"/>
                    </a:moveTo>
                    <a:lnTo>
                      <a:pt x="0" y="1067"/>
                    </a:lnTo>
                    <a:lnTo>
                      <a:pt x="0" y="1080"/>
                    </a:lnTo>
                    <a:moveTo>
                      <a:pt x="0" y="1100"/>
                    </a:moveTo>
                    <a:lnTo>
                      <a:pt x="0" y="1100"/>
                    </a:lnTo>
                    <a:lnTo>
                      <a:pt x="0" y="1113"/>
                    </a:lnTo>
                    <a:moveTo>
                      <a:pt x="0" y="1133"/>
                    </a:moveTo>
                    <a:lnTo>
                      <a:pt x="0" y="1133"/>
                    </a:lnTo>
                    <a:lnTo>
                      <a:pt x="0" y="1147"/>
                    </a:lnTo>
                    <a:moveTo>
                      <a:pt x="0" y="1167"/>
                    </a:moveTo>
                    <a:lnTo>
                      <a:pt x="0" y="1167"/>
                    </a:lnTo>
                    <a:lnTo>
                      <a:pt x="0" y="1180"/>
                    </a:lnTo>
                    <a:moveTo>
                      <a:pt x="0" y="1200"/>
                    </a:moveTo>
                    <a:lnTo>
                      <a:pt x="0" y="1200"/>
                    </a:lnTo>
                    <a:lnTo>
                      <a:pt x="0" y="1213"/>
                    </a:lnTo>
                    <a:moveTo>
                      <a:pt x="0" y="1233"/>
                    </a:moveTo>
                    <a:lnTo>
                      <a:pt x="0" y="1233"/>
                    </a:lnTo>
                    <a:lnTo>
                      <a:pt x="0" y="1247"/>
                    </a:lnTo>
                    <a:moveTo>
                      <a:pt x="0" y="1267"/>
                    </a:moveTo>
                    <a:lnTo>
                      <a:pt x="0" y="1267"/>
                    </a:lnTo>
                    <a:lnTo>
                      <a:pt x="0" y="1280"/>
                    </a:lnTo>
                    <a:moveTo>
                      <a:pt x="0" y="1300"/>
                    </a:moveTo>
                    <a:lnTo>
                      <a:pt x="0" y="1300"/>
                    </a:lnTo>
                    <a:lnTo>
                      <a:pt x="0" y="1313"/>
                    </a:lnTo>
                    <a:moveTo>
                      <a:pt x="0" y="1333"/>
                    </a:moveTo>
                    <a:lnTo>
                      <a:pt x="0" y="1333"/>
                    </a:lnTo>
                    <a:lnTo>
                      <a:pt x="0" y="1347"/>
                    </a:lnTo>
                    <a:moveTo>
                      <a:pt x="0" y="1367"/>
                    </a:moveTo>
                    <a:lnTo>
                      <a:pt x="0" y="1367"/>
                    </a:lnTo>
                    <a:lnTo>
                      <a:pt x="0" y="1380"/>
                    </a:lnTo>
                    <a:moveTo>
                      <a:pt x="0" y="1400"/>
                    </a:moveTo>
                    <a:lnTo>
                      <a:pt x="0" y="1400"/>
                    </a:lnTo>
                    <a:lnTo>
                      <a:pt x="0" y="1413"/>
                    </a:lnTo>
                    <a:moveTo>
                      <a:pt x="0" y="1433"/>
                    </a:moveTo>
                    <a:lnTo>
                      <a:pt x="0" y="1433"/>
                    </a:lnTo>
                    <a:lnTo>
                      <a:pt x="0" y="1447"/>
                    </a:lnTo>
                    <a:moveTo>
                      <a:pt x="0" y="1467"/>
                    </a:moveTo>
                    <a:lnTo>
                      <a:pt x="0" y="1467"/>
                    </a:lnTo>
                    <a:lnTo>
                      <a:pt x="0" y="1480"/>
                    </a:lnTo>
                    <a:moveTo>
                      <a:pt x="0" y="1500"/>
                    </a:moveTo>
                    <a:lnTo>
                      <a:pt x="0" y="1500"/>
                    </a:lnTo>
                    <a:lnTo>
                      <a:pt x="0" y="1513"/>
                    </a:lnTo>
                    <a:moveTo>
                      <a:pt x="0" y="1533"/>
                    </a:moveTo>
                    <a:lnTo>
                      <a:pt x="0" y="1533"/>
                    </a:lnTo>
                    <a:lnTo>
                      <a:pt x="0" y="1547"/>
                    </a:lnTo>
                    <a:moveTo>
                      <a:pt x="0" y="1567"/>
                    </a:moveTo>
                    <a:lnTo>
                      <a:pt x="0" y="1567"/>
                    </a:lnTo>
                    <a:lnTo>
                      <a:pt x="0" y="1580"/>
                    </a:lnTo>
                    <a:moveTo>
                      <a:pt x="0" y="1600"/>
                    </a:moveTo>
                    <a:lnTo>
                      <a:pt x="0" y="1600"/>
                    </a:lnTo>
                    <a:lnTo>
                      <a:pt x="0" y="1613"/>
                    </a:lnTo>
                    <a:moveTo>
                      <a:pt x="0" y="1633"/>
                    </a:moveTo>
                    <a:lnTo>
                      <a:pt x="0" y="1633"/>
                    </a:lnTo>
                    <a:lnTo>
                      <a:pt x="0" y="1647"/>
                    </a:lnTo>
                    <a:moveTo>
                      <a:pt x="0" y="1667"/>
                    </a:moveTo>
                    <a:lnTo>
                      <a:pt x="0" y="1667"/>
                    </a:lnTo>
                    <a:lnTo>
                      <a:pt x="0" y="1680"/>
                    </a:lnTo>
                    <a:moveTo>
                      <a:pt x="0" y="1700"/>
                    </a:moveTo>
                    <a:lnTo>
                      <a:pt x="0" y="1700"/>
                    </a:lnTo>
                    <a:lnTo>
                      <a:pt x="0" y="1713"/>
                    </a:lnTo>
                    <a:moveTo>
                      <a:pt x="0" y="1733"/>
                    </a:moveTo>
                    <a:lnTo>
                      <a:pt x="0" y="1733"/>
                    </a:lnTo>
                    <a:lnTo>
                      <a:pt x="0" y="1747"/>
                    </a:lnTo>
                    <a:moveTo>
                      <a:pt x="0" y="1767"/>
                    </a:moveTo>
                    <a:lnTo>
                      <a:pt x="0" y="1767"/>
                    </a:lnTo>
                    <a:lnTo>
                      <a:pt x="0" y="1780"/>
                    </a:lnTo>
                    <a:moveTo>
                      <a:pt x="0" y="1800"/>
                    </a:moveTo>
                    <a:lnTo>
                      <a:pt x="0" y="1800"/>
                    </a:lnTo>
                    <a:lnTo>
                      <a:pt x="0" y="1813"/>
                    </a:lnTo>
                    <a:moveTo>
                      <a:pt x="0" y="1833"/>
                    </a:moveTo>
                    <a:lnTo>
                      <a:pt x="0" y="1833"/>
                    </a:lnTo>
                    <a:lnTo>
                      <a:pt x="0" y="1847"/>
                    </a:lnTo>
                    <a:moveTo>
                      <a:pt x="0" y="1867"/>
                    </a:moveTo>
                    <a:lnTo>
                      <a:pt x="0" y="1867"/>
                    </a:lnTo>
                    <a:lnTo>
                      <a:pt x="0" y="1880"/>
                    </a:lnTo>
                    <a:moveTo>
                      <a:pt x="0" y="1900"/>
                    </a:moveTo>
                    <a:lnTo>
                      <a:pt x="0" y="1900"/>
                    </a:lnTo>
                    <a:lnTo>
                      <a:pt x="0" y="1913"/>
                    </a:lnTo>
                    <a:moveTo>
                      <a:pt x="0" y="1933"/>
                    </a:moveTo>
                    <a:lnTo>
                      <a:pt x="0" y="1933"/>
                    </a:lnTo>
                    <a:lnTo>
                      <a:pt x="0" y="1947"/>
                    </a:lnTo>
                    <a:moveTo>
                      <a:pt x="0" y="1967"/>
                    </a:moveTo>
                    <a:lnTo>
                      <a:pt x="0" y="1967"/>
                    </a:lnTo>
                    <a:lnTo>
                      <a:pt x="0" y="1980"/>
                    </a:lnTo>
                    <a:moveTo>
                      <a:pt x="0" y="2000"/>
                    </a:moveTo>
                    <a:lnTo>
                      <a:pt x="0" y="2000"/>
                    </a:lnTo>
                    <a:lnTo>
                      <a:pt x="0" y="2013"/>
                    </a:lnTo>
                    <a:moveTo>
                      <a:pt x="0" y="2033"/>
                    </a:moveTo>
                    <a:lnTo>
                      <a:pt x="0" y="2033"/>
                    </a:lnTo>
                    <a:lnTo>
                      <a:pt x="0" y="2047"/>
                    </a:lnTo>
                    <a:moveTo>
                      <a:pt x="0" y="2067"/>
                    </a:moveTo>
                    <a:lnTo>
                      <a:pt x="0" y="2067"/>
                    </a:lnTo>
                    <a:lnTo>
                      <a:pt x="0" y="2080"/>
                    </a:lnTo>
                    <a:moveTo>
                      <a:pt x="0" y="2100"/>
                    </a:moveTo>
                    <a:lnTo>
                      <a:pt x="0" y="2100"/>
                    </a:lnTo>
                    <a:lnTo>
                      <a:pt x="0" y="2113"/>
                    </a:lnTo>
                    <a:moveTo>
                      <a:pt x="0" y="2133"/>
                    </a:moveTo>
                    <a:lnTo>
                      <a:pt x="0" y="2133"/>
                    </a:lnTo>
                    <a:lnTo>
                      <a:pt x="0" y="2147"/>
                    </a:lnTo>
                    <a:moveTo>
                      <a:pt x="0" y="2167"/>
                    </a:moveTo>
                    <a:lnTo>
                      <a:pt x="0" y="2167"/>
                    </a:lnTo>
                    <a:lnTo>
                      <a:pt x="0" y="2180"/>
                    </a:lnTo>
                    <a:moveTo>
                      <a:pt x="0" y="2200"/>
                    </a:moveTo>
                    <a:lnTo>
                      <a:pt x="0" y="2200"/>
                    </a:lnTo>
                    <a:lnTo>
                      <a:pt x="0" y="2213"/>
                    </a:lnTo>
                    <a:moveTo>
                      <a:pt x="0" y="2233"/>
                    </a:moveTo>
                    <a:lnTo>
                      <a:pt x="0" y="2233"/>
                    </a:lnTo>
                    <a:lnTo>
                      <a:pt x="0" y="2247"/>
                    </a:lnTo>
                    <a:moveTo>
                      <a:pt x="0" y="2267"/>
                    </a:moveTo>
                    <a:lnTo>
                      <a:pt x="0" y="2267"/>
                    </a:lnTo>
                    <a:lnTo>
                      <a:pt x="0" y="2280"/>
                    </a:lnTo>
                    <a:moveTo>
                      <a:pt x="0" y="2300"/>
                    </a:moveTo>
                    <a:lnTo>
                      <a:pt x="0" y="2300"/>
                    </a:lnTo>
                    <a:lnTo>
                      <a:pt x="0" y="2313"/>
                    </a:lnTo>
                    <a:moveTo>
                      <a:pt x="0" y="2333"/>
                    </a:moveTo>
                    <a:lnTo>
                      <a:pt x="0" y="2333"/>
                    </a:lnTo>
                    <a:lnTo>
                      <a:pt x="0" y="2347"/>
                    </a:lnTo>
                    <a:moveTo>
                      <a:pt x="0" y="2367"/>
                    </a:moveTo>
                    <a:lnTo>
                      <a:pt x="0" y="2367"/>
                    </a:lnTo>
                    <a:lnTo>
                      <a:pt x="0" y="2380"/>
                    </a:lnTo>
                    <a:moveTo>
                      <a:pt x="0" y="2400"/>
                    </a:moveTo>
                    <a:lnTo>
                      <a:pt x="0" y="2400"/>
                    </a:lnTo>
                    <a:lnTo>
                      <a:pt x="0" y="2413"/>
                    </a:lnTo>
                    <a:moveTo>
                      <a:pt x="0" y="2433"/>
                    </a:moveTo>
                    <a:lnTo>
                      <a:pt x="0" y="2433"/>
                    </a:lnTo>
                    <a:lnTo>
                      <a:pt x="0" y="2447"/>
                    </a:lnTo>
                    <a:moveTo>
                      <a:pt x="0" y="2467"/>
                    </a:moveTo>
                    <a:lnTo>
                      <a:pt x="0" y="2467"/>
                    </a:lnTo>
                    <a:lnTo>
                      <a:pt x="0" y="2480"/>
                    </a:lnTo>
                    <a:moveTo>
                      <a:pt x="0" y="2500"/>
                    </a:moveTo>
                    <a:lnTo>
                      <a:pt x="0" y="2500"/>
                    </a:lnTo>
                    <a:lnTo>
                      <a:pt x="0" y="2513"/>
                    </a:lnTo>
                    <a:moveTo>
                      <a:pt x="0" y="2533"/>
                    </a:moveTo>
                    <a:lnTo>
                      <a:pt x="0" y="2533"/>
                    </a:lnTo>
                    <a:lnTo>
                      <a:pt x="0" y="2547"/>
                    </a:lnTo>
                    <a:moveTo>
                      <a:pt x="0" y="2567"/>
                    </a:moveTo>
                    <a:lnTo>
                      <a:pt x="0" y="2567"/>
                    </a:lnTo>
                    <a:lnTo>
                      <a:pt x="0" y="2580"/>
                    </a:lnTo>
                    <a:moveTo>
                      <a:pt x="0" y="2600"/>
                    </a:moveTo>
                    <a:lnTo>
                      <a:pt x="0" y="2600"/>
                    </a:lnTo>
                    <a:lnTo>
                      <a:pt x="0" y="2613"/>
                    </a:lnTo>
                    <a:moveTo>
                      <a:pt x="0" y="2633"/>
                    </a:moveTo>
                    <a:lnTo>
                      <a:pt x="0" y="2633"/>
                    </a:lnTo>
                    <a:lnTo>
                      <a:pt x="0" y="2647"/>
                    </a:lnTo>
                    <a:moveTo>
                      <a:pt x="0" y="2667"/>
                    </a:moveTo>
                    <a:lnTo>
                      <a:pt x="0" y="2667"/>
                    </a:lnTo>
                    <a:lnTo>
                      <a:pt x="0" y="2680"/>
                    </a:lnTo>
                    <a:moveTo>
                      <a:pt x="0" y="2700"/>
                    </a:moveTo>
                    <a:lnTo>
                      <a:pt x="0" y="2700"/>
                    </a:lnTo>
                    <a:lnTo>
                      <a:pt x="0" y="2713"/>
                    </a:lnTo>
                    <a:moveTo>
                      <a:pt x="0" y="2733"/>
                    </a:moveTo>
                    <a:lnTo>
                      <a:pt x="0" y="2733"/>
                    </a:lnTo>
                    <a:lnTo>
                      <a:pt x="0" y="2747"/>
                    </a:lnTo>
                    <a:moveTo>
                      <a:pt x="0" y="2767"/>
                    </a:moveTo>
                    <a:lnTo>
                      <a:pt x="0" y="2767"/>
                    </a:lnTo>
                    <a:lnTo>
                      <a:pt x="0" y="2780"/>
                    </a:lnTo>
                    <a:moveTo>
                      <a:pt x="0" y="2800"/>
                    </a:moveTo>
                    <a:lnTo>
                      <a:pt x="0" y="2800"/>
                    </a:lnTo>
                    <a:lnTo>
                      <a:pt x="0" y="2813"/>
                    </a:lnTo>
                    <a:moveTo>
                      <a:pt x="0" y="2833"/>
                    </a:moveTo>
                    <a:lnTo>
                      <a:pt x="0" y="2833"/>
                    </a:lnTo>
                    <a:lnTo>
                      <a:pt x="0" y="2847"/>
                    </a:lnTo>
                    <a:moveTo>
                      <a:pt x="0" y="2867"/>
                    </a:moveTo>
                    <a:lnTo>
                      <a:pt x="0" y="2867"/>
                    </a:lnTo>
                    <a:lnTo>
                      <a:pt x="0" y="2880"/>
                    </a:lnTo>
                    <a:moveTo>
                      <a:pt x="0" y="2900"/>
                    </a:moveTo>
                    <a:lnTo>
                      <a:pt x="0" y="2900"/>
                    </a:lnTo>
                    <a:lnTo>
                      <a:pt x="0" y="2913"/>
                    </a:lnTo>
                    <a:moveTo>
                      <a:pt x="0" y="2933"/>
                    </a:moveTo>
                    <a:lnTo>
                      <a:pt x="0" y="2933"/>
                    </a:lnTo>
                    <a:lnTo>
                      <a:pt x="0" y="2947"/>
                    </a:lnTo>
                    <a:moveTo>
                      <a:pt x="0" y="2967"/>
                    </a:moveTo>
                    <a:lnTo>
                      <a:pt x="0" y="2967"/>
                    </a:lnTo>
                    <a:lnTo>
                      <a:pt x="0" y="2980"/>
                    </a:lnTo>
                    <a:moveTo>
                      <a:pt x="0" y="3000"/>
                    </a:moveTo>
                    <a:lnTo>
                      <a:pt x="0" y="3000"/>
                    </a:lnTo>
                    <a:lnTo>
                      <a:pt x="0" y="3013"/>
                    </a:lnTo>
                    <a:moveTo>
                      <a:pt x="0" y="3033"/>
                    </a:moveTo>
                    <a:lnTo>
                      <a:pt x="0" y="3033"/>
                    </a:lnTo>
                    <a:lnTo>
                      <a:pt x="0" y="3047"/>
                    </a:lnTo>
                    <a:moveTo>
                      <a:pt x="0" y="3067"/>
                    </a:moveTo>
                    <a:lnTo>
                      <a:pt x="0" y="3067"/>
                    </a:lnTo>
                    <a:lnTo>
                      <a:pt x="0" y="3080"/>
                    </a:lnTo>
                    <a:moveTo>
                      <a:pt x="0" y="3100"/>
                    </a:moveTo>
                    <a:lnTo>
                      <a:pt x="0" y="3100"/>
                    </a:lnTo>
                    <a:lnTo>
                      <a:pt x="0" y="3113"/>
                    </a:lnTo>
                    <a:moveTo>
                      <a:pt x="0" y="3133"/>
                    </a:moveTo>
                    <a:lnTo>
                      <a:pt x="0" y="3133"/>
                    </a:lnTo>
                    <a:lnTo>
                      <a:pt x="0" y="3147"/>
                    </a:lnTo>
                    <a:moveTo>
                      <a:pt x="0" y="3167"/>
                    </a:moveTo>
                    <a:lnTo>
                      <a:pt x="0" y="3167"/>
                    </a:lnTo>
                    <a:lnTo>
                      <a:pt x="0" y="3180"/>
                    </a:lnTo>
                    <a:moveTo>
                      <a:pt x="0" y="3200"/>
                    </a:moveTo>
                    <a:lnTo>
                      <a:pt x="0" y="3200"/>
                    </a:lnTo>
                    <a:lnTo>
                      <a:pt x="0" y="3213"/>
                    </a:lnTo>
                    <a:moveTo>
                      <a:pt x="0" y="3233"/>
                    </a:moveTo>
                    <a:lnTo>
                      <a:pt x="0" y="3233"/>
                    </a:lnTo>
                    <a:lnTo>
                      <a:pt x="0" y="3247"/>
                    </a:lnTo>
                    <a:moveTo>
                      <a:pt x="0" y="3267"/>
                    </a:moveTo>
                    <a:lnTo>
                      <a:pt x="0" y="3267"/>
                    </a:lnTo>
                    <a:lnTo>
                      <a:pt x="0" y="3280"/>
                    </a:lnTo>
                    <a:moveTo>
                      <a:pt x="0" y="3300"/>
                    </a:moveTo>
                    <a:lnTo>
                      <a:pt x="0" y="3300"/>
                    </a:lnTo>
                    <a:lnTo>
                      <a:pt x="0" y="3313"/>
                    </a:lnTo>
                    <a:moveTo>
                      <a:pt x="0" y="3333"/>
                    </a:moveTo>
                    <a:lnTo>
                      <a:pt x="0" y="3333"/>
                    </a:lnTo>
                    <a:lnTo>
                      <a:pt x="0" y="3347"/>
                    </a:lnTo>
                    <a:moveTo>
                      <a:pt x="0" y="3367"/>
                    </a:moveTo>
                    <a:lnTo>
                      <a:pt x="0" y="3367"/>
                    </a:lnTo>
                    <a:lnTo>
                      <a:pt x="0" y="3380"/>
                    </a:lnTo>
                    <a:moveTo>
                      <a:pt x="0" y="3400"/>
                    </a:moveTo>
                    <a:lnTo>
                      <a:pt x="0" y="3400"/>
                    </a:lnTo>
                    <a:lnTo>
                      <a:pt x="0" y="3413"/>
                    </a:lnTo>
                    <a:moveTo>
                      <a:pt x="0" y="3433"/>
                    </a:moveTo>
                    <a:lnTo>
                      <a:pt x="0" y="3433"/>
                    </a:lnTo>
                    <a:lnTo>
                      <a:pt x="0" y="3447"/>
                    </a:lnTo>
                    <a:moveTo>
                      <a:pt x="0" y="3467"/>
                    </a:moveTo>
                    <a:lnTo>
                      <a:pt x="0" y="3467"/>
                    </a:lnTo>
                    <a:lnTo>
                      <a:pt x="0" y="3480"/>
                    </a:lnTo>
                    <a:moveTo>
                      <a:pt x="0" y="3500"/>
                    </a:moveTo>
                    <a:lnTo>
                      <a:pt x="0" y="3500"/>
                    </a:lnTo>
                    <a:lnTo>
                      <a:pt x="0" y="3513"/>
                    </a:lnTo>
                    <a:moveTo>
                      <a:pt x="0" y="3533"/>
                    </a:moveTo>
                    <a:lnTo>
                      <a:pt x="0" y="3533"/>
                    </a:lnTo>
                    <a:lnTo>
                      <a:pt x="0" y="3547"/>
                    </a:lnTo>
                    <a:moveTo>
                      <a:pt x="0" y="3567"/>
                    </a:moveTo>
                    <a:lnTo>
                      <a:pt x="0" y="3567"/>
                    </a:lnTo>
                    <a:lnTo>
                      <a:pt x="0" y="3580"/>
                    </a:lnTo>
                    <a:moveTo>
                      <a:pt x="0" y="3600"/>
                    </a:moveTo>
                    <a:lnTo>
                      <a:pt x="0" y="3600"/>
                    </a:lnTo>
                    <a:lnTo>
                      <a:pt x="0" y="3613"/>
                    </a:lnTo>
                    <a:moveTo>
                      <a:pt x="0" y="3633"/>
                    </a:moveTo>
                    <a:lnTo>
                      <a:pt x="0" y="3633"/>
                    </a:lnTo>
                    <a:lnTo>
                      <a:pt x="0" y="3647"/>
                    </a:lnTo>
                    <a:moveTo>
                      <a:pt x="0" y="3667"/>
                    </a:moveTo>
                    <a:lnTo>
                      <a:pt x="0" y="3667"/>
                    </a:lnTo>
                    <a:lnTo>
                      <a:pt x="0" y="3680"/>
                    </a:lnTo>
                    <a:moveTo>
                      <a:pt x="0" y="3700"/>
                    </a:moveTo>
                    <a:lnTo>
                      <a:pt x="0" y="3700"/>
                    </a:lnTo>
                    <a:lnTo>
                      <a:pt x="0" y="3713"/>
                    </a:lnTo>
                    <a:moveTo>
                      <a:pt x="0" y="3733"/>
                    </a:moveTo>
                    <a:lnTo>
                      <a:pt x="0" y="3733"/>
                    </a:lnTo>
                    <a:lnTo>
                      <a:pt x="0" y="3747"/>
                    </a:lnTo>
                    <a:moveTo>
                      <a:pt x="0" y="3767"/>
                    </a:moveTo>
                    <a:lnTo>
                      <a:pt x="0" y="3767"/>
                    </a:lnTo>
                    <a:lnTo>
                      <a:pt x="0" y="3780"/>
                    </a:lnTo>
                    <a:moveTo>
                      <a:pt x="0" y="3800"/>
                    </a:moveTo>
                    <a:lnTo>
                      <a:pt x="0" y="3800"/>
                    </a:lnTo>
                    <a:lnTo>
                      <a:pt x="0" y="3813"/>
                    </a:lnTo>
                    <a:moveTo>
                      <a:pt x="0" y="3833"/>
                    </a:moveTo>
                    <a:lnTo>
                      <a:pt x="0" y="3833"/>
                    </a:lnTo>
                    <a:lnTo>
                      <a:pt x="0" y="3847"/>
                    </a:lnTo>
                    <a:moveTo>
                      <a:pt x="0" y="3867"/>
                    </a:moveTo>
                    <a:lnTo>
                      <a:pt x="0" y="3867"/>
                    </a:lnTo>
                    <a:lnTo>
                      <a:pt x="0" y="3880"/>
                    </a:lnTo>
                    <a:moveTo>
                      <a:pt x="0" y="3900"/>
                    </a:moveTo>
                    <a:lnTo>
                      <a:pt x="0" y="3900"/>
                    </a:lnTo>
                    <a:lnTo>
                      <a:pt x="0" y="3913"/>
                    </a:lnTo>
                    <a:moveTo>
                      <a:pt x="0" y="3933"/>
                    </a:moveTo>
                    <a:lnTo>
                      <a:pt x="0" y="3933"/>
                    </a:lnTo>
                    <a:lnTo>
                      <a:pt x="0" y="3947"/>
                    </a:lnTo>
                    <a:moveTo>
                      <a:pt x="0" y="3967"/>
                    </a:moveTo>
                    <a:lnTo>
                      <a:pt x="0" y="3967"/>
                    </a:lnTo>
                    <a:lnTo>
                      <a:pt x="0" y="3980"/>
                    </a:lnTo>
                    <a:moveTo>
                      <a:pt x="0" y="4000"/>
                    </a:moveTo>
                    <a:lnTo>
                      <a:pt x="0" y="4000"/>
                    </a:lnTo>
                    <a:lnTo>
                      <a:pt x="0" y="4013"/>
                    </a:lnTo>
                    <a:moveTo>
                      <a:pt x="0" y="4033"/>
                    </a:moveTo>
                    <a:lnTo>
                      <a:pt x="0" y="4033"/>
                    </a:lnTo>
                    <a:lnTo>
                      <a:pt x="0" y="4043"/>
                    </a:lnTo>
                    <a:lnTo>
                      <a:pt x="4" y="4043"/>
                    </a:lnTo>
                    <a:moveTo>
                      <a:pt x="24" y="4043"/>
                    </a:moveTo>
                    <a:lnTo>
                      <a:pt x="24" y="4043"/>
                    </a:lnTo>
                    <a:lnTo>
                      <a:pt x="38" y="4043"/>
                    </a:lnTo>
                    <a:moveTo>
                      <a:pt x="58" y="4043"/>
                    </a:moveTo>
                    <a:lnTo>
                      <a:pt x="58" y="4043"/>
                    </a:lnTo>
                    <a:lnTo>
                      <a:pt x="71" y="4043"/>
                    </a:lnTo>
                    <a:moveTo>
                      <a:pt x="91" y="4043"/>
                    </a:moveTo>
                    <a:lnTo>
                      <a:pt x="91" y="4043"/>
                    </a:lnTo>
                    <a:lnTo>
                      <a:pt x="104" y="4043"/>
                    </a:lnTo>
                    <a:moveTo>
                      <a:pt x="124" y="4043"/>
                    </a:moveTo>
                    <a:lnTo>
                      <a:pt x="124" y="4043"/>
                    </a:lnTo>
                    <a:lnTo>
                      <a:pt x="138" y="4043"/>
                    </a:lnTo>
                    <a:moveTo>
                      <a:pt x="158" y="4043"/>
                    </a:moveTo>
                    <a:lnTo>
                      <a:pt x="158" y="4043"/>
                    </a:lnTo>
                    <a:lnTo>
                      <a:pt x="171" y="4043"/>
                    </a:lnTo>
                    <a:moveTo>
                      <a:pt x="190" y="4041"/>
                    </a:moveTo>
                    <a:lnTo>
                      <a:pt x="190" y="4041"/>
                    </a:lnTo>
                    <a:lnTo>
                      <a:pt x="190" y="4028"/>
                    </a:lnTo>
                    <a:moveTo>
                      <a:pt x="190" y="4008"/>
                    </a:moveTo>
                    <a:lnTo>
                      <a:pt x="190" y="4008"/>
                    </a:lnTo>
                    <a:lnTo>
                      <a:pt x="190" y="3995"/>
                    </a:lnTo>
                    <a:moveTo>
                      <a:pt x="190" y="3975"/>
                    </a:moveTo>
                    <a:lnTo>
                      <a:pt x="190" y="3975"/>
                    </a:lnTo>
                    <a:lnTo>
                      <a:pt x="190" y="3961"/>
                    </a:lnTo>
                    <a:moveTo>
                      <a:pt x="190" y="3941"/>
                    </a:moveTo>
                    <a:lnTo>
                      <a:pt x="190" y="3941"/>
                    </a:lnTo>
                    <a:lnTo>
                      <a:pt x="190" y="3928"/>
                    </a:lnTo>
                    <a:moveTo>
                      <a:pt x="190" y="3908"/>
                    </a:moveTo>
                    <a:lnTo>
                      <a:pt x="190" y="3908"/>
                    </a:lnTo>
                    <a:lnTo>
                      <a:pt x="190" y="3895"/>
                    </a:lnTo>
                    <a:moveTo>
                      <a:pt x="190" y="3875"/>
                    </a:moveTo>
                    <a:lnTo>
                      <a:pt x="190" y="3875"/>
                    </a:lnTo>
                    <a:lnTo>
                      <a:pt x="190" y="3861"/>
                    </a:lnTo>
                    <a:moveTo>
                      <a:pt x="190" y="3841"/>
                    </a:moveTo>
                    <a:lnTo>
                      <a:pt x="190" y="3841"/>
                    </a:lnTo>
                    <a:lnTo>
                      <a:pt x="190" y="3828"/>
                    </a:lnTo>
                    <a:moveTo>
                      <a:pt x="190" y="3808"/>
                    </a:moveTo>
                    <a:lnTo>
                      <a:pt x="190" y="3808"/>
                    </a:lnTo>
                    <a:lnTo>
                      <a:pt x="190" y="3795"/>
                    </a:lnTo>
                    <a:moveTo>
                      <a:pt x="190" y="3775"/>
                    </a:moveTo>
                    <a:lnTo>
                      <a:pt x="190" y="3775"/>
                    </a:lnTo>
                    <a:lnTo>
                      <a:pt x="190" y="3761"/>
                    </a:lnTo>
                    <a:moveTo>
                      <a:pt x="190" y="3741"/>
                    </a:moveTo>
                    <a:lnTo>
                      <a:pt x="190" y="3741"/>
                    </a:lnTo>
                    <a:lnTo>
                      <a:pt x="190" y="3728"/>
                    </a:lnTo>
                    <a:moveTo>
                      <a:pt x="190" y="3708"/>
                    </a:moveTo>
                    <a:lnTo>
                      <a:pt x="190" y="3708"/>
                    </a:lnTo>
                    <a:lnTo>
                      <a:pt x="190" y="3695"/>
                    </a:lnTo>
                    <a:moveTo>
                      <a:pt x="190" y="3675"/>
                    </a:moveTo>
                    <a:lnTo>
                      <a:pt x="190" y="3675"/>
                    </a:lnTo>
                    <a:lnTo>
                      <a:pt x="190" y="3661"/>
                    </a:lnTo>
                    <a:moveTo>
                      <a:pt x="190" y="3641"/>
                    </a:moveTo>
                    <a:lnTo>
                      <a:pt x="190" y="3641"/>
                    </a:lnTo>
                    <a:lnTo>
                      <a:pt x="190" y="3628"/>
                    </a:lnTo>
                    <a:moveTo>
                      <a:pt x="190" y="3608"/>
                    </a:moveTo>
                    <a:lnTo>
                      <a:pt x="190" y="3608"/>
                    </a:lnTo>
                    <a:lnTo>
                      <a:pt x="190" y="3595"/>
                    </a:lnTo>
                    <a:moveTo>
                      <a:pt x="190" y="3575"/>
                    </a:moveTo>
                    <a:lnTo>
                      <a:pt x="190" y="3575"/>
                    </a:lnTo>
                    <a:lnTo>
                      <a:pt x="190" y="3561"/>
                    </a:lnTo>
                    <a:moveTo>
                      <a:pt x="190" y="3541"/>
                    </a:moveTo>
                    <a:lnTo>
                      <a:pt x="190" y="3541"/>
                    </a:lnTo>
                    <a:lnTo>
                      <a:pt x="190" y="3528"/>
                    </a:lnTo>
                    <a:moveTo>
                      <a:pt x="190" y="3508"/>
                    </a:moveTo>
                    <a:lnTo>
                      <a:pt x="190" y="3508"/>
                    </a:lnTo>
                    <a:lnTo>
                      <a:pt x="190" y="3495"/>
                    </a:lnTo>
                    <a:moveTo>
                      <a:pt x="190" y="3475"/>
                    </a:moveTo>
                    <a:lnTo>
                      <a:pt x="190" y="3475"/>
                    </a:lnTo>
                    <a:lnTo>
                      <a:pt x="190" y="3461"/>
                    </a:lnTo>
                    <a:moveTo>
                      <a:pt x="190" y="3441"/>
                    </a:moveTo>
                    <a:lnTo>
                      <a:pt x="190" y="3441"/>
                    </a:lnTo>
                    <a:lnTo>
                      <a:pt x="190" y="3428"/>
                    </a:lnTo>
                    <a:moveTo>
                      <a:pt x="190" y="3408"/>
                    </a:moveTo>
                    <a:lnTo>
                      <a:pt x="190" y="3408"/>
                    </a:lnTo>
                    <a:lnTo>
                      <a:pt x="190" y="3395"/>
                    </a:lnTo>
                    <a:moveTo>
                      <a:pt x="190" y="3375"/>
                    </a:moveTo>
                    <a:lnTo>
                      <a:pt x="190" y="3375"/>
                    </a:lnTo>
                    <a:lnTo>
                      <a:pt x="190" y="3361"/>
                    </a:lnTo>
                    <a:moveTo>
                      <a:pt x="190" y="3341"/>
                    </a:moveTo>
                    <a:lnTo>
                      <a:pt x="190" y="3341"/>
                    </a:lnTo>
                    <a:lnTo>
                      <a:pt x="190" y="3328"/>
                    </a:lnTo>
                    <a:moveTo>
                      <a:pt x="190" y="3308"/>
                    </a:moveTo>
                    <a:lnTo>
                      <a:pt x="190" y="3308"/>
                    </a:lnTo>
                    <a:lnTo>
                      <a:pt x="190" y="3295"/>
                    </a:lnTo>
                    <a:moveTo>
                      <a:pt x="190" y="3275"/>
                    </a:moveTo>
                    <a:lnTo>
                      <a:pt x="190" y="3275"/>
                    </a:lnTo>
                    <a:lnTo>
                      <a:pt x="190" y="3261"/>
                    </a:lnTo>
                    <a:moveTo>
                      <a:pt x="190" y="3241"/>
                    </a:moveTo>
                    <a:lnTo>
                      <a:pt x="190" y="3241"/>
                    </a:lnTo>
                    <a:lnTo>
                      <a:pt x="190" y="3228"/>
                    </a:lnTo>
                    <a:moveTo>
                      <a:pt x="190" y="3208"/>
                    </a:moveTo>
                    <a:lnTo>
                      <a:pt x="190" y="3208"/>
                    </a:lnTo>
                    <a:lnTo>
                      <a:pt x="190" y="3195"/>
                    </a:lnTo>
                    <a:moveTo>
                      <a:pt x="190" y="3175"/>
                    </a:moveTo>
                    <a:lnTo>
                      <a:pt x="190" y="3175"/>
                    </a:lnTo>
                    <a:lnTo>
                      <a:pt x="190" y="3161"/>
                    </a:lnTo>
                    <a:moveTo>
                      <a:pt x="190" y="3141"/>
                    </a:moveTo>
                    <a:lnTo>
                      <a:pt x="190" y="3141"/>
                    </a:lnTo>
                    <a:lnTo>
                      <a:pt x="190" y="3128"/>
                    </a:lnTo>
                    <a:moveTo>
                      <a:pt x="190" y="3108"/>
                    </a:moveTo>
                    <a:lnTo>
                      <a:pt x="190" y="3108"/>
                    </a:lnTo>
                    <a:lnTo>
                      <a:pt x="190" y="3095"/>
                    </a:lnTo>
                    <a:moveTo>
                      <a:pt x="190" y="3075"/>
                    </a:moveTo>
                    <a:lnTo>
                      <a:pt x="190" y="3075"/>
                    </a:lnTo>
                    <a:lnTo>
                      <a:pt x="190" y="3061"/>
                    </a:lnTo>
                    <a:moveTo>
                      <a:pt x="190" y="3041"/>
                    </a:moveTo>
                    <a:lnTo>
                      <a:pt x="190" y="3041"/>
                    </a:lnTo>
                    <a:lnTo>
                      <a:pt x="190" y="3028"/>
                    </a:lnTo>
                    <a:moveTo>
                      <a:pt x="190" y="3008"/>
                    </a:moveTo>
                    <a:lnTo>
                      <a:pt x="190" y="3008"/>
                    </a:lnTo>
                    <a:lnTo>
                      <a:pt x="190" y="2995"/>
                    </a:lnTo>
                    <a:moveTo>
                      <a:pt x="190" y="2975"/>
                    </a:moveTo>
                    <a:lnTo>
                      <a:pt x="190" y="2975"/>
                    </a:lnTo>
                    <a:lnTo>
                      <a:pt x="190" y="2961"/>
                    </a:lnTo>
                    <a:moveTo>
                      <a:pt x="190" y="2941"/>
                    </a:moveTo>
                    <a:lnTo>
                      <a:pt x="190" y="2941"/>
                    </a:lnTo>
                    <a:lnTo>
                      <a:pt x="190" y="2928"/>
                    </a:lnTo>
                    <a:moveTo>
                      <a:pt x="190" y="2908"/>
                    </a:moveTo>
                    <a:lnTo>
                      <a:pt x="190" y="2908"/>
                    </a:lnTo>
                    <a:lnTo>
                      <a:pt x="190" y="2895"/>
                    </a:lnTo>
                    <a:moveTo>
                      <a:pt x="190" y="2875"/>
                    </a:moveTo>
                    <a:lnTo>
                      <a:pt x="190" y="2875"/>
                    </a:lnTo>
                    <a:lnTo>
                      <a:pt x="190" y="2861"/>
                    </a:lnTo>
                    <a:moveTo>
                      <a:pt x="190" y="2841"/>
                    </a:moveTo>
                    <a:lnTo>
                      <a:pt x="190" y="2841"/>
                    </a:lnTo>
                    <a:lnTo>
                      <a:pt x="190" y="2828"/>
                    </a:lnTo>
                    <a:moveTo>
                      <a:pt x="190" y="2808"/>
                    </a:moveTo>
                    <a:lnTo>
                      <a:pt x="190" y="2808"/>
                    </a:lnTo>
                    <a:lnTo>
                      <a:pt x="190" y="2795"/>
                    </a:lnTo>
                    <a:moveTo>
                      <a:pt x="190" y="2775"/>
                    </a:moveTo>
                    <a:lnTo>
                      <a:pt x="190" y="2775"/>
                    </a:lnTo>
                    <a:lnTo>
                      <a:pt x="190" y="2761"/>
                    </a:lnTo>
                    <a:moveTo>
                      <a:pt x="190" y="2741"/>
                    </a:moveTo>
                    <a:lnTo>
                      <a:pt x="190" y="2741"/>
                    </a:lnTo>
                    <a:lnTo>
                      <a:pt x="190" y="2728"/>
                    </a:lnTo>
                    <a:moveTo>
                      <a:pt x="190" y="2708"/>
                    </a:moveTo>
                    <a:lnTo>
                      <a:pt x="190" y="2708"/>
                    </a:lnTo>
                    <a:lnTo>
                      <a:pt x="190" y="2695"/>
                    </a:lnTo>
                    <a:moveTo>
                      <a:pt x="190" y="2675"/>
                    </a:moveTo>
                    <a:lnTo>
                      <a:pt x="190" y="2675"/>
                    </a:lnTo>
                    <a:lnTo>
                      <a:pt x="190" y="2661"/>
                    </a:lnTo>
                    <a:moveTo>
                      <a:pt x="190" y="2641"/>
                    </a:moveTo>
                    <a:lnTo>
                      <a:pt x="190" y="2641"/>
                    </a:lnTo>
                    <a:lnTo>
                      <a:pt x="190" y="2628"/>
                    </a:lnTo>
                    <a:moveTo>
                      <a:pt x="190" y="2608"/>
                    </a:moveTo>
                    <a:lnTo>
                      <a:pt x="190" y="2608"/>
                    </a:lnTo>
                    <a:lnTo>
                      <a:pt x="190" y="2595"/>
                    </a:lnTo>
                    <a:moveTo>
                      <a:pt x="190" y="2575"/>
                    </a:moveTo>
                    <a:lnTo>
                      <a:pt x="190" y="2575"/>
                    </a:lnTo>
                    <a:lnTo>
                      <a:pt x="190" y="2561"/>
                    </a:lnTo>
                    <a:moveTo>
                      <a:pt x="190" y="2541"/>
                    </a:moveTo>
                    <a:lnTo>
                      <a:pt x="190" y="2541"/>
                    </a:lnTo>
                    <a:lnTo>
                      <a:pt x="190" y="2528"/>
                    </a:lnTo>
                    <a:moveTo>
                      <a:pt x="190" y="2508"/>
                    </a:moveTo>
                    <a:lnTo>
                      <a:pt x="190" y="2508"/>
                    </a:lnTo>
                    <a:lnTo>
                      <a:pt x="190" y="2495"/>
                    </a:lnTo>
                    <a:moveTo>
                      <a:pt x="190" y="2475"/>
                    </a:moveTo>
                    <a:lnTo>
                      <a:pt x="190" y="2475"/>
                    </a:lnTo>
                    <a:lnTo>
                      <a:pt x="190" y="2461"/>
                    </a:lnTo>
                    <a:moveTo>
                      <a:pt x="190" y="2441"/>
                    </a:moveTo>
                    <a:lnTo>
                      <a:pt x="190" y="2441"/>
                    </a:lnTo>
                    <a:lnTo>
                      <a:pt x="190" y="2428"/>
                    </a:lnTo>
                    <a:moveTo>
                      <a:pt x="190" y="2408"/>
                    </a:moveTo>
                    <a:lnTo>
                      <a:pt x="190" y="2408"/>
                    </a:lnTo>
                    <a:lnTo>
                      <a:pt x="190" y="2395"/>
                    </a:lnTo>
                    <a:moveTo>
                      <a:pt x="190" y="2375"/>
                    </a:moveTo>
                    <a:lnTo>
                      <a:pt x="190" y="2375"/>
                    </a:lnTo>
                    <a:lnTo>
                      <a:pt x="190" y="2361"/>
                    </a:lnTo>
                    <a:moveTo>
                      <a:pt x="190" y="2341"/>
                    </a:moveTo>
                    <a:lnTo>
                      <a:pt x="190" y="2341"/>
                    </a:lnTo>
                    <a:lnTo>
                      <a:pt x="190" y="2328"/>
                    </a:lnTo>
                    <a:moveTo>
                      <a:pt x="190" y="2308"/>
                    </a:moveTo>
                    <a:lnTo>
                      <a:pt x="190" y="2308"/>
                    </a:lnTo>
                    <a:lnTo>
                      <a:pt x="190" y="2295"/>
                    </a:lnTo>
                    <a:moveTo>
                      <a:pt x="190" y="2275"/>
                    </a:moveTo>
                    <a:lnTo>
                      <a:pt x="190" y="2275"/>
                    </a:lnTo>
                    <a:lnTo>
                      <a:pt x="190" y="2261"/>
                    </a:lnTo>
                    <a:moveTo>
                      <a:pt x="190" y="2241"/>
                    </a:moveTo>
                    <a:lnTo>
                      <a:pt x="190" y="2241"/>
                    </a:lnTo>
                    <a:lnTo>
                      <a:pt x="190" y="2228"/>
                    </a:lnTo>
                    <a:moveTo>
                      <a:pt x="190" y="2208"/>
                    </a:moveTo>
                    <a:lnTo>
                      <a:pt x="190" y="2208"/>
                    </a:lnTo>
                    <a:lnTo>
                      <a:pt x="190" y="2195"/>
                    </a:lnTo>
                    <a:moveTo>
                      <a:pt x="190" y="2175"/>
                    </a:moveTo>
                    <a:lnTo>
                      <a:pt x="190" y="2175"/>
                    </a:lnTo>
                    <a:lnTo>
                      <a:pt x="190" y="2161"/>
                    </a:lnTo>
                    <a:moveTo>
                      <a:pt x="190" y="2141"/>
                    </a:moveTo>
                    <a:lnTo>
                      <a:pt x="190" y="2141"/>
                    </a:lnTo>
                    <a:lnTo>
                      <a:pt x="190" y="2128"/>
                    </a:lnTo>
                    <a:moveTo>
                      <a:pt x="190" y="2108"/>
                    </a:moveTo>
                    <a:lnTo>
                      <a:pt x="190" y="2108"/>
                    </a:lnTo>
                    <a:lnTo>
                      <a:pt x="190" y="2095"/>
                    </a:lnTo>
                    <a:moveTo>
                      <a:pt x="190" y="2075"/>
                    </a:moveTo>
                    <a:lnTo>
                      <a:pt x="190" y="2075"/>
                    </a:lnTo>
                    <a:lnTo>
                      <a:pt x="190" y="2061"/>
                    </a:lnTo>
                    <a:moveTo>
                      <a:pt x="190" y="2041"/>
                    </a:moveTo>
                    <a:lnTo>
                      <a:pt x="190" y="2041"/>
                    </a:lnTo>
                    <a:lnTo>
                      <a:pt x="190" y="2028"/>
                    </a:lnTo>
                    <a:moveTo>
                      <a:pt x="190" y="2008"/>
                    </a:moveTo>
                    <a:lnTo>
                      <a:pt x="190" y="2008"/>
                    </a:lnTo>
                    <a:lnTo>
                      <a:pt x="190" y="1995"/>
                    </a:lnTo>
                    <a:moveTo>
                      <a:pt x="190" y="1975"/>
                    </a:moveTo>
                    <a:lnTo>
                      <a:pt x="190" y="1975"/>
                    </a:lnTo>
                    <a:lnTo>
                      <a:pt x="190" y="1961"/>
                    </a:lnTo>
                    <a:moveTo>
                      <a:pt x="190" y="1941"/>
                    </a:moveTo>
                    <a:lnTo>
                      <a:pt x="190" y="1941"/>
                    </a:lnTo>
                    <a:lnTo>
                      <a:pt x="190" y="1928"/>
                    </a:lnTo>
                    <a:moveTo>
                      <a:pt x="190" y="1908"/>
                    </a:moveTo>
                    <a:lnTo>
                      <a:pt x="190" y="1908"/>
                    </a:lnTo>
                    <a:lnTo>
                      <a:pt x="190" y="1895"/>
                    </a:lnTo>
                    <a:moveTo>
                      <a:pt x="190" y="1875"/>
                    </a:moveTo>
                    <a:lnTo>
                      <a:pt x="190" y="1875"/>
                    </a:lnTo>
                    <a:lnTo>
                      <a:pt x="190" y="1861"/>
                    </a:lnTo>
                    <a:moveTo>
                      <a:pt x="190" y="1841"/>
                    </a:moveTo>
                    <a:lnTo>
                      <a:pt x="190" y="1841"/>
                    </a:lnTo>
                    <a:lnTo>
                      <a:pt x="190" y="1828"/>
                    </a:lnTo>
                    <a:moveTo>
                      <a:pt x="190" y="1808"/>
                    </a:moveTo>
                    <a:lnTo>
                      <a:pt x="190" y="1808"/>
                    </a:lnTo>
                    <a:lnTo>
                      <a:pt x="190" y="1795"/>
                    </a:lnTo>
                    <a:moveTo>
                      <a:pt x="190" y="1775"/>
                    </a:moveTo>
                    <a:lnTo>
                      <a:pt x="190" y="1775"/>
                    </a:lnTo>
                    <a:lnTo>
                      <a:pt x="190" y="1761"/>
                    </a:lnTo>
                    <a:moveTo>
                      <a:pt x="190" y="1741"/>
                    </a:moveTo>
                    <a:lnTo>
                      <a:pt x="190" y="1741"/>
                    </a:lnTo>
                    <a:lnTo>
                      <a:pt x="190" y="1728"/>
                    </a:lnTo>
                    <a:moveTo>
                      <a:pt x="190" y="1708"/>
                    </a:moveTo>
                    <a:lnTo>
                      <a:pt x="190" y="1708"/>
                    </a:lnTo>
                    <a:lnTo>
                      <a:pt x="190" y="1695"/>
                    </a:lnTo>
                    <a:moveTo>
                      <a:pt x="190" y="1675"/>
                    </a:moveTo>
                    <a:lnTo>
                      <a:pt x="190" y="1675"/>
                    </a:lnTo>
                    <a:lnTo>
                      <a:pt x="190" y="1661"/>
                    </a:lnTo>
                    <a:moveTo>
                      <a:pt x="190" y="1641"/>
                    </a:moveTo>
                    <a:lnTo>
                      <a:pt x="190" y="1641"/>
                    </a:lnTo>
                    <a:lnTo>
                      <a:pt x="190" y="1628"/>
                    </a:lnTo>
                    <a:moveTo>
                      <a:pt x="190" y="1608"/>
                    </a:moveTo>
                    <a:lnTo>
                      <a:pt x="190" y="1608"/>
                    </a:lnTo>
                    <a:lnTo>
                      <a:pt x="190" y="1595"/>
                    </a:lnTo>
                    <a:moveTo>
                      <a:pt x="190" y="1575"/>
                    </a:moveTo>
                    <a:lnTo>
                      <a:pt x="190" y="1575"/>
                    </a:lnTo>
                    <a:lnTo>
                      <a:pt x="190" y="1561"/>
                    </a:lnTo>
                    <a:moveTo>
                      <a:pt x="190" y="1541"/>
                    </a:moveTo>
                    <a:lnTo>
                      <a:pt x="190" y="1541"/>
                    </a:lnTo>
                    <a:lnTo>
                      <a:pt x="190" y="1528"/>
                    </a:lnTo>
                    <a:moveTo>
                      <a:pt x="190" y="1508"/>
                    </a:moveTo>
                    <a:lnTo>
                      <a:pt x="190" y="1508"/>
                    </a:lnTo>
                    <a:lnTo>
                      <a:pt x="190" y="1495"/>
                    </a:lnTo>
                    <a:moveTo>
                      <a:pt x="190" y="1475"/>
                    </a:moveTo>
                    <a:lnTo>
                      <a:pt x="190" y="1475"/>
                    </a:lnTo>
                    <a:lnTo>
                      <a:pt x="190" y="1461"/>
                    </a:lnTo>
                    <a:moveTo>
                      <a:pt x="190" y="1441"/>
                    </a:moveTo>
                    <a:lnTo>
                      <a:pt x="190" y="1441"/>
                    </a:lnTo>
                    <a:lnTo>
                      <a:pt x="190" y="1428"/>
                    </a:lnTo>
                    <a:moveTo>
                      <a:pt x="190" y="1408"/>
                    </a:moveTo>
                    <a:lnTo>
                      <a:pt x="190" y="1408"/>
                    </a:lnTo>
                    <a:lnTo>
                      <a:pt x="190" y="1395"/>
                    </a:lnTo>
                    <a:moveTo>
                      <a:pt x="190" y="1375"/>
                    </a:moveTo>
                    <a:lnTo>
                      <a:pt x="190" y="1375"/>
                    </a:lnTo>
                    <a:lnTo>
                      <a:pt x="190" y="1361"/>
                    </a:lnTo>
                    <a:moveTo>
                      <a:pt x="190" y="1341"/>
                    </a:moveTo>
                    <a:lnTo>
                      <a:pt x="190" y="1341"/>
                    </a:lnTo>
                    <a:lnTo>
                      <a:pt x="190" y="1328"/>
                    </a:lnTo>
                    <a:moveTo>
                      <a:pt x="190" y="1308"/>
                    </a:moveTo>
                    <a:lnTo>
                      <a:pt x="190" y="1308"/>
                    </a:lnTo>
                    <a:lnTo>
                      <a:pt x="190" y="1295"/>
                    </a:lnTo>
                    <a:moveTo>
                      <a:pt x="190" y="1275"/>
                    </a:moveTo>
                    <a:lnTo>
                      <a:pt x="190" y="1275"/>
                    </a:lnTo>
                    <a:lnTo>
                      <a:pt x="190" y="1261"/>
                    </a:lnTo>
                    <a:moveTo>
                      <a:pt x="190" y="1241"/>
                    </a:moveTo>
                    <a:lnTo>
                      <a:pt x="190" y="1241"/>
                    </a:lnTo>
                    <a:lnTo>
                      <a:pt x="190" y="1228"/>
                    </a:lnTo>
                    <a:moveTo>
                      <a:pt x="190" y="1208"/>
                    </a:moveTo>
                    <a:lnTo>
                      <a:pt x="190" y="1208"/>
                    </a:lnTo>
                    <a:lnTo>
                      <a:pt x="190" y="1195"/>
                    </a:lnTo>
                    <a:moveTo>
                      <a:pt x="190" y="1175"/>
                    </a:moveTo>
                    <a:lnTo>
                      <a:pt x="190" y="1175"/>
                    </a:lnTo>
                    <a:lnTo>
                      <a:pt x="190" y="1161"/>
                    </a:lnTo>
                    <a:moveTo>
                      <a:pt x="190" y="1141"/>
                    </a:moveTo>
                    <a:lnTo>
                      <a:pt x="190" y="1141"/>
                    </a:lnTo>
                    <a:lnTo>
                      <a:pt x="190" y="1128"/>
                    </a:lnTo>
                    <a:moveTo>
                      <a:pt x="190" y="1108"/>
                    </a:moveTo>
                    <a:lnTo>
                      <a:pt x="190" y="1108"/>
                    </a:lnTo>
                    <a:lnTo>
                      <a:pt x="190" y="1095"/>
                    </a:lnTo>
                    <a:moveTo>
                      <a:pt x="190" y="1075"/>
                    </a:moveTo>
                    <a:lnTo>
                      <a:pt x="190" y="1075"/>
                    </a:lnTo>
                    <a:lnTo>
                      <a:pt x="190" y="1061"/>
                    </a:lnTo>
                    <a:moveTo>
                      <a:pt x="190" y="1041"/>
                    </a:moveTo>
                    <a:lnTo>
                      <a:pt x="190" y="1041"/>
                    </a:lnTo>
                    <a:lnTo>
                      <a:pt x="190" y="1028"/>
                    </a:lnTo>
                    <a:moveTo>
                      <a:pt x="190" y="1008"/>
                    </a:moveTo>
                    <a:lnTo>
                      <a:pt x="190" y="1008"/>
                    </a:lnTo>
                    <a:lnTo>
                      <a:pt x="190" y="995"/>
                    </a:lnTo>
                    <a:moveTo>
                      <a:pt x="190" y="975"/>
                    </a:moveTo>
                    <a:lnTo>
                      <a:pt x="190" y="975"/>
                    </a:lnTo>
                    <a:lnTo>
                      <a:pt x="190" y="961"/>
                    </a:lnTo>
                    <a:moveTo>
                      <a:pt x="190" y="941"/>
                    </a:moveTo>
                    <a:lnTo>
                      <a:pt x="190" y="941"/>
                    </a:lnTo>
                    <a:lnTo>
                      <a:pt x="190" y="928"/>
                    </a:lnTo>
                    <a:moveTo>
                      <a:pt x="190" y="908"/>
                    </a:moveTo>
                    <a:lnTo>
                      <a:pt x="190" y="908"/>
                    </a:lnTo>
                    <a:lnTo>
                      <a:pt x="190" y="895"/>
                    </a:lnTo>
                    <a:moveTo>
                      <a:pt x="190" y="875"/>
                    </a:moveTo>
                    <a:lnTo>
                      <a:pt x="190" y="875"/>
                    </a:lnTo>
                    <a:lnTo>
                      <a:pt x="190" y="861"/>
                    </a:lnTo>
                    <a:moveTo>
                      <a:pt x="190" y="841"/>
                    </a:moveTo>
                    <a:lnTo>
                      <a:pt x="190" y="841"/>
                    </a:lnTo>
                    <a:lnTo>
                      <a:pt x="190" y="828"/>
                    </a:lnTo>
                    <a:moveTo>
                      <a:pt x="190" y="808"/>
                    </a:moveTo>
                    <a:lnTo>
                      <a:pt x="190" y="808"/>
                    </a:lnTo>
                    <a:lnTo>
                      <a:pt x="190" y="795"/>
                    </a:lnTo>
                    <a:moveTo>
                      <a:pt x="190" y="775"/>
                    </a:moveTo>
                    <a:lnTo>
                      <a:pt x="190" y="775"/>
                    </a:lnTo>
                    <a:lnTo>
                      <a:pt x="190" y="761"/>
                    </a:lnTo>
                    <a:moveTo>
                      <a:pt x="190" y="741"/>
                    </a:moveTo>
                    <a:lnTo>
                      <a:pt x="190" y="741"/>
                    </a:lnTo>
                    <a:lnTo>
                      <a:pt x="190" y="728"/>
                    </a:lnTo>
                    <a:moveTo>
                      <a:pt x="190" y="708"/>
                    </a:moveTo>
                    <a:lnTo>
                      <a:pt x="190" y="708"/>
                    </a:lnTo>
                    <a:lnTo>
                      <a:pt x="190" y="695"/>
                    </a:lnTo>
                    <a:moveTo>
                      <a:pt x="190" y="675"/>
                    </a:moveTo>
                    <a:lnTo>
                      <a:pt x="190" y="675"/>
                    </a:lnTo>
                    <a:lnTo>
                      <a:pt x="190" y="661"/>
                    </a:lnTo>
                    <a:moveTo>
                      <a:pt x="190" y="641"/>
                    </a:moveTo>
                    <a:lnTo>
                      <a:pt x="190" y="641"/>
                    </a:lnTo>
                    <a:lnTo>
                      <a:pt x="190" y="628"/>
                    </a:lnTo>
                    <a:moveTo>
                      <a:pt x="190" y="608"/>
                    </a:moveTo>
                    <a:lnTo>
                      <a:pt x="190" y="608"/>
                    </a:lnTo>
                    <a:lnTo>
                      <a:pt x="190" y="595"/>
                    </a:lnTo>
                    <a:moveTo>
                      <a:pt x="190" y="575"/>
                    </a:moveTo>
                    <a:lnTo>
                      <a:pt x="190" y="575"/>
                    </a:lnTo>
                    <a:lnTo>
                      <a:pt x="190" y="561"/>
                    </a:lnTo>
                    <a:moveTo>
                      <a:pt x="190" y="541"/>
                    </a:moveTo>
                    <a:lnTo>
                      <a:pt x="190" y="541"/>
                    </a:lnTo>
                    <a:lnTo>
                      <a:pt x="190" y="528"/>
                    </a:lnTo>
                    <a:moveTo>
                      <a:pt x="190" y="508"/>
                    </a:moveTo>
                    <a:lnTo>
                      <a:pt x="190" y="508"/>
                    </a:lnTo>
                    <a:lnTo>
                      <a:pt x="190" y="495"/>
                    </a:lnTo>
                    <a:moveTo>
                      <a:pt x="190" y="475"/>
                    </a:moveTo>
                    <a:lnTo>
                      <a:pt x="190" y="475"/>
                    </a:lnTo>
                    <a:lnTo>
                      <a:pt x="190" y="461"/>
                    </a:lnTo>
                    <a:moveTo>
                      <a:pt x="190" y="441"/>
                    </a:moveTo>
                    <a:lnTo>
                      <a:pt x="190" y="441"/>
                    </a:lnTo>
                    <a:lnTo>
                      <a:pt x="190" y="428"/>
                    </a:lnTo>
                    <a:moveTo>
                      <a:pt x="190" y="408"/>
                    </a:moveTo>
                    <a:lnTo>
                      <a:pt x="190" y="408"/>
                    </a:lnTo>
                    <a:lnTo>
                      <a:pt x="190" y="395"/>
                    </a:lnTo>
                    <a:moveTo>
                      <a:pt x="190" y="375"/>
                    </a:moveTo>
                    <a:lnTo>
                      <a:pt x="190" y="375"/>
                    </a:lnTo>
                    <a:lnTo>
                      <a:pt x="190" y="361"/>
                    </a:lnTo>
                    <a:moveTo>
                      <a:pt x="190" y="341"/>
                    </a:moveTo>
                    <a:lnTo>
                      <a:pt x="190" y="341"/>
                    </a:lnTo>
                    <a:lnTo>
                      <a:pt x="190" y="328"/>
                    </a:lnTo>
                    <a:moveTo>
                      <a:pt x="190" y="308"/>
                    </a:moveTo>
                    <a:lnTo>
                      <a:pt x="190" y="308"/>
                    </a:lnTo>
                    <a:lnTo>
                      <a:pt x="190" y="295"/>
                    </a:lnTo>
                    <a:moveTo>
                      <a:pt x="190" y="275"/>
                    </a:moveTo>
                    <a:lnTo>
                      <a:pt x="190" y="275"/>
                    </a:lnTo>
                    <a:lnTo>
                      <a:pt x="190" y="261"/>
                    </a:lnTo>
                    <a:moveTo>
                      <a:pt x="190" y="241"/>
                    </a:moveTo>
                    <a:lnTo>
                      <a:pt x="190" y="241"/>
                    </a:lnTo>
                    <a:lnTo>
                      <a:pt x="190" y="228"/>
                    </a:lnTo>
                    <a:moveTo>
                      <a:pt x="190" y="208"/>
                    </a:moveTo>
                    <a:lnTo>
                      <a:pt x="190" y="208"/>
                    </a:lnTo>
                    <a:lnTo>
                      <a:pt x="190" y="195"/>
                    </a:lnTo>
                    <a:moveTo>
                      <a:pt x="190" y="175"/>
                    </a:moveTo>
                    <a:lnTo>
                      <a:pt x="190" y="175"/>
                    </a:lnTo>
                    <a:lnTo>
                      <a:pt x="190" y="161"/>
                    </a:lnTo>
                    <a:moveTo>
                      <a:pt x="190" y="141"/>
                    </a:moveTo>
                    <a:lnTo>
                      <a:pt x="190" y="141"/>
                    </a:lnTo>
                    <a:lnTo>
                      <a:pt x="190" y="128"/>
                    </a:lnTo>
                    <a:moveTo>
                      <a:pt x="190" y="108"/>
                    </a:moveTo>
                    <a:lnTo>
                      <a:pt x="190" y="108"/>
                    </a:lnTo>
                    <a:lnTo>
                      <a:pt x="190" y="95"/>
                    </a:lnTo>
                    <a:moveTo>
                      <a:pt x="190" y="75"/>
                    </a:moveTo>
                    <a:lnTo>
                      <a:pt x="190" y="75"/>
                    </a:lnTo>
                    <a:lnTo>
                      <a:pt x="190" y="61"/>
                    </a:lnTo>
                    <a:moveTo>
                      <a:pt x="190" y="41"/>
                    </a:moveTo>
                    <a:lnTo>
                      <a:pt x="190" y="41"/>
                    </a:lnTo>
                    <a:lnTo>
                      <a:pt x="190" y="28"/>
                    </a:lnTo>
                    <a:moveTo>
                      <a:pt x="190" y="8"/>
                    </a:moveTo>
                    <a:lnTo>
                      <a:pt x="190" y="8"/>
                    </a:lnTo>
                    <a:lnTo>
                      <a:pt x="190" y="0"/>
                    </a:lnTo>
                    <a:lnTo>
                      <a:pt x="184" y="0"/>
                    </a:lnTo>
                    <a:moveTo>
                      <a:pt x="164" y="0"/>
                    </a:moveTo>
                    <a:lnTo>
                      <a:pt x="164" y="0"/>
                    </a:lnTo>
                    <a:lnTo>
                      <a:pt x="151" y="0"/>
                    </a:lnTo>
                    <a:moveTo>
                      <a:pt x="131" y="0"/>
                    </a:moveTo>
                    <a:lnTo>
                      <a:pt x="131" y="0"/>
                    </a:lnTo>
                    <a:lnTo>
                      <a:pt x="118" y="0"/>
                    </a:lnTo>
                    <a:moveTo>
                      <a:pt x="98" y="0"/>
                    </a:moveTo>
                    <a:lnTo>
                      <a:pt x="98" y="0"/>
                    </a:lnTo>
                    <a:lnTo>
                      <a:pt x="84" y="0"/>
                    </a:lnTo>
                    <a:moveTo>
                      <a:pt x="64" y="0"/>
                    </a:moveTo>
                    <a:lnTo>
                      <a:pt x="64" y="0"/>
                    </a:lnTo>
                    <a:lnTo>
                      <a:pt x="51" y="0"/>
                    </a:lnTo>
                    <a:moveTo>
                      <a:pt x="31" y="0"/>
                    </a:moveTo>
                    <a:lnTo>
                      <a:pt x="31" y="0"/>
                    </a:lnTo>
                    <a:lnTo>
                      <a:pt x="18"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171"/>
              <p:cNvSpPr>
                <a:spLocks/>
              </p:cNvSpPr>
              <p:nvPr/>
            </p:nvSpPr>
            <p:spPr bwMode="auto">
              <a:xfrm>
                <a:off x="2023" y="1730"/>
                <a:ext cx="56" cy="1292"/>
              </a:xfrm>
              <a:custGeom>
                <a:avLst/>
                <a:gdLst>
                  <a:gd name="T0" fmla="*/ 0 w 189"/>
                  <a:gd name="T1" fmla="*/ 0 h 4450"/>
                  <a:gd name="T2" fmla="*/ 0 w 189"/>
                  <a:gd name="T3" fmla="*/ 0 h 4450"/>
                  <a:gd name="T4" fmla="*/ 0 w 189"/>
                  <a:gd name="T5" fmla="*/ 4450 h 4450"/>
                  <a:gd name="T6" fmla="*/ 189 w 189"/>
                  <a:gd name="T7" fmla="*/ 4450 h 4450"/>
                  <a:gd name="T8" fmla="*/ 189 w 189"/>
                  <a:gd name="T9" fmla="*/ 0 h 4450"/>
                  <a:gd name="T10" fmla="*/ 0 w 189"/>
                  <a:gd name="T11" fmla="*/ 0 h 4450"/>
                </a:gdLst>
                <a:ahLst/>
                <a:cxnLst>
                  <a:cxn ang="0">
                    <a:pos x="T0" y="T1"/>
                  </a:cxn>
                  <a:cxn ang="0">
                    <a:pos x="T2" y="T3"/>
                  </a:cxn>
                  <a:cxn ang="0">
                    <a:pos x="T4" y="T5"/>
                  </a:cxn>
                  <a:cxn ang="0">
                    <a:pos x="T6" y="T7"/>
                  </a:cxn>
                  <a:cxn ang="0">
                    <a:pos x="T8" y="T9"/>
                  </a:cxn>
                  <a:cxn ang="0">
                    <a:pos x="T10" y="T11"/>
                  </a:cxn>
                </a:cxnLst>
                <a:rect l="0" t="0" r="r" b="b"/>
                <a:pathLst>
                  <a:path w="189" h="4450">
                    <a:moveTo>
                      <a:pt x="0" y="0"/>
                    </a:moveTo>
                    <a:lnTo>
                      <a:pt x="0" y="0"/>
                    </a:lnTo>
                    <a:lnTo>
                      <a:pt x="0" y="4450"/>
                    </a:lnTo>
                    <a:lnTo>
                      <a:pt x="189" y="4450"/>
                    </a:lnTo>
                    <a:lnTo>
                      <a:pt x="189"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172"/>
              <p:cNvSpPr>
                <a:spLocks noEditPoints="1"/>
              </p:cNvSpPr>
              <p:nvPr/>
            </p:nvSpPr>
            <p:spPr bwMode="auto">
              <a:xfrm>
                <a:off x="2023" y="1730"/>
                <a:ext cx="56" cy="1292"/>
              </a:xfrm>
              <a:custGeom>
                <a:avLst/>
                <a:gdLst>
                  <a:gd name="T0" fmla="*/ 0 w 189"/>
                  <a:gd name="T1" fmla="*/ 134 h 4450"/>
                  <a:gd name="T2" fmla="*/ 0 w 189"/>
                  <a:gd name="T3" fmla="*/ 300 h 4450"/>
                  <a:gd name="T4" fmla="*/ 0 w 189"/>
                  <a:gd name="T5" fmla="*/ 447 h 4450"/>
                  <a:gd name="T6" fmla="*/ 0 w 189"/>
                  <a:gd name="T7" fmla="*/ 600 h 4450"/>
                  <a:gd name="T8" fmla="*/ 0 w 189"/>
                  <a:gd name="T9" fmla="*/ 767 h 4450"/>
                  <a:gd name="T10" fmla="*/ 0 w 189"/>
                  <a:gd name="T11" fmla="*/ 914 h 4450"/>
                  <a:gd name="T12" fmla="*/ 0 w 189"/>
                  <a:gd name="T13" fmla="*/ 1067 h 4450"/>
                  <a:gd name="T14" fmla="*/ 0 w 189"/>
                  <a:gd name="T15" fmla="*/ 1234 h 4450"/>
                  <a:gd name="T16" fmla="*/ 0 w 189"/>
                  <a:gd name="T17" fmla="*/ 1380 h 4450"/>
                  <a:gd name="T18" fmla="*/ 0 w 189"/>
                  <a:gd name="T19" fmla="*/ 1534 h 4450"/>
                  <a:gd name="T20" fmla="*/ 0 w 189"/>
                  <a:gd name="T21" fmla="*/ 1700 h 4450"/>
                  <a:gd name="T22" fmla="*/ 0 w 189"/>
                  <a:gd name="T23" fmla="*/ 1847 h 4450"/>
                  <a:gd name="T24" fmla="*/ 0 w 189"/>
                  <a:gd name="T25" fmla="*/ 2000 h 4450"/>
                  <a:gd name="T26" fmla="*/ 0 w 189"/>
                  <a:gd name="T27" fmla="*/ 2167 h 4450"/>
                  <a:gd name="T28" fmla="*/ 0 w 189"/>
                  <a:gd name="T29" fmla="*/ 2314 h 4450"/>
                  <a:gd name="T30" fmla="*/ 0 w 189"/>
                  <a:gd name="T31" fmla="*/ 2467 h 4450"/>
                  <a:gd name="T32" fmla="*/ 0 w 189"/>
                  <a:gd name="T33" fmla="*/ 2634 h 4450"/>
                  <a:gd name="T34" fmla="*/ 0 w 189"/>
                  <a:gd name="T35" fmla="*/ 2780 h 4450"/>
                  <a:gd name="T36" fmla="*/ 0 w 189"/>
                  <a:gd name="T37" fmla="*/ 2934 h 4450"/>
                  <a:gd name="T38" fmla="*/ 0 w 189"/>
                  <a:gd name="T39" fmla="*/ 3100 h 4450"/>
                  <a:gd name="T40" fmla="*/ 0 w 189"/>
                  <a:gd name="T41" fmla="*/ 3247 h 4450"/>
                  <a:gd name="T42" fmla="*/ 0 w 189"/>
                  <a:gd name="T43" fmla="*/ 3400 h 4450"/>
                  <a:gd name="T44" fmla="*/ 0 w 189"/>
                  <a:gd name="T45" fmla="*/ 3567 h 4450"/>
                  <a:gd name="T46" fmla="*/ 0 w 189"/>
                  <a:gd name="T47" fmla="*/ 3714 h 4450"/>
                  <a:gd name="T48" fmla="*/ 0 w 189"/>
                  <a:gd name="T49" fmla="*/ 3867 h 4450"/>
                  <a:gd name="T50" fmla="*/ 0 w 189"/>
                  <a:gd name="T51" fmla="*/ 4034 h 4450"/>
                  <a:gd name="T52" fmla="*/ 0 w 189"/>
                  <a:gd name="T53" fmla="*/ 4180 h 4450"/>
                  <a:gd name="T54" fmla="*/ 0 w 189"/>
                  <a:gd name="T55" fmla="*/ 4334 h 4450"/>
                  <a:gd name="T56" fmla="*/ 50 w 189"/>
                  <a:gd name="T57" fmla="*/ 4450 h 4450"/>
                  <a:gd name="T58" fmla="*/ 189 w 189"/>
                  <a:gd name="T59" fmla="*/ 4450 h 4450"/>
                  <a:gd name="T60" fmla="*/ 189 w 189"/>
                  <a:gd name="T61" fmla="*/ 4288 h 4450"/>
                  <a:gd name="T62" fmla="*/ 189 w 189"/>
                  <a:gd name="T63" fmla="*/ 4142 h 4450"/>
                  <a:gd name="T64" fmla="*/ 189 w 189"/>
                  <a:gd name="T65" fmla="*/ 3988 h 4450"/>
                  <a:gd name="T66" fmla="*/ 189 w 189"/>
                  <a:gd name="T67" fmla="*/ 3822 h 4450"/>
                  <a:gd name="T68" fmla="*/ 189 w 189"/>
                  <a:gd name="T69" fmla="*/ 3675 h 4450"/>
                  <a:gd name="T70" fmla="*/ 189 w 189"/>
                  <a:gd name="T71" fmla="*/ 3522 h 4450"/>
                  <a:gd name="T72" fmla="*/ 189 w 189"/>
                  <a:gd name="T73" fmla="*/ 3355 h 4450"/>
                  <a:gd name="T74" fmla="*/ 189 w 189"/>
                  <a:gd name="T75" fmla="*/ 3208 h 4450"/>
                  <a:gd name="T76" fmla="*/ 189 w 189"/>
                  <a:gd name="T77" fmla="*/ 3055 h 4450"/>
                  <a:gd name="T78" fmla="*/ 189 w 189"/>
                  <a:gd name="T79" fmla="*/ 2888 h 4450"/>
                  <a:gd name="T80" fmla="*/ 189 w 189"/>
                  <a:gd name="T81" fmla="*/ 2742 h 4450"/>
                  <a:gd name="T82" fmla="*/ 189 w 189"/>
                  <a:gd name="T83" fmla="*/ 2588 h 4450"/>
                  <a:gd name="T84" fmla="*/ 189 w 189"/>
                  <a:gd name="T85" fmla="*/ 2422 h 4450"/>
                  <a:gd name="T86" fmla="*/ 189 w 189"/>
                  <a:gd name="T87" fmla="*/ 2275 h 4450"/>
                  <a:gd name="T88" fmla="*/ 189 w 189"/>
                  <a:gd name="T89" fmla="*/ 2122 h 4450"/>
                  <a:gd name="T90" fmla="*/ 189 w 189"/>
                  <a:gd name="T91" fmla="*/ 1955 h 4450"/>
                  <a:gd name="T92" fmla="*/ 189 w 189"/>
                  <a:gd name="T93" fmla="*/ 1808 h 4450"/>
                  <a:gd name="T94" fmla="*/ 189 w 189"/>
                  <a:gd name="T95" fmla="*/ 1655 h 4450"/>
                  <a:gd name="T96" fmla="*/ 189 w 189"/>
                  <a:gd name="T97" fmla="*/ 1488 h 4450"/>
                  <a:gd name="T98" fmla="*/ 189 w 189"/>
                  <a:gd name="T99" fmla="*/ 1342 h 4450"/>
                  <a:gd name="T100" fmla="*/ 189 w 189"/>
                  <a:gd name="T101" fmla="*/ 1188 h 4450"/>
                  <a:gd name="T102" fmla="*/ 189 w 189"/>
                  <a:gd name="T103" fmla="*/ 1022 h 4450"/>
                  <a:gd name="T104" fmla="*/ 189 w 189"/>
                  <a:gd name="T105" fmla="*/ 875 h 4450"/>
                  <a:gd name="T106" fmla="*/ 189 w 189"/>
                  <a:gd name="T107" fmla="*/ 722 h 4450"/>
                  <a:gd name="T108" fmla="*/ 189 w 189"/>
                  <a:gd name="T109" fmla="*/ 555 h 4450"/>
                  <a:gd name="T110" fmla="*/ 189 w 189"/>
                  <a:gd name="T111" fmla="*/ 408 h 4450"/>
                  <a:gd name="T112" fmla="*/ 189 w 189"/>
                  <a:gd name="T113" fmla="*/ 255 h 4450"/>
                  <a:gd name="T114" fmla="*/ 189 w 189"/>
                  <a:gd name="T115" fmla="*/ 88 h 4450"/>
                  <a:gd name="T116" fmla="*/ 130 w 189"/>
                  <a:gd name="T117" fmla="*/ 0 h 4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9" h="4450">
                    <a:moveTo>
                      <a:pt x="0" y="0"/>
                    </a:moveTo>
                    <a:lnTo>
                      <a:pt x="0" y="0"/>
                    </a:lnTo>
                    <a:lnTo>
                      <a:pt x="0" y="14"/>
                    </a:lnTo>
                    <a:moveTo>
                      <a:pt x="0" y="34"/>
                    </a:moveTo>
                    <a:lnTo>
                      <a:pt x="0" y="34"/>
                    </a:lnTo>
                    <a:lnTo>
                      <a:pt x="0" y="47"/>
                    </a:lnTo>
                    <a:moveTo>
                      <a:pt x="0" y="67"/>
                    </a:moveTo>
                    <a:lnTo>
                      <a:pt x="0" y="67"/>
                    </a:lnTo>
                    <a:lnTo>
                      <a:pt x="0" y="80"/>
                    </a:lnTo>
                    <a:moveTo>
                      <a:pt x="0" y="100"/>
                    </a:moveTo>
                    <a:lnTo>
                      <a:pt x="0" y="100"/>
                    </a:lnTo>
                    <a:lnTo>
                      <a:pt x="0" y="114"/>
                    </a:lnTo>
                    <a:moveTo>
                      <a:pt x="0" y="134"/>
                    </a:moveTo>
                    <a:lnTo>
                      <a:pt x="0" y="134"/>
                    </a:lnTo>
                    <a:lnTo>
                      <a:pt x="0" y="147"/>
                    </a:lnTo>
                    <a:moveTo>
                      <a:pt x="0" y="167"/>
                    </a:moveTo>
                    <a:lnTo>
                      <a:pt x="0" y="167"/>
                    </a:lnTo>
                    <a:lnTo>
                      <a:pt x="0" y="180"/>
                    </a:lnTo>
                    <a:moveTo>
                      <a:pt x="0" y="200"/>
                    </a:moveTo>
                    <a:lnTo>
                      <a:pt x="0" y="200"/>
                    </a:lnTo>
                    <a:lnTo>
                      <a:pt x="0" y="214"/>
                    </a:lnTo>
                    <a:moveTo>
                      <a:pt x="0" y="234"/>
                    </a:moveTo>
                    <a:lnTo>
                      <a:pt x="0" y="234"/>
                    </a:lnTo>
                    <a:lnTo>
                      <a:pt x="0" y="247"/>
                    </a:lnTo>
                    <a:moveTo>
                      <a:pt x="0" y="267"/>
                    </a:moveTo>
                    <a:lnTo>
                      <a:pt x="0" y="267"/>
                    </a:lnTo>
                    <a:lnTo>
                      <a:pt x="0" y="280"/>
                    </a:lnTo>
                    <a:moveTo>
                      <a:pt x="0" y="300"/>
                    </a:moveTo>
                    <a:lnTo>
                      <a:pt x="0" y="300"/>
                    </a:lnTo>
                    <a:lnTo>
                      <a:pt x="0" y="314"/>
                    </a:lnTo>
                    <a:moveTo>
                      <a:pt x="0" y="334"/>
                    </a:moveTo>
                    <a:lnTo>
                      <a:pt x="0" y="334"/>
                    </a:lnTo>
                    <a:lnTo>
                      <a:pt x="0" y="347"/>
                    </a:lnTo>
                    <a:moveTo>
                      <a:pt x="0" y="367"/>
                    </a:moveTo>
                    <a:lnTo>
                      <a:pt x="0" y="367"/>
                    </a:lnTo>
                    <a:lnTo>
                      <a:pt x="0" y="380"/>
                    </a:lnTo>
                    <a:moveTo>
                      <a:pt x="0" y="400"/>
                    </a:moveTo>
                    <a:lnTo>
                      <a:pt x="0" y="400"/>
                    </a:lnTo>
                    <a:lnTo>
                      <a:pt x="0" y="414"/>
                    </a:lnTo>
                    <a:moveTo>
                      <a:pt x="0" y="434"/>
                    </a:moveTo>
                    <a:lnTo>
                      <a:pt x="0" y="434"/>
                    </a:lnTo>
                    <a:lnTo>
                      <a:pt x="0" y="447"/>
                    </a:lnTo>
                    <a:moveTo>
                      <a:pt x="0" y="467"/>
                    </a:moveTo>
                    <a:lnTo>
                      <a:pt x="0" y="467"/>
                    </a:lnTo>
                    <a:lnTo>
                      <a:pt x="0" y="480"/>
                    </a:lnTo>
                    <a:moveTo>
                      <a:pt x="0" y="500"/>
                    </a:moveTo>
                    <a:lnTo>
                      <a:pt x="0" y="500"/>
                    </a:lnTo>
                    <a:lnTo>
                      <a:pt x="0" y="514"/>
                    </a:lnTo>
                    <a:moveTo>
                      <a:pt x="0" y="534"/>
                    </a:moveTo>
                    <a:lnTo>
                      <a:pt x="0" y="534"/>
                    </a:lnTo>
                    <a:lnTo>
                      <a:pt x="0" y="547"/>
                    </a:lnTo>
                    <a:moveTo>
                      <a:pt x="0" y="567"/>
                    </a:moveTo>
                    <a:lnTo>
                      <a:pt x="0" y="567"/>
                    </a:lnTo>
                    <a:lnTo>
                      <a:pt x="0" y="580"/>
                    </a:lnTo>
                    <a:moveTo>
                      <a:pt x="0" y="600"/>
                    </a:moveTo>
                    <a:lnTo>
                      <a:pt x="0" y="600"/>
                    </a:lnTo>
                    <a:lnTo>
                      <a:pt x="0" y="614"/>
                    </a:lnTo>
                    <a:moveTo>
                      <a:pt x="0" y="634"/>
                    </a:moveTo>
                    <a:lnTo>
                      <a:pt x="0" y="634"/>
                    </a:lnTo>
                    <a:lnTo>
                      <a:pt x="0" y="647"/>
                    </a:lnTo>
                    <a:moveTo>
                      <a:pt x="0" y="667"/>
                    </a:moveTo>
                    <a:lnTo>
                      <a:pt x="0" y="667"/>
                    </a:lnTo>
                    <a:lnTo>
                      <a:pt x="0" y="680"/>
                    </a:lnTo>
                    <a:moveTo>
                      <a:pt x="0" y="700"/>
                    </a:moveTo>
                    <a:lnTo>
                      <a:pt x="0" y="700"/>
                    </a:lnTo>
                    <a:lnTo>
                      <a:pt x="0" y="714"/>
                    </a:lnTo>
                    <a:moveTo>
                      <a:pt x="0" y="734"/>
                    </a:moveTo>
                    <a:lnTo>
                      <a:pt x="0" y="734"/>
                    </a:lnTo>
                    <a:lnTo>
                      <a:pt x="0" y="747"/>
                    </a:lnTo>
                    <a:moveTo>
                      <a:pt x="0" y="767"/>
                    </a:moveTo>
                    <a:lnTo>
                      <a:pt x="0" y="767"/>
                    </a:lnTo>
                    <a:lnTo>
                      <a:pt x="0" y="780"/>
                    </a:lnTo>
                    <a:moveTo>
                      <a:pt x="0" y="800"/>
                    </a:moveTo>
                    <a:lnTo>
                      <a:pt x="0" y="800"/>
                    </a:lnTo>
                    <a:lnTo>
                      <a:pt x="0" y="814"/>
                    </a:lnTo>
                    <a:moveTo>
                      <a:pt x="0" y="834"/>
                    </a:moveTo>
                    <a:lnTo>
                      <a:pt x="0" y="834"/>
                    </a:lnTo>
                    <a:lnTo>
                      <a:pt x="0" y="847"/>
                    </a:lnTo>
                    <a:moveTo>
                      <a:pt x="0" y="867"/>
                    </a:moveTo>
                    <a:lnTo>
                      <a:pt x="0" y="867"/>
                    </a:lnTo>
                    <a:lnTo>
                      <a:pt x="0" y="880"/>
                    </a:lnTo>
                    <a:moveTo>
                      <a:pt x="0" y="900"/>
                    </a:moveTo>
                    <a:lnTo>
                      <a:pt x="0" y="900"/>
                    </a:lnTo>
                    <a:lnTo>
                      <a:pt x="0" y="914"/>
                    </a:lnTo>
                    <a:moveTo>
                      <a:pt x="0" y="934"/>
                    </a:moveTo>
                    <a:lnTo>
                      <a:pt x="0" y="934"/>
                    </a:lnTo>
                    <a:lnTo>
                      <a:pt x="0" y="947"/>
                    </a:lnTo>
                    <a:moveTo>
                      <a:pt x="0" y="967"/>
                    </a:moveTo>
                    <a:lnTo>
                      <a:pt x="0" y="967"/>
                    </a:lnTo>
                    <a:lnTo>
                      <a:pt x="0" y="980"/>
                    </a:lnTo>
                    <a:moveTo>
                      <a:pt x="0" y="1000"/>
                    </a:moveTo>
                    <a:lnTo>
                      <a:pt x="0" y="1000"/>
                    </a:lnTo>
                    <a:lnTo>
                      <a:pt x="0" y="1014"/>
                    </a:lnTo>
                    <a:moveTo>
                      <a:pt x="0" y="1034"/>
                    </a:moveTo>
                    <a:lnTo>
                      <a:pt x="0" y="1034"/>
                    </a:lnTo>
                    <a:lnTo>
                      <a:pt x="0" y="1047"/>
                    </a:lnTo>
                    <a:moveTo>
                      <a:pt x="0" y="1067"/>
                    </a:moveTo>
                    <a:lnTo>
                      <a:pt x="0" y="1067"/>
                    </a:lnTo>
                    <a:lnTo>
                      <a:pt x="0" y="1080"/>
                    </a:lnTo>
                    <a:moveTo>
                      <a:pt x="0" y="1100"/>
                    </a:moveTo>
                    <a:lnTo>
                      <a:pt x="0" y="1100"/>
                    </a:lnTo>
                    <a:lnTo>
                      <a:pt x="0" y="1114"/>
                    </a:lnTo>
                    <a:moveTo>
                      <a:pt x="0" y="1134"/>
                    </a:moveTo>
                    <a:lnTo>
                      <a:pt x="0" y="1134"/>
                    </a:lnTo>
                    <a:lnTo>
                      <a:pt x="0" y="1147"/>
                    </a:lnTo>
                    <a:moveTo>
                      <a:pt x="0" y="1167"/>
                    </a:moveTo>
                    <a:lnTo>
                      <a:pt x="0" y="1167"/>
                    </a:lnTo>
                    <a:lnTo>
                      <a:pt x="0" y="1180"/>
                    </a:lnTo>
                    <a:moveTo>
                      <a:pt x="0" y="1200"/>
                    </a:moveTo>
                    <a:lnTo>
                      <a:pt x="0" y="1200"/>
                    </a:lnTo>
                    <a:lnTo>
                      <a:pt x="0" y="1214"/>
                    </a:lnTo>
                    <a:moveTo>
                      <a:pt x="0" y="1234"/>
                    </a:moveTo>
                    <a:lnTo>
                      <a:pt x="0" y="1234"/>
                    </a:lnTo>
                    <a:lnTo>
                      <a:pt x="0" y="1247"/>
                    </a:lnTo>
                    <a:moveTo>
                      <a:pt x="0" y="1267"/>
                    </a:moveTo>
                    <a:lnTo>
                      <a:pt x="0" y="1267"/>
                    </a:lnTo>
                    <a:lnTo>
                      <a:pt x="0" y="1280"/>
                    </a:lnTo>
                    <a:moveTo>
                      <a:pt x="0" y="1300"/>
                    </a:moveTo>
                    <a:lnTo>
                      <a:pt x="0" y="1300"/>
                    </a:lnTo>
                    <a:lnTo>
                      <a:pt x="0" y="1314"/>
                    </a:lnTo>
                    <a:moveTo>
                      <a:pt x="0" y="1334"/>
                    </a:moveTo>
                    <a:lnTo>
                      <a:pt x="0" y="1334"/>
                    </a:lnTo>
                    <a:lnTo>
                      <a:pt x="0" y="1347"/>
                    </a:lnTo>
                    <a:moveTo>
                      <a:pt x="0" y="1367"/>
                    </a:moveTo>
                    <a:lnTo>
                      <a:pt x="0" y="1367"/>
                    </a:lnTo>
                    <a:lnTo>
                      <a:pt x="0" y="1380"/>
                    </a:lnTo>
                    <a:moveTo>
                      <a:pt x="0" y="1400"/>
                    </a:moveTo>
                    <a:lnTo>
                      <a:pt x="0" y="1400"/>
                    </a:lnTo>
                    <a:lnTo>
                      <a:pt x="0" y="1414"/>
                    </a:lnTo>
                    <a:moveTo>
                      <a:pt x="0" y="1434"/>
                    </a:moveTo>
                    <a:lnTo>
                      <a:pt x="0" y="1434"/>
                    </a:lnTo>
                    <a:lnTo>
                      <a:pt x="0" y="1447"/>
                    </a:lnTo>
                    <a:moveTo>
                      <a:pt x="0" y="1467"/>
                    </a:moveTo>
                    <a:lnTo>
                      <a:pt x="0" y="1467"/>
                    </a:lnTo>
                    <a:lnTo>
                      <a:pt x="0" y="1480"/>
                    </a:lnTo>
                    <a:moveTo>
                      <a:pt x="0" y="1500"/>
                    </a:moveTo>
                    <a:lnTo>
                      <a:pt x="0" y="1500"/>
                    </a:lnTo>
                    <a:lnTo>
                      <a:pt x="0" y="1514"/>
                    </a:lnTo>
                    <a:moveTo>
                      <a:pt x="0" y="1534"/>
                    </a:moveTo>
                    <a:lnTo>
                      <a:pt x="0" y="1534"/>
                    </a:lnTo>
                    <a:lnTo>
                      <a:pt x="0" y="1547"/>
                    </a:lnTo>
                    <a:moveTo>
                      <a:pt x="0" y="1567"/>
                    </a:moveTo>
                    <a:lnTo>
                      <a:pt x="0" y="1567"/>
                    </a:lnTo>
                    <a:lnTo>
                      <a:pt x="0" y="1580"/>
                    </a:lnTo>
                    <a:moveTo>
                      <a:pt x="0" y="1600"/>
                    </a:moveTo>
                    <a:lnTo>
                      <a:pt x="0" y="1600"/>
                    </a:lnTo>
                    <a:lnTo>
                      <a:pt x="0" y="1614"/>
                    </a:lnTo>
                    <a:moveTo>
                      <a:pt x="0" y="1634"/>
                    </a:moveTo>
                    <a:lnTo>
                      <a:pt x="0" y="1634"/>
                    </a:lnTo>
                    <a:lnTo>
                      <a:pt x="0" y="1647"/>
                    </a:lnTo>
                    <a:moveTo>
                      <a:pt x="0" y="1667"/>
                    </a:moveTo>
                    <a:lnTo>
                      <a:pt x="0" y="1667"/>
                    </a:lnTo>
                    <a:lnTo>
                      <a:pt x="0" y="1680"/>
                    </a:lnTo>
                    <a:moveTo>
                      <a:pt x="0" y="1700"/>
                    </a:moveTo>
                    <a:lnTo>
                      <a:pt x="0" y="1700"/>
                    </a:lnTo>
                    <a:lnTo>
                      <a:pt x="0" y="1714"/>
                    </a:lnTo>
                    <a:moveTo>
                      <a:pt x="0" y="1734"/>
                    </a:moveTo>
                    <a:lnTo>
                      <a:pt x="0" y="1734"/>
                    </a:lnTo>
                    <a:lnTo>
                      <a:pt x="0" y="1747"/>
                    </a:lnTo>
                    <a:moveTo>
                      <a:pt x="0" y="1767"/>
                    </a:moveTo>
                    <a:lnTo>
                      <a:pt x="0" y="1767"/>
                    </a:lnTo>
                    <a:lnTo>
                      <a:pt x="0" y="1780"/>
                    </a:lnTo>
                    <a:moveTo>
                      <a:pt x="0" y="1800"/>
                    </a:moveTo>
                    <a:lnTo>
                      <a:pt x="0" y="1800"/>
                    </a:lnTo>
                    <a:lnTo>
                      <a:pt x="0" y="1814"/>
                    </a:lnTo>
                    <a:moveTo>
                      <a:pt x="0" y="1834"/>
                    </a:moveTo>
                    <a:lnTo>
                      <a:pt x="0" y="1834"/>
                    </a:lnTo>
                    <a:lnTo>
                      <a:pt x="0" y="1847"/>
                    </a:lnTo>
                    <a:moveTo>
                      <a:pt x="0" y="1867"/>
                    </a:moveTo>
                    <a:lnTo>
                      <a:pt x="0" y="1867"/>
                    </a:lnTo>
                    <a:lnTo>
                      <a:pt x="0" y="1880"/>
                    </a:lnTo>
                    <a:moveTo>
                      <a:pt x="0" y="1900"/>
                    </a:moveTo>
                    <a:lnTo>
                      <a:pt x="0" y="1900"/>
                    </a:lnTo>
                    <a:lnTo>
                      <a:pt x="0" y="1914"/>
                    </a:lnTo>
                    <a:moveTo>
                      <a:pt x="0" y="1934"/>
                    </a:moveTo>
                    <a:lnTo>
                      <a:pt x="0" y="1934"/>
                    </a:lnTo>
                    <a:lnTo>
                      <a:pt x="0" y="1947"/>
                    </a:lnTo>
                    <a:moveTo>
                      <a:pt x="0" y="1967"/>
                    </a:moveTo>
                    <a:lnTo>
                      <a:pt x="0" y="1967"/>
                    </a:lnTo>
                    <a:lnTo>
                      <a:pt x="0" y="1980"/>
                    </a:lnTo>
                    <a:moveTo>
                      <a:pt x="0" y="2000"/>
                    </a:moveTo>
                    <a:lnTo>
                      <a:pt x="0" y="2000"/>
                    </a:lnTo>
                    <a:lnTo>
                      <a:pt x="0" y="2014"/>
                    </a:lnTo>
                    <a:moveTo>
                      <a:pt x="0" y="2034"/>
                    </a:moveTo>
                    <a:lnTo>
                      <a:pt x="0" y="2034"/>
                    </a:lnTo>
                    <a:lnTo>
                      <a:pt x="0" y="2047"/>
                    </a:lnTo>
                    <a:moveTo>
                      <a:pt x="0" y="2067"/>
                    </a:moveTo>
                    <a:lnTo>
                      <a:pt x="0" y="2067"/>
                    </a:lnTo>
                    <a:lnTo>
                      <a:pt x="0" y="2080"/>
                    </a:lnTo>
                    <a:moveTo>
                      <a:pt x="0" y="2100"/>
                    </a:moveTo>
                    <a:lnTo>
                      <a:pt x="0" y="2100"/>
                    </a:lnTo>
                    <a:lnTo>
                      <a:pt x="0" y="2114"/>
                    </a:lnTo>
                    <a:moveTo>
                      <a:pt x="0" y="2134"/>
                    </a:moveTo>
                    <a:lnTo>
                      <a:pt x="0" y="2134"/>
                    </a:lnTo>
                    <a:lnTo>
                      <a:pt x="0" y="2147"/>
                    </a:lnTo>
                    <a:moveTo>
                      <a:pt x="0" y="2167"/>
                    </a:moveTo>
                    <a:lnTo>
                      <a:pt x="0" y="2167"/>
                    </a:lnTo>
                    <a:lnTo>
                      <a:pt x="0" y="2180"/>
                    </a:lnTo>
                    <a:moveTo>
                      <a:pt x="0" y="2200"/>
                    </a:moveTo>
                    <a:lnTo>
                      <a:pt x="0" y="2200"/>
                    </a:lnTo>
                    <a:lnTo>
                      <a:pt x="0" y="2214"/>
                    </a:lnTo>
                    <a:moveTo>
                      <a:pt x="0" y="2234"/>
                    </a:moveTo>
                    <a:lnTo>
                      <a:pt x="0" y="2234"/>
                    </a:lnTo>
                    <a:lnTo>
                      <a:pt x="0" y="2247"/>
                    </a:lnTo>
                    <a:moveTo>
                      <a:pt x="0" y="2267"/>
                    </a:moveTo>
                    <a:lnTo>
                      <a:pt x="0" y="2267"/>
                    </a:lnTo>
                    <a:lnTo>
                      <a:pt x="0" y="2280"/>
                    </a:lnTo>
                    <a:moveTo>
                      <a:pt x="0" y="2300"/>
                    </a:moveTo>
                    <a:lnTo>
                      <a:pt x="0" y="2300"/>
                    </a:lnTo>
                    <a:lnTo>
                      <a:pt x="0" y="2314"/>
                    </a:lnTo>
                    <a:moveTo>
                      <a:pt x="0" y="2334"/>
                    </a:moveTo>
                    <a:lnTo>
                      <a:pt x="0" y="2334"/>
                    </a:lnTo>
                    <a:lnTo>
                      <a:pt x="0" y="2347"/>
                    </a:lnTo>
                    <a:moveTo>
                      <a:pt x="0" y="2367"/>
                    </a:moveTo>
                    <a:lnTo>
                      <a:pt x="0" y="2367"/>
                    </a:lnTo>
                    <a:lnTo>
                      <a:pt x="0" y="2380"/>
                    </a:lnTo>
                    <a:moveTo>
                      <a:pt x="0" y="2400"/>
                    </a:moveTo>
                    <a:lnTo>
                      <a:pt x="0" y="2400"/>
                    </a:lnTo>
                    <a:lnTo>
                      <a:pt x="0" y="2414"/>
                    </a:lnTo>
                    <a:moveTo>
                      <a:pt x="0" y="2434"/>
                    </a:moveTo>
                    <a:lnTo>
                      <a:pt x="0" y="2434"/>
                    </a:lnTo>
                    <a:lnTo>
                      <a:pt x="0" y="2447"/>
                    </a:lnTo>
                    <a:moveTo>
                      <a:pt x="0" y="2467"/>
                    </a:moveTo>
                    <a:lnTo>
                      <a:pt x="0" y="2467"/>
                    </a:lnTo>
                    <a:lnTo>
                      <a:pt x="0" y="2480"/>
                    </a:lnTo>
                    <a:moveTo>
                      <a:pt x="0" y="2500"/>
                    </a:moveTo>
                    <a:lnTo>
                      <a:pt x="0" y="2500"/>
                    </a:lnTo>
                    <a:lnTo>
                      <a:pt x="0" y="2514"/>
                    </a:lnTo>
                    <a:moveTo>
                      <a:pt x="0" y="2534"/>
                    </a:moveTo>
                    <a:lnTo>
                      <a:pt x="0" y="2534"/>
                    </a:lnTo>
                    <a:lnTo>
                      <a:pt x="0" y="2547"/>
                    </a:lnTo>
                    <a:moveTo>
                      <a:pt x="0" y="2567"/>
                    </a:moveTo>
                    <a:lnTo>
                      <a:pt x="0" y="2567"/>
                    </a:lnTo>
                    <a:lnTo>
                      <a:pt x="0" y="2580"/>
                    </a:lnTo>
                    <a:moveTo>
                      <a:pt x="0" y="2600"/>
                    </a:moveTo>
                    <a:lnTo>
                      <a:pt x="0" y="2600"/>
                    </a:lnTo>
                    <a:lnTo>
                      <a:pt x="0" y="2614"/>
                    </a:lnTo>
                    <a:moveTo>
                      <a:pt x="0" y="2634"/>
                    </a:moveTo>
                    <a:lnTo>
                      <a:pt x="0" y="2634"/>
                    </a:lnTo>
                    <a:lnTo>
                      <a:pt x="0" y="2647"/>
                    </a:lnTo>
                    <a:moveTo>
                      <a:pt x="0" y="2667"/>
                    </a:moveTo>
                    <a:lnTo>
                      <a:pt x="0" y="2667"/>
                    </a:lnTo>
                    <a:lnTo>
                      <a:pt x="0" y="2680"/>
                    </a:lnTo>
                    <a:moveTo>
                      <a:pt x="0" y="2700"/>
                    </a:moveTo>
                    <a:lnTo>
                      <a:pt x="0" y="2700"/>
                    </a:lnTo>
                    <a:lnTo>
                      <a:pt x="0" y="2714"/>
                    </a:lnTo>
                    <a:moveTo>
                      <a:pt x="0" y="2734"/>
                    </a:moveTo>
                    <a:lnTo>
                      <a:pt x="0" y="2734"/>
                    </a:lnTo>
                    <a:lnTo>
                      <a:pt x="0" y="2747"/>
                    </a:lnTo>
                    <a:moveTo>
                      <a:pt x="0" y="2767"/>
                    </a:moveTo>
                    <a:lnTo>
                      <a:pt x="0" y="2767"/>
                    </a:lnTo>
                    <a:lnTo>
                      <a:pt x="0" y="2780"/>
                    </a:lnTo>
                    <a:moveTo>
                      <a:pt x="0" y="2800"/>
                    </a:moveTo>
                    <a:lnTo>
                      <a:pt x="0" y="2800"/>
                    </a:lnTo>
                    <a:lnTo>
                      <a:pt x="0" y="2814"/>
                    </a:lnTo>
                    <a:moveTo>
                      <a:pt x="0" y="2834"/>
                    </a:moveTo>
                    <a:lnTo>
                      <a:pt x="0" y="2834"/>
                    </a:lnTo>
                    <a:lnTo>
                      <a:pt x="0" y="2847"/>
                    </a:lnTo>
                    <a:moveTo>
                      <a:pt x="0" y="2867"/>
                    </a:moveTo>
                    <a:lnTo>
                      <a:pt x="0" y="2867"/>
                    </a:lnTo>
                    <a:lnTo>
                      <a:pt x="0" y="2880"/>
                    </a:lnTo>
                    <a:moveTo>
                      <a:pt x="0" y="2900"/>
                    </a:moveTo>
                    <a:lnTo>
                      <a:pt x="0" y="2900"/>
                    </a:lnTo>
                    <a:lnTo>
                      <a:pt x="0" y="2914"/>
                    </a:lnTo>
                    <a:moveTo>
                      <a:pt x="0" y="2934"/>
                    </a:moveTo>
                    <a:lnTo>
                      <a:pt x="0" y="2934"/>
                    </a:lnTo>
                    <a:lnTo>
                      <a:pt x="0" y="2947"/>
                    </a:lnTo>
                    <a:moveTo>
                      <a:pt x="0" y="2967"/>
                    </a:moveTo>
                    <a:lnTo>
                      <a:pt x="0" y="2967"/>
                    </a:lnTo>
                    <a:lnTo>
                      <a:pt x="0" y="2980"/>
                    </a:lnTo>
                    <a:moveTo>
                      <a:pt x="0" y="3000"/>
                    </a:moveTo>
                    <a:lnTo>
                      <a:pt x="0" y="3000"/>
                    </a:lnTo>
                    <a:lnTo>
                      <a:pt x="0" y="3014"/>
                    </a:lnTo>
                    <a:moveTo>
                      <a:pt x="0" y="3034"/>
                    </a:moveTo>
                    <a:lnTo>
                      <a:pt x="0" y="3034"/>
                    </a:lnTo>
                    <a:lnTo>
                      <a:pt x="0" y="3047"/>
                    </a:lnTo>
                    <a:moveTo>
                      <a:pt x="0" y="3067"/>
                    </a:moveTo>
                    <a:lnTo>
                      <a:pt x="0" y="3067"/>
                    </a:lnTo>
                    <a:lnTo>
                      <a:pt x="0" y="3080"/>
                    </a:lnTo>
                    <a:moveTo>
                      <a:pt x="0" y="3100"/>
                    </a:moveTo>
                    <a:lnTo>
                      <a:pt x="0" y="3100"/>
                    </a:lnTo>
                    <a:lnTo>
                      <a:pt x="0" y="3114"/>
                    </a:lnTo>
                    <a:moveTo>
                      <a:pt x="0" y="3134"/>
                    </a:moveTo>
                    <a:lnTo>
                      <a:pt x="0" y="3134"/>
                    </a:lnTo>
                    <a:lnTo>
                      <a:pt x="0" y="3147"/>
                    </a:lnTo>
                    <a:moveTo>
                      <a:pt x="0" y="3167"/>
                    </a:moveTo>
                    <a:lnTo>
                      <a:pt x="0" y="3167"/>
                    </a:lnTo>
                    <a:lnTo>
                      <a:pt x="0" y="3180"/>
                    </a:lnTo>
                    <a:moveTo>
                      <a:pt x="0" y="3200"/>
                    </a:moveTo>
                    <a:lnTo>
                      <a:pt x="0" y="3200"/>
                    </a:lnTo>
                    <a:lnTo>
                      <a:pt x="0" y="3214"/>
                    </a:lnTo>
                    <a:moveTo>
                      <a:pt x="0" y="3234"/>
                    </a:moveTo>
                    <a:lnTo>
                      <a:pt x="0" y="3234"/>
                    </a:lnTo>
                    <a:lnTo>
                      <a:pt x="0" y="3247"/>
                    </a:lnTo>
                    <a:moveTo>
                      <a:pt x="0" y="3267"/>
                    </a:moveTo>
                    <a:lnTo>
                      <a:pt x="0" y="3267"/>
                    </a:lnTo>
                    <a:lnTo>
                      <a:pt x="0" y="3280"/>
                    </a:lnTo>
                    <a:moveTo>
                      <a:pt x="0" y="3300"/>
                    </a:moveTo>
                    <a:lnTo>
                      <a:pt x="0" y="3300"/>
                    </a:lnTo>
                    <a:lnTo>
                      <a:pt x="0" y="3314"/>
                    </a:lnTo>
                    <a:moveTo>
                      <a:pt x="0" y="3334"/>
                    </a:moveTo>
                    <a:lnTo>
                      <a:pt x="0" y="3334"/>
                    </a:lnTo>
                    <a:lnTo>
                      <a:pt x="0" y="3347"/>
                    </a:lnTo>
                    <a:moveTo>
                      <a:pt x="0" y="3367"/>
                    </a:moveTo>
                    <a:lnTo>
                      <a:pt x="0" y="3367"/>
                    </a:lnTo>
                    <a:lnTo>
                      <a:pt x="0" y="3380"/>
                    </a:lnTo>
                    <a:moveTo>
                      <a:pt x="0" y="3400"/>
                    </a:moveTo>
                    <a:lnTo>
                      <a:pt x="0" y="3400"/>
                    </a:lnTo>
                    <a:lnTo>
                      <a:pt x="0" y="3414"/>
                    </a:lnTo>
                    <a:moveTo>
                      <a:pt x="0" y="3434"/>
                    </a:moveTo>
                    <a:lnTo>
                      <a:pt x="0" y="3434"/>
                    </a:lnTo>
                    <a:lnTo>
                      <a:pt x="0" y="3447"/>
                    </a:lnTo>
                    <a:moveTo>
                      <a:pt x="0" y="3467"/>
                    </a:moveTo>
                    <a:lnTo>
                      <a:pt x="0" y="3467"/>
                    </a:lnTo>
                    <a:lnTo>
                      <a:pt x="0" y="3480"/>
                    </a:lnTo>
                    <a:moveTo>
                      <a:pt x="0" y="3500"/>
                    </a:moveTo>
                    <a:lnTo>
                      <a:pt x="0" y="3500"/>
                    </a:lnTo>
                    <a:lnTo>
                      <a:pt x="0" y="3514"/>
                    </a:lnTo>
                    <a:moveTo>
                      <a:pt x="0" y="3534"/>
                    </a:moveTo>
                    <a:lnTo>
                      <a:pt x="0" y="3534"/>
                    </a:lnTo>
                    <a:lnTo>
                      <a:pt x="0" y="3547"/>
                    </a:lnTo>
                    <a:moveTo>
                      <a:pt x="0" y="3567"/>
                    </a:moveTo>
                    <a:lnTo>
                      <a:pt x="0" y="3567"/>
                    </a:lnTo>
                    <a:lnTo>
                      <a:pt x="0" y="3580"/>
                    </a:lnTo>
                    <a:moveTo>
                      <a:pt x="0" y="3600"/>
                    </a:moveTo>
                    <a:lnTo>
                      <a:pt x="0" y="3600"/>
                    </a:lnTo>
                    <a:lnTo>
                      <a:pt x="0" y="3614"/>
                    </a:lnTo>
                    <a:moveTo>
                      <a:pt x="0" y="3634"/>
                    </a:moveTo>
                    <a:lnTo>
                      <a:pt x="0" y="3634"/>
                    </a:lnTo>
                    <a:lnTo>
                      <a:pt x="0" y="3647"/>
                    </a:lnTo>
                    <a:moveTo>
                      <a:pt x="0" y="3667"/>
                    </a:moveTo>
                    <a:lnTo>
                      <a:pt x="0" y="3667"/>
                    </a:lnTo>
                    <a:lnTo>
                      <a:pt x="0" y="3680"/>
                    </a:lnTo>
                    <a:moveTo>
                      <a:pt x="0" y="3700"/>
                    </a:moveTo>
                    <a:lnTo>
                      <a:pt x="0" y="3700"/>
                    </a:lnTo>
                    <a:lnTo>
                      <a:pt x="0" y="3714"/>
                    </a:lnTo>
                    <a:moveTo>
                      <a:pt x="0" y="3734"/>
                    </a:moveTo>
                    <a:lnTo>
                      <a:pt x="0" y="3734"/>
                    </a:lnTo>
                    <a:lnTo>
                      <a:pt x="0" y="3747"/>
                    </a:lnTo>
                    <a:moveTo>
                      <a:pt x="0" y="3767"/>
                    </a:moveTo>
                    <a:lnTo>
                      <a:pt x="0" y="3767"/>
                    </a:lnTo>
                    <a:lnTo>
                      <a:pt x="0" y="3780"/>
                    </a:lnTo>
                    <a:moveTo>
                      <a:pt x="0" y="3800"/>
                    </a:moveTo>
                    <a:lnTo>
                      <a:pt x="0" y="3800"/>
                    </a:lnTo>
                    <a:lnTo>
                      <a:pt x="0" y="3814"/>
                    </a:lnTo>
                    <a:moveTo>
                      <a:pt x="0" y="3834"/>
                    </a:moveTo>
                    <a:lnTo>
                      <a:pt x="0" y="3834"/>
                    </a:lnTo>
                    <a:lnTo>
                      <a:pt x="0" y="3847"/>
                    </a:lnTo>
                    <a:moveTo>
                      <a:pt x="0" y="3867"/>
                    </a:moveTo>
                    <a:lnTo>
                      <a:pt x="0" y="3867"/>
                    </a:lnTo>
                    <a:lnTo>
                      <a:pt x="0" y="3880"/>
                    </a:lnTo>
                    <a:moveTo>
                      <a:pt x="0" y="3900"/>
                    </a:moveTo>
                    <a:lnTo>
                      <a:pt x="0" y="3900"/>
                    </a:lnTo>
                    <a:lnTo>
                      <a:pt x="0" y="3914"/>
                    </a:lnTo>
                    <a:moveTo>
                      <a:pt x="0" y="3934"/>
                    </a:moveTo>
                    <a:lnTo>
                      <a:pt x="0" y="3934"/>
                    </a:lnTo>
                    <a:lnTo>
                      <a:pt x="0" y="3947"/>
                    </a:lnTo>
                    <a:moveTo>
                      <a:pt x="0" y="3967"/>
                    </a:moveTo>
                    <a:lnTo>
                      <a:pt x="0" y="3967"/>
                    </a:lnTo>
                    <a:lnTo>
                      <a:pt x="0" y="3980"/>
                    </a:lnTo>
                    <a:moveTo>
                      <a:pt x="0" y="4000"/>
                    </a:moveTo>
                    <a:lnTo>
                      <a:pt x="0" y="4000"/>
                    </a:lnTo>
                    <a:lnTo>
                      <a:pt x="0" y="4014"/>
                    </a:lnTo>
                    <a:moveTo>
                      <a:pt x="0" y="4034"/>
                    </a:moveTo>
                    <a:lnTo>
                      <a:pt x="0" y="4034"/>
                    </a:lnTo>
                    <a:lnTo>
                      <a:pt x="0" y="4047"/>
                    </a:lnTo>
                    <a:moveTo>
                      <a:pt x="0" y="4067"/>
                    </a:moveTo>
                    <a:lnTo>
                      <a:pt x="0" y="4067"/>
                    </a:lnTo>
                    <a:lnTo>
                      <a:pt x="0" y="4080"/>
                    </a:lnTo>
                    <a:moveTo>
                      <a:pt x="0" y="4100"/>
                    </a:moveTo>
                    <a:lnTo>
                      <a:pt x="0" y="4100"/>
                    </a:lnTo>
                    <a:lnTo>
                      <a:pt x="0" y="4114"/>
                    </a:lnTo>
                    <a:moveTo>
                      <a:pt x="0" y="4134"/>
                    </a:moveTo>
                    <a:lnTo>
                      <a:pt x="0" y="4134"/>
                    </a:lnTo>
                    <a:lnTo>
                      <a:pt x="0" y="4147"/>
                    </a:lnTo>
                    <a:moveTo>
                      <a:pt x="0" y="4167"/>
                    </a:moveTo>
                    <a:lnTo>
                      <a:pt x="0" y="4167"/>
                    </a:lnTo>
                    <a:lnTo>
                      <a:pt x="0" y="4180"/>
                    </a:lnTo>
                    <a:moveTo>
                      <a:pt x="0" y="4200"/>
                    </a:moveTo>
                    <a:lnTo>
                      <a:pt x="0" y="4200"/>
                    </a:lnTo>
                    <a:lnTo>
                      <a:pt x="0" y="4214"/>
                    </a:lnTo>
                    <a:moveTo>
                      <a:pt x="0" y="4234"/>
                    </a:moveTo>
                    <a:lnTo>
                      <a:pt x="0" y="4234"/>
                    </a:lnTo>
                    <a:lnTo>
                      <a:pt x="0" y="4247"/>
                    </a:lnTo>
                    <a:moveTo>
                      <a:pt x="0" y="4267"/>
                    </a:moveTo>
                    <a:lnTo>
                      <a:pt x="0" y="4267"/>
                    </a:lnTo>
                    <a:lnTo>
                      <a:pt x="0" y="4280"/>
                    </a:lnTo>
                    <a:moveTo>
                      <a:pt x="0" y="4300"/>
                    </a:moveTo>
                    <a:lnTo>
                      <a:pt x="0" y="4300"/>
                    </a:lnTo>
                    <a:lnTo>
                      <a:pt x="0" y="4314"/>
                    </a:lnTo>
                    <a:moveTo>
                      <a:pt x="0" y="4334"/>
                    </a:moveTo>
                    <a:lnTo>
                      <a:pt x="0" y="4334"/>
                    </a:lnTo>
                    <a:lnTo>
                      <a:pt x="0" y="4347"/>
                    </a:lnTo>
                    <a:moveTo>
                      <a:pt x="0" y="4367"/>
                    </a:moveTo>
                    <a:lnTo>
                      <a:pt x="0" y="4367"/>
                    </a:lnTo>
                    <a:lnTo>
                      <a:pt x="0" y="4380"/>
                    </a:lnTo>
                    <a:moveTo>
                      <a:pt x="0" y="4400"/>
                    </a:moveTo>
                    <a:lnTo>
                      <a:pt x="0" y="4400"/>
                    </a:lnTo>
                    <a:lnTo>
                      <a:pt x="0" y="4414"/>
                    </a:lnTo>
                    <a:moveTo>
                      <a:pt x="0" y="4434"/>
                    </a:moveTo>
                    <a:lnTo>
                      <a:pt x="0" y="4434"/>
                    </a:lnTo>
                    <a:lnTo>
                      <a:pt x="0" y="4447"/>
                    </a:lnTo>
                    <a:moveTo>
                      <a:pt x="17" y="4450"/>
                    </a:moveTo>
                    <a:lnTo>
                      <a:pt x="17" y="4450"/>
                    </a:lnTo>
                    <a:lnTo>
                      <a:pt x="30" y="4450"/>
                    </a:lnTo>
                    <a:moveTo>
                      <a:pt x="50" y="4450"/>
                    </a:moveTo>
                    <a:lnTo>
                      <a:pt x="50" y="4450"/>
                    </a:lnTo>
                    <a:lnTo>
                      <a:pt x="64" y="4450"/>
                    </a:lnTo>
                    <a:moveTo>
                      <a:pt x="84" y="4450"/>
                    </a:moveTo>
                    <a:lnTo>
                      <a:pt x="84" y="4450"/>
                    </a:lnTo>
                    <a:lnTo>
                      <a:pt x="97" y="4450"/>
                    </a:lnTo>
                    <a:moveTo>
                      <a:pt x="117" y="4450"/>
                    </a:moveTo>
                    <a:lnTo>
                      <a:pt x="117" y="4450"/>
                    </a:lnTo>
                    <a:lnTo>
                      <a:pt x="130" y="4450"/>
                    </a:lnTo>
                    <a:moveTo>
                      <a:pt x="150" y="4450"/>
                    </a:moveTo>
                    <a:lnTo>
                      <a:pt x="150" y="4450"/>
                    </a:lnTo>
                    <a:lnTo>
                      <a:pt x="164" y="4450"/>
                    </a:lnTo>
                    <a:moveTo>
                      <a:pt x="184" y="4450"/>
                    </a:moveTo>
                    <a:lnTo>
                      <a:pt x="184" y="4450"/>
                    </a:lnTo>
                    <a:lnTo>
                      <a:pt x="189" y="4450"/>
                    </a:lnTo>
                    <a:lnTo>
                      <a:pt x="189" y="4442"/>
                    </a:lnTo>
                    <a:moveTo>
                      <a:pt x="189" y="4422"/>
                    </a:moveTo>
                    <a:lnTo>
                      <a:pt x="189" y="4422"/>
                    </a:lnTo>
                    <a:lnTo>
                      <a:pt x="189" y="4408"/>
                    </a:lnTo>
                    <a:moveTo>
                      <a:pt x="189" y="4388"/>
                    </a:moveTo>
                    <a:lnTo>
                      <a:pt x="189" y="4388"/>
                    </a:lnTo>
                    <a:lnTo>
                      <a:pt x="189" y="4375"/>
                    </a:lnTo>
                    <a:moveTo>
                      <a:pt x="189" y="4355"/>
                    </a:moveTo>
                    <a:lnTo>
                      <a:pt x="189" y="4355"/>
                    </a:lnTo>
                    <a:lnTo>
                      <a:pt x="189" y="4342"/>
                    </a:lnTo>
                    <a:moveTo>
                      <a:pt x="189" y="4322"/>
                    </a:moveTo>
                    <a:lnTo>
                      <a:pt x="189" y="4322"/>
                    </a:lnTo>
                    <a:lnTo>
                      <a:pt x="189" y="4308"/>
                    </a:lnTo>
                    <a:moveTo>
                      <a:pt x="189" y="4288"/>
                    </a:moveTo>
                    <a:lnTo>
                      <a:pt x="189" y="4288"/>
                    </a:lnTo>
                    <a:lnTo>
                      <a:pt x="189" y="4275"/>
                    </a:lnTo>
                    <a:moveTo>
                      <a:pt x="189" y="4255"/>
                    </a:moveTo>
                    <a:lnTo>
                      <a:pt x="189" y="4255"/>
                    </a:lnTo>
                    <a:lnTo>
                      <a:pt x="189" y="4242"/>
                    </a:lnTo>
                    <a:moveTo>
                      <a:pt x="189" y="4222"/>
                    </a:moveTo>
                    <a:lnTo>
                      <a:pt x="189" y="4222"/>
                    </a:lnTo>
                    <a:lnTo>
                      <a:pt x="189" y="4208"/>
                    </a:lnTo>
                    <a:moveTo>
                      <a:pt x="189" y="4188"/>
                    </a:moveTo>
                    <a:lnTo>
                      <a:pt x="189" y="4188"/>
                    </a:lnTo>
                    <a:lnTo>
                      <a:pt x="189" y="4175"/>
                    </a:lnTo>
                    <a:moveTo>
                      <a:pt x="189" y="4155"/>
                    </a:moveTo>
                    <a:lnTo>
                      <a:pt x="189" y="4155"/>
                    </a:lnTo>
                    <a:lnTo>
                      <a:pt x="189" y="4142"/>
                    </a:lnTo>
                    <a:moveTo>
                      <a:pt x="189" y="4122"/>
                    </a:moveTo>
                    <a:lnTo>
                      <a:pt x="189" y="4122"/>
                    </a:lnTo>
                    <a:lnTo>
                      <a:pt x="189" y="4108"/>
                    </a:lnTo>
                    <a:moveTo>
                      <a:pt x="189" y="4088"/>
                    </a:moveTo>
                    <a:lnTo>
                      <a:pt x="189" y="4088"/>
                    </a:lnTo>
                    <a:lnTo>
                      <a:pt x="189" y="4075"/>
                    </a:lnTo>
                    <a:moveTo>
                      <a:pt x="189" y="4055"/>
                    </a:moveTo>
                    <a:lnTo>
                      <a:pt x="189" y="4055"/>
                    </a:lnTo>
                    <a:lnTo>
                      <a:pt x="189" y="4042"/>
                    </a:lnTo>
                    <a:moveTo>
                      <a:pt x="189" y="4022"/>
                    </a:moveTo>
                    <a:lnTo>
                      <a:pt x="189" y="4022"/>
                    </a:lnTo>
                    <a:lnTo>
                      <a:pt x="189" y="4008"/>
                    </a:lnTo>
                    <a:moveTo>
                      <a:pt x="189" y="3988"/>
                    </a:moveTo>
                    <a:lnTo>
                      <a:pt x="189" y="3988"/>
                    </a:lnTo>
                    <a:lnTo>
                      <a:pt x="189" y="3975"/>
                    </a:lnTo>
                    <a:moveTo>
                      <a:pt x="189" y="3955"/>
                    </a:moveTo>
                    <a:lnTo>
                      <a:pt x="189" y="3955"/>
                    </a:lnTo>
                    <a:lnTo>
                      <a:pt x="189" y="3942"/>
                    </a:lnTo>
                    <a:moveTo>
                      <a:pt x="189" y="3922"/>
                    </a:moveTo>
                    <a:lnTo>
                      <a:pt x="189" y="3922"/>
                    </a:lnTo>
                    <a:lnTo>
                      <a:pt x="189" y="3908"/>
                    </a:lnTo>
                    <a:moveTo>
                      <a:pt x="189" y="3888"/>
                    </a:moveTo>
                    <a:lnTo>
                      <a:pt x="189" y="3888"/>
                    </a:lnTo>
                    <a:lnTo>
                      <a:pt x="189" y="3875"/>
                    </a:lnTo>
                    <a:moveTo>
                      <a:pt x="189" y="3855"/>
                    </a:moveTo>
                    <a:lnTo>
                      <a:pt x="189" y="3855"/>
                    </a:lnTo>
                    <a:lnTo>
                      <a:pt x="189" y="3842"/>
                    </a:lnTo>
                    <a:moveTo>
                      <a:pt x="189" y="3822"/>
                    </a:moveTo>
                    <a:lnTo>
                      <a:pt x="189" y="3822"/>
                    </a:lnTo>
                    <a:lnTo>
                      <a:pt x="189" y="3808"/>
                    </a:lnTo>
                    <a:moveTo>
                      <a:pt x="189" y="3788"/>
                    </a:moveTo>
                    <a:lnTo>
                      <a:pt x="189" y="3788"/>
                    </a:lnTo>
                    <a:lnTo>
                      <a:pt x="189" y="3775"/>
                    </a:lnTo>
                    <a:moveTo>
                      <a:pt x="189" y="3755"/>
                    </a:moveTo>
                    <a:lnTo>
                      <a:pt x="189" y="3755"/>
                    </a:lnTo>
                    <a:lnTo>
                      <a:pt x="189" y="3742"/>
                    </a:lnTo>
                    <a:moveTo>
                      <a:pt x="189" y="3722"/>
                    </a:moveTo>
                    <a:lnTo>
                      <a:pt x="189" y="3722"/>
                    </a:lnTo>
                    <a:lnTo>
                      <a:pt x="189" y="3708"/>
                    </a:lnTo>
                    <a:moveTo>
                      <a:pt x="189" y="3688"/>
                    </a:moveTo>
                    <a:lnTo>
                      <a:pt x="189" y="3688"/>
                    </a:lnTo>
                    <a:lnTo>
                      <a:pt x="189" y="3675"/>
                    </a:lnTo>
                    <a:moveTo>
                      <a:pt x="189" y="3655"/>
                    </a:moveTo>
                    <a:lnTo>
                      <a:pt x="189" y="3655"/>
                    </a:lnTo>
                    <a:lnTo>
                      <a:pt x="189" y="3642"/>
                    </a:lnTo>
                    <a:moveTo>
                      <a:pt x="189" y="3622"/>
                    </a:moveTo>
                    <a:lnTo>
                      <a:pt x="189" y="3622"/>
                    </a:lnTo>
                    <a:lnTo>
                      <a:pt x="189" y="3608"/>
                    </a:lnTo>
                    <a:moveTo>
                      <a:pt x="189" y="3588"/>
                    </a:moveTo>
                    <a:lnTo>
                      <a:pt x="189" y="3588"/>
                    </a:lnTo>
                    <a:lnTo>
                      <a:pt x="189" y="3575"/>
                    </a:lnTo>
                    <a:moveTo>
                      <a:pt x="189" y="3555"/>
                    </a:moveTo>
                    <a:lnTo>
                      <a:pt x="189" y="3555"/>
                    </a:lnTo>
                    <a:lnTo>
                      <a:pt x="189" y="3542"/>
                    </a:lnTo>
                    <a:moveTo>
                      <a:pt x="189" y="3522"/>
                    </a:moveTo>
                    <a:lnTo>
                      <a:pt x="189" y="3522"/>
                    </a:lnTo>
                    <a:lnTo>
                      <a:pt x="189" y="3508"/>
                    </a:lnTo>
                    <a:moveTo>
                      <a:pt x="189" y="3488"/>
                    </a:moveTo>
                    <a:lnTo>
                      <a:pt x="189" y="3488"/>
                    </a:lnTo>
                    <a:lnTo>
                      <a:pt x="189" y="3475"/>
                    </a:lnTo>
                    <a:moveTo>
                      <a:pt x="189" y="3455"/>
                    </a:moveTo>
                    <a:lnTo>
                      <a:pt x="189" y="3455"/>
                    </a:lnTo>
                    <a:lnTo>
                      <a:pt x="189" y="3442"/>
                    </a:lnTo>
                    <a:moveTo>
                      <a:pt x="189" y="3422"/>
                    </a:moveTo>
                    <a:lnTo>
                      <a:pt x="189" y="3422"/>
                    </a:lnTo>
                    <a:lnTo>
                      <a:pt x="189" y="3408"/>
                    </a:lnTo>
                    <a:moveTo>
                      <a:pt x="189" y="3388"/>
                    </a:moveTo>
                    <a:lnTo>
                      <a:pt x="189" y="3388"/>
                    </a:lnTo>
                    <a:lnTo>
                      <a:pt x="189" y="3375"/>
                    </a:lnTo>
                    <a:moveTo>
                      <a:pt x="189" y="3355"/>
                    </a:moveTo>
                    <a:lnTo>
                      <a:pt x="189" y="3355"/>
                    </a:lnTo>
                    <a:lnTo>
                      <a:pt x="189" y="3342"/>
                    </a:lnTo>
                    <a:moveTo>
                      <a:pt x="189" y="3322"/>
                    </a:moveTo>
                    <a:lnTo>
                      <a:pt x="189" y="3322"/>
                    </a:lnTo>
                    <a:lnTo>
                      <a:pt x="189" y="3308"/>
                    </a:lnTo>
                    <a:moveTo>
                      <a:pt x="189" y="3288"/>
                    </a:moveTo>
                    <a:lnTo>
                      <a:pt x="189" y="3288"/>
                    </a:lnTo>
                    <a:lnTo>
                      <a:pt x="189" y="3275"/>
                    </a:lnTo>
                    <a:moveTo>
                      <a:pt x="189" y="3255"/>
                    </a:moveTo>
                    <a:lnTo>
                      <a:pt x="189" y="3255"/>
                    </a:lnTo>
                    <a:lnTo>
                      <a:pt x="189" y="3242"/>
                    </a:lnTo>
                    <a:moveTo>
                      <a:pt x="189" y="3222"/>
                    </a:moveTo>
                    <a:lnTo>
                      <a:pt x="189" y="3222"/>
                    </a:lnTo>
                    <a:lnTo>
                      <a:pt x="189" y="3208"/>
                    </a:lnTo>
                    <a:moveTo>
                      <a:pt x="189" y="3188"/>
                    </a:moveTo>
                    <a:lnTo>
                      <a:pt x="189" y="3188"/>
                    </a:lnTo>
                    <a:lnTo>
                      <a:pt x="189" y="3175"/>
                    </a:lnTo>
                    <a:moveTo>
                      <a:pt x="189" y="3155"/>
                    </a:moveTo>
                    <a:lnTo>
                      <a:pt x="189" y="3155"/>
                    </a:lnTo>
                    <a:lnTo>
                      <a:pt x="189" y="3142"/>
                    </a:lnTo>
                    <a:moveTo>
                      <a:pt x="189" y="3122"/>
                    </a:moveTo>
                    <a:lnTo>
                      <a:pt x="189" y="3122"/>
                    </a:lnTo>
                    <a:lnTo>
                      <a:pt x="189" y="3108"/>
                    </a:lnTo>
                    <a:moveTo>
                      <a:pt x="189" y="3088"/>
                    </a:moveTo>
                    <a:lnTo>
                      <a:pt x="189" y="3088"/>
                    </a:lnTo>
                    <a:lnTo>
                      <a:pt x="189" y="3075"/>
                    </a:lnTo>
                    <a:moveTo>
                      <a:pt x="189" y="3055"/>
                    </a:moveTo>
                    <a:lnTo>
                      <a:pt x="189" y="3055"/>
                    </a:lnTo>
                    <a:lnTo>
                      <a:pt x="189" y="3042"/>
                    </a:lnTo>
                    <a:moveTo>
                      <a:pt x="189" y="3022"/>
                    </a:moveTo>
                    <a:lnTo>
                      <a:pt x="189" y="3022"/>
                    </a:lnTo>
                    <a:lnTo>
                      <a:pt x="189" y="3008"/>
                    </a:lnTo>
                    <a:moveTo>
                      <a:pt x="189" y="2988"/>
                    </a:moveTo>
                    <a:lnTo>
                      <a:pt x="189" y="2988"/>
                    </a:lnTo>
                    <a:lnTo>
                      <a:pt x="189" y="2975"/>
                    </a:lnTo>
                    <a:moveTo>
                      <a:pt x="189" y="2955"/>
                    </a:moveTo>
                    <a:lnTo>
                      <a:pt x="189" y="2955"/>
                    </a:lnTo>
                    <a:lnTo>
                      <a:pt x="189" y="2942"/>
                    </a:lnTo>
                    <a:moveTo>
                      <a:pt x="189" y="2922"/>
                    </a:moveTo>
                    <a:lnTo>
                      <a:pt x="189" y="2922"/>
                    </a:lnTo>
                    <a:lnTo>
                      <a:pt x="189" y="2908"/>
                    </a:lnTo>
                    <a:moveTo>
                      <a:pt x="189" y="2888"/>
                    </a:moveTo>
                    <a:lnTo>
                      <a:pt x="189" y="2888"/>
                    </a:lnTo>
                    <a:lnTo>
                      <a:pt x="189" y="2875"/>
                    </a:lnTo>
                    <a:moveTo>
                      <a:pt x="189" y="2855"/>
                    </a:moveTo>
                    <a:lnTo>
                      <a:pt x="189" y="2855"/>
                    </a:lnTo>
                    <a:lnTo>
                      <a:pt x="189" y="2842"/>
                    </a:lnTo>
                    <a:moveTo>
                      <a:pt x="189" y="2822"/>
                    </a:moveTo>
                    <a:lnTo>
                      <a:pt x="189" y="2822"/>
                    </a:lnTo>
                    <a:lnTo>
                      <a:pt x="189" y="2808"/>
                    </a:lnTo>
                    <a:moveTo>
                      <a:pt x="189" y="2788"/>
                    </a:moveTo>
                    <a:lnTo>
                      <a:pt x="189" y="2788"/>
                    </a:lnTo>
                    <a:lnTo>
                      <a:pt x="189" y="2775"/>
                    </a:lnTo>
                    <a:moveTo>
                      <a:pt x="189" y="2755"/>
                    </a:moveTo>
                    <a:lnTo>
                      <a:pt x="189" y="2755"/>
                    </a:lnTo>
                    <a:lnTo>
                      <a:pt x="189" y="2742"/>
                    </a:lnTo>
                    <a:moveTo>
                      <a:pt x="189" y="2722"/>
                    </a:moveTo>
                    <a:lnTo>
                      <a:pt x="189" y="2722"/>
                    </a:lnTo>
                    <a:lnTo>
                      <a:pt x="189" y="2708"/>
                    </a:lnTo>
                    <a:moveTo>
                      <a:pt x="189" y="2688"/>
                    </a:moveTo>
                    <a:lnTo>
                      <a:pt x="189" y="2688"/>
                    </a:lnTo>
                    <a:lnTo>
                      <a:pt x="189" y="2675"/>
                    </a:lnTo>
                    <a:moveTo>
                      <a:pt x="189" y="2655"/>
                    </a:moveTo>
                    <a:lnTo>
                      <a:pt x="189" y="2655"/>
                    </a:lnTo>
                    <a:lnTo>
                      <a:pt x="189" y="2642"/>
                    </a:lnTo>
                    <a:moveTo>
                      <a:pt x="189" y="2622"/>
                    </a:moveTo>
                    <a:lnTo>
                      <a:pt x="189" y="2622"/>
                    </a:lnTo>
                    <a:lnTo>
                      <a:pt x="189" y="2608"/>
                    </a:lnTo>
                    <a:moveTo>
                      <a:pt x="189" y="2588"/>
                    </a:moveTo>
                    <a:lnTo>
                      <a:pt x="189" y="2588"/>
                    </a:lnTo>
                    <a:lnTo>
                      <a:pt x="189" y="2575"/>
                    </a:lnTo>
                    <a:moveTo>
                      <a:pt x="189" y="2555"/>
                    </a:moveTo>
                    <a:lnTo>
                      <a:pt x="189" y="2555"/>
                    </a:lnTo>
                    <a:lnTo>
                      <a:pt x="189" y="2542"/>
                    </a:lnTo>
                    <a:moveTo>
                      <a:pt x="189" y="2522"/>
                    </a:moveTo>
                    <a:lnTo>
                      <a:pt x="189" y="2522"/>
                    </a:lnTo>
                    <a:lnTo>
                      <a:pt x="189" y="2508"/>
                    </a:lnTo>
                    <a:moveTo>
                      <a:pt x="189" y="2488"/>
                    </a:moveTo>
                    <a:lnTo>
                      <a:pt x="189" y="2488"/>
                    </a:lnTo>
                    <a:lnTo>
                      <a:pt x="189" y="2475"/>
                    </a:lnTo>
                    <a:moveTo>
                      <a:pt x="189" y="2455"/>
                    </a:moveTo>
                    <a:lnTo>
                      <a:pt x="189" y="2455"/>
                    </a:lnTo>
                    <a:lnTo>
                      <a:pt x="189" y="2442"/>
                    </a:lnTo>
                    <a:moveTo>
                      <a:pt x="189" y="2422"/>
                    </a:moveTo>
                    <a:lnTo>
                      <a:pt x="189" y="2422"/>
                    </a:lnTo>
                    <a:lnTo>
                      <a:pt x="189" y="2408"/>
                    </a:lnTo>
                    <a:moveTo>
                      <a:pt x="189" y="2388"/>
                    </a:moveTo>
                    <a:lnTo>
                      <a:pt x="189" y="2388"/>
                    </a:lnTo>
                    <a:lnTo>
                      <a:pt x="189" y="2375"/>
                    </a:lnTo>
                    <a:moveTo>
                      <a:pt x="189" y="2355"/>
                    </a:moveTo>
                    <a:lnTo>
                      <a:pt x="189" y="2355"/>
                    </a:lnTo>
                    <a:lnTo>
                      <a:pt x="189" y="2342"/>
                    </a:lnTo>
                    <a:moveTo>
                      <a:pt x="189" y="2322"/>
                    </a:moveTo>
                    <a:lnTo>
                      <a:pt x="189" y="2322"/>
                    </a:lnTo>
                    <a:lnTo>
                      <a:pt x="189" y="2308"/>
                    </a:lnTo>
                    <a:moveTo>
                      <a:pt x="189" y="2288"/>
                    </a:moveTo>
                    <a:lnTo>
                      <a:pt x="189" y="2288"/>
                    </a:lnTo>
                    <a:lnTo>
                      <a:pt x="189" y="2275"/>
                    </a:lnTo>
                    <a:moveTo>
                      <a:pt x="189" y="2255"/>
                    </a:moveTo>
                    <a:lnTo>
                      <a:pt x="189" y="2255"/>
                    </a:lnTo>
                    <a:lnTo>
                      <a:pt x="189" y="2242"/>
                    </a:lnTo>
                    <a:moveTo>
                      <a:pt x="189" y="2222"/>
                    </a:moveTo>
                    <a:lnTo>
                      <a:pt x="189" y="2222"/>
                    </a:lnTo>
                    <a:lnTo>
                      <a:pt x="189" y="2208"/>
                    </a:lnTo>
                    <a:moveTo>
                      <a:pt x="189" y="2188"/>
                    </a:moveTo>
                    <a:lnTo>
                      <a:pt x="189" y="2188"/>
                    </a:lnTo>
                    <a:lnTo>
                      <a:pt x="189" y="2175"/>
                    </a:lnTo>
                    <a:moveTo>
                      <a:pt x="189" y="2155"/>
                    </a:moveTo>
                    <a:lnTo>
                      <a:pt x="189" y="2155"/>
                    </a:lnTo>
                    <a:lnTo>
                      <a:pt x="189" y="2142"/>
                    </a:lnTo>
                    <a:moveTo>
                      <a:pt x="189" y="2122"/>
                    </a:moveTo>
                    <a:lnTo>
                      <a:pt x="189" y="2122"/>
                    </a:lnTo>
                    <a:lnTo>
                      <a:pt x="189" y="2108"/>
                    </a:lnTo>
                    <a:moveTo>
                      <a:pt x="189" y="2088"/>
                    </a:moveTo>
                    <a:lnTo>
                      <a:pt x="189" y="2088"/>
                    </a:lnTo>
                    <a:lnTo>
                      <a:pt x="189" y="2075"/>
                    </a:lnTo>
                    <a:moveTo>
                      <a:pt x="189" y="2055"/>
                    </a:moveTo>
                    <a:lnTo>
                      <a:pt x="189" y="2055"/>
                    </a:lnTo>
                    <a:lnTo>
                      <a:pt x="189" y="2042"/>
                    </a:lnTo>
                    <a:moveTo>
                      <a:pt x="189" y="2022"/>
                    </a:moveTo>
                    <a:lnTo>
                      <a:pt x="189" y="2022"/>
                    </a:lnTo>
                    <a:lnTo>
                      <a:pt x="189" y="2008"/>
                    </a:lnTo>
                    <a:moveTo>
                      <a:pt x="189" y="1988"/>
                    </a:moveTo>
                    <a:lnTo>
                      <a:pt x="189" y="1988"/>
                    </a:lnTo>
                    <a:lnTo>
                      <a:pt x="189" y="1975"/>
                    </a:lnTo>
                    <a:moveTo>
                      <a:pt x="189" y="1955"/>
                    </a:moveTo>
                    <a:lnTo>
                      <a:pt x="189" y="1955"/>
                    </a:lnTo>
                    <a:lnTo>
                      <a:pt x="189" y="1942"/>
                    </a:lnTo>
                    <a:moveTo>
                      <a:pt x="189" y="1922"/>
                    </a:moveTo>
                    <a:lnTo>
                      <a:pt x="189" y="1922"/>
                    </a:lnTo>
                    <a:lnTo>
                      <a:pt x="189" y="1908"/>
                    </a:lnTo>
                    <a:moveTo>
                      <a:pt x="189" y="1888"/>
                    </a:moveTo>
                    <a:lnTo>
                      <a:pt x="189" y="1888"/>
                    </a:lnTo>
                    <a:lnTo>
                      <a:pt x="189" y="1875"/>
                    </a:lnTo>
                    <a:moveTo>
                      <a:pt x="189" y="1855"/>
                    </a:moveTo>
                    <a:lnTo>
                      <a:pt x="189" y="1855"/>
                    </a:lnTo>
                    <a:lnTo>
                      <a:pt x="189" y="1842"/>
                    </a:lnTo>
                    <a:moveTo>
                      <a:pt x="189" y="1822"/>
                    </a:moveTo>
                    <a:lnTo>
                      <a:pt x="189" y="1822"/>
                    </a:lnTo>
                    <a:lnTo>
                      <a:pt x="189" y="1808"/>
                    </a:lnTo>
                    <a:moveTo>
                      <a:pt x="189" y="1788"/>
                    </a:moveTo>
                    <a:lnTo>
                      <a:pt x="189" y="1788"/>
                    </a:lnTo>
                    <a:lnTo>
                      <a:pt x="189" y="1775"/>
                    </a:lnTo>
                    <a:moveTo>
                      <a:pt x="189" y="1755"/>
                    </a:moveTo>
                    <a:lnTo>
                      <a:pt x="189" y="1755"/>
                    </a:lnTo>
                    <a:lnTo>
                      <a:pt x="189" y="1742"/>
                    </a:lnTo>
                    <a:moveTo>
                      <a:pt x="189" y="1722"/>
                    </a:moveTo>
                    <a:lnTo>
                      <a:pt x="189" y="1722"/>
                    </a:lnTo>
                    <a:lnTo>
                      <a:pt x="189" y="1708"/>
                    </a:lnTo>
                    <a:moveTo>
                      <a:pt x="189" y="1688"/>
                    </a:moveTo>
                    <a:lnTo>
                      <a:pt x="189" y="1688"/>
                    </a:lnTo>
                    <a:lnTo>
                      <a:pt x="189" y="1675"/>
                    </a:lnTo>
                    <a:moveTo>
                      <a:pt x="189" y="1655"/>
                    </a:moveTo>
                    <a:lnTo>
                      <a:pt x="189" y="1655"/>
                    </a:lnTo>
                    <a:lnTo>
                      <a:pt x="189" y="1642"/>
                    </a:lnTo>
                    <a:moveTo>
                      <a:pt x="189" y="1622"/>
                    </a:moveTo>
                    <a:lnTo>
                      <a:pt x="189" y="1622"/>
                    </a:lnTo>
                    <a:lnTo>
                      <a:pt x="189" y="1608"/>
                    </a:lnTo>
                    <a:moveTo>
                      <a:pt x="189" y="1588"/>
                    </a:moveTo>
                    <a:lnTo>
                      <a:pt x="189" y="1588"/>
                    </a:lnTo>
                    <a:lnTo>
                      <a:pt x="189" y="1575"/>
                    </a:lnTo>
                    <a:moveTo>
                      <a:pt x="189" y="1555"/>
                    </a:moveTo>
                    <a:lnTo>
                      <a:pt x="189" y="1555"/>
                    </a:lnTo>
                    <a:lnTo>
                      <a:pt x="189" y="1542"/>
                    </a:lnTo>
                    <a:moveTo>
                      <a:pt x="189" y="1522"/>
                    </a:moveTo>
                    <a:lnTo>
                      <a:pt x="189" y="1522"/>
                    </a:lnTo>
                    <a:lnTo>
                      <a:pt x="189" y="1508"/>
                    </a:lnTo>
                    <a:moveTo>
                      <a:pt x="189" y="1488"/>
                    </a:moveTo>
                    <a:lnTo>
                      <a:pt x="189" y="1488"/>
                    </a:lnTo>
                    <a:lnTo>
                      <a:pt x="189" y="1475"/>
                    </a:lnTo>
                    <a:moveTo>
                      <a:pt x="189" y="1455"/>
                    </a:moveTo>
                    <a:lnTo>
                      <a:pt x="189" y="1455"/>
                    </a:lnTo>
                    <a:lnTo>
                      <a:pt x="189" y="1442"/>
                    </a:lnTo>
                    <a:moveTo>
                      <a:pt x="189" y="1422"/>
                    </a:moveTo>
                    <a:lnTo>
                      <a:pt x="189" y="1422"/>
                    </a:lnTo>
                    <a:lnTo>
                      <a:pt x="189" y="1408"/>
                    </a:lnTo>
                    <a:moveTo>
                      <a:pt x="189" y="1388"/>
                    </a:moveTo>
                    <a:lnTo>
                      <a:pt x="189" y="1388"/>
                    </a:lnTo>
                    <a:lnTo>
                      <a:pt x="189" y="1375"/>
                    </a:lnTo>
                    <a:moveTo>
                      <a:pt x="189" y="1355"/>
                    </a:moveTo>
                    <a:lnTo>
                      <a:pt x="189" y="1355"/>
                    </a:lnTo>
                    <a:lnTo>
                      <a:pt x="189" y="1342"/>
                    </a:lnTo>
                    <a:moveTo>
                      <a:pt x="189" y="1322"/>
                    </a:moveTo>
                    <a:lnTo>
                      <a:pt x="189" y="1322"/>
                    </a:lnTo>
                    <a:lnTo>
                      <a:pt x="189" y="1308"/>
                    </a:lnTo>
                    <a:moveTo>
                      <a:pt x="189" y="1288"/>
                    </a:moveTo>
                    <a:lnTo>
                      <a:pt x="189" y="1288"/>
                    </a:lnTo>
                    <a:lnTo>
                      <a:pt x="189" y="1275"/>
                    </a:lnTo>
                    <a:moveTo>
                      <a:pt x="189" y="1255"/>
                    </a:moveTo>
                    <a:lnTo>
                      <a:pt x="189" y="1255"/>
                    </a:lnTo>
                    <a:lnTo>
                      <a:pt x="189" y="1242"/>
                    </a:lnTo>
                    <a:moveTo>
                      <a:pt x="189" y="1222"/>
                    </a:moveTo>
                    <a:lnTo>
                      <a:pt x="189" y="1222"/>
                    </a:lnTo>
                    <a:lnTo>
                      <a:pt x="189" y="1208"/>
                    </a:lnTo>
                    <a:moveTo>
                      <a:pt x="189" y="1188"/>
                    </a:moveTo>
                    <a:lnTo>
                      <a:pt x="189" y="1188"/>
                    </a:lnTo>
                    <a:lnTo>
                      <a:pt x="189" y="1175"/>
                    </a:lnTo>
                    <a:moveTo>
                      <a:pt x="189" y="1155"/>
                    </a:moveTo>
                    <a:lnTo>
                      <a:pt x="189" y="1155"/>
                    </a:lnTo>
                    <a:lnTo>
                      <a:pt x="189" y="1142"/>
                    </a:lnTo>
                    <a:moveTo>
                      <a:pt x="189" y="1122"/>
                    </a:moveTo>
                    <a:lnTo>
                      <a:pt x="189" y="1122"/>
                    </a:lnTo>
                    <a:lnTo>
                      <a:pt x="189" y="1108"/>
                    </a:lnTo>
                    <a:moveTo>
                      <a:pt x="189" y="1088"/>
                    </a:moveTo>
                    <a:lnTo>
                      <a:pt x="189" y="1088"/>
                    </a:lnTo>
                    <a:lnTo>
                      <a:pt x="189" y="1075"/>
                    </a:lnTo>
                    <a:moveTo>
                      <a:pt x="189" y="1055"/>
                    </a:moveTo>
                    <a:lnTo>
                      <a:pt x="189" y="1055"/>
                    </a:lnTo>
                    <a:lnTo>
                      <a:pt x="189" y="1042"/>
                    </a:lnTo>
                    <a:moveTo>
                      <a:pt x="189" y="1022"/>
                    </a:moveTo>
                    <a:lnTo>
                      <a:pt x="189" y="1022"/>
                    </a:lnTo>
                    <a:lnTo>
                      <a:pt x="189" y="1008"/>
                    </a:lnTo>
                    <a:moveTo>
                      <a:pt x="189" y="988"/>
                    </a:moveTo>
                    <a:lnTo>
                      <a:pt x="189" y="988"/>
                    </a:lnTo>
                    <a:lnTo>
                      <a:pt x="189" y="975"/>
                    </a:lnTo>
                    <a:moveTo>
                      <a:pt x="189" y="955"/>
                    </a:moveTo>
                    <a:lnTo>
                      <a:pt x="189" y="955"/>
                    </a:lnTo>
                    <a:lnTo>
                      <a:pt x="189" y="942"/>
                    </a:lnTo>
                    <a:moveTo>
                      <a:pt x="189" y="922"/>
                    </a:moveTo>
                    <a:lnTo>
                      <a:pt x="189" y="922"/>
                    </a:lnTo>
                    <a:lnTo>
                      <a:pt x="189" y="908"/>
                    </a:lnTo>
                    <a:moveTo>
                      <a:pt x="189" y="888"/>
                    </a:moveTo>
                    <a:lnTo>
                      <a:pt x="189" y="888"/>
                    </a:lnTo>
                    <a:lnTo>
                      <a:pt x="189" y="875"/>
                    </a:lnTo>
                    <a:moveTo>
                      <a:pt x="189" y="855"/>
                    </a:moveTo>
                    <a:lnTo>
                      <a:pt x="189" y="855"/>
                    </a:lnTo>
                    <a:lnTo>
                      <a:pt x="189" y="842"/>
                    </a:lnTo>
                    <a:moveTo>
                      <a:pt x="189" y="822"/>
                    </a:moveTo>
                    <a:lnTo>
                      <a:pt x="189" y="822"/>
                    </a:lnTo>
                    <a:lnTo>
                      <a:pt x="189" y="808"/>
                    </a:lnTo>
                    <a:moveTo>
                      <a:pt x="189" y="788"/>
                    </a:moveTo>
                    <a:lnTo>
                      <a:pt x="189" y="788"/>
                    </a:lnTo>
                    <a:lnTo>
                      <a:pt x="189" y="775"/>
                    </a:lnTo>
                    <a:moveTo>
                      <a:pt x="189" y="755"/>
                    </a:moveTo>
                    <a:lnTo>
                      <a:pt x="189" y="755"/>
                    </a:lnTo>
                    <a:lnTo>
                      <a:pt x="189" y="742"/>
                    </a:lnTo>
                    <a:moveTo>
                      <a:pt x="189" y="722"/>
                    </a:moveTo>
                    <a:lnTo>
                      <a:pt x="189" y="722"/>
                    </a:lnTo>
                    <a:lnTo>
                      <a:pt x="189" y="708"/>
                    </a:lnTo>
                    <a:moveTo>
                      <a:pt x="189" y="688"/>
                    </a:moveTo>
                    <a:lnTo>
                      <a:pt x="189" y="688"/>
                    </a:lnTo>
                    <a:lnTo>
                      <a:pt x="189" y="675"/>
                    </a:lnTo>
                    <a:moveTo>
                      <a:pt x="189" y="655"/>
                    </a:moveTo>
                    <a:lnTo>
                      <a:pt x="189" y="655"/>
                    </a:lnTo>
                    <a:lnTo>
                      <a:pt x="189" y="642"/>
                    </a:lnTo>
                    <a:moveTo>
                      <a:pt x="189" y="622"/>
                    </a:moveTo>
                    <a:lnTo>
                      <a:pt x="189" y="622"/>
                    </a:lnTo>
                    <a:lnTo>
                      <a:pt x="189" y="608"/>
                    </a:lnTo>
                    <a:moveTo>
                      <a:pt x="189" y="588"/>
                    </a:moveTo>
                    <a:lnTo>
                      <a:pt x="189" y="588"/>
                    </a:lnTo>
                    <a:lnTo>
                      <a:pt x="189" y="575"/>
                    </a:lnTo>
                    <a:moveTo>
                      <a:pt x="189" y="555"/>
                    </a:moveTo>
                    <a:lnTo>
                      <a:pt x="189" y="555"/>
                    </a:lnTo>
                    <a:lnTo>
                      <a:pt x="189" y="542"/>
                    </a:lnTo>
                    <a:moveTo>
                      <a:pt x="189" y="522"/>
                    </a:moveTo>
                    <a:lnTo>
                      <a:pt x="189" y="522"/>
                    </a:lnTo>
                    <a:lnTo>
                      <a:pt x="189" y="508"/>
                    </a:lnTo>
                    <a:moveTo>
                      <a:pt x="189" y="488"/>
                    </a:moveTo>
                    <a:lnTo>
                      <a:pt x="189" y="488"/>
                    </a:lnTo>
                    <a:lnTo>
                      <a:pt x="189" y="475"/>
                    </a:lnTo>
                    <a:moveTo>
                      <a:pt x="189" y="455"/>
                    </a:moveTo>
                    <a:lnTo>
                      <a:pt x="189" y="455"/>
                    </a:lnTo>
                    <a:lnTo>
                      <a:pt x="189" y="442"/>
                    </a:lnTo>
                    <a:moveTo>
                      <a:pt x="189" y="422"/>
                    </a:moveTo>
                    <a:lnTo>
                      <a:pt x="189" y="422"/>
                    </a:lnTo>
                    <a:lnTo>
                      <a:pt x="189" y="408"/>
                    </a:lnTo>
                    <a:moveTo>
                      <a:pt x="189" y="388"/>
                    </a:moveTo>
                    <a:lnTo>
                      <a:pt x="189" y="388"/>
                    </a:lnTo>
                    <a:lnTo>
                      <a:pt x="189" y="375"/>
                    </a:lnTo>
                    <a:moveTo>
                      <a:pt x="189" y="355"/>
                    </a:moveTo>
                    <a:lnTo>
                      <a:pt x="189" y="355"/>
                    </a:lnTo>
                    <a:lnTo>
                      <a:pt x="189" y="342"/>
                    </a:lnTo>
                    <a:moveTo>
                      <a:pt x="189" y="322"/>
                    </a:moveTo>
                    <a:lnTo>
                      <a:pt x="189" y="322"/>
                    </a:lnTo>
                    <a:lnTo>
                      <a:pt x="189" y="308"/>
                    </a:lnTo>
                    <a:moveTo>
                      <a:pt x="189" y="288"/>
                    </a:moveTo>
                    <a:lnTo>
                      <a:pt x="189" y="288"/>
                    </a:lnTo>
                    <a:lnTo>
                      <a:pt x="189" y="275"/>
                    </a:lnTo>
                    <a:moveTo>
                      <a:pt x="189" y="255"/>
                    </a:moveTo>
                    <a:lnTo>
                      <a:pt x="189" y="255"/>
                    </a:lnTo>
                    <a:lnTo>
                      <a:pt x="189" y="242"/>
                    </a:lnTo>
                    <a:moveTo>
                      <a:pt x="189" y="222"/>
                    </a:moveTo>
                    <a:lnTo>
                      <a:pt x="189" y="222"/>
                    </a:lnTo>
                    <a:lnTo>
                      <a:pt x="189" y="208"/>
                    </a:lnTo>
                    <a:moveTo>
                      <a:pt x="189" y="188"/>
                    </a:moveTo>
                    <a:lnTo>
                      <a:pt x="189" y="188"/>
                    </a:lnTo>
                    <a:lnTo>
                      <a:pt x="189" y="175"/>
                    </a:lnTo>
                    <a:moveTo>
                      <a:pt x="189" y="155"/>
                    </a:moveTo>
                    <a:lnTo>
                      <a:pt x="189" y="155"/>
                    </a:lnTo>
                    <a:lnTo>
                      <a:pt x="189" y="142"/>
                    </a:lnTo>
                    <a:moveTo>
                      <a:pt x="189" y="122"/>
                    </a:moveTo>
                    <a:lnTo>
                      <a:pt x="189" y="122"/>
                    </a:lnTo>
                    <a:lnTo>
                      <a:pt x="189" y="108"/>
                    </a:lnTo>
                    <a:moveTo>
                      <a:pt x="189" y="88"/>
                    </a:moveTo>
                    <a:lnTo>
                      <a:pt x="189" y="88"/>
                    </a:lnTo>
                    <a:lnTo>
                      <a:pt x="189" y="75"/>
                    </a:lnTo>
                    <a:moveTo>
                      <a:pt x="189" y="55"/>
                    </a:moveTo>
                    <a:lnTo>
                      <a:pt x="189" y="55"/>
                    </a:lnTo>
                    <a:lnTo>
                      <a:pt x="189" y="42"/>
                    </a:lnTo>
                    <a:moveTo>
                      <a:pt x="189" y="22"/>
                    </a:moveTo>
                    <a:lnTo>
                      <a:pt x="189" y="22"/>
                    </a:lnTo>
                    <a:lnTo>
                      <a:pt x="189" y="8"/>
                    </a:lnTo>
                    <a:moveTo>
                      <a:pt x="177" y="0"/>
                    </a:moveTo>
                    <a:lnTo>
                      <a:pt x="177" y="0"/>
                    </a:lnTo>
                    <a:lnTo>
                      <a:pt x="164" y="0"/>
                    </a:lnTo>
                    <a:moveTo>
                      <a:pt x="144" y="0"/>
                    </a:moveTo>
                    <a:lnTo>
                      <a:pt x="144" y="0"/>
                    </a:lnTo>
                    <a:lnTo>
                      <a:pt x="130" y="0"/>
                    </a:lnTo>
                    <a:moveTo>
                      <a:pt x="110" y="0"/>
                    </a:moveTo>
                    <a:lnTo>
                      <a:pt x="110" y="0"/>
                    </a:lnTo>
                    <a:lnTo>
                      <a:pt x="97" y="0"/>
                    </a:lnTo>
                    <a:moveTo>
                      <a:pt x="77" y="0"/>
                    </a:moveTo>
                    <a:lnTo>
                      <a:pt x="77" y="0"/>
                    </a:lnTo>
                    <a:lnTo>
                      <a:pt x="64" y="0"/>
                    </a:lnTo>
                    <a:moveTo>
                      <a:pt x="44" y="0"/>
                    </a:moveTo>
                    <a:lnTo>
                      <a:pt x="44" y="0"/>
                    </a:lnTo>
                    <a:lnTo>
                      <a:pt x="30" y="0"/>
                    </a:lnTo>
                    <a:moveTo>
                      <a:pt x="10" y="0"/>
                    </a:moveTo>
                    <a:lnTo>
                      <a:pt x="10" y="0"/>
                    </a:lnTo>
                    <a:lnTo>
                      <a:pt x="0"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Freeform 173"/>
              <p:cNvSpPr>
                <a:spLocks/>
              </p:cNvSpPr>
              <p:nvPr/>
            </p:nvSpPr>
            <p:spPr bwMode="auto">
              <a:xfrm>
                <a:off x="2247" y="2462"/>
                <a:ext cx="56" cy="560"/>
              </a:xfrm>
              <a:custGeom>
                <a:avLst/>
                <a:gdLst>
                  <a:gd name="T0" fmla="*/ 0 w 189"/>
                  <a:gd name="T1" fmla="*/ 0 h 1928"/>
                  <a:gd name="T2" fmla="*/ 0 w 189"/>
                  <a:gd name="T3" fmla="*/ 0 h 1928"/>
                  <a:gd name="T4" fmla="*/ 0 w 189"/>
                  <a:gd name="T5" fmla="*/ 1928 h 1928"/>
                  <a:gd name="T6" fmla="*/ 189 w 189"/>
                  <a:gd name="T7" fmla="*/ 1928 h 1928"/>
                  <a:gd name="T8" fmla="*/ 189 w 189"/>
                  <a:gd name="T9" fmla="*/ 0 h 1928"/>
                  <a:gd name="T10" fmla="*/ 0 w 189"/>
                  <a:gd name="T11" fmla="*/ 0 h 1928"/>
                </a:gdLst>
                <a:ahLst/>
                <a:cxnLst>
                  <a:cxn ang="0">
                    <a:pos x="T0" y="T1"/>
                  </a:cxn>
                  <a:cxn ang="0">
                    <a:pos x="T2" y="T3"/>
                  </a:cxn>
                  <a:cxn ang="0">
                    <a:pos x="T4" y="T5"/>
                  </a:cxn>
                  <a:cxn ang="0">
                    <a:pos x="T6" y="T7"/>
                  </a:cxn>
                  <a:cxn ang="0">
                    <a:pos x="T8" y="T9"/>
                  </a:cxn>
                  <a:cxn ang="0">
                    <a:pos x="T10" y="T11"/>
                  </a:cxn>
                </a:cxnLst>
                <a:rect l="0" t="0" r="r" b="b"/>
                <a:pathLst>
                  <a:path w="189" h="1928">
                    <a:moveTo>
                      <a:pt x="0" y="0"/>
                    </a:moveTo>
                    <a:lnTo>
                      <a:pt x="0" y="0"/>
                    </a:lnTo>
                    <a:lnTo>
                      <a:pt x="0" y="1928"/>
                    </a:lnTo>
                    <a:lnTo>
                      <a:pt x="189" y="1928"/>
                    </a:lnTo>
                    <a:lnTo>
                      <a:pt x="189"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174"/>
              <p:cNvSpPr>
                <a:spLocks noEditPoints="1"/>
              </p:cNvSpPr>
              <p:nvPr/>
            </p:nvSpPr>
            <p:spPr bwMode="auto">
              <a:xfrm>
                <a:off x="2247" y="2462"/>
                <a:ext cx="56" cy="560"/>
              </a:xfrm>
              <a:custGeom>
                <a:avLst/>
                <a:gdLst>
                  <a:gd name="T0" fmla="*/ 0 w 189"/>
                  <a:gd name="T1" fmla="*/ 66 h 1928"/>
                  <a:gd name="T2" fmla="*/ 0 w 189"/>
                  <a:gd name="T3" fmla="*/ 133 h 1928"/>
                  <a:gd name="T4" fmla="*/ 0 w 189"/>
                  <a:gd name="T5" fmla="*/ 213 h 1928"/>
                  <a:gd name="T6" fmla="*/ 0 w 189"/>
                  <a:gd name="T7" fmla="*/ 300 h 1928"/>
                  <a:gd name="T8" fmla="*/ 0 w 189"/>
                  <a:gd name="T9" fmla="*/ 366 h 1928"/>
                  <a:gd name="T10" fmla="*/ 0 w 189"/>
                  <a:gd name="T11" fmla="*/ 446 h 1928"/>
                  <a:gd name="T12" fmla="*/ 0 w 189"/>
                  <a:gd name="T13" fmla="*/ 533 h 1928"/>
                  <a:gd name="T14" fmla="*/ 0 w 189"/>
                  <a:gd name="T15" fmla="*/ 600 h 1928"/>
                  <a:gd name="T16" fmla="*/ 0 w 189"/>
                  <a:gd name="T17" fmla="*/ 680 h 1928"/>
                  <a:gd name="T18" fmla="*/ 0 w 189"/>
                  <a:gd name="T19" fmla="*/ 766 h 1928"/>
                  <a:gd name="T20" fmla="*/ 0 w 189"/>
                  <a:gd name="T21" fmla="*/ 833 h 1928"/>
                  <a:gd name="T22" fmla="*/ 0 w 189"/>
                  <a:gd name="T23" fmla="*/ 913 h 1928"/>
                  <a:gd name="T24" fmla="*/ 0 w 189"/>
                  <a:gd name="T25" fmla="*/ 1000 h 1928"/>
                  <a:gd name="T26" fmla="*/ 0 w 189"/>
                  <a:gd name="T27" fmla="*/ 1066 h 1928"/>
                  <a:gd name="T28" fmla="*/ 0 w 189"/>
                  <a:gd name="T29" fmla="*/ 1146 h 1928"/>
                  <a:gd name="T30" fmla="*/ 0 w 189"/>
                  <a:gd name="T31" fmla="*/ 1233 h 1928"/>
                  <a:gd name="T32" fmla="*/ 0 w 189"/>
                  <a:gd name="T33" fmla="*/ 1300 h 1928"/>
                  <a:gd name="T34" fmla="*/ 0 w 189"/>
                  <a:gd name="T35" fmla="*/ 1380 h 1928"/>
                  <a:gd name="T36" fmla="*/ 0 w 189"/>
                  <a:gd name="T37" fmla="*/ 1466 h 1928"/>
                  <a:gd name="T38" fmla="*/ 0 w 189"/>
                  <a:gd name="T39" fmla="*/ 1533 h 1928"/>
                  <a:gd name="T40" fmla="*/ 0 w 189"/>
                  <a:gd name="T41" fmla="*/ 1613 h 1928"/>
                  <a:gd name="T42" fmla="*/ 0 w 189"/>
                  <a:gd name="T43" fmla="*/ 1700 h 1928"/>
                  <a:gd name="T44" fmla="*/ 0 w 189"/>
                  <a:gd name="T45" fmla="*/ 1766 h 1928"/>
                  <a:gd name="T46" fmla="*/ 0 w 189"/>
                  <a:gd name="T47" fmla="*/ 1846 h 1928"/>
                  <a:gd name="T48" fmla="*/ 5 w 189"/>
                  <a:gd name="T49" fmla="*/ 1928 h 1928"/>
                  <a:gd name="T50" fmla="*/ 72 w 189"/>
                  <a:gd name="T51" fmla="*/ 1928 h 1928"/>
                  <a:gd name="T52" fmla="*/ 152 w 189"/>
                  <a:gd name="T53" fmla="*/ 1928 h 1928"/>
                  <a:gd name="T54" fmla="*/ 189 w 189"/>
                  <a:gd name="T55" fmla="*/ 1878 h 1928"/>
                  <a:gd name="T56" fmla="*/ 189 w 189"/>
                  <a:gd name="T57" fmla="*/ 1812 h 1928"/>
                  <a:gd name="T58" fmla="*/ 189 w 189"/>
                  <a:gd name="T59" fmla="*/ 1732 h 1928"/>
                  <a:gd name="T60" fmla="*/ 189 w 189"/>
                  <a:gd name="T61" fmla="*/ 1645 h 1928"/>
                  <a:gd name="T62" fmla="*/ 189 w 189"/>
                  <a:gd name="T63" fmla="*/ 1578 h 1928"/>
                  <a:gd name="T64" fmla="*/ 189 w 189"/>
                  <a:gd name="T65" fmla="*/ 1498 h 1928"/>
                  <a:gd name="T66" fmla="*/ 189 w 189"/>
                  <a:gd name="T67" fmla="*/ 1412 h 1928"/>
                  <a:gd name="T68" fmla="*/ 189 w 189"/>
                  <a:gd name="T69" fmla="*/ 1345 h 1928"/>
                  <a:gd name="T70" fmla="*/ 189 w 189"/>
                  <a:gd name="T71" fmla="*/ 1265 h 1928"/>
                  <a:gd name="T72" fmla="*/ 189 w 189"/>
                  <a:gd name="T73" fmla="*/ 1178 h 1928"/>
                  <a:gd name="T74" fmla="*/ 189 w 189"/>
                  <a:gd name="T75" fmla="*/ 1112 h 1928"/>
                  <a:gd name="T76" fmla="*/ 189 w 189"/>
                  <a:gd name="T77" fmla="*/ 1032 h 1928"/>
                  <a:gd name="T78" fmla="*/ 189 w 189"/>
                  <a:gd name="T79" fmla="*/ 945 h 1928"/>
                  <a:gd name="T80" fmla="*/ 189 w 189"/>
                  <a:gd name="T81" fmla="*/ 878 h 1928"/>
                  <a:gd name="T82" fmla="*/ 189 w 189"/>
                  <a:gd name="T83" fmla="*/ 798 h 1928"/>
                  <a:gd name="T84" fmla="*/ 189 w 189"/>
                  <a:gd name="T85" fmla="*/ 712 h 1928"/>
                  <a:gd name="T86" fmla="*/ 189 w 189"/>
                  <a:gd name="T87" fmla="*/ 645 h 1928"/>
                  <a:gd name="T88" fmla="*/ 189 w 189"/>
                  <a:gd name="T89" fmla="*/ 565 h 1928"/>
                  <a:gd name="T90" fmla="*/ 189 w 189"/>
                  <a:gd name="T91" fmla="*/ 478 h 1928"/>
                  <a:gd name="T92" fmla="*/ 189 w 189"/>
                  <a:gd name="T93" fmla="*/ 412 h 1928"/>
                  <a:gd name="T94" fmla="*/ 189 w 189"/>
                  <a:gd name="T95" fmla="*/ 332 h 1928"/>
                  <a:gd name="T96" fmla="*/ 189 w 189"/>
                  <a:gd name="T97" fmla="*/ 245 h 1928"/>
                  <a:gd name="T98" fmla="*/ 189 w 189"/>
                  <a:gd name="T99" fmla="*/ 178 h 1928"/>
                  <a:gd name="T100" fmla="*/ 189 w 189"/>
                  <a:gd name="T101" fmla="*/ 98 h 1928"/>
                  <a:gd name="T102" fmla="*/ 189 w 189"/>
                  <a:gd name="T103" fmla="*/ 12 h 1928"/>
                  <a:gd name="T104" fmla="*/ 135 w 189"/>
                  <a:gd name="T105" fmla="*/ 0 h 1928"/>
                  <a:gd name="T106" fmla="*/ 68 w 189"/>
                  <a:gd name="T107" fmla="*/ 0 h 1928"/>
                  <a:gd name="T108" fmla="*/ 0 w 189"/>
                  <a:gd name="T109" fmla="*/ 0 h 1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9" h="1928">
                    <a:moveTo>
                      <a:pt x="0" y="0"/>
                    </a:moveTo>
                    <a:lnTo>
                      <a:pt x="0" y="0"/>
                    </a:lnTo>
                    <a:lnTo>
                      <a:pt x="0" y="13"/>
                    </a:lnTo>
                    <a:moveTo>
                      <a:pt x="0" y="33"/>
                    </a:moveTo>
                    <a:lnTo>
                      <a:pt x="0" y="33"/>
                    </a:lnTo>
                    <a:lnTo>
                      <a:pt x="0" y="46"/>
                    </a:lnTo>
                    <a:moveTo>
                      <a:pt x="0" y="66"/>
                    </a:moveTo>
                    <a:lnTo>
                      <a:pt x="0" y="66"/>
                    </a:lnTo>
                    <a:lnTo>
                      <a:pt x="0" y="80"/>
                    </a:lnTo>
                    <a:moveTo>
                      <a:pt x="0" y="100"/>
                    </a:moveTo>
                    <a:lnTo>
                      <a:pt x="0" y="100"/>
                    </a:lnTo>
                    <a:lnTo>
                      <a:pt x="0" y="113"/>
                    </a:lnTo>
                    <a:moveTo>
                      <a:pt x="0" y="133"/>
                    </a:moveTo>
                    <a:lnTo>
                      <a:pt x="0" y="133"/>
                    </a:lnTo>
                    <a:lnTo>
                      <a:pt x="0" y="146"/>
                    </a:lnTo>
                    <a:moveTo>
                      <a:pt x="0" y="166"/>
                    </a:moveTo>
                    <a:lnTo>
                      <a:pt x="0" y="166"/>
                    </a:lnTo>
                    <a:lnTo>
                      <a:pt x="0" y="180"/>
                    </a:lnTo>
                    <a:moveTo>
                      <a:pt x="0" y="200"/>
                    </a:moveTo>
                    <a:lnTo>
                      <a:pt x="0" y="200"/>
                    </a:lnTo>
                    <a:lnTo>
                      <a:pt x="0" y="213"/>
                    </a:lnTo>
                    <a:moveTo>
                      <a:pt x="0" y="233"/>
                    </a:moveTo>
                    <a:lnTo>
                      <a:pt x="0" y="233"/>
                    </a:lnTo>
                    <a:lnTo>
                      <a:pt x="0" y="246"/>
                    </a:lnTo>
                    <a:moveTo>
                      <a:pt x="0" y="266"/>
                    </a:moveTo>
                    <a:lnTo>
                      <a:pt x="0" y="266"/>
                    </a:lnTo>
                    <a:lnTo>
                      <a:pt x="0" y="280"/>
                    </a:lnTo>
                    <a:moveTo>
                      <a:pt x="0" y="300"/>
                    </a:moveTo>
                    <a:lnTo>
                      <a:pt x="0" y="300"/>
                    </a:lnTo>
                    <a:lnTo>
                      <a:pt x="0" y="313"/>
                    </a:lnTo>
                    <a:moveTo>
                      <a:pt x="0" y="333"/>
                    </a:moveTo>
                    <a:lnTo>
                      <a:pt x="0" y="333"/>
                    </a:lnTo>
                    <a:lnTo>
                      <a:pt x="0" y="346"/>
                    </a:lnTo>
                    <a:moveTo>
                      <a:pt x="0" y="366"/>
                    </a:moveTo>
                    <a:lnTo>
                      <a:pt x="0" y="366"/>
                    </a:lnTo>
                    <a:lnTo>
                      <a:pt x="0" y="380"/>
                    </a:lnTo>
                    <a:moveTo>
                      <a:pt x="0" y="400"/>
                    </a:moveTo>
                    <a:lnTo>
                      <a:pt x="0" y="400"/>
                    </a:lnTo>
                    <a:lnTo>
                      <a:pt x="0" y="413"/>
                    </a:lnTo>
                    <a:moveTo>
                      <a:pt x="0" y="433"/>
                    </a:moveTo>
                    <a:lnTo>
                      <a:pt x="0" y="433"/>
                    </a:lnTo>
                    <a:lnTo>
                      <a:pt x="0" y="446"/>
                    </a:lnTo>
                    <a:moveTo>
                      <a:pt x="0" y="466"/>
                    </a:moveTo>
                    <a:lnTo>
                      <a:pt x="0" y="466"/>
                    </a:lnTo>
                    <a:lnTo>
                      <a:pt x="0" y="480"/>
                    </a:lnTo>
                    <a:moveTo>
                      <a:pt x="0" y="500"/>
                    </a:moveTo>
                    <a:lnTo>
                      <a:pt x="0" y="500"/>
                    </a:lnTo>
                    <a:lnTo>
                      <a:pt x="0" y="513"/>
                    </a:lnTo>
                    <a:moveTo>
                      <a:pt x="0" y="533"/>
                    </a:moveTo>
                    <a:lnTo>
                      <a:pt x="0" y="533"/>
                    </a:lnTo>
                    <a:lnTo>
                      <a:pt x="0" y="546"/>
                    </a:lnTo>
                    <a:moveTo>
                      <a:pt x="0" y="566"/>
                    </a:moveTo>
                    <a:lnTo>
                      <a:pt x="0" y="566"/>
                    </a:lnTo>
                    <a:lnTo>
                      <a:pt x="0" y="580"/>
                    </a:lnTo>
                    <a:moveTo>
                      <a:pt x="0" y="600"/>
                    </a:moveTo>
                    <a:lnTo>
                      <a:pt x="0" y="600"/>
                    </a:lnTo>
                    <a:lnTo>
                      <a:pt x="0" y="613"/>
                    </a:lnTo>
                    <a:moveTo>
                      <a:pt x="0" y="633"/>
                    </a:moveTo>
                    <a:lnTo>
                      <a:pt x="0" y="633"/>
                    </a:lnTo>
                    <a:lnTo>
                      <a:pt x="0" y="646"/>
                    </a:lnTo>
                    <a:moveTo>
                      <a:pt x="0" y="666"/>
                    </a:moveTo>
                    <a:lnTo>
                      <a:pt x="0" y="666"/>
                    </a:lnTo>
                    <a:lnTo>
                      <a:pt x="0" y="680"/>
                    </a:lnTo>
                    <a:moveTo>
                      <a:pt x="0" y="700"/>
                    </a:moveTo>
                    <a:lnTo>
                      <a:pt x="0" y="700"/>
                    </a:lnTo>
                    <a:lnTo>
                      <a:pt x="0" y="713"/>
                    </a:lnTo>
                    <a:moveTo>
                      <a:pt x="0" y="733"/>
                    </a:moveTo>
                    <a:lnTo>
                      <a:pt x="0" y="733"/>
                    </a:lnTo>
                    <a:lnTo>
                      <a:pt x="0" y="746"/>
                    </a:lnTo>
                    <a:moveTo>
                      <a:pt x="0" y="766"/>
                    </a:moveTo>
                    <a:lnTo>
                      <a:pt x="0" y="766"/>
                    </a:lnTo>
                    <a:lnTo>
                      <a:pt x="0" y="780"/>
                    </a:lnTo>
                    <a:moveTo>
                      <a:pt x="0" y="800"/>
                    </a:moveTo>
                    <a:lnTo>
                      <a:pt x="0" y="800"/>
                    </a:lnTo>
                    <a:lnTo>
                      <a:pt x="0" y="813"/>
                    </a:lnTo>
                    <a:moveTo>
                      <a:pt x="0" y="833"/>
                    </a:moveTo>
                    <a:lnTo>
                      <a:pt x="0" y="833"/>
                    </a:lnTo>
                    <a:lnTo>
                      <a:pt x="0" y="846"/>
                    </a:lnTo>
                    <a:moveTo>
                      <a:pt x="0" y="866"/>
                    </a:moveTo>
                    <a:lnTo>
                      <a:pt x="0" y="866"/>
                    </a:lnTo>
                    <a:lnTo>
                      <a:pt x="0" y="880"/>
                    </a:lnTo>
                    <a:moveTo>
                      <a:pt x="0" y="900"/>
                    </a:moveTo>
                    <a:lnTo>
                      <a:pt x="0" y="900"/>
                    </a:lnTo>
                    <a:lnTo>
                      <a:pt x="0" y="913"/>
                    </a:lnTo>
                    <a:moveTo>
                      <a:pt x="0" y="933"/>
                    </a:moveTo>
                    <a:lnTo>
                      <a:pt x="0" y="933"/>
                    </a:lnTo>
                    <a:lnTo>
                      <a:pt x="0" y="946"/>
                    </a:lnTo>
                    <a:moveTo>
                      <a:pt x="0" y="966"/>
                    </a:moveTo>
                    <a:lnTo>
                      <a:pt x="0" y="966"/>
                    </a:lnTo>
                    <a:lnTo>
                      <a:pt x="0" y="980"/>
                    </a:lnTo>
                    <a:moveTo>
                      <a:pt x="0" y="1000"/>
                    </a:moveTo>
                    <a:lnTo>
                      <a:pt x="0" y="1000"/>
                    </a:lnTo>
                    <a:lnTo>
                      <a:pt x="0" y="1013"/>
                    </a:lnTo>
                    <a:moveTo>
                      <a:pt x="0" y="1033"/>
                    </a:moveTo>
                    <a:lnTo>
                      <a:pt x="0" y="1033"/>
                    </a:lnTo>
                    <a:lnTo>
                      <a:pt x="0" y="1046"/>
                    </a:lnTo>
                    <a:moveTo>
                      <a:pt x="0" y="1066"/>
                    </a:moveTo>
                    <a:lnTo>
                      <a:pt x="0" y="1066"/>
                    </a:lnTo>
                    <a:lnTo>
                      <a:pt x="0" y="1080"/>
                    </a:lnTo>
                    <a:moveTo>
                      <a:pt x="0" y="1100"/>
                    </a:moveTo>
                    <a:lnTo>
                      <a:pt x="0" y="1100"/>
                    </a:lnTo>
                    <a:lnTo>
                      <a:pt x="0" y="1113"/>
                    </a:lnTo>
                    <a:moveTo>
                      <a:pt x="0" y="1133"/>
                    </a:moveTo>
                    <a:lnTo>
                      <a:pt x="0" y="1133"/>
                    </a:lnTo>
                    <a:lnTo>
                      <a:pt x="0" y="1146"/>
                    </a:lnTo>
                    <a:moveTo>
                      <a:pt x="0" y="1166"/>
                    </a:moveTo>
                    <a:lnTo>
                      <a:pt x="0" y="1166"/>
                    </a:lnTo>
                    <a:lnTo>
                      <a:pt x="0" y="1180"/>
                    </a:lnTo>
                    <a:moveTo>
                      <a:pt x="0" y="1200"/>
                    </a:moveTo>
                    <a:lnTo>
                      <a:pt x="0" y="1200"/>
                    </a:lnTo>
                    <a:lnTo>
                      <a:pt x="0" y="1213"/>
                    </a:lnTo>
                    <a:moveTo>
                      <a:pt x="0" y="1233"/>
                    </a:moveTo>
                    <a:lnTo>
                      <a:pt x="0" y="1233"/>
                    </a:lnTo>
                    <a:lnTo>
                      <a:pt x="0" y="1246"/>
                    </a:lnTo>
                    <a:moveTo>
                      <a:pt x="0" y="1266"/>
                    </a:moveTo>
                    <a:lnTo>
                      <a:pt x="0" y="1266"/>
                    </a:lnTo>
                    <a:lnTo>
                      <a:pt x="0" y="1280"/>
                    </a:lnTo>
                    <a:moveTo>
                      <a:pt x="0" y="1300"/>
                    </a:moveTo>
                    <a:lnTo>
                      <a:pt x="0" y="1300"/>
                    </a:lnTo>
                    <a:lnTo>
                      <a:pt x="0" y="1313"/>
                    </a:lnTo>
                    <a:moveTo>
                      <a:pt x="0" y="1333"/>
                    </a:moveTo>
                    <a:lnTo>
                      <a:pt x="0" y="1333"/>
                    </a:lnTo>
                    <a:lnTo>
                      <a:pt x="0" y="1346"/>
                    </a:lnTo>
                    <a:moveTo>
                      <a:pt x="0" y="1366"/>
                    </a:moveTo>
                    <a:lnTo>
                      <a:pt x="0" y="1366"/>
                    </a:lnTo>
                    <a:lnTo>
                      <a:pt x="0" y="1380"/>
                    </a:lnTo>
                    <a:moveTo>
                      <a:pt x="0" y="1400"/>
                    </a:moveTo>
                    <a:lnTo>
                      <a:pt x="0" y="1400"/>
                    </a:lnTo>
                    <a:lnTo>
                      <a:pt x="0" y="1413"/>
                    </a:lnTo>
                    <a:moveTo>
                      <a:pt x="0" y="1433"/>
                    </a:moveTo>
                    <a:lnTo>
                      <a:pt x="0" y="1433"/>
                    </a:lnTo>
                    <a:lnTo>
                      <a:pt x="0" y="1446"/>
                    </a:lnTo>
                    <a:moveTo>
                      <a:pt x="0" y="1466"/>
                    </a:moveTo>
                    <a:lnTo>
                      <a:pt x="0" y="1466"/>
                    </a:lnTo>
                    <a:lnTo>
                      <a:pt x="0" y="1480"/>
                    </a:lnTo>
                    <a:moveTo>
                      <a:pt x="0" y="1500"/>
                    </a:moveTo>
                    <a:lnTo>
                      <a:pt x="0" y="1500"/>
                    </a:lnTo>
                    <a:lnTo>
                      <a:pt x="0" y="1513"/>
                    </a:lnTo>
                    <a:moveTo>
                      <a:pt x="0" y="1533"/>
                    </a:moveTo>
                    <a:lnTo>
                      <a:pt x="0" y="1533"/>
                    </a:lnTo>
                    <a:lnTo>
                      <a:pt x="0" y="1546"/>
                    </a:lnTo>
                    <a:moveTo>
                      <a:pt x="0" y="1566"/>
                    </a:moveTo>
                    <a:lnTo>
                      <a:pt x="0" y="1566"/>
                    </a:lnTo>
                    <a:lnTo>
                      <a:pt x="0" y="1580"/>
                    </a:lnTo>
                    <a:moveTo>
                      <a:pt x="0" y="1600"/>
                    </a:moveTo>
                    <a:lnTo>
                      <a:pt x="0" y="1600"/>
                    </a:lnTo>
                    <a:lnTo>
                      <a:pt x="0" y="1613"/>
                    </a:lnTo>
                    <a:moveTo>
                      <a:pt x="0" y="1633"/>
                    </a:moveTo>
                    <a:lnTo>
                      <a:pt x="0" y="1633"/>
                    </a:lnTo>
                    <a:lnTo>
                      <a:pt x="0" y="1646"/>
                    </a:lnTo>
                    <a:moveTo>
                      <a:pt x="0" y="1666"/>
                    </a:moveTo>
                    <a:lnTo>
                      <a:pt x="0" y="1666"/>
                    </a:lnTo>
                    <a:lnTo>
                      <a:pt x="0" y="1680"/>
                    </a:lnTo>
                    <a:moveTo>
                      <a:pt x="0" y="1700"/>
                    </a:moveTo>
                    <a:lnTo>
                      <a:pt x="0" y="1700"/>
                    </a:lnTo>
                    <a:lnTo>
                      <a:pt x="0" y="1713"/>
                    </a:lnTo>
                    <a:moveTo>
                      <a:pt x="0" y="1733"/>
                    </a:moveTo>
                    <a:lnTo>
                      <a:pt x="0" y="1733"/>
                    </a:lnTo>
                    <a:lnTo>
                      <a:pt x="0" y="1746"/>
                    </a:lnTo>
                    <a:moveTo>
                      <a:pt x="0" y="1766"/>
                    </a:moveTo>
                    <a:lnTo>
                      <a:pt x="0" y="1766"/>
                    </a:lnTo>
                    <a:lnTo>
                      <a:pt x="0" y="1780"/>
                    </a:lnTo>
                    <a:moveTo>
                      <a:pt x="0" y="1800"/>
                    </a:moveTo>
                    <a:lnTo>
                      <a:pt x="0" y="1800"/>
                    </a:lnTo>
                    <a:lnTo>
                      <a:pt x="0" y="1813"/>
                    </a:lnTo>
                    <a:moveTo>
                      <a:pt x="0" y="1833"/>
                    </a:moveTo>
                    <a:lnTo>
                      <a:pt x="0" y="1833"/>
                    </a:lnTo>
                    <a:lnTo>
                      <a:pt x="0" y="1846"/>
                    </a:lnTo>
                    <a:moveTo>
                      <a:pt x="0" y="1866"/>
                    </a:moveTo>
                    <a:lnTo>
                      <a:pt x="0" y="1866"/>
                    </a:lnTo>
                    <a:lnTo>
                      <a:pt x="0" y="1880"/>
                    </a:lnTo>
                    <a:moveTo>
                      <a:pt x="0" y="1900"/>
                    </a:moveTo>
                    <a:lnTo>
                      <a:pt x="0" y="1900"/>
                    </a:lnTo>
                    <a:lnTo>
                      <a:pt x="0" y="1913"/>
                    </a:lnTo>
                    <a:moveTo>
                      <a:pt x="5" y="1928"/>
                    </a:moveTo>
                    <a:lnTo>
                      <a:pt x="5" y="1928"/>
                    </a:lnTo>
                    <a:lnTo>
                      <a:pt x="19" y="1928"/>
                    </a:lnTo>
                    <a:moveTo>
                      <a:pt x="39" y="1928"/>
                    </a:moveTo>
                    <a:lnTo>
                      <a:pt x="39" y="1928"/>
                    </a:lnTo>
                    <a:lnTo>
                      <a:pt x="52" y="1928"/>
                    </a:lnTo>
                    <a:moveTo>
                      <a:pt x="72" y="1928"/>
                    </a:moveTo>
                    <a:lnTo>
                      <a:pt x="72" y="1928"/>
                    </a:lnTo>
                    <a:lnTo>
                      <a:pt x="85" y="1928"/>
                    </a:lnTo>
                    <a:moveTo>
                      <a:pt x="105" y="1928"/>
                    </a:moveTo>
                    <a:lnTo>
                      <a:pt x="105" y="1928"/>
                    </a:lnTo>
                    <a:lnTo>
                      <a:pt x="119" y="1928"/>
                    </a:lnTo>
                    <a:moveTo>
                      <a:pt x="139" y="1928"/>
                    </a:moveTo>
                    <a:lnTo>
                      <a:pt x="139" y="1928"/>
                    </a:lnTo>
                    <a:lnTo>
                      <a:pt x="152" y="1928"/>
                    </a:lnTo>
                    <a:moveTo>
                      <a:pt x="172" y="1928"/>
                    </a:moveTo>
                    <a:lnTo>
                      <a:pt x="172" y="1928"/>
                    </a:lnTo>
                    <a:lnTo>
                      <a:pt x="185" y="1928"/>
                    </a:lnTo>
                    <a:moveTo>
                      <a:pt x="189" y="1912"/>
                    </a:moveTo>
                    <a:lnTo>
                      <a:pt x="189" y="1912"/>
                    </a:lnTo>
                    <a:lnTo>
                      <a:pt x="189" y="1898"/>
                    </a:lnTo>
                    <a:moveTo>
                      <a:pt x="189" y="1878"/>
                    </a:moveTo>
                    <a:lnTo>
                      <a:pt x="189" y="1878"/>
                    </a:lnTo>
                    <a:lnTo>
                      <a:pt x="189" y="1865"/>
                    </a:lnTo>
                    <a:moveTo>
                      <a:pt x="189" y="1845"/>
                    </a:moveTo>
                    <a:lnTo>
                      <a:pt x="189" y="1845"/>
                    </a:lnTo>
                    <a:lnTo>
                      <a:pt x="189" y="1832"/>
                    </a:lnTo>
                    <a:moveTo>
                      <a:pt x="189" y="1812"/>
                    </a:moveTo>
                    <a:lnTo>
                      <a:pt x="189" y="1812"/>
                    </a:lnTo>
                    <a:lnTo>
                      <a:pt x="189" y="1798"/>
                    </a:lnTo>
                    <a:moveTo>
                      <a:pt x="189" y="1778"/>
                    </a:moveTo>
                    <a:lnTo>
                      <a:pt x="189" y="1778"/>
                    </a:lnTo>
                    <a:lnTo>
                      <a:pt x="189" y="1765"/>
                    </a:lnTo>
                    <a:moveTo>
                      <a:pt x="189" y="1745"/>
                    </a:moveTo>
                    <a:lnTo>
                      <a:pt x="189" y="1745"/>
                    </a:lnTo>
                    <a:lnTo>
                      <a:pt x="189" y="1732"/>
                    </a:lnTo>
                    <a:moveTo>
                      <a:pt x="189" y="1712"/>
                    </a:moveTo>
                    <a:lnTo>
                      <a:pt x="189" y="1712"/>
                    </a:lnTo>
                    <a:lnTo>
                      <a:pt x="189" y="1698"/>
                    </a:lnTo>
                    <a:moveTo>
                      <a:pt x="189" y="1678"/>
                    </a:moveTo>
                    <a:lnTo>
                      <a:pt x="189" y="1678"/>
                    </a:lnTo>
                    <a:lnTo>
                      <a:pt x="189" y="1665"/>
                    </a:lnTo>
                    <a:moveTo>
                      <a:pt x="189" y="1645"/>
                    </a:moveTo>
                    <a:lnTo>
                      <a:pt x="189" y="1645"/>
                    </a:lnTo>
                    <a:lnTo>
                      <a:pt x="189" y="1632"/>
                    </a:lnTo>
                    <a:moveTo>
                      <a:pt x="189" y="1612"/>
                    </a:moveTo>
                    <a:lnTo>
                      <a:pt x="189" y="1612"/>
                    </a:lnTo>
                    <a:lnTo>
                      <a:pt x="189" y="1598"/>
                    </a:lnTo>
                    <a:moveTo>
                      <a:pt x="189" y="1578"/>
                    </a:moveTo>
                    <a:lnTo>
                      <a:pt x="189" y="1578"/>
                    </a:lnTo>
                    <a:lnTo>
                      <a:pt x="189" y="1565"/>
                    </a:lnTo>
                    <a:moveTo>
                      <a:pt x="189" y="1545"/>
                    </a:moveTo>
                    <a:lnTo>
                      <a:pt x="189" y="1545"/>
                    </a:lnTo>
                    <a:lnTo>
                      <a:pt x="189" y="1532"/>
                    </a:lnTo>
                    <a:moveTo>
                      <a:pt x="189" y="1512"/>
                    </a:moveTo>
                    <a:lnTo>
                      <a:pt x="189" y="1512"/>
                    </a:lnTo>
                    <a:lnTo>
                      <a:pt x="189" y="1498"/>
                    </a:lnTo>
                    <a:moveTo>
                      <a:pt x="189" y="1478"/>
                    </a:moveTo>
                    <a:lnTo>
                      <a:pt x="189" y="1478"/>
                    </a:lnTo>
                    <a:lnTo>
                      <a:pt x="189" y="1465"/>
                    </a:lnTo>
                    <a:moveTo>
                      <a:pt x="189" y="1445"/>
                    </a:moveTo>
                    <a:lnTo>
                      <a:pt x="189" y="1445"/>
                    </a:lnTo>
                    <a:lnTo>
                      <a:pt x="189" y="1432"/>
                    </a:lnTo>
                    <a:moveTo>
                      <a:pt x="189" y="1412"/>
                    </a:moveTo>
                    <a:lnTo>
                      <a:pt x="189" y="1412"/>
                    </a:lnTo>
                    <a:lnTo>
                      <a:pt x="189" y="1398"/>
                    </a:lnTo>
                    <a:moveTo>
                      <a:pt x="189" y="1378"/>
                    </a:moveTo>
                    <a:lnTo>
                      <a:pt x="189" y="1378"/>
                    </a:lnTo>
                    <a:lnTo>
                      <a:pt x="189" y="1365"/>
                    </a:lnTo>
                    <a:moveTo>
                      <a:pt x="189" y="1345"/>
                    </a:moveTo>
                    <a:lnTo>
                      <a:pt x="189" y="1345"/>
                    </a:lnTo>
                    <a:lnTo>
                      <a:pt x="189" y="1332"/>
                    </a:lnTo>
                    <a:moveTo>
                      <a:pt x="189" y="1312"/>
                    </a:moveTo>
                    <a:lnTo>
                      <a:pt x="189" y="1312"/>
                    </a:lnTo>
                    <a:lnTo>
                      <a:pt x="189" y="1298"/>
                    </a:lnTo>
                    <a:moveTo>
                      <a:pt x="189" y="1278"/>
                    </a:moveTo>
                    <a:lnTo>
                      <a:pt x="189" y="1278"/>
                    </a:lnTo>
                    <a:lnTo>
                      <a:pt x="189" y="1265"/>
                    </a:lnTo>
                    <a:moveTo>
                      <a:pt x="189" y="1245"/>
                    </a:moveTo>
                    <a:lnTo>
                      <a:pt x="189" y="1245"/>
                    </a:lnTo>
                    <a:lnTo>
                      <a:pt x="189" y="1232"/>
                    </a:lnTo>
                    <a:moveTo>
                      <a:pt x="189" y="1212"/>
                    </a:moveTo>
                    <a:lnTo>
                      <a:pt x="189" y="1212"/>
                    </a:lnTo>
                    <a:lnTo>
                      <a:pt x="189" y="1198"/>
                    </a:lnTo>
                    <a:moveTo>
                      <a:pt x="189" y="1178"/>
                    </a:moveTo>
                    <a:lnTo>
                      <a:pt x="189" y="1178"/>
                    </a:lnTo>
                    <a:lnTo>
                      <a:pt x="189" y="1165"/>
                    </a:lnTo>
                    <a:moveTo>
                      <a:pt x="189" y="1145"/>
                    </a:moveTo>
                    <a:lnTo>
                      <a:pt x="189" y="1145"/>
                    </a:lnTo>
                    <a:lnTo>
                      <a:pt x="189" y="1132"/>
                    </a:lnTo>
                    <a:moveTo>
                      <a:pt x="189" y="1112"/>
                    </a:moveTo>
                    <a:lnTo>
                      <a:pt x="189" y="1112"/>
                    </a:lnTo>
                    <a:lnTo>
                      <a:pt x="189" y="1098"/>
                    </a:lnTo>
                    <a:moveTo>
                      <a:pt x="189" y="1078"/>
                    </a:moveTo>
                    <a:lnTo>
                      <a:pt x="189" y="1078"/>
                    </a:lnTo>
                    <a:lnTo>
                      <a:pt x="189" y="1065"/>
                    </a:lnTo>
                    <a:moveTo>
                      <a:pt x="189" y="1045"/>
                    </a:moveTo>
                    <a:lnTo>
                      <a:pt x="189" y="1045"/>
                    </a:lnTo>
                    <a:lnTo>
                      <a:pt x="189" y="1032"/>
                    </a:lnTo>
                    <a:moveTo>
                      <a:pt x="189" y="1012"/>
                    </a:moveTo>
                    <a:lnTo>
                      <a:pt x="189" y="1012"/>
                    </a:lnTo>
                    <a:lnTo>
                      <a:pt x="189" y="998"/>
                    </a:lnTo>
                    <a:moveTo>
                      <a:pt x="189" y="978"/>
                    </a:moveTo>
                    <a:lnTo>
                      <a:pt x="189" y="978"/>
                    </a:lnTo>
                    <a:lnTo>
                      <a:pt x="189" y="965"/>
                    </a:lnTo>
                    <a:moveTo>
                      <a:pt x="189" y="945"/>
                    </a:moveTo>
                    <a:lnTo>
                      <a:pt x="189" y="945"/>
                    </a:lnTo>
                    <a:lnTo>
                      <a:pt x="189" y="932"/>
                    </a:lnTo>
                    <a:moveTo>
                      <a:pt x="189" y="912"/>
                    </a:moveTo>
                    <a:lnTo>
                      <a:pt x="189" y="912"/>
                    </a:lnTo>
                    <a:lnTo>
                      <a:pt x="189" y="898"/>
                    </a:lnTo>
                    <a:moveTo>
                      <a:pt x="189" y="878"/>
                    </a:moveTo>
                    <a:lnTo>
                      <a:pt x="189" y="878"/>
                    </a:lnTo>
                    <a:lnTo>
                      <a:pt x="189" y="865"/>
                    </a:lnTo>
                    <a:moveTo>
                      <a:pt x="189" y="845"/>
                    </a:moveTo>
                    <a:lnTo>
                      <a:pt x="189" y="845"/>
                    </a:lnTo>
                    <a:lnTo>
                      <a:pt x="189" y="832"/>
                    </a:lnTo>
                    <a:moveTo>
                      <a:pt x="189" y="812"/>
                    </a:moveTo>
                    <a:lnTo>
                      <a:pt x="189" y="812"/>
                    </a:lnTo>
                    <a:lnTo>
                      <a:pt x="189" y="798"/>
                    </a:lnTo>
                    <a:moveTo>
                      <a:pt x="189" y="778"/>
                    </a:moveTo>
                    <a:lnTo>
                      <a:pt x="189" y="778"/>
                    </a:lnTo>
                    <a:lnTo>
                      <a:pt x="189" y="765"/>
                    </a:lnTo>
                    <a:moveTo>
                      <a:pt x="189" y="745"/>
                    </a:moveTo>
                    <a:lnTo>
                      <a:pt x="189" y="745"/>
                    </a:lnTo>
                    <a:lnTo>
                      <a:pt x="189" y="732"/>
                    </a:lnTo>
                    <a:moveTo>
                      <a:pt x="189" y="712"/>
                    </a:moveTo>
                    <a:lnTo>
                      <a:pt x="189" y="712"/>
                    </a:lnTo>
                    <a:lnTo>
                      <a:pt x="189" y="698"/>
                    </a:lnTo>
                    <a:moveTo>
                      <a:pt x="189" y="678"/>
                    </a:moveTo>
                    <a:lnTo>
                      <a:pt x="189" y="678"/>
                    </a:lnTo>
                    <a:lnTo>
                      <a:pt x="189" y="665"/>
                    </a:lnTo>
                    <a:moveTo>
                      <a:pt x="189" y="645"/>
                    </a:moveTo>
                    <a:lnTo>
                      <a:pt x="189" y="645"/>
                    </a:lnTo>
                    <a:lnTo>
                      <a:pt x="189" y="632"/>
                    </a:lnTo>
                    <a:moveTo>
                      <a:pt x="189" y="612"/>
                    </a:moveTo>
                    <a:lnTo>
                      <a:pt x="189" y="612"/>
                    </a:lnTo>
                    <a:lnTo>
                      <a:pt x="189" y="598"/>
                    </a:lnTo>
                    <a:moveTo>
                      <a:pt x="189" y="578"/>
                    </a:moveTo>
                    <a:lnTo>
                      <a:pt x="189" y="578"/>
                    </a:lnTo>
                    <a:lnTo>
                      <a:pt x="189" y="565"/>
                    </a:lnTo>
                    <a:moveTo>
                      <a:pt x="189" y="545"/>
                    </a:moveTo>
                    <a:lnTo>
                      <a:pt x="189" y="545"/>
                    </a:lnTo>
                    <a:lnTo>
                      <a:pt x="189" y="532"/>
                    </a:lnTo>
                    <a:moveTo>
                      <a:pt x="189" y="512"/>
                    </a:moveTo>
                    <a:lnTo>
                      <a:pt x="189" y="512"/>
                    </a:lnTo>
                    <a:lnTo>
                      <a:pt x="189" y="498"/>
                    </a:lnTo>
                    <a:moveTo>
                      <a:pt x="189" y="478"/>
                    </a:moveTo>
                    <a:lnTo>
                      <a:pt x="189" y="478"/>
                    </a:lnTo>
                    <a:lnTo>
                      <a:pt x="189" y="465"/>
                    </a:lnTo>
                    <a:moveTo>
                      <a:pt x="189" y="445"/>
                    </a:moveTo>
                    <a:lnTo>
                      <a:pt x="189" y="445"/>
                    </a:lnTo>
                    <a:lnTo>
                      <a:pt x="189" y="432"/>
                    </a:lnTo>
                    <a:moveTo>
                      <a:pt x="189" y="412"/>
                    </a:moveTo>
                    <a:lnTo>
                      <a:pt x="189" y="412"/>
                    </a:lnTo>
                    <a:lnTo>
                      <a:pt x="189" y="398"/>
                    </a:lnTo>
                    <a:moveTo>
                      <a:pt x="189" y="378"/>
                    </a:moveTo>
                    <a:lnTo>
                      <a:pt x="189" y="378"/>
                    </a:lnTo>
                    <a:lnTo>
                      <a:pt x="189" y="365"/>
                    </a:lnTo>
                    <a:moveTo>
                      <a:pt x="189" y="345"/>
                    </a:moveTo>
                    <a:lnTo>
                      <a:pt x="189" y="345"/>
                    </a:lnTo>
                    <a:lnTo>
                      <a:pt x="189" y="332"/>
                    </a:lnTo>
                    <a:moveTo>
                      <a:pt x="189" y="312"/>
                    </a:moveTo>
                    <a:lnTo>
                      <a:pt x="189" y="312"/>
                    </a:lnTo>
                    <a:lnTo>
                      <a:pt x="189" y="298"/>
                    </a:lnTo>
                    <a:moveTo>
                      <a:pt x="189" y="278"/>
                    </a:moveTo>
                    <a:lnTo>
                      <a:pt x="189" y="278"/>
                    </a:lnTo>
                    <a:lnTo>
                      <a:pt x="189" y="265"/>
                    </a:lnTo>
                    <a:moveTo>
                      <a:pt x="189" y="245"/>
                    </a:moveTo>
                    <a:lnTo>
                      <a:pt x="189" y="245"/>
                    </a:lnTo>
                    <a:lnTo>
                      <a:pt x="189" y="232"/>
                    </a:lnTo>
                    <a:moveTo>
                      <a:pt x="189" y="212"/>
                    </a:moveTo>
                    <a:lnTo>
                      <a:pt x="189" y="212"/>
                    </a:lnTo>
                    <a:lnTo>
                      <a:pt x="189" y="198"/>
                    </a:lnTo>
                    <a:moveTo>
                      <a:pt x="189" y="178"/>
                    </a:moveTo>
                    <a:lnTo>
                      <a:pt x="189" y="178"/>
                    </a:lnTo>
                    <a:lnTo>
                      <a:pt x="189" y="165"/>
                    </a:lnTo>
                    <a:moveTo>
                      <a:pt x="189" y="145"/>
                    </a:moveTo>
                    <a:lnTo>
                      <a:pt x="189" y="145"/>
                    </a:lnTo>
                    <a:lnTo>
                      <a:pt x="189" y="132"/>
                    </a:lnTo>
                    <a:moveTo>
                      <a:pt x="189" y="112"/>
                    </a:moveTo>
                    <a:lnTo>
                      <a:pt x="189" y="112"/>
                    </a:lnTo>
                    <a:lnTo>
                      <a:pt x="189" y="98"/>
                    </a:lnTo>
                    <a:moveTo>
                      <a:pt x="189" y="78"/>
                    </a:moveTo>
                    <a:lnTo>
                      <a:pt x="189" y="78"/>
                    </a:lnTo>
                    <a:lnTo>
                      <a:pt x="189" y="65"/>
                    </a:lnTo>
                    <a:moveTo>
                      <a:pt x="189" y="45"/>
                    </a:moveTo>
                    <a:lnTo>
                      <a:pt x="189" y="45"/>
                    </a:lnTo>
                    <a:lnTo>
                      <a:pt x="189" y="32"/>
                    </a:lnTo>
                    <a:moveTo>
                      <a:pt x="189" y="12"/>
                    </a:moveTo>
                    <a:lnTo>
                      <a:pt x="189" y="12"/>
                    </a:lnTo>
                    <a:lnTo>
                      <a:pt x="189" y="0"/>
                    </a:lnTo>
                    <a:lnTo>
                      <a:pt x="188" y="0"/>
                    </a:lnTo>
                    <a:moveTo>
                      <a:pt x="168" y="0"/>
                    </a:moveTo>
                    <a:lnTo>
                      <a:pt x="168" y="0"/>
                    </a:lnTo>
                    <a:lnTo>
                      <a:pt x="155" y="0"/>
                    </a:lnTo>
                    <a:moveTo>
                      <a:pt x="135" y="0"/>
                    </a:moveTo>
                    <a:lnTo>
                      <a:pt x="135" y="0"/>
                    </a:lnTo>
                    <a:lnTo>
                      <a:pt x="121" y="0"/>
                    </a:lnTo>
                    <a:moveTo>
                      <a:pt x="101" y="0"/>
                    </a:moveTo>
                    <a:lnTo>
                      <a:pt x="101" y="0"/>
                    </a:lnTo>
                    <a:lnTo>
                      <a:pt x="88" y="0"/>
                    </a:lnTo>
                    <a:moveTo>
                      <a:pt x="68" y="0"/>
                    </a:moveTo>
                    <a:lnTo>
                      <a:pt x="68" y="0"/>
                    </a:lnTo>
                    <a:lnTo>
                      <a:pt x="55" y="0"/>
                    </a:lnTo>
                    <a:moveTo>
                      <a:pt x="35" y="0"/>
                    </a:moveTo>
                    <a:lnTo>
                      <a:pt x="35" y="0"/>
                    </a:lnTo>
                    <a:lnTo>
                      <a:pt x="21" y="0"/>
                    </a:lnTo>
                    <a:moveTo>
                      <a:pt x="1" y="0"/>
                    </a:moveTo>
                    <a:lnTo>
                      <a:pt x="1" y="0"/>
                    </a:lnTo>
                    <a:lnTo>
                      <a:pt x="0"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Freeform 175"/>
              <p:cNvSpPr>
                <a:spLocks/>
              </p:cNvSpPr>
              <p:nvPr/>
            </p:nvSpPr>
            <p:spPr bwMode="auto">
              <a:xfrm>
                <a:off x="2471" y="1429"/>
                <a:ext cx="56" cy="1593"/>
              </a:xfrm>
              <a:custGeom>
                <a:avLst/>
                <a:gdLst>
                  <a:gd name="T0" fmla="*/ 0 w 190"/>
                  <a:gd name="T1" fmla="*/ 0 h 5487"/>
                  <a:gd name="T2" fmla="*/ 0 w 190"/>
                  <a:gd name="T3" fmla="*/ 0 h 5487"/>
                  <a:gd name="T4" fmla="*/ 0 w 190"/>
                  <a:gd name="T5" fmla="*/ 5487 h 5487"/>
                  <a:gd name="T6" fmla="*/ 190 w 190"/>
                  <a:gd name="T7" fmla="*/ 5487 h 5487"/>
                  <a:gd name="T8" fmla="*/ 190 w 190"/>
                  <a:gd name="T9" fmla="*/ 0 h 5487"/>
                  <a:gd name="T10" fmla="*/ 0 w 190"/>
                  <a:gd name="T11" fmla="*/ 0 h 5487"/>
                </a:gdLst>
                <a:ahLst/>
                <a:cxnLst>
                  <a:cxn ang="0">
                    <a:pos x="T0" y="T1"/>
                  </a:cxn>
                  <a:cxn ang="0">
                    <a:pos x="T2" y="T3"/>
                  </a:cxn>
                  <a:cxn ang="0">
                    <a:pos x="T4" y="T5"/>
                  </a:cxn>
                  <a:cxn ang="0">
                    <a:pos x="T6" y="T7"/>
                  </a:cxn>
                  <a:cxn ang="0">
                    <a:pos x="T8" y="T9"/>
                  </a:cxn>
                  <a:cxn ang="0">
                    <a:pos x="T10" y="T11"/>
                  </a:cxn>
                </a:cxnLst>
                <a:rect l="0" t="0" r="r" b="b"/>
                <a:pathLst>
                  <a:path w="190" h="5487">
                    <a:moveTo>
                      <a:pt x="0" y="0"/>
                    </a:moveTo>
                    <a:lnTo>
                      <a:pt x="0" y="0"/>
                    </a:lnTo>
                    <a:lnTo>
                      <a:pt x="0" y="5487"/>
                    </a:lnTo>
                    <a:lnTo>
                      <a:pt x="190" y="5487"/>
                    </a:lnTo>
                    <a:lnTo>
                      <a:pt x="190"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76"/>
              <p:cNvSpPr>
                <a:spLocks noEditPoints="1"/>
              </p:cNvSpPr>
              <p:nvPr/>
            </p:nvSpPr>
            <p:spPr bwMode="auto">
              <a:xfrm>
                <a:off x="2471" y="1429"/>
                <a:ext cx="56" cy="1593"/>
              </a:xfrm>
              <a:custGeom>
                <a:avLst/>
                <a:gdLst>
                  <a:gd name="T0" fmla="*/ 0 w 190"/>
                  <a:gd name="T1" fmla="*/ 167 h 5487"/>
                  <a:gd name="T2" fmla="*/ 0 w 190"/>
                  <a:gd name="T3" fmla="*/ 367 h 5487"/>
                  <a:gd name="T4" fmla="*/ 0 w 190"/>
                  <a:gd name="T5" fmla="*/ 547 h 5487"/>
                  <a:gd name="T6" fmla="*/ 0 w 190"/>
                  <a:gd name="T7" fmla="*/ 733 h 5487"/>
                  <a:gd name="T8" fmla="*/ 0 w 190"/>
                  <a:gd name="T9" fmla="*/ 933 h 5487"/>
                  <a:gd name="T10" fmla="*/ 0 w 190"/>
                  <a:gd name="T11" fmla="*/ 1113 h 5487"/>
                  <a:gd name="T12" fmla="*/ 0 w 190"/>
                  <a:gd name="T13" fmla="*/ 1300 h 5487"/>
                  <a:gd name="T14" fmla="*/ 0 w 190"/>
                  <a:gd name="T15" fmla="*/ 1500 h 5487"/>
                  <a:gd name="T16" fmla="*/ 0 w 190"/>
                  <a:gd name="T17" fmla="*/ 1680 h 5487"/>
                  <a:gd name="T18" fmla="*/ 0 w 190"/>
                  <a:gd name="T19" fmla="*/ 1867 h 5487"/>
                  <a:gd name="T20" fmla="*/ 0 w 190"/>
                  <a:gd name="T21" fmla="*/ 2067 h 5487"/>
                  <a:gd name="T22" fmla="*/ 0 w 190"/>
                  <a:gd name="T23" fmla="*/ 2247 h 5487"/>
                  <a:gd name="T24" fmla="*/ 0 w 190"/>
                  <a:gd name="T25" fmla="*/ 2433 h 5487"/>
                  <a:gd name="T26" fmla="*/ 0 w 190"/>
                  <a:gd name="T27" fmla="*/ 2633 h 5487"/>
                  <a:gd name="T28" fmla="*/ 0 w 190"/>
                  <a:gd name="T29" fmla="*/ 2813 h 5487"/>
                  <a:gd name="T30" fmla="*/ 0 w 190"/>
                  <a:gd name="T31" fmla="*/ 3000 h 5487"/>
                  <a:gd name="T32" fmla="*/ 0 w 190"/>
                  <a:gd name="T33" fmla="*/ 3200 h 5487"/>
                  <a:gd name="T34" fmla="*/ 0 w 190"/>
                  <a:gd name="T35" fmla="*/ 3380 h 5487"/>
                  <a:gd name="T36" fmla="*/ 0 w 190"/>
                  <a:gd name="T37" fmla="*/ 3567 h 5487"/>
                  <a:gd name="T38" fmla="*/ 0 w 190"/>
                  <a:gd name="T39" fmla="*/ 3767 h 5487"/>
                  <a:gd name="T40" fmla="*/ 0 w 190"/>
                  <a:gd name="T41" fmla="*/ 3947 h 5487"/>
                  <a:gd name="T42" fmla="*/ 0 w 190"/>
                  <a:gd name="T43" fmla="*/ 4133 h 5487"/>
                  <a:gd name="T44" fmla="*/ 0 w 190"/>
                  <a:gd name="T45" fmla="*/ 4333 h 5487"/>
                  <a:gd name="T46" fmla="*/ 0 w 190"/>
                  <a:gd name="T47" fmla="*/ 4513 h 5487"/>
                  <a:gd name="T48" fmla="*/ 0 w 190"/>
                  <a:gd name="T49" fmla="*/ 4700 h 5487"/>
                  <a:gd name="T50" fmla="*/ 0 w 190"/>
                  <a:gd name="T51" fmla="*/ 4900 h 5487"/>
                  <a:gd name="T52" fmla="*/ 0 w 190"/>
                  <a:gd name="T53" fmla="*/ 5080 h 5487"/>
                  <a:gd name="T54" fmla="*/ 0 w 190"/>
                  <a:gd name="T55" fmla="*/ 5267 h 5487"/>
                  <a:gd name="T56" fmla="*/ 0 w 190"/>
                  <a:gd name="T57" fmla="*/ 5467 h 5487"/>
                  <a:gd name="T58" fmla="*/ 160 w 190"/>
                  <a:gd name="T59" fmla="*/ 5487 h 5487"/>
                  <a:gd name="T60" fmla="*/ 190 w 190"/>
                  <a:gd name="T61" fmla="*/ 5329 h 5487"/>
                  <a:gd name="T62" fmla="*/ 190 w 190"/>
                  <a:gd name="T63" fmla="*/ 5149 h 5487"/>
                  <a:gd name="T64" fmla="*/ 190 w 190"/>
                  <a:gd name="T65" fmla="*/ 4963 h 5487"/>
                  <a:gd name="T66" fmla="*/ 190 w 190"/>
                  <a:gd name="T67" fmla="*/ 4763 h 5487"/>
                  <a:gd name="T68" fmla="*/ 190 w 190"/>
                  <a:gd name="T69" fmla="*/ 4583 h 5487"/>
                  <a:gd name="T70" fmla="*/ 190 w 190"/>
                  <a:gd name="T71" fmla="*/ 4396 h 5487"/>
                  <a:gd name="T72" fmla="*/ 190 w 190"/>
                  <a:gd name="T73" fmla="*/ 4196 h 5487"/>
                  <a:gd name="T74" fmla="*/ 190 w 190"/>
                  <a:gd name="T75" fmla="*/ 4016 h 5487"/>
                  <a:gd name="T76" fmla="*/ 190 w 190"/>
                  <a:gd name="T77" fmla="*/ 3829 h 5487"/>
                  <a:gd name="T78" fmla="*/ 190 w 190"/>
                  <a:gd name="T79" fmla="*/ 3629 h 5487"/>
                  <a:gd name="T80" fmla="*/ 190 w 190"/>
                  <a:gd name="T81" fmla="*/ 3449 h 5487"/>
                  <a:gd name="T82" fmla="*/ 190 w 190"/>
                  <a:gd name="T83" fmla="*/ 3263 h 5487"/>
                  <a:gd name="T84" fmla="*/ 190 w 190"/>
                  <a:gd name="T85" fmla="*/ 3063 h 5487"/>
                  <a:gd name="T86" fmla="*/ 190 w 190"/>
                  <a:gd name="T87" fmla="*/ 2883 h 5487"/>
                  <a:gd name="T88" fmla="*/ 190 w 190"/>
                  <a:gd name="T89" fmla="*/ 2696 h 5487"/>
                  <a:gd name="T90" fmla="*/ 190 w 190"/>
                  <a:gd name="T91" fmla="*/ 2496 h 5487"/>
                  <a:gd name="T92" fmla="*/ 190 w 190"/>
                  <a:gd name="T93" fmla="*/ 2316 h 5487"/>
                  <a:gd name="T94" fmla="*/ 190 w 190"/>
                  <a:gd name="T95" fmla="*/ 2129 h 5487"/>
                  <a:gd name="T96" fmla="*/ 190 w 190"/>
                  <a:gd name="T97" fmla="*/ 1929 h 5487"/>
                  <a:gd name="T98" fmla="*/ 190 w 190"/>
                  <a:gd name="T99" fmla="*/ 1749 h 5487"/>
                  <a:gd name="T100" fmla="*/ 190 w 190"/>
                  <a:gd name="T101" fmla="*/ 1563 h 5487"/>
                  <a:gd name="T102" fmla="*/ 190 w 190"/>
                  <a:gd name="T103" fmla="*/ 1363 h 5487"/>
                  <a:gd name="T104" fmla="*/ 190 w 190"/>
                  <a:gd name="T105" fmla="*/ 1183 h 5487"/>
                  <a:gd name="T106" fmla="*/ 190 w 190"/>
                  <a:gd name="T107" fmla="*/ 996 h 5487"/>
                  <a:gd name="T108" fmla="*/ 190 w 190"/>
                  <a:gd name="T109" fmla="*/ 796 h 5487"/>
                  <a:gd name="T110" fmla="*/ 190 w 190"/>
                  <a:gd name="T111" fmla="*/ 616 h 5487"/>
                  <a:gd name="T112" fmla="*/ 190 w 190"/>
                  <a:gd name="T113" fmla="*/ 429 h 5487"/>
                  <a:gd name="T114" fmla="*/ 190 w 190"/>
                  <a:gd name="T115" fmla="*/ 229 h 5487"/>
                  <a:gd name="T116" fmla="*/ 190 w 190"/>
                  <a:gd name="T117" fmla="*/ 49 h 5487"/>
                  <a:gd name="T118" fmla="*/ 52 w 190"/>
                  <a:gd name="T119" fmla="*/ 0 h 5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 h="5487">
                    <a:moveTo>
                      <a:pt x="0" y="0"/>
                    </a:moveTo>
                    <a:lnTo>
                      <a:pt x="0" y="0"/>
                    </a:lnTo>
                    <a:lnTo>
                      <a:pt x="0" y="13"/>
                    </a:lnTo>
                    <a:moveTo>
                      <a:pt x="0" y="33"/>
                    </a:moveTo>
                    <a:lnTo>
                      <a:pt x="0" y="33"/>
                    </a:lnTo>
                    <a:lnTo>
                      <a:pt x="0" y="47"/>
                    </a:lnTo>
                    <a:moveTo>
                      <a:pt x="0" y="67"/>
                    </a:moveTo>
                    <a:lnTo>
                      <a:pt x="0" y="67"/>
                    </a:lnTo>
                    <a:lnTo>
                      <a:pt x="0" y="80"/>
                    </a:lnTo>
                    <a:moveTo>
                      <a:pt x="0" y="100"/>
                    </a:moveTo>
                    <a:lnTo>
                      <a:pt x="0" y="100"/>
                    </a:lnTo>
                    <a:lnTo>
                      <a:pt x="0" y="113"/>
                    </a:lnTo>
                    <a:moveTo>
                      <a:pt x="0" y="133"/>
                    </a:moveTo>
                    <a:lnTo>
                      <a:pt x="0" y="133"/>
                    </a:lnTo>
                    <a:lnTo>
                      <a:pt x="0" y="147"/>
                    </a:lnTo>
                    <a:moveTo>
                      <a:pt x="0" y="167"/>
                    </a:moveTo>
                    <a:lnTo>
                      <a:pt x="0" y="167"/>
                    </a:lnTo>
                    <a:lnTo>
                      <a:pt x="0" y="180"/>
                    </a:lnTo>
                    <a:moveTo>
                      <a:pt x="0" y="200"/>
                    </a:moveTo>
                    <a:lnTo>
                      <a:pt x="0" y="200"/>
                    </a:lnTo>
                    <a:lnTo>
                      <a:pt x="0" y="213"/>
                    </a:lnTo>
                    <a:moveTo>
                      <a:pt x="0" y="233"/>
                    </a:moveTo>
                    <a:lnTo>
                      <a:pt x="0" y="233"/>
                    </a:lnTo>
                    <a:lnTo>
                      <a:pt x="0" y="247"/>
                    </a:lnTo>
                    <a:moveTo>
                      <a:pt x="0" y="267"/>
                    </a:moveTo>
                    <a:lnTo>
                      <a:pt x="0" y="267"/>
                    </a:lnTo>
                    <a:lnTo>
                      <a:pt x="0" y="280"/>
                    </a:lnTo>
                    <a:moveTo>
                      <a:pt x="0" y="300"/>
                    </a:moveTo>
                    <a:lnTo>
                      <a:pt x="0" y="300"/>
                    </a:lnTo>
                    <a:lnTo>
                      <a:pt x="0" y="313"/>
                    </a:lnTo>
                    <a:moveTo>
                      <a:pt x="0" y="333"/>
                    </a:moveTo>
                    <a:lnTo>
                      <a:pt x="0" y="333"/>
                    </a:lnTo>
                    <a:lnTo>
                      <a:pt x="0" y="347"/>
                    </a:lnTo>
                    <a:moveTo>
                      <a:pt x="0" y="367"/>
                    </a:moveTo>
                    <a:lnTo>
                      <a:pt x="0" y="367"/>
                    </a:lnTo>
                    <a:lnTo>
                      <a:pt x="0" y="380"/>
                    </a:lnTo>
                    <a:moveTo>
                      <a:pt x="0" y="400"/>
                    </a:moveTo>
                    <a:lnTo>
                      <a:pt x="0" y="400"/>
                    </a:lnTo>
                    <a:lnTo>
                      <a:pt x="0" y="413"/>
                    </a:lnTo>
                    <a:moveTo>
                      <a:pt x="0" y="433"/>
                    </a:moveTo>
                    <a:lnTo>
                      <a:pt x="0" y="433"/>
                    </a:lnTo>
                    <a:lnTo>
                      <a:pt x="0" y="447"/>
                    </a:lnTo>
                    <a:moveTo>
                      <a:pt x="0" y="467"/>
                    </a:moveTo>
                    <a:lnTo>
                      <a:pt x="0" y="467"/>
                    </a:lnTo>
                    <a:lnTo>
                      <a:pt x="0" y="480"/>
                    </a:lnTo>
                    <a:moveTo>
                      <a:pt x="0" y="500"/>
                    </a:moveTo>
                    <a:lnTo>
                      <a:pt x="0" y="500"/>
                    </a:lnTo>
                    <a:lnTo>
                      <a:pt x="0" y="513"/>
                    </a:lnTo>
                    <a:moveTo>
                      <a:pt x="0" y="533"/>
                    </a:moveTo>
                    <a:lnTo>
                      <a:pt x="0" y="533"/>
                    </a:lnTo>
                    <a:lnTo>
                      <a:pt x="0" y="547"/>
                    </a:lnTo>
                    <a:moveTo>
                      <a:pt x="0" y="567"/>
                    </a:moveTo>
                    <a:lnTo>
                      <a:pt x="0" y="567"/>
                    </a:lnTo>
                    <a:lnTo>
                      <a:pt x="0" y="580"/>
                    </a:lnTo>
                    <a:moveTo>
                      <a:pt x="0" y="600"/>
                    </a:moveTo>
                    <a:lnTo>
                      <a:pt x="0" y="600"/>
                    </a:lnTo>
                    <a:lnTo>
                      <a:pt x="0" y="613"/>
                    </a:lnTo>
                    <a:moveTo>
                      <a:pt x="0" y="633"/>
                    </a:moveTo>
                    <a:lnTo>
                      <a:pt x="0" y="633"/>
                    </a:lnTo>
                    <a:lnTo>
                      <a:pt x="0" y="647"/>
                    </a:lnTo>
                    <a:moveTo>
                      <a:pt x="0" y="667"/>
                    </a:moveTo>
                    <a:lnTo>
                      <a:pt x="0" y="667"/>
                    </a:lnTo>
                    <a:lnTo>
                      <a:pt x="0" y="680"/>
                    </a:lnTo>
                    <a:moveTo>
                      <a:pt x="0" y="700"/>
                    </a:moveTo>
                    <a:lnTo>
                      <a:pt x="0" y="700"/>
                    </a:lnTo>
                    <a:lnTo>
                      <a:pt x="0" y="713"/>
                    </a:lnTo>
                    <a:moveTo>
                      <a:pt x="0" y="733"/>
                    </a:moveTo>
                    <a:lnTo>
                      <a:pt x="0" y="733"/>
                    </a:lnTo>
                    <a:lnTo>
                      <a:pt x="0" y="747"/>
                    </a:lnTo>
                    <a:moveTo>
                      <a:pt x="0" y="767"/>
                    </a:moveTo>
                    <a:lnTo>
                      <a:pt x="0" y="767"/>
                    </a:lnTo>
                    <a:lnTo>
                      <a:pt x="0" y="780"/>
                    </a:lnTo>
                    <a:moveTo>
                      <a:pt x="0" y="800"/>
                    </a:moveTo>
                    <a:lnTo>
                      <a:pt x="0" y="800"/>
                    </a:lnTo>
                    <a:lnTo>
                      <a:pt x="0" y="813"/>
                    </a:lnTo>
                    <a:moveTo>
                      <a:pt x="0" y="833"/>
                    </a:moveTo>
                    <a:lnTo>
                      <a:pt x="0" y="833"/>
                    </a:lnTo>
                    <a:lnTo>
                      <a:pt x="0" y="847"/>
                    </a:lnTo>
                    <a:moveTo>
                      <a:pt x="0" y="867"/>
                    </a:moveTo>
                    <a:lnTo>
                      <a:pt x="0" y="867"/>
                    </a:lnTo>
                    <a:lnTo>
                      <a:pt x="0" y="880"/>
                    </a:lnTo>
                    <a:moveTo>
                      <a:pt x="0" y="900"/>
                    </a:moveTo>
                    <a:lnTo>
                      <a:pt x="0" y="900"/>
                    </a:lnTo>
                    <a:lnTo>
                      <a:pt x="0" y="913"/>
                    </a:lnTo>
                    <a:moveTo>
                      <a:pt x="0" y="933"/>
                    </a:moveTo>
                    <a:lnTo>
                      <a:pt x="0" y="933"/>
                    </a:lnTo>
                    <a:lnTo>
                      <a:pt x="0" y="947"/>
                    </a:lnTo>
                    <a:moveTo>
                      <a:pt x="0" y="967"/>
                    </a:moveTo>
                    <a:lnTo>
                      <a:pt x="0" y="967"/>
                    </a:lnTo>
                    <a:lnTo>
                      <a:pt x="0" y="980"/>
                    </a:lnTo>
                    <a:moveTo>
                      <a:pt x="0" y="1000"/>
                    </a:moveTo>
                    <a:lnTo>
                      <a:pt x="0" y="1000"/>
                    </a:lnTo>
                    <a:lnTo>
                      <a:pt x="0" y="1013"/>
                    </a:lnTo>
                    <a:moveTo>
                      <a:pt x="0" y="1033"/>
                    </a:moveTo>
                    <a:lnTo>
                      <a:pt x="0" y="1033"/>
                    </a:lnTo>
                    <a:lnTo>
                      <a:pt x="0" y="1047"/>
                    </a:lnTo>
                    <a:moveTo>
                      <a:pt x="0" y="1067"/>
                    </a:moveTo>
                    <a:lnTo>
                      <a:pt x="0" y="1067"/>
                    </a:lnTo>
                    <a:lnTo>
                      <a:pt x="0" y="1080"/>
                    </a:lnTo>
                    <a:moveTo>
                      <a:pt x="0" y="1100"/>
                    </a:moveTo>
                    <a:lnTo>
                      <a:pt x="0" y="1100"/>
                    </a:lnTo>
                    <a:lnTo>
                      <a:pt x="0" y="1113"/>
                    </a:lnTo>
                    <a:moveTo>
                      <a:pt x="0" y="1133"/>
                    </a:moveTo>
                    <a:lnTo>
                      <a:pt x="0" y="1133"/>
                    </a:lnTo>
                    <a:lnTo>
                      <a:pt x="0" y="1147"/>
                    </a:lnTo>
                    <a:moveTo>
                      <a:pt x="0" y="1167"/>
                    </a:moveTo>
                    <a:lnTo>
                      <a:pt x="0" y="1167"/>
                    </a:lnTo>
                    <a:lnTo>
                      <a:pt x="0" y="1180"/>
                    </a:lnTo>
                    <a:moveTo>
                      <a:pt x="0" y="1200"/>
                    </a:moveTo>
                    <a:lnTo>
                      <a:pt x="0" y="1200"/>
                    </a:lnTo>
                    <a:lnTo>
                      <a:pt x="0" y="1213"/>
                    </a:lnTo>
                    <a:moveTo>
                      <a:pt x="0" y="1233"/>
                    </a:moveTo>
                    <a:lnTo>
                      <a:pt x="0" y="1233"/>
                    </a:lnTo>
                    <a:lnTo>
                      <a:pt x="0" y="1247"/>
                    </a:lnTo>
                    <a:moveTo>
                      <a:pt x="0" y="1267"/>
                    </a:moveTo>
                    <a:lnTo>
                      <a:pt x="0" y="1267"/>
                    </a:lnTo>
                    <a:lnTo>
                      <a:pt x="0" y="1280"/>
                    </a:lnTo>
                    <a:moveTo>
                      <a:pt x="0" y="1300"/>
                    </a:moveTo>
                    <a:lnTo>
                      <a:pt x="0" y="1300"/>
                    </a:lnTo>
                    <a:lnTo>
                      <a:pt x="0" y="1313"/>
                    </a:lnTo>
                    <a:moveTo>
                      <a:pt x="0" y="1333"/>
                    </a:moveTo>
                    <a:lnTo>
                      <a:pt x="0" y="1333"/>
                    </a:lnTo>
                    <a:lnTo>
                      <a:pt x="0" y="1347"/>
                    </a:lnTo>
                    <a:moveTo>
                      <a:pt x="0" y="1367"/>
                    </a:moveTo>
                    <a:lnTo>
                      <a:pt x="0" y="1367"/>
                    </a:lnTo>
                    <a:lnTo>
                      <a:pt x="0" y="1380"/>
                    </a:lnTo>
                    <a:moveTo>
                      <a:pt x="0" y="1400"/>
                    </a:moveTo>
                    <a:lnTo>
                      <a:pt x="0" y="1400"/>
                    </a:lnTo>
                    <a:lnTo>
                      <a:pt x="0" y="1413"/>
                    </a:lnTo>
                    <a:moveTo>
                      <a:pt x="0" y="1433"/>
                    </a:moveTo>
                    <a:lnTo>
                      <a:pt x="0" y="1433"/>
                    </a:lnTo>
                    <a:lnTo>
                      <a:pt x="0" y="1447"/>
                    </a:lnTo>
                    <a:moveTo>
                      <a:pt x="0" y="1467"/>
                    </a:moveTo>
                    <a:lnTo>
                      <a:pt x="0" y="1467"/>
                    </a:lnTo>
                    <a:lnTo>
                      <a:pt x="0" y="1480"/>
                    </a:lnTo>
                    <a:moveTo>
                      <a:pt x="0" y="1500"/>
                    </a:moveTo>
                    <a:lnTo>
                      <a:pt x="0" y="1500"/>
                    </a:lnTo>
                    <a:lnTo>
                      <a:pt x="0" y="1513"/>
                    </a:lnTo>
                    <a:moveTo>
                      <a:pt x="0" y="1533"/>
                    </a:moveTo>
                    <a:lnTo>
                      <a:pt x="0" y="1533"/>
                    </a:lnTo>
                    <a:lnTo>
                      <a:pt x="0" y="1547"/>
                    </a:lnTo>
                    <a:moveTo>
                      <a:pt x="0" y="1567"/>
                    </a:moveTo>
                    <a:lnTo>
                      <a:pt x="0" y="1567"/>
                    </a:lnTo>
                    <a:lnTo>
                      <a:pt x="0" y="1580"/>
                    </a:lnTo>
                    <a:moveTo>
                      <a:pt x="0" y="1600"/>
                    </a:moveTo>
                    <a:lnTo>
                      <a:pt x="0" y="1600"/>
                    </a:lnTo>
                    <a:lnTo>
                      <a:pt x="0" y="1613"/>
                    </a:lnTo>
                    <a:moveTo>
                      <a:pt x="0" y="1633"/>
                    </a:moveTo>
                    <a:lnTo>
                      <a:pt x="0" y="1633"/>
                    </a:lnTo>
                    <a:lnTo>
                      <a:pt x="0" y="1647"/>
                    </a:lnTo>
                    <a:moveTo>
                      <a:pt x="0" y="1667"/>
                    </a:moveTo>
                    <a:lnTo>
                      <a:pt x="0" y="1667"/>
                    </a:lnTo>
                    <a:lnTo>
                      <a:pt x="0" y="1680"/>
                    </a:lnTo>
                    <a:moveTo>
                      <a:pt x="0" y="1700"/>
                    </a:moveTo>
                    <a:lnTo>
                      <a:pt x="0" y="1700"/>
                    </a:lnTo>
                    <a:lnTo>
                      <a:pt x="0" y="1713"/>
                    </a:lnTo>
                    <a:moveTo>
                      <a:pt x="0" y="1733"/>
                    </a:moveTo>
                    <a:lnTo>
                      <a:pt x="0" y="1733"/>
                    </a:lnTo>
                    <a:lnTo>
                      <a:pt x="0" y="1747"/>
                    </a:lnTo>
                    <a:moveTo>
                      <a:pt x="0" y="1767"/>
                    </a:moveTo>
                    <a:lnTo>
                      <a:pt x="0" y="1767"/>
                    </a:lnTo>
                    <a:lnTo>
                      <a:pt x="0" y="1780"/>
                    </a:lnTo>
                    <a:moveTo>
                      <a:pt x="0" y="1800"/>
                    </a:moveTo>
                    <a:lnTo>
                      <a:pt x="0" y="1800"/>
                    </a:lnTo>
                    <a:lnTo>
                      <a:pt x="0" y="1813"/>
                    </a:lnTo>
                    <a:moveTo>
                      <a:pt x="0" y="1833"/>
                    </a:moveTo>
                    <a:lnTo>
                      <a:pt x="0" y="1833"/>
                    </a:lnTo>
                    <a:lnTo>
                      <a:pt x="0" y="1847"/>
                    </a:lnTo>
                    <a:moveTo>
                      <a:pt x="0" y="1867"/>
                    </a:moveTo>
                    <a:lnTo>
                      <a:pt x="0" y="1867"/>
                    </a:lnTo>
                    <a:lnTo>
                      <a:pt x="0" y="1880"/>
                    </a:lnTo>
                    <a:moveTo>
                      <a:pt x="0" y="1900"/>
                    </a:moveTo>
                    <a:lnTo>
                      <a:pt x="0" y="1900"/>
                    </a:lnTo>
                    <a:lnTo>
                      <a:pt x="0" y="1913"/>
                    </a:lnTo>
                    <a:moveTo>
                      <a:pt x="0" y="1933"/>
                    </a:moveTo>
                    <a:lnTo>
                      <a:pt x="0" y="1933"/>
                    </a:lnTo>
                    <a:lnTo>
                      <a:pt x="0" y="1947"/>
                    </a:lnTo>
                    <a:moveTo>
                      <a:pt x="0" y="1967"/>
                    </a:moveTo>
                    <a:lnTo>
                      <a:pt x="0" y="1967"/>
                    </a:lnTo>
                    <a:lnTo>
                      <a:pt x="0" y="1980"/>
                    </a:lnTo>
                    <a:moveTo>
                      <a:pt x="0" y="2000"/>
                    </a:moveTo>
                    <a:lnTo>
                      <a:pt x="0" y="2000"/>
                    </a:lnTo>
                    <a:lnTo>
                      <a:pt x="0" y="2013"/>
                    </a:lnTo>
                    <a:moveTo>
                      <a:pt x="0" y="2033"/>
                    </a:moveTo>
                    <a:lnTo>
                      <a:pt x="0" y="2033"/>
                    </a:lnTo>
                    <a:lnTo>
                      <a:pt x="0" y="2047"/>
                    </a:lnTo>
                    <a:moveTo>
                      <a:pt x="0" y="2067"/>
                    </a:moveTo>
                    <a:lnTo>
                      <a:pt x="0" y="2067"/>
                    </a:lnTo>
                    <a:lnTo>
                      <a:pt x="0" y="2080"/>
                    </a:lnTo>
                    <a:moveTo>
                      <a:pt x="0" y="2100"/>
                    </a:moveTo>
                    <a:lnTo>
                      <a:pt x="0" y="2100"/>
                    </a:lnTo>
                    <a:lnTo>
                      <a:pt x="0" y="2113"/>
                    </a:lnTo>
                    <a:moveTo>
                      <a:pt x="0" y="2133"/>
                    </a:moveTo>
                    <a:lnTo>
                      <a:pt x="0" y="2133"/>
                    </a:lnTo>
                    <a:lnTo>
                      <a:pt x="0" y="2147"/>
                    </a:lnTo>
                    <a:moveTo>
                      <a:pt x="0" y="2167"/>
                    </a:moveTo>
                    <a:lnTo>
                      <a:pt x="0" y="2167"/>
                    </a:lnTo>
                    <a:lnTo>
                      <a:pt x="0" y="2180"/>
                    </a:lnTo>
                    <a:moveTo>
                      <a:pt x="0" y="2200"/>
                    </a:moveTo>
                    <a:lnTo>
                      <a:pt x="0" y="2200"/>
                    </a:lnTo>
                    <a:lnTo>
                      <a:pt x="0" y="2213"/>
                    </a:lnTo>
                    <a:moveTo>
                      <a:pt x="0" y="2233"/>
                    </a:moveTo>
                    <a:lnTo>
                      <a:pt x="0" y="2233"/>
                    </a:lnTo>
                    <a:lnTo>
                      <a:pt x="0" y="2247"/>
                    </a:lnTo>
                    <a:moveTo>
                      <a:pt x="0" y="2267"/>
                    </a:moveTo>
                    <a:lnTo>
                      <a:pt x="0" y="2267"/>
                    </a:lnTo>
                    <a:lnTo>
                      <a:pt x="0" y="2280"/>
                    </a:lnTo>
                    <a:moveTo>
                      <a:pt x="0" y="2300"/>
                    </a:moveTo>
                    <a:lnTo>
                      <a:pt x="0" y="2300"/>
                    </a:lnTo>
                    <a:lnTo>
                      <a:pt x="0" y="2313"/>
                    </a:lnTo>
                    <a:moveTo>
                      <a:pt x="0" y="2333"/>
                    </a:moveTo>
                    <a:lnTo>
                      <a:pt x="0" y="2333"/>
                    </a:lnTo>
                    <a:lnTo>
                      <a:pt x="0" y="2347"/>
                    </a:lnTo>
                    <a:moveTo>
                      <a:pt x="0" y="2367"/>
                    </a:moveTo>
                    <a:lnTo>
                      <a:pt x="0" y="2367"/>
                    </a:lnTo>
                    <a:lnTo>
                      <a:pt x="0" y="2380"/>
                    </a:lnTo>
                    <a:moveTo>
                      <a:pt x="0" y="2400"/>
                    </a:moveTo>
                    <a:lnTo>
                      <a:pt x="0" y="2400"/>
                    </a:lnTo>
                    <a:lnTo>
                      <a:pt x="0" y="2413"/>
                    </a:lnTo>
                    <a:moveTo>
                      <a:pt x="0" y="2433"/>
                    </a:moveTo>
                    <a:lnTo>
                      <a:pt x="0" y="2433"/>
                    </a:lnTo>
                    <a:lnTo>
                      <a:pt x="0" y="2447"/>
                    </a:lnTo>
                    <a:moveTo>
                      <a:pt x="0" y="2467"/>
                    </a:moveTo>
                    <a:lnTo>
                      <a:pt x="0" y="2467"/>
                    </a:lnTo>
                    <a:lnTo>
                      <a:pt x="0" y="2480"/>
                    </a:lnTo>
                    <a:moveTo>
                      <a:pt x="0" y="2500"/>
                    </a:moveTo>
                    <a:lnTo>
                      <a:pt x="0" y="2500"/>
                    </a:lnTo>
                    <a:lnTo>
                      <a:pt x="0" y="2513"/>
                    </a:lnTo>
                    <a:moveTo>
                      <a:pt x="0" y="2533"/>
                    </a:moveTo>
                    <a:lnTo>
                      <a:pt x="0" y="2533"/>
                    </a:lnTo>
                    <a:lnTo>
                      <a:pt x="0" y="2547"/>
                    </a:lnTo>
                    <a:moveTo>
                      <a:pt x="0" y="2567"/>
                    </a:moveTo>
                    <a:lnTo>
                      <a:pt x="0" y="2567"/>
                    </a:lnTo>
                    <a:lnTo>
                      <a:pt x="0" y="2580"/>
                    </a:lnTo>
                    <a:moveTo>
                      <a:pt x="0" y="2600"/>
                    </a:moveTo>
                    <a:lnTo>
                      <a:pt x="0" y="2600"/>
                    </a:lnTo>
                    <a:lnTo>
                      <a:pt x="0" y="2613"/>
                    </a:lnTo>
                    <a:moveTo>
                      <a:pt x="0" y="2633"/>
                    </a:moveTo>
                    <a:lnTo>
                      <a:pt x="0" y="2633"/>
                    </a:lnTo>
                    <a:lnTo>
                      <a:pt x="0" y="2647"/>
                    </a:lnTo>
                    <a:moveTo>
                      <a:pt x="0" y="2667"/>
                    </a:moveTo>
                    <a:lnTo>
                      <a:pt x="0" y="2667"/>
                    </a:lnTo>
                    <a:lnTo>
                      <a:pt x="0" y="2680"/>
                    </a:lnTo>
                    <a:moveTo>
                      <a:pt x="0" y="2700"/>
                    </a:moveTo>
                    <a:lnTo>
                      <a:pt x="0" y="2700"/>
                    </a:lnTo>
                    <a:lnTo>
                      <a:pt x="0" y="2713"/>
                    </a:lnTo>
                    <a:moveTo>
                      <a:pt x="0" y="2733"/>
                    </a:moveTo>
                    <a:lnTo>
                      <a:pt x="0" y="2733"/>
                    </a:lnTo>
                    <a:lnTo>
                      <a:pt x="0" y="2747"/>
                    </a:lnTo>
                    <a:moveTo>
                      <a:pt x="0" y="2767"/>
                    </a:moveTo>
                    <a:lnTo>
                      <a:pt x="0" y="2767"/>
                    </a:lnTo>
                    <a:lnTo>
                      <a:pt x="0" y="2780"/>
                    </a:lnTo>
                    <a:moveTo>
                      <a:pt x="0" y="2800"/>
                    </a:moveTo>
                    <a:lnTo>
                      <a:pt x="0" y="2800"/>
                    </a:lnTo>
                    <a:lnTo>
                      <a:pt x="0" y="2813"/>
                    </a:lnTo>
                    <a:moveTo>
                      <a:pt x="0" y="2833"/>
                    </a:moveTo>
                    <a:lnTo>
                      <a:pt x="0" y="2833"/>
                    </a:lnTo>
                    <a:lnTo>
                      <a:pt x="0" y="2847"/>
                    </a:lnTo>
                    <a:moveTo>
                      <a:pt x="0" y="2867"/>
                    </a:moveTo>
                    <a:lnTo>
                      <a:pt x="0" y="2867"/>
                    </a:lnTo>
                    <a:lnTo>
                      <a:pt x="0" y="2880"/>
                    </a:lnTo>
                    <a:moveTo>
                      <a:pt x="0" y="2900"/>
                    </a:moveTo>
                    <a:lnTo>
                      <a:pt x="0" y="2900"/>
                    </a:lnTo>
                    <a:lnTo>
                      <a:pt x="0" y="2913"/>
                    </a:lnTo>
                    <a:moveTo>
                      <a:pt x="0" y="2933"/>
                    </a:moveTo>
                    <a:lnTo>
                      <a:pt x="0" y="2933"/>
                    </a:lnTo>
                    <a:lnTo>
                      <a:pt x="0" y="2947"/>
                    </a:lnTo>
                    <a:moveTo>
                      <a:pt x="0" y="2967"/>
                    </a:moveTo>
                    <a:lnTo>
                      <a:pt x="0" y="2967"/>
                    </a:lnTo>
                    <a:lnTo>
                      <a:pt x="0" y="2980"/>
                    </a:lnTo>
                    <a:moveTo>
                      <a:pt x="0" y="3000"/>
                    </a:moveTo>
                    <a:lnTo>
                      <a:pt x="0" y="3000"/>
                    </a:lnTo>
                    <a:lnTo>
                      <a:pt x="0" y="3013"/>
                    </a:lnTo>
                    <a:moveTo>
                      <a:pt x="0" y="3033"/>
                    </a:moveTo>
                    <a:lnTo>
                      <a:pt x="0" y="3033"/>
                    </a:lnTo>
                    <a:lnTo>
                      <a:pt x="0" y="3047"/>
                    </a:lnTo>
                    <a:moveTo>
                      <a:pt x="0" y="3067"/>
                    </a:moveTo>
                    <a:lnTo>
                      <a:pt x="0" y="3067"/>
                    </a:lnTo>
                    <a:lnTo>
                      <a:pt x="0" y="3080"/>
                    </a:lnTo>
                    <a:moveTo>
                      <a:pt x="0" y="3100"/>
                    </a:moveTo>
                    <a:lnTo>
                      <a:pt x="0" y="3100"/>
                    </a:lnTo>
                    <a:lnTo>
                      <a:pt x="0" y="3113"/>
                    </a:lnTo>
                    <a:moveTo>
                      <a:pt x="0" y="3133"/>
                    </a:moveTo>
                    <a:lnTo>
                      <a:pt x="0" y="3133"/>
                    </a:lnTo>
                    <a:lnTo>
                      <a:pt x="0" y="3147"/>
                    </a:lnTo>
                    <a:moveTo>
                      <a:pt x="0" y="3167"/>
                    </a:moveTo>
                    <a:lnTo>
                      <a:pt x="0" y="3167"/>
                    </a:lnTo>
                    <a:lnTo>
                      <a:pt x="0" y="3180"/>
                    </a:lnTo>
                    <a:moveTo>
                      <a:pt x="0" y="3200"/>
                    </a:moveTo>
                    <a:lnTo>
                      <a:pt x="0" y="3200"/>
                    </a:lnTo>
                    <a:lnTo>
                      <a:pt x="0" y="3213"/>
                    </a:lnTo>
                    <a:moveTo>
                      <a:pt x="0" y="3233"/>
                    </a:moveTo>
                    <a:lnTo>
                      <a:pt x="0" y="3233"/>
                    </a:lnTo>
                    <a:lnTo>
                      <a:pt x="0" y="3247"/>
                    </a:lnTo>
                    <a:moveTo>
                      <a:pt x="0" y="3267"/>
                    </a:moveTo>
                    <a:lnTo>
                      <a:pt x="0" y="3267"/>
                    </a:lnTo>
                    <a:lnTo>
                      <a:pt x="0" y="3280"/>
                    </a:lnTo>
                    <a:moveTo>
                      <a:pt x="0" y="3300"/>
                    </a:moveTo>
                    <a:lnTo>
                      <a:pt x="0" y="3300"/>
                    </a:lnTo>
                    <a:lnTo>
                      <a:pt x="0" y="3313"/>
                    </a:lnTo>
                    <a:moveTo>
                      <a:pt x="0" y="3333"/>
                    </a:moveTo>
                    <a:lnTo>
                      <a:pt x="0" y="3333"/>
                    </a:lnTo>
                    <a:lnTo>
                      <a:pt x="0" y="3347"/>
                    </a:lnTo>
                    <a:moveTo>
                      <a:pt x="0" y="3367"/>
                    </a:moveTo>
                    <a:lnTo>
                      <a:pt x="0" y="3367"/>
                    </a:lnTo>
                    <a:lnTo>
                      <a:pt x="0" y="3380"/>
                    </a:lnTo>
                    <a:moveTo>
                      <a:pt x="0" y="3400"/>
                    </a:moveTo>
                    <a:lnTo>
                      <a:pt x="0" y="3400"/>
                    </a:lnTo>
                    <a:lnTo>
                      <a:pt x="0" y="3413"/>
                    </a:lnTo>
                    <a:moveTo>
                      <a:pt x="0" y="3433"/>
                    </a:moveTo>
                    <a:lnTo>
                      <a:pt x="0" y="3433"/>
                    </a:lnTo>
                    <a:lnTo>
                      <a:pt x="0" y="3447"/>
                    </a:lnTo>
                    <a:moveTo>
                      <a:pt x="0" y="3467"/>
                    </a:moveTo>
                    <a:lnTo>
                      <a:pt x="0" y="3467"/>
                    </a:lnTo>
                    <a:lnTo>
                      <a:pt x="0" y="3480"/>
                    </a:lnTo>
                    <a:moveTo>
                      <a:pt x="0" y="3500"/>
                    </a:moveTo>
                    <a:lnTo>
                      <a:pt x="0" y="3500"/>
                    </a:lnTo>
                    <a:lnTo>
                      <a:pt x="0" y="3513"/>
                    </a:lnTo>
                    <a:moveTo>
                      <a:pt x="0" y="3533"/>
                    </a:moveTo>
                    <a:lnTo>
                      <a:pt x="0" y="3533"/>
                    </a:lnTo>
                    <a:lnTo>
                      <a:pt x="0" y="3547"/>
                    </a:lnTo>
                    <a:moveTo>
                      <a:pt x="0" y="3567"/>
                    </a:moveTo>
                    <a:lnTo>
                      <a:pt x="0" y="3567"/>
                    </a:lnTo>
                    <a:lnTo>
                      <a:pt x="0" y="3580"/>
                    </a:lnTo>
                    <a:moveTo>
                      <a:pt x="0" y="3600"/>
                    </a:moveTo>
                    <a:lnTo>
                      <a:pt x="0" y="3600"/>
                    </a:lnTo>
                    <a:lnTo>
                      <a:pt x="0" y="3613"/>
                    </a:lnTo>
                    <a:moveTo>
                      <a:pt x="0" y="3633"/>
                    </a:moveTo>
                    <a:lnTo>
                      <a:pt x="0" y="3633"/>
                    </a:lnTo>
                    <a:lnTo>
                      <a:pt x="0" y="3647"/>
                    </a:lnTo>
                    <a:moveTo>
                      <a:pt x="0" y="3667"/>
                    </a:moveTo>
                    <a:lnTo>
                      <a:pt x="0" y="3667"/>
                    </a:lnTo>
                    <a:lnTo>
                      <a:pt x="0" y="3680"/>
                    </a:lnTo>
                    <a:moveTo>
                      <a:pt x="0" y="3700"/>
                    </a:moveTo>
                    <a:lnTo>
                      <a:pt x="0" y="3700"/>
                    </a:lnTo>
                    <a:lnTo>
                      <a:pt x="0" y="3713"/>
                    </a:lnTo>
                    <a:moveTo>
                      <a:pt x="0" y="3733"/>
                    </a:moveTo>
                    <a:lnTo>
                      <a:pt x="0" y="3733"/>
                    </a:lnTo>
                    <a:lnTo>
                      <a:pt x="0" y="3747"/>
                    </a:lnTo>
                    <a:moveTo>
                      <a:pt x="0" y="3767"/>
                    </a:moveTo>
                    <a:lnTo>
                      <a:pt x="0" y="3767"/>
                    </a:lnTo>
                    <a:lnTo>
                      <a:pt x="0" y="3780"/>
                    </a:lnTo>
                    <a:moveTo>
                      <a:pt x="0" y="3800"/>
                    </a:moveTo>
                    <a:lnTo>
                      <a:pt x="0" y="3800"/>
                    </a:lnTo>
                    <a:lnTo>
                      <a:pt x="0" y="3813"/>
                    </a:lnTo>
                    <a:moveTo>
                      <a:pt x="0" y="3833"/>
                    </a:moveTo>
                    <a:lnTo>
                      <a:pt x="0" y="3833"/>
                    </a:lnTo>
                    <a:lnTo>
                      <a:pt x="0" y="3847"/>
                    </a:lnTo>
                    <a:moveTo>
                      <a:pt x="0" y="3867"/>
                    </a:moveTo>
                    <a:lnTo>
                      <a:pt x="0" y="3867"/>
                    </a:lnTo>
                    <a:lnTo>
                      <a:pt x="0" y="3880"/>
                    </a:lnTo>
                    <a:moveTo>
                      <a:pt x="0" y="3900"/>
                    </a:moveTo>
                    <a:lnTo>
                      <a:pt x="0" y="3900"/>
                    </a:lnTo>
                    <a:lnTo>
                      <a:pt x="0" y="3913"/>
                    </a:lnTo>
                    <a:moveTo>
                      <a:pt x="0" y="3933"/>
                    </a:moveTo>
                    <a:lnTo>
                      <a:pt x="0" y="3933"/>
                    </a:lnTo>
                    <a:lnTo>
                      <a:pt x="0" y="3947"/>
                    </a:lnTo>
                    <a:moveTo>
                      <a:pt x="0" y="3967"/>
                    </a:moveTo>
                    <a:lnTo>
                      <a:pt x="0" y="3967"/>
                    </a:lnTo>
                    <a:lnTo>
                      <a:pt x="0" y="3980"/>
                    </a:lnTo>
                    <a:moveTo>
                      <a:pt x="0" y="4000"/>
                    </a:moveTo>
                    <a:lnTo>
                      <a:pt x="0" y="4000"/>
                    </a:lnTo>
                    <a:lnTo>
                      <a:pt x="0" y="4013"/>
                    </a:lnTo>
                    <a:moveTo>
                      <a:pt x="0" y="4033"/>
                    </a:moveTo>
                    <a:lnTo>
                      <a:pt x="0" y="4033"/>
                    </a:lnTo>
                    <a:lnTo>
                      <a:pt x="0" y="4047"/>
                    </a:lnTo>
                    <a:moveTo>
                      <a:pt x="0" y="4067"/>
                    </a:moveTo>
                    <a:lnTo>
                      <a:pt x="0" y="4067"/>
                    </a:lnTo>
                    <a:lnTo>
                      <a:pt x="0" y="4080"/>
                    </a:lnTo>
                    <a:moveTo>
                      <a:pt x="0" y="4100"/>
                    </a:moveTo>
                    <a:lnTo>
                      <a:pt x="0" y="4100"/>
                    </a:lnTo>
                    <a:lnTo>
                      <a:pt x="0" y="4113"/>
                    </a:lnTo>
                    <a:moveTo>
                      <a:pt x="0" y="4133"/>
                    </a:moveTo>
                    <a:lnTo>
                      <a:pt x="0" y="4133"/>
                    </a:lnTo>
                    <a:lnTo>
                      <a:pt x="0" y="4147"/>
                    </a:lnTo>
                    <a:moveTo>
                      <a:pt x="0" y="4167"/>
                    </a:moveTo>
                    <a:lnTo>
                      <a:pt x="0" y="4167"/>
                    </a:lnTo>
                    <a:lnTo>
                      <a:pt x="0" y="4180"/>
                    </a:lnTo>
                    <a:moveTo>
                      <a:pt x="0" y="4200"/>
                    </a:moveTo>
                    <a:lnTo>
                      <a:pt x="0" y="4200"/>
                    </a:lnTo>
                    <a:lnTo>
                      <a:pt x="0" y="4213"/>
                    </a:lnTo>
                    <a:moveTo>
                      <a:pt x="0" y="4233"/>
                    </a:moveTo>
                    <a:lnTo>
                      <a:pt x="0" y="4233"/>
                    </a:lnTo>
                    <a:lnTo>
                      <a:pt x="0" y="4247"/>
                    </a:lnTo>
                    <a:moveTo>
                      <a:pt x="0" y="4267"/>
                    </a:moveTo>
                    <a:lnTo>
                      <a:pt x="0" y="4267"/>
                    </a:lnTo>
                    <a:lnTo>
                      <a:pt x="0" y="4280"/>
                    </a:lnTo>
                    <a:moveTo>
                      <a:pt x="0" y="4300"/>
                    </a:moveTo>
                    <a:lnTo>
                      <a:pt x="0" y="4300"/>
                    </a:lnTo>
                    <a:lnTo>
                      <a:pt x="0" y="4313"/>
                    </a:lnTo>
                    <a:moveTo>
                      <a:pt x="0" y="4333"/>
                    </a:moveTo>
                    <a:lnTo>
                      <a:pt x="0" y="4333"/>
                    </a:lnTo>
                    <a:lnTo>
                      <a:pt x="0" y="4347"/>
                    </a:lnTo>
                    <a:moveTo>
                      <a:pt x="0" y="4367"/>
                    </a:moveTo>
                    <a:lnTo>
                      <a:pt x="0" y="4367"/>
                    </a:lnTo>
                    <a:lnTo>
                      <a:pt x="0" y="4380"/>
                    </a:lnTo>
                    <a:moveTo>
                      <a:pt x="0" y="4400"/>
                    </a:moveTo>
                    <a:lnTo>
                      <a:pt x="0" y="4400"/>
                    </a:lnTo>
                    <a:lnTo>
                      <a:pt x="0" y="4413"/>
                    </a:lnTo>
                    <a:moveTo>
                      <a:pt x="0" y="4433"/>
                    </a:moveTo>
                    <a:lnTo>
                      <a:pt x="0" y="4433"/>
                    </a:lnTo>
                    <a:lnTo>
                      <a:pt x="0" y="4447"/>
                    </a:lnTo>
                    <a:moveTo>
                      <a:pt x="0" y="4467"/>
                    </a:moveTo>
                    <a:lnTo>
                      <a:pt x="0" y="4467"/>
                    </a:lnTo>
                    <a:lnTo>
                      <a:pt x="0" y="4480"/>
                    </a:lnTo>
                    <a:moveTo>
                      <a:pt x="0" y="4500"/>
                    </a:moveTo>
                    <a:lnTo>
                      <a:pt x="0" y="4500"/>
                    </a:lnTo>
                    <a:lnTo>
                      <a:pt x="0" y="4513"/>
                    </a:lnTo>
                    <a:moveTo>
                      <a:pt x="0" y="4533"/>
                    </a:moveTo>
                    <a:lnTo>
                      <a:pt x="0" y="4533"/>
                    </a:lnTo>
                    <a:lnTo>
                      <a:pt x="0" y="4547"/>
                    </a:lnTo>
                    <a:moveTo>
                      <a:pt x="0" y="4567"/>
                    </a:moveTo>
                    <a:lnTo>
                      <a:pt x="0" y="4567"/>
                    </a:lnTo>
                    <a:lnTo>
                      <a:pt x="0" y="4580"/>
                    </a:lnTo>
                    <a:moveTo>
                      <a:pt x="0" y="4600"/>
                    </a:moveTo>
                    <a:lnTo>
                      <a:pt x="0" y="4600"/>
                    </a:lnTo>
                    <a:lnTo>
                      <a:pt x="0" y="4613"/>
                    </a:lnTo>
                    <a:moveTo>
                      <a:pt x="0" y="4633"/>
                    </a:moveTo>
                    <a:lnTo>
                      <a:pt x="0" y="4633"/>
                    </a:lnTo>
                    <a:lnTo>
                      <a:pt x="0" y="4647"/>
                    </a:lnTo>
                    <a:moveTo>
                      <a:pt x="0" y="4667"/>
                    </a:moveTo>
                    <a:lnTo>
                      <a:pt x="0" y="4667"/>
                    </a:lnTo>
                    <a:lnTo>
                      <a:pt x="0" y="4680"/>
                    </a:lnTo>
                    <a:moveTo>
                      <a:pt x="0" y="4700"/>
                    </a:moveTo>
                    <a:lnTo>
                      <a:pt x="0" y="4700"/>
                    </a:lnTo>
                    <a:lnTo>
                      <a:pt x="0" y="4713"/>
                    </a:lnTo>
                    <a:moveTo>
                      <a:pt x="0" y="4733"/>
                    </a:moveTo>
                    <a:lnTo>
                      <a:pt x="0" y="4733"/>
                    </a:lnTo>
                    <a:lnTo>
                      <a:pt x="0" y="4747"/>
                    </a:lnTo>
                    <a:moveTo>
                      <a:pt x="0" y="4767"/>
                    </a:moveTo>
                    <a:lnTo>
                      <a:pt x="0" y="4767"/>
                    </a:lnTo>
                    <a:lnTo>
                      <a:pt x="0" y="4780"/>
                    </a:lnTo>
                    <a:moveTo>
                      <a:pt x="0" y="4800"/>
                    </a:moveTo>
                    <a:lnTo>
                      <a:pt x="0" y="4800"/>
                    </a:lnTo>
                    <a:lnTo>
                      <a:pt x="0" y="4813"/>
                    </a:lnTo>
                    <a:moveTo>
                      <a:pt x="0" y="4833"/>
                    </a:moveTo>
                    <a:lnTo>
                      <a:pt x="0" y="4833"/>
                    </a:lnTo>
                    <a:lnTo>
                      <a:pt x="0" y="4847"/>
                    </a:lnTo>
                    <a:moveTo>
                      <a:pt x="0" y="4867"/>
                    </a:moveTo>
                    <a:lnTo>
                      <a:pt x="0" y="4867"/>
                    </a:lnTo>
                    <a:lnTo>
                      <a:pt x="0" y="4880"/>
                    </a:lnTo>
                    <a:moveTo>
                      <a:pt x="0" y="4900"/>
                    </a:moveTo>
                    <a:lnTo>
                      <a:pt x="0" y="4900"/>
                    </a:lnTo>
                    <a:lnTo>
                      <a:pt x="0" y="4913"/>
                    </a:lnTo>
                    <a:moveTo>
                      <a:pt x="0" y="4933"/>
                    </a:moveTo>
                    <a:lnTo>
                      <a:pt x="0" y="4933"/>
                    </a:lnTo>
                    <a:lnTo>
                      <a:pt x="0" y="4947"/>
                    </a:lnTo>
                    <a:moveTo>
                      <a:pt x="0" y="4967"/>
                    </a:moveTo>
                    <a:lnTo>
                      <a:pt x="0" y="4967"/>
                    </a:lnTo>
                    <a:lnTo>
                      <a:pt x="0" y="4980"/>
                    </a:lnTo>
                    <a:moveTo>
                      <a:pt x="0" y="5000"/>
                    </a:moveTo>
                    <a:lnTo>
                      <a:pt x="0" y="5000"/>
                    </a:lnTo>
                    <a:lnTo>
                      <a:pt x="0" y="5013"/>
                    </a:lnTo>
                    <a:moveTo>
                      <a:pt x="0" y="5033"/>
                    </a:moveTo>
                    <a:lnTo>
                      <a:pt x="0" y="5033"/>
                    </a:lnTo>
                    <a:lnTo>
                      <a:pt x="0" y="5047"/>
                    </a:lnTo>
                    <a:moveTo>
                      <a:pt x="0" y="5067"/>
                    </a:moveTo>
                    <a:lnTo>
                      <a:pt x="0" y="5067"/>
                    </a:lnTo>
                    <a:lnTo>
                      <a:pt x="0" y="5080"/>
                    </a:lnTo>
                    <a:moveTo>
                      <a:pt x="0" y="5100"/>
                    </a:moveTo>
                    <a:lnTo>
                      <a:pt x="0" y="5100"/>
                    </a:lnTo>
                    <a:lnTo>
                      <a:pt x="0" y="5113"/>
                    </a:lnTo>
                    <a:moveTo>
                      <a:pt x="0" y="5133"/>
                    </a:moveTo>
                    <a:lnTo>
                      <a:pt x="0" y="5133"/>
                    </a:lnTo>
                    <a:lnTo>
                      <a:pt x="0" y="5147"/>
                    </a:lnTo>
                    <a:moveTo>
                      <a:pt x="0" y="5167"/>
                    </a:moveTo>
                    <a:lnTo>
                      <a:pt x="0" y="5167"/>
                    </a:lnTo>
                    <a:lnTo>
                      <a:pt x="0" y="5180"/>
                    </a:lnTo>
                    <a:moveTo>
                      <a:pt x="0" y="5200"/>
                    </a:moveTo>
                    <a:lnTo>
                      <a:pt x="0" y="5200"/>
                    </a:lnTo>
                    <a:lnTo>
                      <a:pt x="0" y="5213"/>
                    </a:lnTo>
                    <a:moveTo>
                      <a:pt x="0" y="5233"/>
                    </a:moveTo>
                    <a:lnTo>
                      <a:pt x="0" y="5233"/>
                    </a:lnTo>
                    <a:lnTo>
                      <a:pt x="0" y="5247"/>
                    </a:lnTo>
                    <a:moveTo>
                      <a:pt x="0" y="5267"/>
                    </a:moveTo>
                    <a:lnTo>
                      <a:pt x="0" y="5267"/>
                    </a:lnTo>
                    <a:lnTo>
                      <a:pt x="0" y="5280"/>
                    </a:lnTo>
                    <a:moveTo>
                      <a:pt x="0" y="5300"/>
                    </a:moveTo>
                    <a:lnTo>
                      <a:pt x="0" y="5300"/>
                    </a:lnTo>
                    <a:lnTo>
                      <a:pt x="0" y="5313"/>
                    </a:lnTo>
                    <a:moveTo>
                      <a:pt x="0" y="5333"/>
                    </a:moveTo>
                    <a:lnTo>
                      <a:pt x="0" y="5333"/>
                    </a:lnTo>
                    <a:lnTo>
                      <a:pt x="0" y="5347"/>
                    </a:lnTo>
                    <a:moveTo>
                      <a:pt x="0" y="5367"/>
                    </a:moveTo>
                    <a:lnTo>
                      <a:pt x="0" y="5367"/>
                    </a:lnTo>
                    <a:lnTo>
                      <a:pt x="0" y="5380"/>
                    </a:lnTo>
                    <a:moveTo>
                      <a:pt x="0" y="5400"/>
                    </a:moveTo>
                    <a:lnTo>
                      <a:pt x="0" y="5400"/>
                    </a:lnTo>
                    <a:lnTo>
                      <a:pt x="0" y="5413"/>
                    </a:lnTo>
                    <a:moveTo>
                      <a:pt x="0" y="5433"/>
                    </a:moveTo>
                    <a:lnTo>
                      <a:pt x="0" y="5433"/>
                    </a:lnTo>
                    <a:lnTo>
                      <a:pt x="0" y="5447"/>
                    </a:lnTo>
                    <a:moveTo>
                      <a:pt x="0" y="5467"/>
                    </a:moveTo>
                    <a:lnTo>
                      <a:pt x="0" y="5467"/>
                    </a:lnTo>
                    <a:lnTo>
                      <a:pt x="0" y="5480"/>
                    </a:lnTo>
                    <a:moveTo>
                      <a:pt x="14" y="5487"/>
                    </a:moveTo>
                    <a:lnTo>
                      <a:pt x="14" y="5487"/>
                    </a:lnTo>
                    <a:lnTo>
                      <a:pt x="27" y="5487"/>
                    </a:lnTo>
                    <a:moveTo>
                      <a:pt x="47" y="5487"/>
                    </a:moveTo>
                    <a:lnTo>
                      <a:pt x="47" y="5487"/>
                    </a:lnTo>
                    <a:lnTo>
                      <a:pt x="60" y="5487"/>
                    </a:lnTo>
                    <a:moveTo>
                      <a:pt x="80" y="5487"/>
                    </a:moveTo>
                    <a:lnTo>
                      <a:pt x="80" y="5487"/>
                    </a:lnTo>
                    <a:lnTo>
                      <a:pt x="94" y="5487"/>
                    </a:lnTo>
                    <a:moveTo>
                      <a:pt x="114" y="5487"/>
                    </a:moveTo>
                    <a:lnTo>
                      <a:pt x="114" y="5487"/>
                    </a:lnTo>
                    <a:lnTo>
                      <a:pt x="127" y="5487"/>
                    </a:lnTo>
                    <a:moveTo>
                      <a:pt x="147" y="5487"/>
                    </a:moveTo>
                    <a:lnTo>
                      <a:pt x="147" y="5487"/>
                    </a:lnTo>
                    <a:lnTo>
                      <a:pt x="160" y="5487"/>
                    </a:lnTo>
                    <a:moveTo>
                      <a:pt x="180" y="5487"/>
                    </a:moveTo>
                    <a:lnTo>
                      <a:pt x="180" y="5487"/>
                    </a:lnTo>
                    <a:lnTo>
                      <a:pt x="190" y="5487"/>
                    </a:lnTo>
                    <a:lnTo>
                      <a:pt x="190" y="5483"/>
                    </a:lnTo>
                    <a:moveTo>
                      <a:pt x="190" y="5463"/>
                    </a:moveTo>
                    <a:lnTo>
                      <a:pt x="190" y="5463"/>
                    </a:lnTo>
                    <a:lnTo>
                      <a:pt x="190" y="5449"/>
                    </a:lnTo>
                    <a:moveTo>
                      <a:pt x="190" y="5429"/>
                    </a:moveTo>
                    <a:lnTo>
                      <a:pt x="190" y="5429"/>
                    </a:lnTo>
                    <a:lnTo>
                      <a:pt x="190" y="5416"/>
                    </a:lnTo>
                    <a:moveTo>
                      <a:pt x="190" y="5396"/>
                    </a:moveTo>
                    <a:lnTo>
                      <a:pt x="190" y="5396"/>
                    </a:lnTo>
                    <a:lnTo>
                      <a:pt x="190" y="5383"/>
                    </a:lnTo>
                    <a:moveTo>
                      <a:pt x="190" y="5363"/>
                    </a:moveTo>
                    <a:lnTo>
                      <a:pt x="190" y="5363"/>
                    </a:lnTo>
                    <a:lnTo>
                      <a:pt x="190" y="5349"/>
                    </a:lnTo>
                    <a:moveTo>
                      <a:pt x="190" y="5329"/>
                    </a:moveTo>
                    <a:lnTo>
                      <a:pt x="190" y="5329"/>
                    </a:lnTo>
                    <a:lnTo>
                      <a:pt x="190" y="5316"/>
                    </a:lnTo>
                    <a:moveTo>
                      <a:pt x="190" y="5296"/>
                    </a:moveTo>
                    <a:lnTo>
                      <a:pt x="190" y="5296"/>
                    </a:lnTo>
                    <a:lnTo>
                      <a:pt x="190" y="5283"/>
                    </a:lnTo>
                    <a:moveTo>
                      <a:pt x="190" y="5263"/>
                    </a:moveTo>
                    <a:lnTo>
                      <a:pt x="190" y="5263"/>
                    </a:lnTo>
                    <a:lnTo>
                      <a:pt x="190" y="5249"/>
                    </a:lnTo>
                    <a:moveTo>
                      <a:pt x="190" y="5229"/>
                    </a:moveTo>
                    <a:lnTo>
                      <a:pt x="190" y="5229"/>
                    </a:lnTo>
                    <a:lnTo>
                      <a:pt x="190" y="5216"/>
                    </a:lnTo>
                    <a:moveTo>
                      <a:pt x="190" y="5196"/>
                    </a:moveTo>
                    <a:lnTo>
                      <a:pt x="190" y="5196"/>
                    </a:lnTo>
                    <a:lnTo>
                      <a:pt x="190" y="5183"/>
                    </a:lnTo>
                    <a:moveTo>
                      <a:pt x="190" y="5163"/>
                    </a:moveTo>
                    <a:lnTo>
                      <a:pt x="190" y="5163"/>
                    </a:lnTo>
                    <a:lnTo>
                      <a:pt x="190" y="5149"/>
                    </a:lnTo>
                    <a:moveTo>
                      <a:pt x="190" y="5129"/>
                    </a:moveTo>
                    <a:lnTo>
                      <a:pt x="190" y="5129"/>
                    </a:lnTo>
                    <a:lnTo>
                      <a:pt x="190" y="5116"/>
                    </a:lnTo>
                    <a:moveTo>
                      <a:pt x="190" y="5096"/>
                    </a:moveTo>
                    <a:lnTo>
                      <a:pt x="190" y="5096"/>
                    </a:lnTo>
                    <a:lnTo>
                      <a:pt x="190" y="5083"/>
                    </a:lnTo>
                    <a:moveTo>
                      <a:pt x="190" y="5063"/>
                    </a:moveTo>
                    <a:lnTo>
                      <a:pt x="190" y="5063"/>
                    </a:lnTo>
                    <a:lnTo>
                      <a:pt x="190" y="5049"/>
                    </a:lnTo>
                    <a:moveTo>
                      <a:pt x="190" y="5029"/>
                    </a:moveTo>
                    <a:lnTo>
                      <a:pt x="190" y="5029"/>
                    </a:lnTo>
                    <a:lnTo>
                      <a:pt x="190" y="5016"/>
                    </a:lnTo>
                    <a:moveTo>
                      <a:pt x="190" y="4996"/>
                    </a:moveTo>
                    <a:lnTo>
                      <a:pt x="190" y="4996"/>
                    </a:lnTo>
                    <a:lnTo>
                      <a:pt x="190" y="4983"/>
                    </a:lnTo>
                    <a:moveTo>
                      <a:pt x="190" y="4963"/>
                    </a:moveTo>
                    <a:lnTo>
                      <a:pt x="190" y="4963"/>
                    </a:lnTo>
                    <a:lnTo>
                      <a:pt x="190" y="4949"/>
                    </a:lnTo>
                    <a:moveTo>
                      <a:pt x="190" y="4929"/>
                    </a:moveTo>
                    <a:lnTo>
                      <a:pt x="190" y="4929"/>
                    </a:lnTo>
                    <a:lnTo>
                      <a:pt x="190" y="4916"/>
                    </a:lnTo>
                    <a:moveTo>
                      <a:pt x="190" y="4896"/>
                    </a:moveTo>
                    <a:lnTo>
                      <a:pt x="190" y="4896"/>
                    </a:lnTo>
                    <a:lnTo>
                      <a:pt x="190" y="4883"/>
                    </a:lnTo>
                    <a:moveTo>
                      <a:pt x="190" y="4863"/>
                    </a:moveTo>
                    <a:lnTo>
                      <a:pt x="190" y="4863"/>
                    </a:lnTo>
                    <a:lnTo>
                      <a:pt x="190" y="4849"/>
                    </a:lnTo>
                    <a:moveTo>
                      <a:pt x="190" y="4829"/>
                    </a:moveTo>
                    <a:lnTo>
                      <a:pt x="190" y="4829"/>
                    </a:lnTo>
                    <a:lnTo>
                      <a:pt x="190" y="4816"/>
                    </a:lnTo>
                    <a:moveTo>
                      <a:pt x="190" y="4796"/>
                    </a:moveTo>
                    <a:lnTo>
                      <a:pt x="190" y="4796"/>
                    </a:lnTo>
                    <a:lnTo>
                      <a:pt x="190" y="4783"/>
                    </a:lnTo>
                    <a:moveTo>
                      <a:pt x="190" y="4763"/>
                    </a:moveTo>
                    <a:lnTo>
                      <a:pt x="190" y="4763"/>
                    </a:lnTo>
                    <a:lnTo>
                      <a:pt x="190" y="4749"/>
                    </a:lnTo>
                    <a:moveTo>
                      <a:pt x="190" y="4729"/>
                    </a:moveTo>
                    <a:lnTo>
                      <a:pt x="190" y="4729"/>
                    </a:lnTo>
                    <a:lnTo>
                      <a:pt x="190" y="4716"/>
                    </a:lnTo>
                    <a:moveTo>
                      <a:pt x="190" y="4696"/>
                    </a:moveTo>
                    <a:lnTo>
                      <a:pt x="190" y="4696"/>
                    </a:lnTo>
                    <a:lnTo>
                      <a:pt x="190" y="4683"/>
                    </a:lnTo>
                    <a:moveTo>
                      <a:pt x="190" y="4663"/>
                    </a:moveTo>
                    <a:lnTo>
                      <a:pt x="190" y="4663"/>
                    </a:lnTo>
                    <a:lnTo>
                      <a:pt x="190" y="4649"/>
                    </a:lnTo>
                    <a:moveTo>
                      <a:pt x="190" y="4629"/>
                    </a:moveTo>
                    <a:lnTo>
                      <a:pt x="190" y="4629"/>
                    </a:lnTo>
                    <a:lnTo>
                      <a:pt x="190" y="4616"/>
                    </a:lnTo>
                    <a:moveTo>
                      <a:pt x="190" y="4596"/>
                    </a:moveTo>
                    <a:lnTo>
                      <a:pt x="190" y="4596"/>
                    </a:lnTo>
                    <a:lnTo>
                      <a:pt x="190" y="4583"/>
                    </a:lnTo>
                    <a:moveTo>
                      <a:pt x="190" y="4563"/>
                    </a:moveTo>
                    <a:lnTo>
                      <a:pt x="190" y="4563"/>
                    </a:lnTo>
                    <a:lnTo>
                      <a:pt x="190" y="4549"/>
                    </a:lnTo>
                    <a:moveTo>
                      <a:pt x="190" y="4529"/>
                    </a:moveTo>
                    <a:lnTo>
                      <a:pt x="190" y="4529"/>
                    </a:lnTo>
                    <a:lnTo>
                      <a:pt x="190" y="4516"/>
                    </a:lnTo>
                    <a:moveTo>
                      <a:pt x="190" y="4496"/>
                    </a:moveTo>
                    <a:lnTo>
                      <a:pt x="190" y="4496"/>
                    </a:lnTo>
                    <a:lnTo>
                      <a:pt x="190" y="4483"/>
                    </a:lnTo>
                    <a:moveTo>
                      <a:pt x="190" y="4463"/>
                    </a:moveTo>
                    <a:lnTo>
                      <a:pt x="190" y="4463"/>
                    </a:lnTo>
                    <a:lnTo>
                      <a:pt x="190" y="4449"/>
                    </a:lnTo>
                    <a:moveTo>
                      <a:pt x="190" y="4429"/>
                    </a:moveTo>
                    <a:lnTo>
                      <a:pt x="190" y="4429"/>
                    </a:lnTo>
                    <a:lnTo>
                      <a:pt x="190" y="4416"/>
                    </a:lnTo>
                    <a:moveTo>
                      <a:pt x="190" y="4396"/>
                    </a:moveTo>
                    <a:lnTo>
                      <a:pt x="190" y="4396"/>
                    </a:lnTo>
                    <a:lnTo>
                      <a:pt x="190" y="4383"/>
                    </a:lnTo>
                    <a:moveTo>
                      <a:pt x="190" y="4363"/>
                    </a:moveTo>
                    <a:lnTo>
                      <a:pt x="190" y="4363"/>
                    </a:lnTo>
                    <a:lnTo>
                      <a:pt x="190" y="4349"/>
                    </a:lnTo>
                    <a:moveTo>
                      <a:pt x="190" y="4329"/>
                    </a:moveTo>
                    <a:lnTo>
                      <a:pt x="190" y="4329"/>
                    </a:lnTo>
                    <a:lnTo>
                      <a:pt x="190" y="4316"/>
                    </a:lnTo>
                    <a:moveTo>
                      <a:pt x="190" y="4296"/>
                    </a:moveTo>
                    <a:lnTo>
                      <a:pt x="190" y="4296"/>
                    </a:lnTo>
                    <a:lnTo>
                      <a:pt x="190" y="4283"/>
                    </a:lnTo>
                    <a:moveTo>
                      <a:pt x="190" y="4263"/>
                    </a:moveTo>
                    <a:lnTo>
                      <a:pt x="190" y="4263"/>
                    </a:lnTo>
                    <a:lnTo>
                      <a:pt x="190" y="4249"/>
                    </a:lnTo>
                    <a:moveTo>
                      <a:pt x="190" y="4229"/>
                    </a:moveTo>
                    <a:lnTo>
                      <a:pt x="190" y="4229"/>
                    </a:lnTo>
                    <a:lnTo>
                      <a:pt x="190" y="4216"/>
                    </a:lnTo>
                    <a:moveTo>
                      <a:pt x="190" y="4196"/>
                    </a:moveTo>
                    <a:lnTo>
                      <a:pt x="190" y="4196"/>
                    </a:lnTo>
                    <a:lnTo>
                      <a:pt x="190" y="4183"/>
                    </a:lnTo>
                    <a:moveTo>
                      <a:pt x="190" y="4163"/>
                    </a:moveTo>
                    <a:lnTo>
                      <a:pt x="190" y="4163"/>
                    </a:lnTo>
                    <a:lnTo>
                      <a:pt x="190" y="4149"/>
                    </a:lnTo>
                    <a:moveTo>
                      <a:pt x="190" y="4129"/>
                    </a:moveTo>
                    <a:lnTo>
                      <a:pt x="190" y="4129"/>
                    </a:lnTo>
                    <a:lnTo>
                      <a:pt x="190" y="4116"/>
                    </a:lnTo>
                    <a:moveTo>
                      <a:pt x="190" y="4096"/>
                    </a:moveTo>
                    <a:lnTo>
                      <a:pt x="190" y="4096"/>
                    </a:lnTo>
                    <a:lnTo>
                      <a:pt x="190" y="4083"/>
                    </a:lnTo>
                    <a:moveTo>
                      <a:pt x="190" y="4063"/>
                    </a:moveTo>
                    <a:lnTo>
                      <a:pt x="190" y="4063"/>
                    </a:lnTo>
                    <a:lnTo>
                      <a:pt x="190" y="4049"/>
                    </a:lnTo>
                    <a:moveTo>
                      <a:pt x="190" y="4029"/>
                    </a:moveTo>
                    <a:lnTo>
                      <a:pt x="190" y="4029"/>
                    </a:lnTo>
                    <a:lnTo>
                      <a:pt x="190" y="4016"/>
                    </a:lnTo>
                    <a:moveTo>
                      <a:pt x="190" y="3996"/>
                    </a:moveTo>
                    <a:lnTo>
                      <a:pt x="190" y="3996"/>
                    </a:lnTo>
                    <a:lnTo>
                      <a:pt x="190" y="3983"/>
                    </a:lnTo>
                    <a:moveTo>
                      <a:pt x="190" y="3963"/>
                    </a:moveTo>
                    <a:lnTo>
                      <a:pt x="190" y="3963"/>
                    </a:lnTo>
                    <a:lnTo>
                      <a:pt x="190" y="3949"/>
                    </a:lnTo>
                    <a:moveTo>
                      <a:pt x="190" y="3929"/>
                    </a:moveTo>
                    <a:lnTo>
                      <a:pt x="190" y="3929"/>
                    </a:lnTo>
                    <a:lnTo>
                      <a:pt x="190" y="3916"/>
                    </a:lnTo>
                    <a:moveTo>
                      <a:pt x="190" y="3896"/>
                    </a:moveTo>
                    <a:lnTo>
                      <a:pt x="190" y="3896"/>
                    </a:lnTo>
                    <a:lnTo>
                      <a:pt x="190" y="3883"/>
                    </a:lnTo>
                    <a:moveTo>
                      <a:pt x="190" y="3863"/>
                    </a:moveTo>
                    <a:lnTo>
                      <a:pt x="190" y="3863"/>
                    </a:lnTo>
                    <a:lnTo>
                      <a:pt x="190" y="3849"/>
                    </a:lnTo>
                    <a:moveTo>
                      <a:pt x="190" y="3829"/>
                    </a:moveTo>
                    <a:lnTo>
                      <a:pt x="190" y="3829"/>
                    </a:lnTo>
                    <a:lnTo>
                      <a:pt x="190" y="3816"/>
                    </a:lnTo>
                    <a:moveTo>
                      <a:pt x="190" y="3796"/>
                    </a:moveTo>
                    <a:lnTo>
                      <a:pt x="190" y="3796"/>
                    </a:lnTo>
                    <a:lnTo>
                      <a:pt x="190" y="3783"/>
                    </a:lnTo>
                    <a:moveTo>
                      <a:pt x="190" y="3763"/>
                    </a:moveTo>
                    <a:lnTo>
                      <a:pt x="190" y="3763"/>
                    </a:lnTo>
                    <a:lnTo>
                      <a:pt x="190" y="3749"/>
                    </a:lnTo>
                    <a:moveTo>
                      <a:pt x="190" y="3729"/>
                    </a:moveTo>
                    <a:lnTo>
                      <a:pt x="190" y="3729"/>
                    </a:lnTo>
                    <a:lnTo>
                      <a:pt x="190" y="3716"/>
                    </a:lnTo>
                    <a:moveTo>
                      <a:pt x="190" y="3696"/>
                    </a:moveTo>
                    <a:lnTo>
                      <a:pt x="190" y="3696"/>
                    </a:lnTo>
                    <a:lnTo>
                      <a:pt x="190" y="3683"/>
                    </a:lnTo>
                    <a:moveTo>
                      <a:pt x="190" y="3663"/>
                    </a:moveTo>
                    <a:lnTo>
                      <a:pt x="190" y="3663"/>
                    </a:lnTo>
                    <a:lnTo>
                      <a:pt x="190" y="3649"/>
                    </a:lnTo>
                    <a:moveTo>
                      <a:pt x="190" y="3629"/>
                    </a:moveTo>
                    <a:lnTo>
                      <a:pt x="190" y="3629"/>
                    </a:lnTo>
                    <a:lnTo>
                      <a:pt x="190" y="3616"/>
                    </a:lnTo>
                    <a:moveTo>
                      <a:pt x="190" y="3596"/>
                    </a:moveTo>
                    <a:lnTo>
                      <a:pt x="190" y="3596"/>
                    </a:lnTo>
                    <a:lnTo>
                      <a:pt x="190" y="3583"/>
                    </a:lnTo>
                    <a:moveTo>
                      <a:pt x="190" y="3563"/>
                    </a:moveTo>
                    <a:lnTo>
                      <a:pt x="190" y="3563"/>
                    </a:lnTo>
                    <a:lnTo>
                      <a:pt x="190" y="3549"/>
                    </a:lnTo>
                    <a:moveTo>
                      <a:pt x="190" y="3529"/>
                    </a:moveTo>
                    <a:lnTo>
                      <a:pt x="190" y="3529"/>
                    </a:lnTo>
                    <a:lnTo>
                      <a:pt x="190" y="3516"/>
                    </a:lnTo>
                    <a:moveTo>
                      <a:pt x="190" y="3496"/>
                    </a:moveTo>
                    <a:lnTo>
                      <a:pt x="190" y="3496"/>
                    </a:lnTo>
                    <a:lnTo>
                      <a:pt x="190" y="3483"/>
                    </a:lnTo>
                    <a:moveTo>
                      <a:pt x="190" y="3463"/>
                    </a:moveTo>
                    <a:lnTo>
                      <a:pt x="190" y="3463"/>
                    </a:lnTo>
                    <a:lnTo>
                      <a:pt x="190" y="3449"/>
                    </a:lnTo>
                    <a:moveTo>
                      <a:pt x="190" y="3429"/>
                    </a:moveTo>
                    <a:lnTo>
                      <a:pt x="190" y="3429"/>
                    </a:lnTo>
                    <a:lnTo>
                      <a:pt x="190" y="3416"/>
                    </a:lnTo>
                    <a:moveTo>
                      <a:pt x="190" y="3396"/>
                    </a:moveTo>
                    <a:lnTo>
                      <a:pt x="190" y="3396"/>
                    </a:lnTo>
                    <a:lnTo>
                      <a:pt x="190" y="3383"/>
                    </a:lnTo>
                    <a:moveTo>
                      <a:pt x="190" y="3363"/>
                    </a:moveTo>
                    <a:lnTo>
                      <a:pt x="190" y="3363"/>
                    </a:lnTo>
                    <a:lnTo>
                      <a:pt x="190" y="3349"/>
                    </a:lnTo>
                    <a:moveTo>
                      <a:pt x="190" y="3329"/>
                    </a:moveTo>
                    <a:lnTo>
                      <a:pt x="190" y="3329"/>
                    </a:lnTo>
                    <a:lnTo>
                      <a:pt x="190" y="3316"/>
                    </a:lnTo>
                    <a:moveTo>
                      <a:pt x="190" y="3296"/>
                    </a:moveTo>
                    <a:lnTo>
                      <a:pt x="190" y="3296"/>
                    </a:lnTo>
                    <a:lnTo>
                      <a:pt x="190" y="3283"/>
                    </a:lnTo>
                    <a:moveTo>
                      <a:pt x="190" y="3263"/>
                    </a:moveTo>
                    <a:lnTo>
                      <a:pt x="190" y="3263"/>
                    </a:lnTo>
                    <a:lnTo>
                      <a:pt x="190" y="3249"/>
                    </a:lnTo>
                    <a:moveTo>
                      <a:pt x="190" y="3229"/>
                    </a:moveTo>
                    <a:lnTo>
                      <a:pt x="190" y="3229"/>
                    </a:lnTo>
                    <a:lnTo>
                      <a:pt x="190" y="3216"/>
                    </a:lnTo>
                    <a:moveTo>
                      <a:pt x="190" y="3196"/>
                    </a:moveTo>
                    <a:lnTo>
                      <a:pt x="190" y="3196"/>
                    </a:lnTo>
                    <a:lnTo>
                      <a:pt x="190" y="3183"/>
                    </a:lnTo>
                    <a:moveTo>
                      <a:pt x="190" y="3163"/>
                    </a:moveTo>
                    <a:lnTo>
                      <a:pt x="190" y="3163"/>
                    </a:lnTo>
                    <a:lnTo>
                      <a:pt x="190" y="3149"/>
                    </a:lnTo>
                    <a:moveTo>
                      <a:pt x="190" y="3129"/>
                    </a:moveTo>
                    <a:lnTo>
                      <a:pt x="190" y="3129"/>
                    </a:lnTo>
                    <a:lnTo>
                      <a:pt x="190" y="3116"/>
                    </a:lnTo>
                    <a:moveTo>
                      <a:pt x="190" y="3096"/>
                    </a:moveTo>
                    <a:lnTo>
                      <a:pt x="190" y="3096"/>
                    </a:lnTo>
                    <a:lnTo>
                      <a:pt x="190" y="3083"/>
                    </a:lnTo>
                    <a:moveTo>
                      <a:pt x="190" y="3063"/>
                    </a:moveTo>
                    <a:lnTo>
                      <a:pt x="190" y="3063"/>
                    </a:lnTo>
                    <a:lnTo>
                      <a:pt x="190" y="3049"/>
                    </a:lnTo>
                    <a:moveTo>
                      <a:pt x="190" y="3029"/>
                    </a:moveTo>
                    <a:lnTo>
                      <a:pt x="190" y="3029"/>
                    </a:lnTo>
                    <a:lnTo>
                      <a:pt x="190" y="3016"/>
                    </a:lnTo>
                    <a:moveTo>
                      <a:pt x="190" y="2996"/>
                    </a:moveTo>
                    <a:lnTo>
                      <a:pt x="190" y="2996"/>
                    </a:lnTo>
                    <a:lnTo>
                      <a:pt x="190" y="2983"/>
                    </a:lnTo>
                    <a:moveTo>
                      <a:pt x="190" y="2963"/>
                    </a:moveTo>
                    <a:lnTo>
                      <a:pt x="190" y="2963"/>
                    </a:lnTo>
                    <a:lnTo>
                      <a:pt x="190" y="2949"/>
                    </a:lnTo>
                    <a:moveTo>
                      <a:pt x="190" y="2929"/>
                    </a:moveTo>
                    <a:lnTo>
                      <a:pt x="190" y="2929"/>
                    </a:lnTo>
                    <a:lnTo>
                      <a:pt x="190" y="2916"/>
                    </a:lnTo>
                    <a:moveTo>
                      <a:pt x="190" y="2896"/>
                    </a:moveTo>
                    <a:lnTo>
                      <a:pt x="190" y="2896"/>
                    </a:lnTo>
                    <a:lnTo>
                      <a:pt x="190" y="2883"/>
                    </a:lnTo>
                    <a:moveTo>
                      <a:pt x="190" y="2863"/>
                    </a:moveTo>
                    <a:lnTo>
                      <a:pt x="190" y="2863"/>
                    </a:lnTo>
                    <a:lnTo>
                      <a:pt x="190" y="2849"/>
                    </a:lnTo>
                    <a:moveTo>
                      <a:pt x="190" y="2829"/>
                    </a:moveTo>
                    <a:lnTo>
                      <a:pt x="190" y="2829"/>
                    </a:lnTo>
                    <a:lnTo>
                      <a:pt x="190" y="2816"/>
                    </a:lnTo>
                    <a:moveTo>
                      <a:pt x="190" y="2796"/>
                    </a:moveTo>
                    <a:lnTo>
                      <a:pt x="190" y="2796"/>
                    </a:lnTo>
                    <a:lnTo>
                      <a:pt x="190" y="2783"/>
                    </a:lnTo>
                    <a:moveTo>
                      <a:pt x="190" y="2763"/>
                    </a:moveTo>
                    <a:lnTo>
                      <a:pt x="190" y="2763"/>
                    </a:lnTo>
                    <a:lnTo>
                      <a:pt x="190" y="2749"/>
                    </a:lnTo>
                    <a:moveTo>
                      <a:pt x="190" y="2729"/>
                    </a:moveTo>
                    <a:lnTo>
                      <a:pt x="190" y="2729"/>
                    </a:lnTo>
                    <a:lnTo>
                      <a:pt x="190" y="2716"/>
                    </a:lnTo>
                    <a:moveTo>
                      <a:pt x="190" y="2696"/>
                    </a:moveTo>
                    <a:lnTo>
                      <a:pt x="190" y="2696"/>
                    </a:lnTo>
                    <a:lnTo>
                      <a:pt x="190" y="2683"/>
                    </a:lnTo>
                    <a:moveTo>
                      <a:pt x="190" y="2663"/>
                    </a:moveTo>
                    <a:lnTo>
                      <a:pt x="190" y="2663"/>
                    </a:lnTo>
                    <a:lnTo>
                      <a:pt x="190" y="2649"/>
                    </a:lnTo>
                    <a:moveTo>
                      <a:pt x="190" y="2629"/>
                    </a:moveTo>
                    <a:lnTo>
                      <a:pt x="190" y="2629"/>
                    </a:lnTo>
                    <a:lnTo>
                      <a:pt x="190" y="2616"/>
                    </a:lnTo>
                    <a:moveTo>
                      <a:pt x="190" y="2596"/>
                    </a:moveTo>
                    <a:lnTo>
                      <a:pt x="190" y="2596"/>
                    </a:lnTo>
                    <a:lnTo>
                      <a:pt x="190" y="2583"/>
                    </a:lnTo>
                    <a:moveTo>
                      <a:pt x="190" y="2563"/>
                    </a:moveTo>
                    <a:lnTo>
                      <a:pt x="190" y="2563"/>
                    </a:lnTo>
                    <a:lnTo>
                      <a:pt x="190" y="2549"/>
                    </a:lnTo>
                    <a:moveTo>
                      <a:pt x="190" y="2529"/>
                    </a:moveTo>
                    <a:lnTo>
                      <a:pt x="190" y="2529"/>
                    </a:lnTo>
                    <a:lnTo>
                      <a:pt x="190" y="2516"/>
                    </a:lnTo>
                    <a:moveTo>
                      <a:pt x="190" y="2496"/>
                    </a:moveTo>
                    <a:lnTo>
                      <a:pt x="190" y="2496"/>
                    </a:lnTo>
                    <a:lnTo>
                      <a:pt x="190" y="2483"/>
                    </a:lnTo>
                    <a:moveTo>
                      <a:pt x="190" y="2463"/>
                    </a:moveTo>
                    <a:lnTo>
                      <a:pt x="190" y="2463"/>
                    </a:lnTo>
                    <a:lnTo>
                      <a:pt x="190" y="2449"/>
                    </a:lnTo>
                    <a:moveTo>
                      <a:pt x="190" y="2429"/>
                    </a:moveTo>
                    <a:lnTo>
                      <a:pt x="190" y="2429"/>
                    </a:lnTo>
                    <a:lnTo>
                      <a:pt x="190" y="2416"/>
                    </a:lnTo>
                    <a:moveTo>
                      <a:pt x="190" y="2396"/>
                    </a:moveTo>
                    <a:lnTo>
                      <a:pt x="190" y="2396"/>
                    </a:lnTo>
                    <a:lnTo>
                      <a:pt x="190" y="2383"/>
                    </a:lnTo>
                    <a:moveTo>
                      <a:pt x="190" y="2363"/>
                    </a:moveTo>
                    <a:lnTo>
                      <a:pt x="190" y="2363"/>
                    </a:lnTo>
                    <a:lnTo>
                      <a:pt x="190" y="2349"/>
                    </a:lnTo>
                    <a:moveTo>
                      <a:pt x="190" y="2329"/>
                    </a:moveTo>
                    <a:lnTo>
                      <a:pt x="190" y="2329"/>
                    </a:lnTo>
                    <a:lnTo>
                      <a:pt x="190" y="2316"/>
                    </a:lnTo>
                    <a:moveTo>
                      <a:pt x="190" y="2296"/>
                    </a:moveTo>
                    <a:lnTo>
                      <a:pt x="190" y="2296"/>
                    </a:lnTo>
                    <a:lnTo>
                      <a:pt x="190" y="2283"/>
                    </a:lnTo>
                    <a:moveTo>
                      <a:pt x="190" y="2263"/>
                    </a:moveTo>
                    <a:lnTo>
                      <a:pt x="190" y="2263"/>
                    </a:lnTo>
                    <a:lnTo>
                      <a:pt x="190" y="2249"/>
                    </a:lnTo>
                    <a:moveTo>
                      <a:pt x="190" y="2229"/>
                    </a:moveTo>
                    <a:lnTo>
                      <a:pt x="190" y="2229"/>
                    </a:lnTo>
                    <a:lnTo>
                      <a:pt x="190" y="2216"/>
                    </a:lnTo>
                    <a:moveTo>
                      <a:pt x="190" y="2196"/>
                    </a:moveTo>
                    <a:lnTo>
                      <a:pt x="190" y="2196"/>
                    </a:lnTo>
                    <a:lnTo>
                      <a:pt x="190" y="2183"/>
                    </a:lnTo>
                    <a:moveTo>
                      <a:pt x="190" y="2163"/>
                    </a:moveTo>
                    <a:lnTo>
                      <a:pt x="190" y="2163"/>
                    </a:lnTo>
                    <a:lnTo>
                      <a:pt x="190" y="2149"/>
                    </a:lnTo>
                    <a:moveTo>
                      <a:pt x="190" y="2129"/>
                    </a:moveTo>
                    <a:lnTo>
                      <a:pt x="190" y="2129"/>
                    </a:lnTo>
                    <a:lnTo>
                      <a:pt x="190" y="2116"/>
                    </a:lnTo>
                    <a:moveTo>
                      <a:pt x="190" y="2096"/>
                    </a:moveTo>
                    <a:lnTo>
                      <a:pt x="190" y="2096"/>
                    </a:lnTo>
                    <a:lnTo>
                      <a:pt x="190" y="2083"/>
                    </a:lnTo>
                    <a:moveTo>
                      <a:pt x="190" y="2063"/>
                    </a:moveTo>
                    <a:lnTo>
                      <a:pt x="190" y="2063"/>
                    </a:lnTo>
                    <a:lnTo>
                      <a:pt x="190" y="2049"/>
                    </a:lnTo>
                    <a:moveTo>
                      <a:pt x="190" y="2029"/>
                    </a:moveTo>
                    <a:lnTo>
                      <a:pt x="190" y="2029"/>
                    </a:lnTo>
                    <a:lnTo>
                      <a:pt x="190" y="2016"/>
                    </a:lnTo>
                    <a:moveTo>
                      <a:pt x="190" y="1996"/>
                    </a:moveTo>
                    <a:lnTo>
                      <a:pt x="190" y="1996"/>
                    </a:lnTo>
                    <a:lnTo>
                      <a:pt x="190" y="1983"/>
                    </a:lnTo>
                    <a:moveTo>
                      <a:pt x="190" y="1963"/>
                    </a:moveTo>
                    <a:lnTo>
                      <a:pt x="190" y="1963"/>
                    </a:lnTo>
                    <a:lnTo>
                      <a:pt x="190" y="1949"/>
                    </a:lnTo>
                    <a:moveTo>
                      <a:pt x="190" y="1929"/>
                    </a:moveTo>
                    <a:lnTo>
                      <a:pt x="190" y="1929"/>
                    </a:lnTo>
                    <a:lnTo>
                      <a:pt x="190" y="1916"/>
                    </a:lnTo>
                    <a:moveTo>
                      <a:pt x="190" y="1896"/>
                    </a:moveTo>
                    <a:lnTo>
                      <a:pt x="190" y="1896"/>
                    </a:lnTo>
                    <a:lnTo>
                      <a:pt x="190" y="1883"/>
                    </a:lnTo>
                    <a:moveTo>
                      <a:pt x="190" y="1863"/>
                    </a:moveTo>
                    <a:lnTo>
                      <a:pt x="190" y="1863"/>
                    </a:lnTo>
                    <a:lnTo>
                      <a:pt x="190" y="1849"/>
                    </a:lnTo>
                    <a:moveTo>
                      <a:pt x="190" y="1829"/>
                    </a:moveTo>
                    <a:lnTo>
                      <a:pt x="190" y="1829"/>
                    </a:lnTo>
                    <a:lnTo>
                      <a:pt x="190" y="1816"/>
                    </a:lnTo>
                    <a:moveTo>
                      <a:pt x="190" y="1796"/>
                    </a:moveTo>
                    <a:lnTo>
                      <a:pt x="190" y="1796"/>
                    </a:lnTo>
                    <a:lnTo>
                      <a:pt x="190" y="1783"/>
                    </a:lnTo>
                    <a:moveTo>
                      <a:pt x="190" y="1763"/>
                    </a:moveTo>
                    <a:lnTo>
                      <a:pt x="190" y="1763"/>
                    </a:lnTo>
                    <a:lnTo>
                      <a:pt x="190" y="1749"/>
                    </a:lnTo>
                    <a:moveTo>
                      <a:pt x="190" y="1729"/>
                    </a:moveTo>
                    <a:lnTo>
                      <a:pt x="190" y="1729"/>
                    </a:lnTo>
                    <a:lnTo>
                      <a:pt x="190" y="1716"/>
                    </a:lnTo>
                    <a:moveTo>
                      <a:pt x="190" y="1696"/>
                    </a:moveTo>
                    <a:lnTo>
                      <a:pt x="190" y="1696"/>
                    </a:lnTo>
                    <a:lnTo>
                      <a:pt x="190" y="1683"/>
                    </a:lnTo>
                    <a:moveTo>
                      <a:pt x="190" y="1663"/>
                    </a:moveTo>
                    <a:lnTo>
                      <a:pt x="190" y="1663"/>
                    </a:lnTo>
                    <a:lnTo>
                      <a:pt x="190" y="1649"/>
                    </a:lnTo>
                    <a:moveTo>
                      <a:pt x="190" y="1629"/>
                    </a:moveTo>
                    <a:lnTo>
                      <a:pt x="190" y="1629"/>
                    </a:lnTo>
                    <a:lnTo>
                      <a:pt x="190" y="1616"/>
                    </a:lnTo>
                    <a:moveTo>
                      <a:pt x="190" y="1596"/>
                    </a:moveTo>
                    <a:lnTo>
                      <a:pt x="190" y="1596"/>
                    </a:lnTo>
                    <a:lnTo>
                      <a:pt x="190" y="1583"/>
                    </a:lnTo>
                    <a:moveTo>
                      <a:pt x="190" y="1563"/>
                    </a:moveTo>
                    <a:lnTo>
                      <a:pt x="190" y="1563"/>
                    </a:lnTo>
                    <a:lnTo>
                      <a:pt x="190" y="1549"/>
                    </a:lnTo>
                    <a:moveTo>
                      <a:pt x="190" y="1529"/>
                    </a:moveTo>
                    <a:lnTo>
                      <a:pt x="190" y="1529"/>
                    </a:lnTo>
                    <a:lnTo>
                      <a:pt x="190" y="1516"/>
                    </a:lnTo>
                    <a:moveTo>
                      <a:pt x="190" y="1496"/>
                    </a:moveTo>
                    <a:lnTo>
                      <a:pt x="190" y="1496"/>
                    </a:lnTo>
                    <a:lnTo>
                      <a:pt x="190" y="1483"/>
                    </a:lnTo>
                    <a:moveTo>
                      <a:pt x="190" y="1463"/>
                    </a:moveTo>
                    <a:lnTo>
                      <a:pt x="190" y="1463"/>
                    </a:lnTo>
                    <a:lnTo>
                      <a:pt x="190" y="1449"/>
                    </a:lnTo>
                    <a:moveTo>
                      <a:pt x="190" y="1429"/>
                    </a:moveTo>
                    <a:lnTo>
                      <a:pt x="190" y="1429"/>
                    </a:lnTo>
                    <a:lnTo>
                      <a:pt x="190" y="1416"/>
                    </a:lnTo>
                    <a:moveTo>
                      <a:pt x="190" y="1396"/>
                    </a:moveTo>
                    <a:lnTo>
                      <a:pt x="190" y="1396"/>
                    </a:lnTo>
                    <a:lnTo>
                      <a:pt x="190" y="1383"/>
                    </a:lnTo>
                    <a:moveTo>
                      <a:pt x="190" y="1363"/>
                    </a:moveTo>
                    <a:lnTo>
                      <a:pt x="190" y="1363"/>
                    </a:lnTo>
                    <a:lnTo>
                      <a:pt x="190" y="1349"/>
                    </a:lnTo>
                    <a:moveTo>
                      <a:pt x="190" y="1329"/>
                    </a:moveTo>
                    <a:lnTo>
                      <a:pt x="190" y="1329"/>
                    </a:lnTo>
                    <a:lnTo>
                      <a:pt x="190" y="1316"/>
                    </a:lnTo>
                    <a:moveTo>
                      <a:pt x="190" y="1296"/>
                    </a:moveTo>
                    <a:lnTo>
                      <a:pt x="190" y="1296"/>
                    </a:lnTo>
                    <a:lnTo>
                      <a:pt x="190" y="1283"/>
                    </a:lnTo>
                    <a:moveTo>
                      <a:pt x="190" y="1263"/>
                    </a:moveTo>
                    <a:lnTo>
                      <a:pt x="190" y="1263"/>
                    </a:lnTo>
                    <a:lnTo>
                      <a:pt x="190" y="1249"/>
                    </a:lnTo>
                    <a:moveTo>
                      <a:pt x="190" y="1229"/>
                    </a:moveTo>
                    <a:lnTo>
                      <a:pt x="190" y="1229"/>
                    </a:lnTo>
                    <a:lnTo>
                      <a:pt x="190" y="1216"/>
                    </a:lnTo>
                    <a:moveTo>
                      <a:pt x="190" y="1196"/>
                    </a:moveTo>
                    <a:lnTo>
                      <a:pt x="190" y="1196"/>
                    </a:lnTo>
                    <a:lnTo>
                      <a:pt x="190" y="1183"/>
                    </a:lnTo>
                    <a:moveTo>
                      <a:pt x="190" y="1163"/>
                    </a:moveTo>
                    <a:lnTo>
                      <a:pt x="190" y="1163"/>
                    </a:lnTo>
                    <a:lnTo>
                      <a:pt x="190" y="1149"/>
                    </a:lnTo>
                    <a:moveTo>
                      <a:pt x="190" y="1129"/>
                    </a:moveTo>
                    <a:lnTo>
                      <a:pt x="190" y="1129"/>
                    </a:lnTo>
                    <a:lnTo>
                      <a:pt x="190" y="1116"/>
                    </a:lnTo>
                    <a:moveTo>
                      <a:pt x="190" y="1096"/>
                    </a:moveTo>
                    <a:lnTo>
                      <a:pt x="190" y="1096"/>
                    </a:lnTo>
                    <a:lnTo>
                      <a:pt x="190" y="1083"/>
                    </a:lnTo>
                    <a:moveTo>
                      <a:pt x="190" y="1063"/>
                    </a:moveTo>
                    <a:lnTo>
                      <a:pt x="190" y="1063"/>
                    </a:lnTo>
                    <a:lnTo>
                      <a:pt x="190" y="1049"/>
                    </a:lnTo>
                    <a:moveTo>
                      <a:pt x="190" y="1029"/>
                    </a:moveTo>
                    <a:lnTo>
                      <a:pt x="190" y="1029"/>
                    </a:lnTo>
                    <a:lnTo>
                      <a:pt x="190" y="1016"/>
                    </a:lnTo>
                    <a:moveTo>
                      <a:pt x="190" y="996"/>
                    </a:moveTo>
                    <a:lnTo>
                      <a:pt x="190" y="996"/>
                    </a:lnTo>
                    <a:lnTo>
                      <a:pt x="190" y="983"/>
                    </a:lnTo>
                    <a:moveTo>
                      <a:pt x="190" y="963"/>
                    </a:moveTo>
                    <a:lnTo>
                      <a:pt x="190" y="963"/>
                    </a:lnTo>
                    <a:lnTo>
                      <a:pt x="190" y="949"/>
                    </a:lnTo>
                    <a:moveTo>
                      <a:pt x="190" y="929"/>
                    </a:moveTo>
                    <a:lnTo>
                      <a:pt x="190" y="929"/>
                    </a:lnTo>
                    <a:lnTo>
                      <a:pt x="190" y="916"/>
                    </a:lnTo>
                    <a:moveTo>
                      <a:pt x="190" y="896"/>
                    </a:moveTo>
                    <a:lnTo>
                      <a:pt x="190" y="896"/>
                    </a:lnTo>
                    <a:lnTo>
                      <a:pt x="190" y="883"/>
                    </a:lnTo>
                    <a:moveTo>
                      <a:pt x="190" y="863"/>
                    </a:moveTo>
                    <a:lnTo>
                      <a:pt x="190" y="863"/>
                    </a:lnTo>
                    <a:lnTo>
                      <a:pt x="190" y="849"/>
                    </a:lnTo>
                    <a:moveTo>
                      <a:pt x="190" y="829"/>
                    </a:moveTo>
                    <a:lnTo>
                      <a:pt x="190" y="829"/>
                    </a:lnTo>
                    <a:lnTo>
                      <a:pt x="190" y="816"/>
                    </a:lnTo>
                    <a:moveTo>
                      <a:pt x="190" y="796"/>
                    </a:moveTo>
                    <a:lnTo>
                      <a:pt x="190" y="796"/>
                    </a:lnTo>
                    <a:lnTo>
                      <a:pt x="190" y="783"/>
                    </a:lnTo>
                    <a:moveTo>
                      <a:pt x="190" y="763"/>
                    </a:moveTo>
                    <a:lnTo>
                      <a:pt x="190" y="763"/>
                    </a:lnTo>
                    <a:lnTo>
                      <a:pt x="190" y="749"/>
                    </a:lnTo>
                    <a:moveTo>
                      <a:pt x="190" y="729"/>
                    </a:moveTo>
                    <a:lnTo>
                      <a:pt x="190" y="729"/>
                    </a:lnTo>
                    <a:lnTo>
                      <a:pt x="190" y="716"/>
                    </a:lnTo>
                    <a:moveTo>
                      <a:pt x="190" y="696"/>
                    </a:moveTo>
                    <a:lnTo>
                      <a:pt x="190" y="696"/>
                    </a:lnTo>
                    <a:lnTo>
                      <a:pt x="190" y="683"/>
                    </a:lnTo>
                    <a:moveTo>
                      <a:pt x="190" y="663"/>
                    </a:moveTo>
                    <a:lnTo>
                      <a:pt x="190" y="663"/>
                    </a:lnTo>
                    <a:lnTo>
                      <a:pt x="190" y="649"/>
                    </a:lnTo>
                    <a:moveTo>
                      <a:pt x="190" y="629"/>
                    </a:moveTo>
                    <a:lnTo>
                      <a:pt x="190" y="629"/>
                    </a:lnTo>
                    <a:lnTo>
                      <a:pt x="190" y="616"/>
                    </a:lnTo>
                    <a:moveTo>
                      <a:pt x="190" y="596"/>
                    </a:moveTo>
                    <a:lnTo>
                      <a:pt x="190" y="596"/>
                    </a:lnTo>
                    <a:lnTo>
                      <a:pt x="190" y="583"/>
                    </a:lnTo>
                    <a:moveTo>
                      <a:pt x="190" y="563"/>
                    </a:moveTo>
                    <a:lnTo>
                      <a:pt x="190" y="563"/>
                    </a:lnTo>
                    <a:lnTo>
                      <a:pt x="190" y="549"/>
                    </a:lnTo>
                    <a:moveTo>
                      <a:pt x="190" y="529"/>
                    </a:moveTo>
                    <a:lnTo>
                      <a:pt x="190" y="529"/>
                    </a:lnTo>
                    <a:lnTo>
                      <a:pt x="190" y="516"/>
                    </a:lnTo>
                    <a:moveTo>
                      <a:pt x="190" y="496"/>
                    </a:moveTo>
                    <a:lnTo>
                      <a:pt x="190" y="496"/>
                    </a:lnTo>
                    <a:lnTo>
                      <a:pt x="190" y="483"/>
                    </a:lnTo>
                    <a:moveTo>
                      <a:pt x="190" y="463"/>
                    </a:moveTo>
                    <a:lnTo>
                      <a:pt x="190" y="463"/>
                    </a:lnTo>
                    <a:lnTo>
                      <a:pt x="190" y="449"/>
                    </a:lnTo>
                    <a:moveTo>
                      <a:pt x="190" y="429"/>
                    </a:moveTo>
                    <a:lnTo>
                      <a:pt x="190" y="429"/>
                    </a:lnTo>
                    <a:lnTo>
                      <a:pt x="190" y="416"/>
                    </a:lnTo>
                    <a:moveTo>
                      <a:pt x="190" y="396"/>
                    </a:moveTo>
                    <a:lnTo>
                      <a:pt x="190" y="396"/>
                    </a:lnTo>
                    <a:lnTo>
                      <a:pt x="190" y="383"/>
                    </a:lnTo>
                    <a:moveTo>
                      <a:pt x="190" y="363"/>
                    </a:moveTo>
                    <a:lnTo>
                      <a:pt x="190" y="363"/>
                    </a:lnTo>
                    <a:lnTo>
                      <a:pt x="190" y="349"/>
                    </a:lnTo>
                    <a:moveTo>
                      <a:pt x="190" y="329"/>
                    </a:moveTo>
                    <a:lnTo>
                      <a:pt x="190" y="329"/>
                    </a:lnTo>
                    <a:lnTo>
                      <a:pt x="190" y="316"/>
                    </a:lnTo>
                    <a:moveTo>
                      <a:pt x="190" y="296"/>
                    </a:moveTo>
                    <a:lnTo>
                      <a:pt x="190" y="296"/>
                    </a:lnTo>
                    <a:lnTo>
                      <a:pt x="190" y="283"/>
                    </a:lnTo>
                    <a:moveTo>
                      <a:pt x="190" y="263"/>
                    </a:moveTo>
                    <a:lnTo>
                      <a:pt x="190" y="263"/>
                    </a:lnTo>
                    <a:lnTo>
                      <a:pt x="190" y="249"/>
                    </a:lnTo>
                    <a:moveTo>
                      <a:pt x="190" y="229"/>
                    </a:moveTo>
                    <a:lnTo>
                      <a:pt x="190" y="229"/>
                    </a:lnTo>
                    <a:lnTo>
                      <a:pt x="190" y="216"/>
                    </a:lnTo>
                    <a:moveTo>
                      <a:pt x="190" y="196"/>
                    </a:moveTo>
                    <a:lnTo>
                      <a:pt x="190" y="196"/>
                    </a:lnTo>
                    <a:lnTo>
                      <a:pt x="190" y="183"/>
                    </a:lnTo>
                    <a:moveTo>
                      <a:pt x="190" y="163"/>
                    </a:moveTo>
                    <a:lnTo>
                      <a:pt x="190" y="163"/>
                    </a:lnTo>
                    <a:lnTo>
                      <a:pt x="190" y="149"/>
                    </a:lnTo>
                    <a:moveTo>
                      <a:pt x="190" y="129"/>
                    </a:moveTo>
                    <a:lnTo>
                      <a:pt x="190" y="129"/>
                    </a:lnTo>
                    <a:lnTo>
                      <a:pt x="190" y="116"/>
                    </a:lnTo>
                    <a:moveTo>
                      <a:pt x="190" y="96"/>
                    </a:moveTo>
                    <a:lnTo>
                      <a:pt x="190" y="96"/>
                    </a:lnTo>
                    <a:lnTo>
                      <a:pt x="190" y="83"/>
                    </a:lnTo>
                    <a:moveTo>
                      <a:pt x="190" y="63"/>
                    </a:moveTo>
                    <a:lnTo>
                      <a:pt x="190" y="63"/>
                    </a:lnTo>
                    <a:lnTo>
                      <a:pt x="190" y="49"/>
                    </a:lnTo>
                    <a:moveTo>
                      <a:pt x="190" y="29"/>
                    </a:moveTo>
                    <a:lnTo>
                      <a:pt x="190" y="29"/>
                    </a:lnTo>
                    <a:lnTo>
                      <a:pt x="190" y="16"/>
                    </a:lnTo>
                    <a:moveTo>
                      <a:pt x="186" y="0"/>
                    </a:moveTo>
                    <a:lnTo>
                      <a:pt x="186" y="0"/>
                    </a:lnTo>
                    <a:lnTo>
                      <a:pt x="172" y="0"/>
                    </a:lnTo>
                    <a:moveTo>
                      <a:pt x="152" y="0"/>
                    </a:moveTo>
                    <a:lnTo>
                      <a:pt x="152" y="0"/>
                    </a:lnTo>
                    <a:lnTo>
                      <a:pt x="139" y="0"/>
                    </a:lnTo>
                    <a:moveTo>
                      <a:pt x="119" y="0"/>
                    </a:moveTo>
                    <a:lnTo>
                      <a:pt x="119" y="0"/>
                    </a:lnTo>
                    <a:lnTo>
                      <a:pt x="106" y="0"/>
                    </a:lnTo>
                    <a:moveTo>
                      <a:pt x="86" y="0"/>
                    </a:moveTo>
                    <a:lnTo>
                      <a:pt x="86" y="0"/>
                    </a:lnTo>
                    <a:lnTo>
                      <a:pt x="72" y="0"/>
                    </a:lnTo>
                    <a:moveTo>
                      <a:pt x="52" y="0"/>
                    </a:moveTo>
                    <a:lnTo>
                      <a:pt x="52" y="0"/>
                    </a:lnTo>
                    <a:lnTo>
                      <a:pt x="39" y="0"/>
                    </a:lnTo>
                    <a:moveTo>
                      <a:pt x="19" y="0"/>
                    </a:moveTo>
                    <a:lnTo>
                      <a:pt x="19" y="0"/>
                    </a:lnTo>
                    <a:lnTo>
                      <a:pt x="6"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Freeform 177"/>
              <p:cNvSpPr>
                <a:spLocks/>
              </p:cNvSpPr>
              <p:nvPr/>
            </p:nvSpPr>
            <p:spPr bwMode="auto">
              <a:xfrm>
                <a:off x="2695" y="2945"/>
                <a:ext cx="56" cy="77"/>
              </a:xfrm>
              <a:custGeom>
                <a:avLst/>
                <a:gdLst>
                  <a:gd name="T0" fmla="*/ 0 w 189"/>
                  <a:gd name="T1" fmla="*/ 0 h 266"/>
                  <a:gd name="T2" fmla="*/ 0 w 189"/>
                  <a:gd name="T3" fmla="*/ 0 h 266"/>
                  <a:gd name="T4" fmla="*/ 0 w 189"/>
                  <a:gd name="T5" fmla="*/ 266 h 266"/>
                  <a:gd name="T6" fmla="*/ 189 w 189"/>
                  <a:gd name="T7" fmla="*/ 266 h 266"/>
                  <a:gd name="T8" fmla="*/ 189 w 189"/>
                  <a:gd name="T9" fmla="*/ 0 h 266"/>
                  <a:gd name="T10" fmla="*/ 0 w 189"/>
                  <a:gd name="T11" fmla="*/ 0 h 266"/>
                </a:gdLst>
                <a:ahLst/>
                <a:cxnLst>
                  <a:cxn ang="0">
                    <a:pos x="T0" y="T1"/>
                  </a:cxn>
                  <a:cxn ang="0">
                    <a:pos x="T2" y="T3"/>
                  </a:cxn>
                  <a:cxn ang="0">
                    <a:pos x="T4" y="T5"/>
                  </a:cxn>
                  <a:cxn ang="0">
                    <a:pos x="T6" y="T7"/>
                  </a:cxn>
                  <a:cxn ang="0">
                    <a:pos x="T8" y="T9"/>
                  </a:cxn>
                  <a:cxn ang="0">
                    <a:pos x="T10" y="T11"/>
                  </a:cxn>
                </a:cxnLst>
                <a:rect l="0" t="0" r="r" b="b"/>
                <a:pathLst>
                  <a:path w="189" h="266">
                    <a:moveTo>
                      <a:pt x="0" y="0"/>
                    </a:moveTo>
                    <a:lnTo>
                      <a:pt x="0" y="0"/>
                    </a:lnTo>
                    <a:lnTo>
                      <a:pt x="0" y="266"/>
                    </a:lnTo>
                    <a:lnTo>
                      <a:pt x="189" y="266"/>
                    </a:lnTo>
                    <a:lnTo>
                      <a:pt x="189"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78"/>
              <p:cNvSpPr>
                <a:spLocks noEditPoints="1"/>
              </p:cNvSpPr>
              <p:nvPr/>
            </p:nvSpPr>
            <p:spPr bwMode="auto">
              <a:xfrm>
                <a:off x="2695" y="2945"/>
                <a:ext cx="56" cy="77"/>
              </a:xfrm>
              <a:custGeom>
                <a:avLst/>
                <a:gdLst>
                  <a:gd name="T0" fmla="*/ 0 w 189"/>
                  <a:gd name="T1" fmla="*/ 0 h 266"/>
                  <a:gd name="T2" fmla="*/ 0 w 189"/>
                  <a:gd name="T3" fmla="*/ 34 h 266"/>
                  <a:gd name="T4" fmla="*/ 0 w 189"/>
                  <a:gd name="T5" fmla="*/ 47 h 266"/>
                  <a:gd name="T6" fmla="*/ 0 w 189"/>
                  <a:gd name="T7" fmla="*/ 67 h 266"/>
                  <a:gd name="T8" fmla="*/ 0 w 189"/>
                  <a:gd name="T9" fmla="*/ 100 h 266"/>
                  <a:gd name="T10" fmla="*/ 0 w 189"/>
                  <a:gd name="T11" fmla="*/ 114 h 266"/>
                  <a:gd name="T12" fmla="*/ 0 w 189"/>
                  <a:gd name="T13" fmla="*/ 134 h 266"/>
                  <a:gd name="T14" fmla="*/ 0 w 189"/>
                  <a:gd name="T15" fmla="*/ 167 h 266"/>
                  <a:gd name="T16" fmla="*/ 0 w 189"/>
                  <a:gd name="T17" fmla="*/ 180 h 266"/>
                  <a:gd name="T18" fmla="*/ 0 w 189"/>
                  <a:gd name="T19" fmla="*/ 200 h 266"/>
                  <a:gd name="T20" fmla="*/ 0 w 189"/>
                  <a:gd name="T21" fmla="*/ 234 h 266"/>
                  <a:gd name="T22" fmla="*/ 0 w 189"/>
                  <a:gd name="T23" fmla="*/ 247 h 266"/>
                  <a:gd name="T24" fmla="*/ 1 w 189"/>
                  <a:gd name="T25" fmla="*/ 266 h 266"/>
                  <a:gd name="T26" fmla="*/ 34 w 189"/>
                  <a:gd name="T27" fmla="*/ 266 h 266"/>
                  <a:gd name="T28" fmla="*/ 48 w 189"/>
                  <a:gd name="T29" fmla="*/ 266 h 266"/>
                  <a:gd name="T30" fmla="*/ 68 w 189"/>
                  <a:gd name="T31" fmla="*/ 266 h 266"/>
                  <a:gd name="T32" fmla="*/ 101 w 189"/>
                  <a:gd name="T33" fmla="*/ 266 h 266"/>
                  <a:gd name="T34" fmla="*/ 114 w 189"/>
                  <a:gd name="T35" fmla="*/ 266 h 266"/>
                  <a:gd name="T36" fmla="*/ 134 w 189"/>
                  <a:gd name="T37" fmla="*/ 266 h 266"/>
                  <a:gd name="T38" fmla="*/ 168 w 189"/>
                  <a:gd name="T39" fmla="*/ 266 h 266"/>
                  <a:gd name="T40" fmla="*/ 181 w 189"/>
                  <a:gd name="T41" fmla="*/ 266 h 266"/>
                  <a:gd name="T42" fmla="*/ 189 w 189"/>
                  <a:gd name="T43" fmla="*/ 254 h 266"/>
                  <a:gd name="T44" fmla="*/ 189 w 189"/>
                  <a:gd name="T45" fmla="*/ 220 h 266"/>
                  <a:gd name="T46" fmla="*/ 189 w 189"/>
                  <a:gd name="T47" fmla="*/ 207 h 266"/>
                  <a:gd name="T48" fmla="*/ 189 w 189"/>
                  <a:gd name="T49" fmla="*/ 187 h 266"/>
                  <a:gd name="T50" fmla="*/ 189 w 189"/>
                  <a:gd name="T51" fmla="*/ 154 h 266"/>
                  <a:gd name="T52" fmla="*/ 189 w 189"/>
                  <a:gd name="T53" fmla="*/ 140 h 266"/>
                  <a:gd name="T54" fmla="*/ 189 w 189"/>
                  <a:gd name="T55" fmla="*/ 120 h 266"/>
                  <a:gd name="T56" fmla="*/ 189 w 189"/>
                  <a:gd name="T57" fmla="*/ 87 h 266"/>
                  <a:gd name="T58" fmla="*/ 189 w 189"/>
                  <a:gd name="T59" fmla="*/ 74 h 266"/>
                  <a:gd name="T60" fmla="*/ 189 w 189"/>
                  <a:gd name="T61" fmla="*/ 54 h 266"/>
                  <a:gd name="T62" fmla="*/ 189 w 189"/>
                  <a:gd name="T63" fmla="*/ 20 h 266"/>
                  <a:gd name="T64" fmla="*/ 189 w 189"/>
                  <a:gd name="T65" fmla="*/ 7 h 266"/>
                  <a:gd name="T66" fmla="*/ 176 w 189"/>
                  <a:gd name="T67" fmla="*/ 0 h 266"/>
                  <a:gd name="T68" fmla="*/ 142 w 189"/>
                  <a:gd name="T69" fmla="*/ 0 h 266"/>
                  <a:gd name="T70" fmla="*/ 129 w 189"/>
                  <a:gd name="T71" fmla="*/ 0 h 266"/>
                  <a:gd name="T72" fmla="*/ 109 w 189"/>
                  <a:gd name="T73" fmla="*/ 0 h 266"/>
                  <a:gd name="T74" fmla="*/ 76 w 189"/>
                  <a:gd name="T75" fmla="*/ 0 h 266"/>
                  <a:gd name="T76" fmla="*/ 62 w 189"/>
                  <a:gd name="T77" fmla="*/ 0 h 266"/>
                  <a:gd name="T78" fmla="*/ 42 w 189"/>
                  <a:gd name="T79" fmla="*/ 0 h 266"/>
                  <a:gd name="T80" fmla="*/ 9 w 189"/>
                  <a:gd name="T81" fmla="*/ 0 h 266"/>
                  <a:gd name="T82" fmla="*/ 0 w 189"/>
                  <a:gd name="T8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 h="266">
                    <a:moveTo>
                      <a:pt x="0" y="0"/>
                    </a:moveTo>
                    <a:lnTo>
                      <a:pt x="0" y="0"/>
                    </a:lnTo>
                    <a:lnTo>
                      <a:pt x="0" y="14"/>
                    </a:lnTo>
                    <a:moveTo>
                      <a:pt x="0" y="34"/>
                    </a:moveTo>
                    <a:lnTo>
                      <a:pt x="0" y="34"/>
                    </a:lnTo>
                    <a:lnTo>
                      <a:pt x="0" y="47"/>
                    </a:lnTo>
                    <a:moveTo>
                      <a:pt x="0" y="67"/>
                    </a:moveTo>
                    <a:lnTo>
                      <a:pt x="0" y="67"/>
                    </a:lnTo>
                    <a:lnTo>
                      <a:pt x="0" y="80"/>
                    </a:lnTo>
                    <a:moveTo>
                      <a:pt x="0" y="100"/>
                    </a:moveTo>
                    <a:lnTo>
                      <a:pt x="0" y="100"/>
                    </a:lnTo>
                    <a:lnTo>
                      <a:pt x="0" y="114"/>
                    </a:lnTo>
                    <a:moveTo>
                      <a:pt x="0" y="134"/>
                    </a:moveTo>
                    <a:lnTo>
                      <a:pt x="0" y="134"/>
                    </a:lnTo>
                    <a:lnTo>
                      <a:pt x="0" y="147"/>
                    </a:lnTo>
                    <a:moveTo>
                      <a:pt x="0" y="167"/>
                    </a:moveTo>
                    <a:lnTo>
                      <a:pt x="0" y="167"/>
                    </a:lnTo>
                    <a:lnTo>
                      <a:pt x="0" y="180"/>
                    </a:lnTo>
                    <a:moveTo>
                      <a:pt x="0" y="200"/>
                    </a:moveTo>
                    <a:lnTo>
                      <a:pt x="0" y="200"/>
                    </a:lnTo>
                    <a:lnTo>
                      <a:pt x="0" y="214"/>
                    </a:lnTo>
                    <a:moveTo>
                      <a:pt x="0" y="234"/>
                    </a:moveTo>
                    <a:lnTo>
                      <a:pt x="0" y="234"/>
                    </a:lnTo>
                    <a:lnTo>
                      <a:pt x="0" y="247"/>
                    </a:lnTo>
                    <a:moveTo>
                      <a:pt x="1" y="266"/>
                    </a:moveTo>
                    <a:lnTo>
                      <a:pt x="1" y="266"/>
                    </a:lnTo>
                    <a:lnTo>
                      <a:pt x="14" y="266"/>
                    </a:lnTo>
                    <a:moveTo>
                      <a:pt x="34" y="266"/>
                    </a:moveTo>
                    <a:lnTo>
                      <a:pt x="34" y="266"/>
                    </a:lnTo>
                    <a:lnTo>
                      <a:pt x="48" y="266"/>
                    </a:lnTo>
                    <a:moveTo>
                      <a:pt x="68" y="266"/>
                    </a:moveTo>
                    <a:lnTo>
                      <a:pt x="68" y="266"/>
                    </a:lnTo>
                    <a:lnTo>
                      <a:pt x="81" y="266"/>
                    </a:lnTo>
                    <a:moveTo>
                      <a:pt x="101" y="266"/>
                    </a:moveTo>
                    <a:lnTo>
                      <a:pt x="101" y="266"/>
                    </a:lnTo>
                    <a:lnTo>
                      <a:pt x="114" y="266"/>
                    </a:lnTo>
                    <a:moveTo>
                      <a:pt x="134" y="266"/>
                    </a:moveTo>
                    <a:lnTo>
                      <a:pt x="134" y="266"/>
                    </a:lnTo>
                    <a:lnTo>
                      <a:pt x="148" y="266"/>
                    </a:lnTo>
                    <a:moveTo>
                      <a:pt x="168" y="266"/>
                    </a:moveTo>
                    <a:lnTo>
                      <a:pt x="168" y="266"/>
                    </a:lnTo>
                    <a:lnTo>
                      <a:pt x="181" y="266"/>
                    </a:lnTo>
                    <a:moveTo>
                      <a:pt x="189" y="254"/>
                    </a:moveTo>
                    <a:lnTo>
                      <a:pt x="189" y="254"/>
                    </a:lnTo>
                    <a:lnTo>
                      <a:pt x="189" y="240"/>
                    </a:lnTo>
                    <a:moveTo>
                      <a:pt x="189" y="220"/>
                    </a:moveTo>
                    <a:lnTo>
                      <a:pt x="189" y="220"/>
                    </a:lnTo>
                    <a:lnTo>
                      <a:pt x="189" y="207"/>
                    </a:lnTo>
                    <a:moveTo>
                      <a:pt x="189" y="187"/>
                    </a:moveTo>
                    <a:lnTo>
                      <a:pt x="189" y="187"/>
                    </a:lnTo>
                    <a:lnTo>
                      <a:pt x="189" y="174"/>
                    </a:lnTo>
                    <a:moveTo>
                      <a:pt x="189" y="154"/>
                    </a:moveTo>
                    <a:lnTo>
                      <a:pt x="189" y="154"/>
                    </a:lnTo>
                    <a:lnTo>
                      <a:pt x="189" y="140"/>
                    </a:lnTo>
                    <a:moveTo>
                      <a:pt x="189" y="120"/>
                    </a:moveTo>
                    <a:lnTo>
                      <a:pt x="189" y="120"/>
                    </a:lnTo>
                    <a:lnTo>
                      <a:pt x="189" y="107"/>
                    </a:lnTo>
                    <a:moveTo>
                      <a:pt x="189" y="87"/>
                    </a:moveTo>
                    <a:lnTo>
                      <a:pt x="189" y="87"/>
                    </a:lnTo>
                    <a:lnTo>
                      <a:pt x="189" y="74"/>
                    </a:lnTo>
                    <a:moveTo>
                      <a:pt x="189" y="54"/>
                    </a:moveTo>
                    <a:lnTo>
                      <a:pt x="189" y="54"/>
                    </a:lnTo>
                    <a:lnTo>
                      <a:pt x="189" y="40"/>
                    </a:lnTo>
                    <a:moveTo>
                      <a:pt x="189" y="20"/>
                    </a:moveTo>
                    <a:lnTo>
                      <a:pt x="189" y="20"/>
                    </a:lnTo>
                    <a:lnTo>
                      <a:pt x="189" y="7"/>
                    </a:lnTo>
                    <a:moveTo>
                      <a:pt x="176" y="0"/>
                    </a:moveTo>
                    <a:lnTo>
                      <a:pt x="176" y="0"/>
                    </a:lnTo>
                    <a:lnTo>
                      <a:pt x="162" y="0"/>
                    </a:lnTo>
                    <a:moveTo>
                      <a:pt x="142" y="0"/>
                    </a:moveTo>
                    <a:lnTo>
                      <a:pt x="142" y="0"/>
                    </a:lnTo>
                    <a:lnTo>
                      <a:pt x="129" y="0"/>
                    </a:lnTo>
                    <a:moveTo>
                      <a:pt x="109" y="0"/>
                    </a:moveTo>
                    <a:lnTo>
                      <a:pt x="109" y="0"/>
                    </a:lnTo>
                    <a:lnTo>
                      <a:pt x="96" y="0"/>
                    </a:lnTo>
                    <a:moveTo>
                      <a:pt x="76" y="0"/>
                    </a:moveTo>
                    <a:lnTo>
                      <a:pt x="76" y="0"/>
                    </a:lnTo>
                    <a:lnTo>
                      <a:pt x="62" y="0"/>
                    </a:lnTo>
                    <a:moveTo>
                      <a:pt x="42" y="0"/>
                    </a:moveTo>
                    <a:lnTo>
                      <a:pt x="42" y="0"/>
                    </a:lnTo>
                    <a:lnTo>
                      <a:pt x="29" y="0"/>
                    </a:lnTo>
                    <a:moveTo>
                      <a:pt x="9" y="0"/>
                    </a:moveTo>
                    <a:lnTo>
                      <a:pt x="9" y="0"/>
                    </a:lnTo>
                    <a:lnTo>
                      <a:pt x="0"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Freeform 179"/>
              <p:cNvSpPr>
                <a:spLocks/>
              </p:cNvSpPr>
              <p:nvPr/>
            </p:nvSpPr>
            <p:spPr bwMode="auto">
              <a:xfrm>
                <a:off x="2919" y="1711"/>
                <a:ext cx="56" cy="1311"/>
              </a:xfrm>
              <a:custGeom>
                <a:avLst/>
                <a:gdLst>
                  <a:gd name="T0" fmla="*/ 0 w 191"/>
                  <a:gd name="T1" fmla="*/ 0 h 4515"/>
                  <a:gd name="T2" fmla="*/ 0 w 191"/>
                  <a:gd name="T3" fmla="*/ 0 h 4515"/>
                  <a:gd name="T4" fmla="*/ 0 w 191"/>
                  <a:gd name="T5" fmla="*/ 4515 h 4515"/>
                  <a:gd name="T6" fmla="*/ 191 w 191"/>
                  <a:gd name="T7" fmla="*/ 4515 h 4515"/>
                  <a:gd name="T8" fmla="*/ 191 w 191"/>
                  <a:gd name="T9" fmla="*/ 0 h 4515"/>
                  <a:gd name="T10" fmla="*/ 0 w 191"/>
                  <a:gd name="T11" fmla="*/ 0 h 4515"/>
                </a:gdLst>
                <a:ahLst/>
                <a:cxnLst>
                  <a:cxn ang="0">
                    <a:pos x="T0" y="T1"/>
                  </a:cxn>
                  <a:cxn ang="0">
                    <a:pos x="T2" y="T3"/>
                  </a:cxn>
                  <a:cxn ang="0">
                    <a:pos x="T4" y="T5"/>
                  </a:cxn>
                  <a:cxn ang="0">
                    <a:pos x="T6" y="T7"/>
                  </a:cxn>
                  <a:cxn ang="0">
                    <a:pos x="T8" y="T9"/>
                  </a:cxn>
                  <a:cxn ang="0">
                    <a:pos x="T10" y="T11"/>
                  </a:cxn>
                </a:cxnLst>
                <a:rect l="0" t="0" r="r" b="b"/>
                <a:pathLst>
                  <a:path w="191" h="4515">
                    <a:moveTo>
                      <a:pt x="0" y="0"/>
                    </a:moveTo>
                    <a:lnTo>
                      <a:pt x="0" y="0"/>
                    </a:lnTo>
                    <a:lnTo>
                      <a:pt x="0" y="4515"/>
                    </a:lnTo>
                    <a:lnTo>
                      <a:pt x="191" y="4515"/>
                    </a:lnTo>
                    <a:lnTo>
                      <a:pt x="191"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80"/>
              <p:cNvSpPr>
                <a:spLocks noEditPoints="1"/>
              </p:cNvSpPr>
              <p:nvPr/>
            </p:nvSpPr>
            <p:spPr bwMode="auto">
              <a:xfrm>
                <a:off x="2919" y="1711"/>
                <a:ext cx="56" cy="1311"/>
              </a:xfrm>
              <a:custGeom>
                <a:avLst/>
                <a:gdLst>
                  <a:gd name="T0" fmla="*/ 0 w 191"/>
                  <a:gd name="T1" fmla="*/ 133 h 4515"/>
                  <a:gd name="T2" fmla="*/ 0 w 191"/>
                  <a:gd name="T3" fmla="*/ 300 h 4515"/>
                  <a:gd name="T4" fmla="*/ 0 w 191"/>
                  <a:gd name="T5" fmla="*/ 447 h 4515"/>
                  <a:gd name="T6" fmla="*/ 0 w 191"/>
                  <a:gd name="T7" fmla="*/ 600 h 4515"/>
                  <a:gd name="T8" fmla="*/ 0 w 191"/>
                  <a:gd name="T9" fmla="*/ 767 h 4515"/>
                  <a:gd name="T10" fmla="*/ 0 w 191"/>
                  <a:gd name="T11" fmla="*/ 913 h 4515"/>
                  <a:gd name="T12" fmla="*/ 0 w 191"/>
                  <a:gd name="T13" fmla="*/ 1067 h 4515"/>
                  <a:gd name="T14" fmla="*/ 0 w 191"/>
                  <a:gd name="T15" fmla="*/ 1233 h 4515"/>
                  <a:gd name="T16" fmla="*/ 0 w 191"/>
                  <a:gd name="T17" fmla="*/ 1380 h 4515"/>
                  <a:gd name="T18" fmla="*/ 0 w 191"/>
                  <a:gd name="T19" fmla="*/ 1533 h 4515"/>
                  <a:gd name="T20" fmla="*/ 0 w 191"/>
                  <a:gd name="T21" fmla="*/ 1700 h 4515"/>
                  <a:gd name="T22" fmla="*/ 0 w 191"/>
                  <a:gd name="T23" fmla="*/ 1847 h 4515"/>
                  <a:gd name="T24" fmla="*/ 0 w 191"/>
                  <a:gd name="T25" fmla="*/ 2000 h 4515"/>
                  <a:gd name="T26" fmla="*/ 0 w 191"/>
                  <a:gd name="T27" fmla="*/ 2167 h 4515"/>
                  <a:gd name="T28" fmla="*/ 0 w 191"/>
                  <a:gd name="T29" fmla="*/ 2313 h 4515"/>
                  <a:gd name="T30" fmla="*/ 0 w 191"/>
                  <a:gd name="T31" fmla="*/ 2467 h 4515"/>
                  <a:gd name="T32" fmla="*/ 0 w 191"/>
                  <a:gd name="T33" fmla="*/ 2633 h 4515"/>
                  <a:gd name="T34" fmla="*/ 0 w 191"/>
                  <a:gd name="T35" fmla="*/ 2780 h 4515"/>
                  <a:gd name="T36" fmla="*/ 0 w 191"/>
                  <a:gd name="T37" fmla="*/ 2933 h 4515"/>
                  <a:gd name="T38" fmla="*/ 0 w 191"/>
                  <a:gd name="T39" fmla="*/ 3100 h 4515"/>
                  <a:gd name="T40" fmla="*/ 0 w 191"/>
                  <a:gd name="T41" fmla="*/ 3247 h 4515"/>
                  <a:gd name="T42" fmla="*/ 0 w 191"/>
                  <a:gd name="T43" fmla="*/ 3400 h 4515"/>
                  <a:gd name="T44" fmla="*/ 0 w 191"/>
                  <a:gd name="T45" fmla="*/ 3567 h 4515"/>
                  <a:gd name="T46" fmla="*/ 0 w 191"/>
                  <a:gd name="T47" fmla="*/ 3713 h 4515"/>
                  <a:gd name="T48" fmla="*/ 0 w 191"/>
                  <a:gd name="T49" fmla="*/ 3867 h 4515"/>
                  <a:gd name="T50" fmla="*/ 0 w 191"/>
                  <a:gd name="T51" fmla="*/ 4033 h 4515"/>
                  <a:gd name="T52" fmla="*/ 0 w 191"/>
                  <a:gd name="T53" fmla="*/ 4180 h 4515"/>
                  <a:gd name="T54" fmla="*/ 0 w 191"/>
                  <a:gd name="T55" fmla="*/ 4333 h 4515"/>
                  <a:gd name="T56" fmla="*/ 0 w 191"/>
                  <a:gd name="T57" fmla="*/ 4500 h 4515"/>
                  <a:gd name="T58" fmla="*/ 132 w 191"/>
                  <a:gd name="T59" fmla="*/ 4515 h 4515"/>
                  <a:gd name="T60" fmla="*/ 191 w 191"/>
                  <a:gd name="T61" fmla="*/ 4420 h 4515"/>
                  <a:gd name="T62" fmla="*/ 191 w 191"/>
                  <a:gd name="T63" fmla="*/ 4273 h 4515"/>
                  <a:gd name="T64" fmla="*/ 191 w 191"/>
                  <a:gd name="T65" fmla="*/ 4120 h 4515"/>
                  <a:gd name="T66" fmla="*/ 191 w 191"/>
                  <a:gd name="T67" fmla="*/ 3953 h 4515"/>
                  <a:gd name="T68" fmla="*/ 191 w 191"/>
                  <a:gd name="T69" fmla="*/ 3807 h 4515"/>
                  <a:gd name="T70" fmla="*/ 191 w 191"/>
                  <a:gd name="T71" fmla="*/ 3653 h 4515"/>
                  <a:gd name="T72" fmla="*/ 191 w 191"/>
                  <a:gd name="T73" fmla="*/ 3487 h 4515"/>
                  <a:gd name="T74" fmla="*/ 191 w 191"/>
                  <a:gd name="T75" fmla="*/ 3340 h 4515"/>
                  <a:gd name="T76" fmla="*/ 191 w 191"/>
                  <a:gd name="T77" fmla="*/ 3187 h 4515"/>
                  <a:gd name="T78" fmla="*/ 191 w 191"/>
                  <a:gd name="T79" fmla="*/ 3020 h 4515"/>
                  <a:gd name="T80" fmla="*/ 191 w 191"/>
                  <a:gd name="T81" fmla="*/ 2873 h 4515"/>
                  <a:gd name="T82" fmla="*/ 191 w 191"/>
                  <a:gd name="T83" fmla="*/ 2720 h 4515"/>
                  <a:gd name="T84" fmla="*/ 191 w 191"/>
                  <a:gd name="T85" fmla="*/ 2553 h 4515"/>
                  <a:gd name="T86" fmla="*/ 191 w 191"/>
                  <a:gd name="T87" fmla="*/ 2407 h 4515"/>
                  <a:gd name="T88" fmla="*/ 191 w 191"/>
                  <a:gd name="T89" fmla="*/ 2253 h 4515"/>
                  <a:gd name="T90" fmla="*/ 191 w 191"/>
                  <a:gd name="T91" fmla="*/ 2087 h 4515"/>
                  <a:gd name="T92" fmla="*/ 191 w 191"/>
                  <a:gd name="T93" fmla="*/ 1940 h 4515"/>
                  <a:gd name="T94" fmla="*/ 191 w 191"/>
                  <a:gd name="T95" fmla="*/ 1787 h 4515"/>
                  <a:gd name="T96" fmla="*/ 191 w 191"/>
                  <a:gd name="T97" fmla="*/ 1620 h 4515"/>
                  <a:gd name="T98" fmla="*/ 191 w 191"/>
                  <a:gd name="T99" fmla="*/ 1473 h 4515"/>
                  <a:gd name="T100" fmla="*/ 191 w 191"/>
                  <a:gd name="T101" fmla="*/ 1320 h 4515"/>
                  <a:gd name="T102" fmla="*/ 191 w 191"/>
                  <a:gd name="T103" fmla="*/ 1153 h 4515"/>
                  <a:gd name="T104" fmla="*/ 191 w 191"/>
                  <a:gd name="T105" fmla="*/ 1007 h 4515"/>
                  <a:gd name="T106" fmla="*/ 191 w 191"/>
                  <a:gd name="T107" fmla="*/ 853 h 4515"/>
                  <a:gd name="T108" fmla="*/ 191 w 191"/>
                  <a:gd name="T109" fmla="*/ 687 h 4515"/>
                  <a:gd name="T110" fmla="*/ 191 w 191"/>
                  <a:gd name="T111" fmla="*/ 540 h 4515"/>
                  <a:gd name="T112" fmla="*/ 191 w 191"/>
                  <a:gd name="T113" fmla="*/ 387 h 4515"/>
                  <a:gd name="T114" fmla="*/ 191 w 191"/>
                  <a:gd name="T115" fmla="*/ 220 h 4515"/>
                  <a:gd name="T116" fmla="*/ 191 w 191"/>
                  <a:gd name="T117" fmla="*/ 73 h 4515"/>
                  <a:gd name="T118" fmla="*/ 111 w 191"/>
                  <a:gd name="T119" fmla="*/ 0 h 4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1" h="4515">
                    <a:moveTo>
                      <a:pt x="0" y="0"/>
                    </a:moveTo>
                    <a:lnTo>
                      <a:pt x="0" y="0"/>
                    </a:lnTo>
                    <a:lnTo>
                      <a:pt x="0" y="13"/>
                    </a:lnTo>
                    <a:moveTo>
                      <a:pt x="0" y="33"/>
                    </a:moveTo>
                    <a:lnTo>
                      <a:pt x="0" y="33"/>
                    </a:lnTo>
                    <a:lnTo>
                      <a:pt x="0" y="47"/>
                    </a:lnTo>
                    <a:moveTo>
                      <a:pt x="0" y="67"/>
                    </a:moveTo>
                    <a:lnTo>
                      <a:pt x="0" y="67"/>
                    </a:lnTo>
                    <a:lnTo>
                      <a:pt x="0" y="80"/>
                    </a:lnTo>
                    <a:moveTo>
                      <a:pt x="0" y="100"/>
                    </a:moveTo>
                    <a:lnTo>
                      <a:pt x="0" y="100"/>
                    </a:lnTo>
                    <a:lnTo>
                      <a:pt x="0" y="113"/>
                    </a:lnTo>
                    <a:moveTo>
                      <a:pt x="0" y="133"/>
                    </a:moveTo>
                    <a:lnTo>
                      <a:pt x="0" y="133"/>
                    </a:lnTo>
                    <a:lnTo>
                      <a:pt x="0" y="147"/>
                    </a:lnTo>
                    <a:moveTo>
                      <a:pt x="0" y="167"/>
                    </a:moveTo>
                    <a:lnTo>
                      <a:pt x="0" y="167"/>
                    </a:lnTo>
                    <a:lnTo>
                      <a:pt x="0" y="180"/>
                    </a:lnTo>
                    <a:moveTo>
                      <a:pt x="0" y="200"/>
                    </a:moveTo>
                    <a:lnTo>
                      <a:pt x="0" y="200"/>
                    </a:lnTo>
                    <a:lnTo>
                      <a:pt x="0" y="213"/>
                    </a:lnTo>
                    <a:moveTo>
                      <a:pt x="0" y="233"/>
                    </a:moveTo>
                    <a:lnTo>
                      <a:pt x="0" y="233"/>
                    </a:lnTo>
                    <a:lnTo>
                      <a:pt x="0" y="247"/>
                    </a:lnTo>
                    <a:moveTo>
                      <a:pt x="0" y="267"/>
                    </a:moveTo>
                    <a:lnTo>
                      <a:pt x="0" y="267"/>
                    </a:lnTo>
                    <a:lnTo>
                      <a:pt x="0" y="280"/>
                    </a:lnTo>
                    <a:moveTo>
                      <a:pt x="0" y="300"/>
                    </a:moveTo>
                    <a:lnTo>
                      <a:pt x="0" y="300"/>
                    </a:lnTo>
                    <a:lnTo>
                      <a:pt x="0" y="313"/>
                    </a:lnTo>
                    <a:moveTo>
                      <a:pt x="0" y="333"/>
                    </a:moveTo>
                    <a:lnTo>
                      <a:pt x="0" y="333"/>
                    </a:lnTo>
                    <a:lnTo>
                      <a:pt x="0" y="347"/>
                    </a:lnTo>
                    <a:moveTo>
                      <a:pt x="0" y="367"/>
                    </a:moveTo>
                    <a:lnTo>
                      <a:pt x="0" y="367"/>
                    </a:lnTo>
                    <a:lnTo>
                      <a:pt x="0" y="380"/>
                    </a:lnTo>
                    <a:moveTo>
                      <a:pt x="0" y="400"/>
                    </a:moveTo>
                    <a:lnTo>
                      <a:pt x="0" y="400"/>
                    </a:lnTo>
                    <a:lnTo>
                      <a:pt x="0" y="413"/>
                    </a:lnTo>
                    <a:moveTo>
                      <a:pt x="0" y="433"/>
                    </a:moveTo>
                    <a:lnTo>
                      <a:pt x="0" y="433"/>
                    </a:lnTo>
                    <a:lnTo>
                      <a:pt x="0" y="447"/>
                    </a:lnTo>
                    <a:moveTo>
                      <a:pt x="0" y="467"/>
                    </a:moveTo>
                    <a:lnTo>
                      <a:pt x="0" y="467"/>
                    </a:lnTo>
                    <a:lnTo>
                      <a:pt x="0" y="480"/>
                    </a:lnTo>
                    <a:moveTo>
                      <a:pt x="0" y="500"/>
                    </a:moveTo>
                    <a:lnTo>
                      <a:pt x="0" y="500"/>
                    </a:lnTo>
                    <a:lnTo>
                      <a:pt x="0" y="513"/>
                    </a:lnTo>
                    <a:moveTo>
                      <a:pt x="0" y="533"/>
                    </a:moveTo>
                    <a:lnTo>
                      <a:pt x="0" y="533"/>
                    </a:lnTo>
                    <a:lnTo>
                      <a:pt x="0" y="547"/>
                    </a:lnTo>
                    <a:moveTo>
                      <a:pt x="0" y="567"/>
                    </a:moveTo>
                    <a:lnTo>
                      <a:pt x="0" y="567"/>
                    </a:lnTo>
                    <a:lnTo>
                      <a:pt x="0" y="580"/>
                    </a:lnTo>
                    <a:moveTo>
                      <a:pt x="0" y="600"/>
                    </a:moveTo>
                    <a:lnTo>
                      <a:pt x="0" y="600"/>
                    </a:lnTo>
                    <a:lnTo>
                      <a:pt x="0" y="613"/>
                    </a:lnTo>
                    <a:moveTo>
                      <a:pt x="0" y="633"/>
                    </a:moveTo>
                    <a:lnTo>
                      <a:pt x="0" y="633"/>
                    </a:lnTo>
                    <a:lnTo>
                      <a:pt x="0" y="647"/>
                    </a:lnTo>
                    <a:moveTo>
                      <a:pt x="0" y="667"/>
                    </a:moveTo>
                    <a:lnTo>
                      <a:pt x="0" y="667"/>
                    </a:lnTo>
                    <a:lnTo>
                      <a:pt x="0" y="680"/>
                    </a:lnTo>
                    <a:moveTo>
                      <a:pt x="0" y="700"/>
                    </a:moveTo>
                    <a:lnTo>
                      <a:pt x="0" y="700"/>
                    </a:lnTo>
                    <a:lnTo>
                      <a:pt x="0" y="713"/>
                    </a:lnTo>
                    <a:moveTo>
                      <a:pt x="0" y="733"/>
                    </a:moveTo>
                    <a:lnTo>
                      <a:pt x="0" y="733"/>
                    </a:lnTo>
                    <a:lnTo>
                      <a:pt x="0" y="747"/>
                    </a:lnTo>
                    <a:moveTo>
                      <a:pt x="0" y="767"/>
                    </a:moveTo>
                    <a:lnTo>
                      <a:pt x="0" y="767"/>
                    </a:lnTo>
                    <a:lnTo>
                      <a:pt x="0" y="780"/>
                    </a:lnTo>
                    <a:moveTo>
                      <a:pt x="0" y="800"/>
                    </a:moveTo>
                    <a:lnTo>
                      <a:pt x="0" y="800"/>
                    </a:lnTo>
                    <a:lnTo>
                      <a:pt x="0" y="813"/>
                    </a:lnTo>
                    <a:moveTo>
                      <a:pt x="0" y="833"/>
                    </a:moveTo>
                    <a:lnTo>
                      <a:pt x="0" y="833"/>
                    </a:lnTo>
                    <a:lnTo>
                      <a:pt x="0" y="847"/>
                    </a:lnTo>
                    <a:moveTo>
                      <a:pt x="0" y="867"/>
                    </a:moveTo>
                    <a:lnTo>
                      <a:pt x="0" y="867"/>
                    </a:lnTo>
                    <a:lnTo>
                      <a:pt x="0" y="880"/>
                    </a:lnTo>
                    <a:moveTo>
                      <a:pt x="0" y="900"/>
                    </a:moveTo>
                    <a:lnTo>
                      <a:pt x="0" y="900"/>
                    </a:lnTo>
                    <a:lnTo>
                      <a:pt x="0" y="913"/>
                    </a:lnTo>
                    <a:moveTo>
                      <a:pt x="0" y="933"/>
                    </a:moveTo>
                    <a:lnTo>
                      <a:pt x="0" y="933"/>
                    </a:lnTo>
                    <a:lnTo>
                      <a:pt x="0" y="947"/>
                    </a:lnTo>
                    <a:moveTo>
                      <a:pt x="0" y="967"/>
                    </a:moveTo>
                    <a:lnTo>
                      <a:pt x="0" y="967"/>
                    </a:lnTo>
                    <a:lnTo>
                      <a:pt x="0" y="980"/>
                    </a:lnTo>
                    <a:moveTo>
                      <a:pt x="0" y="1000"/>
                    </a:moveTo>
                    <a:lnTo>
                      <a:pt x="0" y="1000"/>
                    </a:lnTo>
                    <a:lnTo>
                      <a:pt x="0" y="1013"/>
                    </a:lnTo>
                    <a:moveTo>
                      <a:pt x="0" y="1033"/>
                    </a:moveTo>
                    <a:lnTo>
                      <a:pt x="0" y="1033"/>
                    </a:lnTo>
                    <a:lnTo>
                      <a:pt x="0" y="1047"/>
                    </a:lnTo>
                    <a:moveTo>
                      <a:pt x="0" y="1067"/>
                    </a:moveTo>
                    <a:lnTo>
                      <a:pt x="0" y="1067"/>
                    </a:lnTo>
                    <a:lnTo>
                      <a:pt x="0" y="1080"/>
                    </a:lnTo>
                    <a:moveTo>
                      <a:pt x="0" y="1100"/>
                    </a:moveTo>
                    <a:lnTo>
                      <a:pt x="0" y="1100"/>
                    </a:lnTo>
                    <a:lnTo>
                      <a:pt x="0" y="1113"/>
                    </a:lnTo>
                    <a:moveTo>
                      <a:pt x="0" y="1133"/>
                    </a:moveTo>
                    <a:lnTo>
                      <a:pt x="0" y="1133"/>
                    </a:lnTo>
                    <a:lnTo>
                      <a:pt x="0" y="1147"/>
                    </a:lnTo>
                    <a:moveTo>
                      <a:pt x="0" y="1167"/>
                    </a:moveTo>
                    <a:lnTo>
                      <a:pt x="0" y="1167"/>
                    </a:lnTo>
                    <a:lnTo>
                      <a:pt x="0" y="1180"/>
                    </a:lnTo>
                    <a:moveTo>
                      <a:pt x="0" y="1200"/>
                    </a:moveTo>
                    <a:lnTo>
                      <a:pt x="0" y="1200"/>
                    </a:lnTo>
                    <a:lnTo>
                      <a:pt x="0" y="1213"/>
                    </a:lnTo>
                    <a:moveTo>
                      <a:pt x="0" y="1233"/>
                    </a:moveTo>
                    <a:lnTo>
                      <a:pt x="0" y="1233"/>
                    </a:lnTo>
                    <a:lnTo>
                      <a:pt x="0" y="1247"/>
                    </a:lnTo>
                    <a:moveTo>
                      <a:pt x="0" y="1267"/>
                    </a:moveTo>
                    <a:lnTo>
                      <a:pt x="0" y="1267"/>
                    </a:lnTo>
                    <a:lnTo>
                      <a:pt x="0" y="1280"/>
                    </a:lnTo>
                    <a:moveTo>
                      <a:pt x="0" y="1300"/>
                    </a:moveTo>
                    <a:lnTo>
                      <a:pt x="0" y="1300"/>
                    </a:lnTo>
                    <a:lnTo>
                      <a:pt x="0" y="1313"/>
                    </a:lnTo>
                    <a:moveTo>
                      <a:pt x="0" y="1333"/>
                    </a:moveTo>
                    <a:lnTo>
                      <a:pt x="0" y="1333"/>
                    </a:lnTo>
                    <a:lnTo>
                      <a:pt x="0" y="1347"/>
                    </a:lnTo>
                    <a:moveTo>
                      <a:pt x="0" y="1367"/>
                    </a:moveTo>
                    <a:lnTo>
                      <a:pt x="0" y="1367"/>
                    </a:lnTo>
                    <a:lnTo>
                      <a:pt x="0" y="1380"/>
                    </a:lnTo>
                    <a:moveTo>
                      <a:pt x="0" y="1400"/>
                    </a:moveTo>
                    <a:lnTo>
                      <a:pt x="0" y="1400"/>
                    </a:lnTo>
                    <a:lnTo>
                      <a:pt x="0" y="1413"/>
                    </a:lnTo>
                    <a:moveTo>
                      <a:pt x="0" y="1433"/>
                    </a:moveTo>
                    <a:lnTo>
                      <a:pt x="0" y="1433"/>
                    </a:lnTo>
                    <a:lnTo>
                      <a:pt x="0" y="1447"/>
                    </a:lnTo>
                    <a:moveTo>
                      <a:pt x="0" y="1467"/>
                    </a:moveTo>
                    <a:lnTo>
                      <a:pt x="0" y="1467"/>
                    </a:lnTo>
                    <a:lnTo>
                      <a:pt x="0" y="1480"/>
                    </a:lnTo>
                    <a:moveTo>
                      <a:pt x="0" y="1500"/>
                    </a:moveTo>
                    <a:lnTo>
                      <a:pt x="0" y="1500"/>
                    </a:lnTo>
                    <a:lnTo>
                      <a:pt x="0" y="1513"/>
                    </a:lnTo>
                    <a:moveTo>
                      <a:pt x="0" y="1533"/>
                    </a:moveTo>
                    <a:lnTo>
                      <a:pt x="0" y="1533"/>
                    </a:lnTo>
                    <a:lnTo>
                      <a:pt x="0" y="1547"/>
                    </a:lnTo>
                    <a:moveTo>
                      <a:pt x="0" y="1567"/>
                    </a:moveTo>
                    <a:lnTo>
                      <a:pt x="0" y="1567"/>
                    </a:lnTo>
                    <a:lnTo>
                      <a:pt x="0" y="1580"/>
                    </a:lnTo>
                    <a:moveTo>
                      <a:pt x="0" y="1600"/>
                    </a:moveTo>
                    <a:lnTo>
                      <a:pt x="0" y="1600"/>
                    </a:lnTo>
                    <a:lnTo>
                      <a:pt x="0" y="1613"/>
                    </a:lnTo>
                    <a:moveTo>
                      <a:pt x="0" y="1633"/>
                    </a:moveTo>
                    <a:lnTo>
                      <a:pt x="0" y="1633"/>
                    </a:lnTo>
                    <a:lnTo>
                      <a:pt x="0" y="1647"/>
                    </a:lnTo>
                    <a:moveTo>
                      <a:pt x="0" y="1667"/>
                    </a:moveTo>
                    <a:lnTo>
                      <a:pt x="0" y="1667"/>
                    </a:lnTo>
                    <a:lnTo>
                      <a:pt x="0" y="1680"/>
                    </a:lnTo>
                    <a:moveTo>
                      <a:pt x="0" y="1700"/>
                    </a:moveTo>
                    <a:lnTo>
                      <a:pt x="0" y="1700"/>
                    </a:lnTo>
                    <a:lnTo>
                      <a:pt x="0" y="1713"/>
                    </a:lnTo>
                    <a:moveTo>
                      <a:pt x="0" y="1733"/>
                    </a:moveTo>
                    <a:lnTo>
                      <a:pt x="0" y="1733"/>
                    </a:lnTo>
                    <a:lnTo>
                      <a:pt x="0" y="1747"/>
                    </a:lnTo>
                    <a:moveTo>
                      <a:pt x="0" y="1767"/>
                    </a:moveTo>
                    <a:lnTo>
                      <a:pt x="0" y="1767"/>
                    </a:lnTo>
                    <a:lnTo>
                      <a:pt x="0" y="1780"/>
                    </a:lnTo>
                    <a:moveTo>
                      <a:pt x="0" y="1800"/>
                    </a:moveTo>
                    <a:lnTo>
                      <a:pt x="0" y="1800"/>
                    </a:lnTo>
                    <a:lnTo>
                      <a:pt x="0" y="1813"/>
                    </a:lnTo>
                    <a:moveTo>
                      <a:pt x="0" y="1833"/>
                    </a:moveTo>
                    <a:lnTo>
                      <a:pt x="0" y="1833"/>
                    </a:lnTo>
                    <a:lnTo>
                      <a:pt x="0" y="1847"/>
                    </a:lnTo>
                    <a:moveTo>
                      <a:pt x="0" y="1867"/>
                    </a:moveTo>
                    <a:lnTo>
                      <a:pt x="0" y="1867"/>
                    </a:lnTo>
                    <a:lnTo>
                      <a:pt x="0" y="1880"/>
                    </a:lnTo>
                    <a:moveTo>
                      <a:pt x="0" y="1900"/>
                    </a:moveTo>
                    <a:lnTo>
                      <a:pt x="0" y="1900"/>
                    </a:lnTo>
                    <a:lnTo>
                      <a:pt x="0" y="1913"/>
                    </a:lnTo>
                    <a:moveTo>
                      <a:pt x="0" y="1933"/>
                    </a:moveTo>
                    <a:lnTo>
                      <a:pt x="0" y="1933"/>
                    </a:lnTo>
                    <a:lnTo>
                      <a:pt x="0" y="1947"/>
                    </a:lnTo>
                    <a:moveTo>
                      <a:pt x="0" y="1967"/>
                    </a:moveTo>
                    <a:lnTo>
                      <a:pt x="0" y="1967"/>
                    </a:lnTo>
                    <a:lnTo>
                      <a:pt x="0" y="1980"/>
                    </a:lnTo>
                    <a:moveTo>
                      <a:pt x="0" y="2000"/>
                    </a:moveTo>
                    <a:lnTo>
                      <a:pt x="0" y="2000"/>
                    </a:lnTo>
                    <a:lnTo>
                      <a:pt x="0" y="2013"/>
                    </a:lnTo>
                    <a:moveTo>
                      <a:pt x="0" y="2033"/>
                    </a:moveTo>
                    <a:lnTo>
                      <a:pt x="0" y="2033"/>
                    </a:lnTo>
                    <a:lnTo>
                      <a:pt x="0" y="2047"/>
                    </a:lnTo>
                    <a:moveTo>
                      <a:pt x="0" y="2067"/>
                    </a:moveTo>
                    <a:lnTo>
                      <a:pt x="0" y="2067"/>
                    </a:lnTo>
                    <a:lnTo>
                      <a:pt x="0" y="2080"/>
                    </a:lnTo>
                    <a:moveTo>
                      <a:pt x="0" y="2100"/>
                    </a:moveTo>
                    <a:lnTo>
                      <a:pt x="0" y="2100"/>
                    </a:lnTo>
                    <a:lnTo>
                      <a:pt x="0" y="2113"/>
                    </a:lnTo>
                    <a:moveTo>
                      <a:pt x="0" y="2133"/>
                    </a:moveTo>
                    <a:lnTo>
                      <a:pt x="0" y="2133"/>
                    </a:lnTo>
                    <a:lnTo>
                      <a:pt x="0" y="2147"/>
                    </a:lnTo>
                    <a:moveTo>
                      <a:pt x="0" y="2167"/>
                    </a:moveTo>
                    <a:lnTo>
                      <a:pt x="0" y="2167"/>
                    </a:lnTo>
                    <a:lnTo>
                      <a:pt x="0" y="2180"/>
                    </a:lnTo>
                    <a:moveTo>
                      <a:pt x="0" y="2200"/>
                    </a:moveTo>
                    <a:lnTo>
                      <a:pt x="0" y="2200"/>
                    </a:lnTo>
                    <a:lnTo>
                      <a:pt x="0" y="2213"/>
                    </a:lnTo>
                    <a:moveTo>
                      <a:pt x="0" y="2233"/>
                    </a:moveTo>
                    <a:lnTo>
                      <a:pt x="0" y="2233"/>
                    </a:lnTo>
                    <a:lnTo>
                      <a:pt x="0" y="2247"/>
                    </a:lnTo>
                    <a:moveTo>
                      <a:pt x="0" y="2267"/>
                    </a:moveTo>
                    <a:lnTo>
                      <a:pt x="0" y="2267"/>
                    </a:lnTo>
                    <a:lnTo>
                      <a:pt x="0" y="2280"/>
                    </a:lnTo>
                    <a:moveTo>
                      <a:pt x="0" y="2300"/>
                    </a:moveTo>
                    <a:lnTo>
                      <a:pt x="0" y="2300"/>
                    </a:lnTo>
                    <a:lnTo>
                      <a:pt x="0" y="2313"/>
                    </a:lnTo>
                    <a:moveTo>
                      <a:pt x="0" y="2333"/>
                    </a:moveTo>
                    <a:lnTo>
                      <a:pt x="0" y="2333"/>
                    </a:lnTo>
                    <a:lnTo>
                      <a:pt x="0" y="2347"/>
                    </a:lnTo>
                    <a:moveTo>
                      <a:pt x="0" y="2367"/>
                    </a:moveTo>
                    <a:lnTo>
                      <a:pt x="0" y="2367"/>
                    </a:lnTo>
                    <a:lnTo>
                      <a:pt x="0" y="2380"/>
                    </a:lnTo>
                    <a:moveTo>
                      <a:pt x="0" y="2400"/>
                    </a:moveTo>
                    <a:lnTo>
                      <a:pt x="0" y="2400"/>
                    </a:lnTo>
                    <a:lnTo>
                      <a:pt x="0" y="2413"/>
                    </a:lnTo>
                    <a:moveTo>
                      <a:pt x="0" y="2433"/>
                    </a:moveTo>
                    <a:lnTo>
                      <a:pt x="0" y="2433"/>
                    </a:lnTo>
                    <a:lnTo>
                      <a:pt x="0" y="2447"/>
                    </a:lnTo>
                    <a:moveTo>
                      <a:pt x="0" y="2467"/>
                    </a:moveTo>
                    <a:lnTo>
                      <a:pt x="0" y="2467"/>
                    </a:lnTo>
                    <a:lnTo>
                      <a:pt x="0" y="2480"/>
                    </a:lnTo>
                    <a:moveTo>
                      <a:pt x="0" y="2500"/>
                    </a:moveTo>
                    <a:lnTo>
                      <a:pt x="0" y="2500"/>
                    </a:lnTo>
                    <a:lnTo>
                      <a:pt x="0" y="2513"/>
                    </a:lnTo>
                    <a:moveTo>
                      <a:pt x="0" y="2533"/>
                    </a:moveTo>
                    <a:lnTo>
                      <a:pt x="0" y="2533"/>
                    </a:lnTo>
                    <a:lnTo>
                      <a:pt x="0" y="2547"/>
                    </a:lnTo>
                    <a:moveTo>
                      <a:pt x="0" y="2567"/>
                    </a:moveTo>
                    <a:lnTo>
                      <a:pt x="0" y="2567"/>
                    </a:lnTo>
                    <a:lnTo>
                      <a:pt x="0" y="2580"/>
                    </a:lnTo>
                    <a:moveTo>
                      <a:pt x="0" y="2600"/>
                    </a:moveTo>
                    <a:lnTo>
                      <a:pt x="0" y="2600"/>
                    </a:lnTo>
                    <a:lnTo>
                      <a:pt x="0" y="2613"/>
                    </a:lnTo>
                    <a:moveTo>
                      <a:pt x="0" y="2633"/>
                    </a:moveTo>
                    <a:lnTo>
                      <a:pt x="0" y="2633"/>
                    </a:lnTo>
                    <a:lnTo>
                      <a:pt x="0" y="2647"/>
                    </a:lnTo>
                    <a:moveTo>
                      <a:pt x="0" y="2667"/>
                    </a:moveTo>
                    <a:lnTo>
                      <a:pt x="0" y="2667"/>
                    </a:lnTo>
                    <a:lnTo>
                      <a:pt x="0" y="2680"/>
                    </a:lnTo>
                    <a:moveTo>
                      <a:pt x="0" y="2700"/>
                    </a:moveTo>
                    <a:lnTo>
                      <a:pt x="0" y="2700"/>
                    </a:lnTo>
                    <a:lnTo>
                      <a:pt x="0" y="2713"/>
                    </a:lnTo>
                    <a:moveTo>
                      <a:pt x="0" y="2733"/>
                    </a:moveTo>
                    <a:lnTo>
                      <a:pt x="0" y="2733"/>
                    </a:lnTo>
                    <a:lnTo>
                      <a:pt x="0" y="2747"/>
                    </a:lnTo>
                    <a:moveTo>
                      <a:pt x="0" y="2767"/>
                    </a:moveTo>
                    <a:lnTo>
                      <a:pt x="0" y="2767"/>
                    </a:lnTo>
                    <a:lnTo>
                      <a:pt x="0" y="2780"/>
                    </a:lnTo>
                    <a:moveTo>
                      <a:pt x="0" y="2800"/>
                    </a:moveTo>
                    <a:lnTo>
                      <a:pt x="0" y="2800"/>
                    </a:lnTo>
                    <a:lnTo>
                      <a:pt x="0" y="2813"/>
                    </a:lnTo>
                    <a:moveTo>
                      <a:pt x="0" y="2833"/>
                    </a:moveTo>
                    <a:lnTo>
                      <a:pt x="0" y="2833"/>
                    </a:lnTo>
                    <a:lnTo>
                      <a:pt x="0" y="2847"/>
                    </a:lnTo>
                    <a:moveTo>
                      <a:pt x="0" y="2867"/>
                    </a:moveTo>
                    <a:lnTo>
                      <a:pt x="0" y="2867"/>
                    </a:lnTo>
                    <a:lnTo>
                      <a:pt x="0" y="2880"/>
                    </a:lnTo>
                    <a:moveTo>
                      <a:pt x="0" y="2900"/>
                    </a:moveTo>
                    <a:lnTo>
                      <a:pt x="0" y="2900"/>
                    </a:lnTo>
                    <a:lnTo>
                      <a:pt x="0" y="2913"/>
                    </a:lnTo>
                    <a:moveTo>
                      <a:pt x="0" y="2933"/>
                    </a:moveTo>
                    <a:lnTo>
                      <a:pt x="0" y="2933"/>
                    </a:lnTo>
                    <a:lnTo>
                      <a:pt x="0" y="2947"/>
                    </a:lnTo>
                    <a:moveTo>
                      <a:pt x="0" y="2967"/>
                    </a:moveTo>
                    <a:lnTo>
                      <a:pt x="0" y="2967"/>
                    </a:lnTo>
                    <a:lnTo>
                      <a:pt x="0" y="2980"/>
                    </a:lnTo>
                    <a:moveTo>
                      <a:pt x="0" y="3000"/>
                    </a:moveTo>
                    <a:lnTo>
                      <a:pt x="0" y="3000"/>
                    </a:lnTo>
                    <a:lnTo>
                      <a:pt x="0" y="3013"/>
                    </a:lnTo>
                    <a:moveTo>
                      <a:pt x="0" y="3033"/>
                    </a:moveTo>
                    <a:lnTo>
                      <a:pt x="0" y="3033"/>
                    </a:lnTo>
                    <a:lnTo>
                      <a:pt x="0" y="3047"/>
                    </a:lnTo>
                    <a:moveTo>
                      <a:pt x="0" y="3067"/>
                    </a:moveTo>
                    <a:lnTo>
                      <a:pt x="0" y="3067"/>
                    </a:lnTo>
                    <a:lnTo>
                      <a:pt x="0" y="3080"/>
                    </a:lnTo>
                    <a:moveTo>
                      <a:pt x="0" y="3100"/>
                    </a:moveTo>
                    <a:lnTo>
                      <a:pt x="0" y="3100"/>
                    </a:lnTo>
                    <a:lnTo>
                      <a:pt x="0" y="3113"/>
                    </a:lnTo>
                    <a:moveTo>
                      <a:pt x="0" y="3133"/>
                    </a:moveTo>
                    <a:lnTo>
                      <a:pt x="0" y="3133"/>
                    </a:lnTo>
                    <a:lnTo>
                      <a:pt x="0" y="3147"/>
                    </a:lnTo>
                    <a:moveTo>
                      <a:pt x="0" y="3167"/>
                    </a:moveTo>
                    <a:lnTo>
                      <a:pt x="0" y="3167"/>
                    </a:lnTo>
                    <a:lnTo>
                      <a:pt x="0" y="3180"/>
                    </a:lnTo>
                    <a:moveTo>
                      <a:pt x="0" y="3200"/>
                    </a:moveTo>
                    <a:lnTo>
                      <a:pt x="0" y="3200"/>
                    </a:lnTo>
                    <a:lnTo>
                      <a:pt x="0" y="3213"/>
                    </a:lnTo>
                    <a:moveTo>
                      <a:pt x="0" y="3233"/>
                    </a:moveTo>
                    <a:lnTo>
                      <a:pt x="0" y="3233"/>
                    </a:lnTo>
                    <a:lnTo>
                      <a:pt x="0" y="3247"/>
                    </a:lnTo>
                    <a:moveTo>
                      <a:pt x="0" y="3267"/>
                    </a:moveTo>
                    <a:lnTo>
                      <a:pt x="0" y="3267"/>
                    </a:lnTo>
                    <a:lnTo>
                      <a:pt x="0" y="3280"/>
                    </a:lnTo>
                    <a:moveTo>
                      <a:pt x="0" y="3300"/>
                    </a:moveTo>
                    <a:lnTo>
                      <a:pt x="0" y="3300"/>
                    </a:lnTo>
                    <a:lnTo>
                      <a:pt x="0" y="3313"/>
                    </a:lnTo>
                    <a:moveTo>
                      <a:pt x="0" y="3333"/>
                    </a:moveTo>
                    <a:lnTo>
                      <a:pt x="0" y="3333"/>
                    </a:lnTo>
                    <a:lnTo>
                      <a:pt x="0" y="3347"/>
                    </a:lnTo>
                    <a:moveTo>
                      <a:pt x="0" y="3367"/>
                    </a:moveTo>
                    <a:lnTo>
                      <a:pt x="0" y="3367"/>
                    </a:lnTo>
                    <a:lnTo>
                      <a:pt x="0" y="3380"/>
                    </a:lnTo>
                    <a:moveTo>
                      <a:pt x="0" y="3400"/>
                    </a:moveTo>
                    <a:lnTo>
                      <a:pt x="0" y="3400"/>
                    </a:lnTo>
                    <a:lnTo>
                      <a:pt x="0" y="3413"/>
                    </a:lnTo>
                    <a:moveTo>
                      <a:pt x="0" y="3433"/>
                    </a:moveTo>
                    <a:lnTo>
                      <a:pt x="0" y="3433"/>
                    </a:lnTo>
                    <a:lnTo>
                      <a:pt x="0" y="3447"/>
                    </a:lnTo>
                    <a:moveTo>
                      <a:pt x="0" y="3467"/>
                    </a:moveTo>
                    <a:lnTo>
                      <a:pt x="0" y="3467"/>
                    </a:lnTo>
                    <a:lnTo>
                      <a:pt x="0" y="3480"/>
                    </a:lnTo>
                    <a:moveTo>
                      <a:pt x="0" y="3500"/>
                    </a:moveTo>
                    <a:lnTo>
                      <a:pt x="0" y="3500"/>
                    </a:lnTo>
                    <a:lnTo>
                      <a:pt x="0" y="3513"/>
                    </a:lnTo>
                    <a:moveTo>
                      <a:pt x="0" y="3533"/>
                    </a:moveTo>
                    <a:lnTo>
                      <a:pt x="0" y="3533"/>
                    </a:lnTo>
                    <a:lnTo>
                      <a:pt x="0" y="3547"/>
                    </a:lnTo>
                    <a:moveTo>
                      <a:pt x="0" y="3567"/>
                    </a:moveTo>
                    <a:lnTo>
                      <a:pt x="0" y="3567"/>
                    </a:lnTo>
                    <a:lnTo>
                      <a:pt x="0" y="3580"/>
                    </a:lnTo>
                    <a:moveTo>
                      <a:pt x="0" y="3600"/>
                    </a:moveTo>
                    <a:lnTo>
                      <a:pt x="0" y="3600"/>
                    </a:lnTo>
                    <a:lnTo>
                      <a:pt x="0" y="3613"/>
                    </a:lnTo>
                    <a:moveTo>
                      <a:pt x="0" y="3633"/>
                    </a:moveTo>
                    <a:lnTo>
                      <a:pt x="0" y="3633"/>
                    </a:lnTo>
                    <a:lnTo>
                      <a:pt x="0" y="3647"/>
                    </a:lnTo>
                    <a:moveTo>
                      <a:pt x="0" y="3667"/>
                    </a:moveTo>
                    <a:lnTo>
                      <a:pt x="0" y="3667"/>
                    </a:lnTo>
                    <a:lnTo>
                      <a:pt x="0" y="3680"/>
                    </a:lnTo>
                    <a:moveTo>
                      <a:pt x="0" y="3700"/>
                    </a:moveTo>
                    <a:lnTo>
                      <a:pt x="0" y="3700"/>
                    </a:lnTo>
                    <a:lnTo>
                      <a:pt x="0" y="3713"/>
                    </a:lnTo>
                    <a:moveTo>
                      <a:pt x="0" y="3733"/>
                    </a:moveTo>
                    <a:lnTo>
                      <a:pt x="0" y="3733"/>
                    </a:lnTo>
                    <a:lnTo>
                      <a:pt x="0" y="3747"/>
                    </a:lnTo>
                    <a:moveTo>
                      <a:pt x="0" y="3767"/>
                    </a:moveTo>
                    <a:lnTo>
                      <a:pt x="0" y="3767"/>
                    </a:lnTo>
                    <a:lnTo>
                      <a:pt x="0" y="3780"/>
                    </a:lnTo>
                    <a:moveTo>
                      <a:pt x="0" y="3800"/>
                    </a:moveTo>
                    <a:lnTo>
                      <a:pt x="0" y="3800"/>
                    </a:lnTo>
                    <a:lnTo>
                      <a:pt x="0" y="3813"/>
                    </a:lnTo>
                    <a:moveTo>
                      <a:pt x="0" y="3833"/>
                    </a:moveTo>
                    <a:lnTo>
                      <a:pt x="0" y="3833"/>
                    </a:lnTo>
                    <a:lnTo>
                      <a:pt x="0" y="3847"/>
                    </a:lnTo>
                    <a:moveTo>
                      <a:pt x="0" y="3867"/>
                    </a:moveTo>
                    <a:lnTo>
                      <a:pt x="0" y="3867"/>
                    </a:lnTo>
                    <a:lnTo>
                      <a:pt x="0" y="3880"/>
                    </a:lnTo>
                    <a:moveTo>
                      <a:pt x="0" y="3900"/>
                    </a:moveTo>
                    <a:lnTo>
                      <a:pt x="0" y="3900"/>
                    </a:lnTo>
                    <a:lnTo>
                      <a:pt x="0" y="3913"/>
                    </a:lnTo>
                    <a:moveTo>
                      <a:pt x="0" y="3933"/>
                    </a:moveTo>
                    <a:lnTo>
                      <a:pt x="0" y="3933"/>
                    </a:lnTo>
                    <a:lnTo>
                      <a:pt x="0" y="3947"/>
                    </a:lnTo>
                    <a:moveTo>
                      <a:pt x="0" y="3967"/>
                    </a:moveTo>
                    <a:lnTo>
                      <a:pt x="0" y="3967"/>
                    </a:lnTo>
                    <a:lnTo>
                      <a:pt x="0" y="3980"/>
                    </a:lnTo>
                    <a:moveTo>
                      <a:pt x="0" y="4000"/>
                    </a:moveTo>
                    <a:lnTo>
                      <a:pt x="0" y="4000"/>
                    </a:lnTo>
                    <a:lnTo>
                      <a:pt x="0" y="4013"/>
                    </a:lnTo>
                    <a:moveTo>
                      <a:pt x="0" y="4033"/>
                    </a:moveTo>
                    <a:lnTo>
                      <a:pt x="0" y="4033"/>
                    </a:lnTo>
                    <a:lnTo>
                      <a:pt x="0" y="4047"/>
                    </a:lnTo>
                    <a:moveTo>
                      <a:pt x="0" y="4067"/>
                    </a:moveTo>
                    <a:lnTo>
                      <a:pt x="0" y="4067"/>
                    </a:lnTo>
                    <a:lnTo>
                      <a:pt x="0" y="4080"/>
                    </a:lnTo>
                    <a:moveTo>
                      <a:pt x="0" y="4100"/>
                    </a:moveTo>
                    <a:lnTo>
                      <a:pt x="0" y="4100"/>
                    </a:lnTo>
                    <a:lnTo>
                      <a:pt x="0" y="4113"/>
                    </a:lnTo>
                    <a:moveTo>
                      <a:pt x="0" y="4133"/>
                    </a:moveTo>
                    <a:lnTo>
                      <a:pt x="0" y="4133"/>
                    </a:lnTo>
                    <a:lnTo>
                      <a:pt x="0" y="4147"/>
                    </a:lnTo>
                    <a:moveTo>
                      <a:pt x="0" y="4167"/>
                    </a:moveTo>
                    <a:lnTo>
                      <a:pt x="0" y="4167"/>
                    </a:lnTo>
                    <a:lnTo>
                      <a:pt x="0" y="4180"/>
                    </a:lnTo>
                    <a:moveTo>
                      <a:pt x="0" y="4200"/>
                    </a:moveTo>
                    <a:lnTo>
                      <a:pt x="0" y="4200"/>
                    </a:lnTo>
                    <a:lnTo>
                      <a:pt x="0" y="4213"/>
                    </a:lnTo>
                    <a:moveTo>
                      <a:pt x="0" y="4233"/>
                    </a:moveTo>
                    <a:lnTo>
                      <a:pt x="0" y="4233"/>
                    </a:lnTo>
                    <a:lnTo>
                      <a:pt x="0" y="4247"/>
                    </a:lnTo>
                    <a:moveTo>
                      <a:pt x="0" y="4267"/>
                    </a:moveTo>
                    <a:lnTo>
                      <a:pt x="0" y="4267"/>
                    </a:lnTo>
                    <a:lnTo>
                      <a:pt x="0" y="4280"/>
                    </a:lnTo>
                    <a:moveTo>
                      <a:pt x="0" y="4300"/>
                    </a:moveTo>
                    <a:lnTo>
                      <a:pt x="0" y="4300"/>
                    </a:lnTo>
                    <a:lnTo>
                      <a:pt x="0" y="4313"/>
                    </a:lnTo>
                    <a:moveTo>
                      <a:pt x="0" y="4333"/>
                    </a:moveTo>
                    <a:lnTo>
                      <a:pt x="0" y="4333"/>
                    </a:lnTo>
                    <a:lnTo>
                      <a:pt x="0" y="4347"/>
                    </a:lnTo>
                    <a:moveTo>
                      <a:pt x="0" y="4367"/>
                    </a:moveTo>
                    <a:lnTo>
                      <a:pt x="0" y="4367"/>
                    </a:lnTo>
                    <a:lnTo>
                      <a:pt x="0" y="4380"/>
                    </a:lnTo>
                    <a:moveTo>
                      <a:pt x="0" y="4400"/>
                    </a:moveTo>
                    <a:lnTo>
                      <a:pt x="0" y="4400"/>
                    </a:lnTo>
                    <a:lnTo>
                      <a:pt x="0" y="4413"/>
                    </a:lnTo>
                    <a:moveTo>
                      <a:pt x="0" y="4433"/>
                    </a:moveTo>
                    <a:lnTo>
                      <a:pt x="0" y="4433"/>
                    </a:lnTo>
                    <a:lnTo>
                      <a:pt x="0" y="4447"/>
                    </a:lnTo>
                    <a:moveTo>
                      <a:pt x="0" y="4467"/>
                    </a:moveTo>
                    <a:lnTo>
                      <a:pt x="0" y="4467"/>
                    </a:lnTo>
                    <a:lnTo>
                      <a:pt x="0" y="4480"/>
                    </a:lnTo>
                    <a:moveTo>
                      <a:pt x="0" y="4500"/>
                    </a:moveTo>
                    <a:lnTo>
                      <a:pt x="0" y="4500"/>
                    </a:lnTo>
                    <a:lnTo>
                      <a:pt x="0" y="4513"/>
                    </a:lnTo>
                    <a:moveTo>
                      <a:pt x="19" y="4515"/>
                    </a:moveTo>
                    <a:lnTo>
                      <a:pt x="19" y="4515"/>
                    </a:lnTo>
                    <a:lnTo>
                      <a:pt x="32" y="4515"/>
                    </a:lnTo>
                    <a:moveTo>
                      <a:pt x="52" y="4515"/>
                    </a:moveTo>
                    <a:lnTo>
                      <a:pt x="52" y="4515"/>
                    </a:lnTo>
                    <a:lnTo>
                      <a:pt x="65" y="4515"/>
                    </a:lnTo>
                    <a:moveTo>
                      <a:pt x="85" y="4515"/>
                    </a:moveTo>
                    <a:lnTo>
                      <a:pt x="85" y="4515"/>
                    </a:lnTo>
                    <a:lnTo>
                      <a:pt x="99" y="4515"/>
                    </a:lnTo>
                    <a:moveTo>
                      <a:pt x="119" y="4515"/>
                    </a:moveTo>
                    <a:lnTo>
                      <a:pt x="119" y="4515"/>
                    </a:lnTo>
                    <a:lnTo>
                      <a:pt x="132" y="4515"/>
                    </a:lnTo>
                    <a:moveTo>
                      <a:pt x="152" y="4515"/>
                    </a:moveTo>
                    <a:lnTo>
                      <a:pt x="152" y="4515"/>
                    </a:lnTo>
                    <a:lnTo>
                      <a:pt x="165" y="4515"/>
                    </a:lnTo>
                    <a:moveTo>
                      <a:pt x="185" y="4515"/>
                    </a:moveTo>
                    <a:lnTo>
                      <a:pt x="185" y="4515"/>
                    </a:lnTo>
                    <a:lnTo>
                      <a:pt x="191" y="4515"/>
                    </a:lnTo>
                    <a:lnTo>
                      <a:pt x="191" y="4507"/>
                    </a:lnTo>
                    <a:moveTo>
                      <a:pt x="191" y="4487"/>
                    </a:moveTo>
                    <a:lnTo>
                      <a:pt x="191" y="4487"/>
                    </a:lnTo>
                    <a:lnTo>
                      <a:pt x="191" y="4473"/>
                    </a:lnTo>
                    <a:moveTo>
                      <a:pt x="191" y="4453"/>
                    </a:moveTo>
                    <a:lnTo>
                      <a:pt x="191" y="4453"/>
                    </a:lnTo>
                    <a:lnTo>
                      <a:pt x="191" y="4440"/>
                    </a:lnTo>
                    <a:moveTo>
                      <a:pt x="191" y="4420"/>
                    </a:moveTo>
                    <a:lnTo>
                      <a:pt x="191" y="4420"/>
                    </a:lnTo>
                    <a:lnTo>
                      <a:pt x="191" y="4407"/>
                    </a:lnTo>
                    <a:moveTo>
                      <a:pt x="191" y="4387"/>
                    </a:moveTo>
                    <a:lnTo>
                      <a:pt x="191" y="4387"/>
                    </a:lnTo>
                    <a:lnTo>
                      <a:pt x="191" y="4373"/>
                    </a:lnTo>
                    <a:moveTo>
                      <a:pt x="191" y="4353"/>
                    </a:moveTo>
                    <a:lnTo>
                      <a:pt x="191" y="4353"/>
                    </a:lnTo>
                    <a:lnTo>
                      <a:pt x="191" y="4340"/>
                    </a:lnTo>
                    <a:moveTo>
                      <a:pt x="191" y="4320"/>
                    </a:moveTo>
                    <a:lnTo>
                      <a:pt x="191" y="4320"/>
                    </a:lnTo>
                    <a:lnTo>
                      <a:pt x="191" y="4307"/>
                    </a:lnTo>
                    <a:moveTo>
                      <a:pt x="191" y="4287"/>
                    </a:moveTo>
                    <a:lnTo>
                      <a:pt x="191" y="4287"/>
                    </a:lnTo>
                    <a:lnTo>
                      <a:pt x="191" y="4273"/>
                    </a:lnTo>
                    <a:moveTo>
                      <a:pt x="191" y="4253"/>
                    </a:moveTo>
                    <a:lnTo>
                      <a:pt x="191" y="4253"/>
                    </a:lnTo>
                    <a:lnTo>
                      <a:pt x="191" y="4240"/>
                    </a:lnTo>
                    <a:moveTo>
                      <a:pt x="191" y="4220"/>
                    </a:moveTo>
                    <a:lnTo>
                      <a:pt x="191" y="4220"/>
                    </a:lnTo>
                    <a:lnTo>
                      <a:pt x="191" y="4207"/>
                    </a:lnTo>
                    <a:moveTo>
                      <a:pt x="191" y="4187"/>
                    </a:moveTo>
                    <a:lnTo>
                      <a:pt x="191" y="4187"/>
                    </a:lnTo>
                    <a:lnTo>
                      <a:pt x="191" y="4173"/>
                    </a:lnTo>
                    <a:moveTo>
                      <a:pt x="191" y="4153"/>
                    </a:moveTo>
                    <a:lnTo>
                      <a:pt x="191" y="4153"/>
                    </a:lnTo>
                    <a:lnTo>
                      <a:pt x="191" y="4140"/>
                    </a:lnTo>
                    <a:moveTo>
                      <a:pt x="191" y="4120"/>
                    </a:moveTo>
                    <a:lnTo>
                      <a:pt x="191" y="4120"/>
                    </a:lnTo>
                    <a:lnTo>
                      <a:pt x="191" y="4107"/>
                    </a:lnTo>
                    <a:moveTo>
                      <a:pt x="191" y="4087"/>
                    </a:moveTo>
                    <a:lnTo>
                      <a:pt x="191" y="4087"/>
                    </a:lnTo>
                    <a:lnTo>
                      <a:pt x="191" y="4073"/>
                    </a:lnTo>
                    <a:moveTo>
                      <a:pt x="191" y="4053"/>
                    </a:moveTo>
                    <a:lnTo>
                      <a:pt x="191" y="4053"/>
                    </a:lnTo>
                    <a:lnTo>
                      <a:pt x="191" y="4040"/>
                    </a:lnTo>
                    <a:moveTo>
                      <a:pt x="191" y="4020"/>
                    </a:moveTo>
                    <a:lnTo>
                      <a:pt x="191" y="4020"/>
                    </a:lnTo>
                    <a:lnTo>
                      <a:pt x="191" y="4007"/>
                    </a:lnTo>
                    <a:moveTo>
                      <a:pt x="191" y="3987"/>
                    </a:moveTo>
                    <a:lnTo>
                      <a:pt x="191" y="3987"/>
                    </a:lnTo>
                    <a:lnTo>
                      <a:pt x="191" y="3973"/>
                    </a:lnTo>
                    <a:moveTo>
                      <a:pt x="191" y="3953"/>
                    </a:moveTo>
                    <a:lnTo>
                      <a:pt x="191" y="3953"/>
                    </a:lnTo>
                    <a:lnTo>
                      <a:pt x="191" y="3940"/>
                    </a:lnTo>
                    <a:moveTo>
                      <a:pt x="191" y="3920"/>
                    </a:moveTo>
                    <a:lnTo>
                      <a:pt x="191" y="3920"/>
                    </a:lnTo>
                    <a:lnTo>
                      <a:pt x="191" y="3907"/>
                    </a:lnTo>
                    <a:moveTo>
                      <a:pt x="191" y="3887"/>
                    </a:moveTo>
                    <a:lnTo>
                      <a:pt x="191" y="3887"/>
                    </a:lnTo>
                    <a:lnTo>
                      <a:pt x="191" y="3873"/>
                    </a:lnTo>
                    <a:moveTo>
                      <a:pt x="191" y="3853"/>
                    </a:moveTo>
                    <a:lnTo>
                      <a:pt x="191" y="3853"/>
                    </a:lnTo>
                    <a:lnTo>
                      <a:pt x="191" y="3840"/>
                    </a:lnTo>
                    <a:moveTo>
                      <a:pt x="191" y="3820"/>
                    </a:moveTo>
                    <a:lnTo>
                      <a:pt x="191" y="3820"/>
                    </a:lnTo>
                    <a:lnTo>
                      <a:pt x="191" y="3807"/>
                    </a:lnTo>
                    <a:moveTo>
                      <a:pt x="191" y="3787"/>
                    </a:moveTo>
                    <a:lnTo>
                      <a:pt x="191" y="3787"/>
                    </a:lnTo>
                    <a:lnTo>
                      <a:pt x="191" y="3773"/>
                    </a:lnTo>
                    <a:moveTo>
                      <a:pt x="191" y="3753"/>
                    </a:moveTo>
                    <a:lnTo>
                      <a:pt x="191" y="3753"/>
                    </a:lnTo>
                    <a:lnTo>
                      <a:pt x="191" y="3740"/>
                    </a:lnTo>
                    <a:moveTo>
                      <a:pt x="191" y="3720"/>
                    </a:moveTo>
                    <a:lnTo>
                      <a:pt x="191" y="3720"/>
                    </a:lnTo>
                    <a:lnTo>
                      <a:pt x="191" y="3707"/>
                    </a:lnTo>
                    <a:moveTo>
                      <a:pt x="191" y="3687"/>
                    </a:moveTo>
                    <a:lnTo>
                      <a:pt x="191" y="3687"/>
                    </a:lnTo>
                    <a:lnTo>
                      <a:pt x="191" y="3673"/>
                    </a:lnTo>
                    <a:moveTo>
                      <a:pt x="191" y="3653"/>
                    </a:moveTo>
                    <a:lnTo>
                      <a:pt x="191" y="3653"/>
                    </a:lnTo>
                    <a:lnTo>
                      <a:pt x="191" y="3640"/>
                    </a:lnTo>
                    <a:moveTo>
                      <a:pt x="191" y="3620"/>
                    </a:moveTo>
                    <a:lnTo>
                      <a:pt x="191" y="3620"/>
                    </a:lnTo>
                    <a:lnTo>
                      <a:pt x="191" y="3607"/>
                    </a:lnTo>
                    <a:moveTo>
                      <a:pt x="191" y="3587"/>
                    </a:moveTo>
                    <a:lnTo>
                      <a:pt x="191" y="3587"/>
                    </a:lnTo>
                    <a:lnTo>
                      <a:pt x="191" y="3573"/>
                    </a:lnTo>
                    <a:moveTo>
                      <a:pt x="191" y="3553"/>
                    </a:moveTo>
                    <a:lnTo>
                      <a:pt x="191" y="3553"/>
                    </a:lnTo>
                    <a:lnTo>
                      <a:pt x="191" y="3540"/>
                    </a:lnTo>
                    <a:moveTo>
                      <a:pt x="191" y="3520"/>
                    </a:moveTo>
                    <a:lnTo>
                      <a:pt x="191" y="3520"/>
                    </a:lnTo>
                    <a:lnTo>
                      <a:pt x="191" y="3507"/>
                    </a:lnTo>
                    <a:moveTo>
                      <a:pt x="191" y="3487"/>
                    </a:moveTo>
                    <a:lnTo>
                      <a:pt x="191" y="3487"/>
                    </a:lnTo>
                    <a:lnTo>
                      <a:pt x="191" y="3473"/>
                    </a:lnTo>
                    <a:moveTo>
                      <a:pt x="191" y="3453"/>
                    </a:moveTo>
                    <a:lnTo>
                      <a:pt x="191" y="3453"/>
                    </a:lnTo>
                    <a:lnTo>
                      <a:pt x="191" y="3440"/>
                    </a:lnTo>
                    <a:moveTo>
                      <a:pt x="191" y="3420"/>
                    </a:moveTo>
                    <a:lnTo>
                      <a:pt x="191" y="3420"/>
                    </a:lnTo>
                    <a:lnTo>
                      <a:pt x="191" y="3407"/>
                    </a:lnTo>
                    <a:moveTo>
                      <a:pt x="191" y="3387"/>
                    </a:moveTo>
                    <a:lnTo>
                      <a:pt x="191" y="3387"/>
                    </a:lnTo>
                    <a:lnTo>
                      <a:pt x="191" y="3373"/>
                    </a:lnTo>
                    <a:moveTo>
                      <a:pt x="191" y="3353"/>
                    </a:moveTo>
                    <a:lnTo>
                      <a:pt x="191" y="3353"/>
                    </a:lnTo>
                    <a:lnTo>
                      <a:pt x="191" y="3340"/>
                    </a:lnTo>
                    <a:moveTo>
                      <a:pt x="191" y="3320"/>
                    </a:moveTo>
                    <a:lnTo>
                      <a:pt x="191" y="3320"/>
                    </a:lnTo>
                    <a:lnTo>
                      <a:pt x="191" y="3307"/>
                    </a:lnTo>
                    <a:moveTo>
                      <a:pt x="191" y="3287"/>
                    </a:moveTo>
                    <a:lnTo>
                      <a:pt x="191" y="3287"/>
                    </a:lnTo>
                    <a:lnTo>
                      <a:pt x="191" y="3273"/>
                    </a:lnTo>
                    <a:moveTo>
                      <a:pt x="191" y="3253"/>
                    </a:moveTo>
                    <a:lnTo>
                      <a:pt x="191" y="3253"/>
                    </a:lnTo>
                    <a:lnTo>
                      <a:pt x="191" y="3240"/>
                    </a:lnTo>
                    <a:moveTo>
                      <a:pt x="191" y="3220"/>
                    </a:moveTo>
                    <a:lnTo>
                      <a:pt x="191" y="3220"/>
                    </a:lnTo>
                    <a:lnTo>
                      <a:pt x="191" y="3207"/>
                    </a:lnTo>
                    <a:moveTo>
                      <a:pt x="191" y="3187"/>
                    </a:moveTo>
                    <a:lnTo>
                      <a:pt x="191" y="3187"/>
                    </a:lnTo>
                    <a:lnTo>
                      <a:pt x="191" y="3173"/>
                    </a:lnTo>
                    <a:moveTo>
                      <a:pt x="191" y="3153"/>
                    </a:moveTo>
                    <a:lnTo>
                      <a:pt x="191" y="3153"/>
                    </a:lnTo>
                    <a:lnTo>
                      <a:pt x="191" y="3140"/>
                    </a:lnTo>
                    <a:moveTo>
                      <a:pt x="191" y="3120"/>
                    </a:moveTo>
                    <a:lnTo>
                      <a:pt x="191" y="3120"/>
                    </a:lnTo>
                    <a:lnTo>
                      <a:pt x="191" y="3107"/>
                    </a:lnTo>
                    <a:moveTo>
                      <a:pt x="191" y="3087"/>
                    </a:moveTo>
                    <a:lnTo>
                      <a:pt x="191" y="3087"/>
                    </a:lnTo>
                    <a:lnTo>
                      <a:pt x="191" y="3073"/>
                    </a:lnTo>
                    <a:moveTo>
                      <a:pt x="191" y="3053"/>
                    </a:moveTo>
                    <a:lnTo>
                      <a:pt x="191" y="3053"/>
                    </a:lnTo>
                    <a:lnTo>
                      <a:pt x="191" y="3040"/>
                    </a:lnTo>
                    <a:moveTo>
                      <a:pt x="191" y="3020"/>
                    </a:moveTo>
                    <a:lnTo>
                      <a:pt x="191" y="3020"/>
                    </a:lnTo>
                    <a:lnTo>
                      <a:pt x="191" y="3007"/>
                    </a:lnTo>
                    <a:moveTo>
                      <a:pt x="191" y="2987"/>
                    </a:moveTo>
                    <a:lnTo>
                      <a:pt x="191" y="2987"/>
                    </a:lnTo>
                    <a:lnTo>
                      <a:pt x="191" y="2973"/>
                    </a:lnTo>
                    <a:moveTo>
                      <a:pt x="191" y="2953"/>
                    </a:moveTo>
                    <a:lnTo>
                      <a:pt x="191" y="2953"/>
                    </a:lnTo>
                    <a:lnTo>
                      <a:pt x="191" y="2940"/>
                    </a:lnTo>
                    <a:moveTo>
                      <a:pt x="191" y="2920"/>
                    </a:moveTo>
                    <a:lnTo>
                      <a:pt x="191" y="2920"/>
                    </a:lnTo>
                    <a:lnTo>
                      <a:pt x="191" y="2907"/>
                    </a:lnTo>
                    <a:moveTo>
                      <a:pt x="191" y="2887"/>
                    </a:moveTo>
                    <a:lnTo>
                      <a:pt x="191" y="2887"/>
                    </a:lnTo>
                    <a:lnTo>
                      <a:pt x="191" y="2873"/>
                    </a:lnTo>
                    <a:moveTo>
                      <a:pt x="191" y="2853"/>
                    </a:moveTo>
                    <a:lnTo>
                      <a:pt x="191" y="2853"/>
                    </a:lnTo>
                    <a:lnTo>
                      <a:pt x="191" y="2840"/>
                    </a:lnTo>
                    <a:moveTo>
                      <a:pt x="191" y="2820"/>
                    </a:moveTo>
                    <a:lnTo>
                      <a:pt x="191" y="2820"/>
                    </a:lnTo>
                    <a:lnTo>
                      <a:pt x="191" y="2807"/>
                    </a:lnTo>
                    <a:moveTo>
                      <a:pt x="191" y="2787"/>
                    </a:moveTo>
                    <a:lnTo>
                      <a:pt x="191" y="2787"/>
                    </a:lnTo>
                    <a:lnTo>
                      <a:pt x="191" y="2773"/>
                    </a:lnTo>
                    <a:moveTo>
                      <a:pt x="191" y="2753"/>
                    </a:moveTo>
                    <a:lnTo>
                      <a:pt x="191" y="2753"/>
                    </a:lnTo>
                    <a:lnTo>
                      <a:pt x="191" y="2740"/>
                    </a:lnTo>
                    <a:moveTo>
                      <a:pt x="191" y="2720"/>
                    </a:moveTo>
                    <a:lnTo>
                      <a:pt x="191" y="2720"/>
                    </a:lnTo>
                    <a:lnTo>
                      <a:pt x="191" y="2707"/>
                    </a:lnTo>
                    <a:moveTo>
                      <a:pt x="191" y="2687"/>
                    </a:moveTo>
                    <a:lnTo>
                      <a:pt x="191" y="2687"/>
                    </a:lnTo>
                    <a:lnTo>
                      <a:pt x="191" y="2673"/>
                    </a:lnTo>
                    <a:moveTo>
                      <a:pt x="191" y="2653"/>
                    </a:moveTo>
                    <a:lnTo>
                      <a:pt x="191" y="2653"/>
                    </a:lnTo>
                    <a:lnTo>
                      <a:pt x="191" y="2640"/>
                    </a:lnTo>
                    <a:moveTo>
                      <a:pt x="191" y="2620"/>
                    </a:moveTo>
                    <a:lnTo>
                      <a:pt x="191" y="2620"/>
                    </a:lnTo>
                    <a:lnTo>
                      <a:pt x="191" y="2607"/>
                    </a:lnTo>
                    <a:moveTo>
                      <a:pt x="191" y="2587"/>
                    </a:moveTo>
                    <a:lnTo>
                      <a:pt x="191" y="2587"/>
                    </a:lnTo>
                    <a:lnTo>
                      <a:pt x="191" y="2573"/>
                    </a:lnTo>
                    <a:moveTo>
                      <a:pt x="191" y="2553"/>
                    </a:moveTo>
                    <a:lnTo>
                      <a:pt x="191" y="2553"/>
                    </a:lnTo>
                    <a:lnTo>
                      <a:pt x="191" y="2540"/>
                    </a:lnTo>
                    <a:moveTo>
                      <a:pt x="191" y="2520"/>
                    </a:moveTo>
                    <a:lnTo>
                      <a:pt x="191" y="2520"/>
                    </a:lnTo>
                    <a:lnTo>
                      <a:pt x="191" y="2507"/>
                    </a:lnTo>
                    <a:moveTo>
                      <a:pt x="191" y="2487"/>
                    </a:moveTo>
                    <a:lnTo>
                      <a:pt x="191" y="2487"/>
                    </a:lnTo>
                    <a:lnTo>
                      <a:pt x="191" y="2473"/>
                    </a:lnTo>
                    <a:moveTo>
                      <a:pt x="191" y="2453"/>
                    </a:moveTo>
                    <a:lnTo>
                      <a:pt x="191" y="2453"/>
                    </a:lnTo>
                    <a:lnTo>
                      <a:pt x="191" y="2440"/>
                    </a:lnTo>
                    <a:moveTo>
                      <a:pt x="191" y="2420"/>
                    </a:moveTo>
                    <a:lnTo>
                      <a:pt x="191" y="2420"/>
                    </a:lnTo>
                    <a:lnTo>
                      <a:pt x="191" y="2407"/>
                    </a:lnTo>
                    <a:moveTo>
                      <a:pt x="191" y="2387"/>
                    </a:moveTo>
                    <a:lnTo>
                      <a:pt x="191" y="2387"/>
                    </a:lnTo>
                    <a:lnTo>
                      <a:pt x="191" y="2373"/>
                    </a:lnTo>
                    <a:moveTo>
                      <a:pt x="191" y="2353"/>
                    </a:moveTo>
                    <a:lnTo>
                      <a:pt x="191" y="2353"/>
                    </a:lnTo>
                    <a:lnTo>
                      <a:pt x="191" y="2340"/>
                    </a:lnTo>
                    <a:moveTo>
                      <a:pt x="191" y="2320"/>
                    </a:moveTo>
                    <a:lnTo>
                      <a:pt x="191" y="2320"/>
                    </a:lnTo>
                    <a:lnTo>
                      <a:pt x="191" y="2307"/>
                    </a:lnTo>
                    <a:moveTo>
                      <a:pt x="191" y="2287"/>
                    </a:moveTo>
                    <a:lnTo>
                      <a:pt x="191" y="2287"/>
                    </a:lnTo>
                    <a:lnTo>
                      <a:pt x="191" y="2273"/>
                    </a:lnTo>
                    <a:moveTo>
                      <a:pt x="191" y="2253"/>
                    </a:moveTo>
                    <a:lnTo>
                      <a:pt x="191" y="2253"/>
                    </a:lnTo>
                    <a:lnTo>
                      <a:pt x="191" y="2240"/>
                    </a:lnTo>
                    <a:moveTo>
                      <a:pt x="191" y="2220"/>
                    </a:moveTo>
                    <a:lnTo>
                      <a:pt x="191" y="2220"/>
                    </a:lnTo>
                    <a:lnTo>
                      <a:pt x="191" y="2207"/>
                    </a:lnTo>
                    <a:moveTo>
                      <a:pt x="191" y="2187"/>
                    </a:moveTo>
                    <a:lnTo>
                      <a:pt x="191" y="2187"/>
                    </a:lnTo>
                    <a:lnTo>
                      <a:pt x="191" y="2173"/>
                    </a:lnTo>
                    <a:moveTo>
                      <a:pt x="191" y="2153"/>
                    </a:moveTo>
                    <a:lnTo>
                      <a:pt x="191" y="2153"/>
                    </a:lnTo>
                    <a:lnTo>
                      <a:pt x="191" y="2140"/>
                    </a:lnTo>
                    <a:moveTo>
                      <a:pt x="191" y="2120"/>
                    </a:moveTo>
                    <a:lnTo>
                      <a:pt x="191" y="2120"/>
                    </a:lnTo>
                    <a:lnTo>
                      <a:pt x="191" y="2107"/>
                    </a:lnTo>
                    <a:moveTo>
                      <a:pt x="191" y="2087"/>
                    </a:moveTo>
                    <a:lnTo>
                      <a:pt x="191" y="2087"/>
                    </a:lnTo>
                    <a:lnTo>
                      <a:pt x="191" y="2073"/>
                    </a:lnTo>
                    <a:moveTo>
                      <a:pt x="191" y="2053"/>
                    </a:moveTo>
                    <a:lnTo>
                      <a:pt x="191" y="2053"/>
                    </a:lnTo>
                    <a:lnTo>
                      <a:pt x="191" y="2040"/>
                    </a:lnTo>
                    <a:moveTo>
                      <a:pt x="191" y="2020"/>
                    </a:moveTo>
                    <a:lnTo>
                      <a:pt x="191" y="2020"/>
                    </a:lnTo>
                    <a:lnTo>
                      <a:pt x="191" y="2007"/>
                    </a:lnTo>
                    <a:moveTo>
                      <a:pt x="191" y="1987"/>
                    </a:moveTo>
                    <a:lnTo>
                      <a:pt x="191" y="1987"/>
                    </a:lnTo>
                    <a:lnTo>
                      <a:pt x="191" y="1973"/>
                    </a:lnTo>
                    <a:moveTo>
                      <a:pt x="191" y="1953"/>
                    </a:moveTo>
                    <a:lnTo>
                      <a:pt x="191" y="1953"/>
                    </a:lnTo>
                    <a:lnTo>
                      <a:pt x="191" y="1940"/>
                    </a:lnTo>
                    <a:moveTo>
                      <a:pt x="191" y="1920"/>
                    </a:moveTo>
                    <a:lnTo>
                      <a:pt x="191" y="1920"/>
                    </a:lnTo>
                    <a:lnTo>
                      <a:pt x="191" y="1907"/>
                    </a:lnTo>
                    <a:moveTo>
                      <a:pt x="191" y="1887"/>
                    </a:moveTo>
                    <a:lnTo>
                      <a:pt x="191" y="1887"/>
                    </a:lnTo>
                    <a:lnTo>
                      <a:pt x="191" y="1873"/>
                    </a:lnTo>
                    <a:moveTo>
                      <a:pt x="191" y="1853"/>
                    </a:moveTo>
                    <a:lnTo>
                      <a:pt x="191" y="1853"/>
                    </a:lnTo>
                    <a:lnTo>
                      <a:pt x="191" y="1840"/>
                    </a:lnTo>
                    <a:moveTo>
                      <a:pt x="191" y="1820"/>
                    </a:moveTo>
                    <a:lnTo>
                      <a:pt x="191" y="1820"/>
                    </a:lnTo>
                    <a:lnTo>
                      <a:pt x="191" y="1807"/>
                    </a:lnTo>
                    <a:moveTo>
                      <a:pt x="191" y="1787"/>
                    </a:moveTo>
                    <a:lnTo>
                      <a:pt x="191" y="1787"/>
                    </a:lnTo>
                    <a:lnTo>
                      <a:pt x="191" y="1773"/>
                    </a:lnTo>
                    <a:moveTo>
                      <a:pt x="191" y="1753"/>
                    </a:moveTo>
                    <a:lnTo>
                      <a:pt x="191" y="1753"/>
                    </a:lnTo>
                    <a:lnTo>
                      <a:pt x="191" y="1740"/>
                    </a:lnTo>
                    <a:moveTo>
                      <a:pt x="191" y="1720"/>
                    </a:moveTo>
                    <a:lnTo>
                      <a:pt x="191" y="1720"/>
                    </a:lnTo>
                    <a:lnTo>
                      <a:pt x="191" y="1707"/>
                    </a:lnTo>
                    <a:moveTo>
                      <a:pt x="191" y="1687"/>
                    </a:moveTo>
                    <a:lnTo>
                      <a:pt x="191" y="1687"/>
                    </a:lnTo>
                    <a:lnTo>
                      <a:pt x="191" y="1673"/>
                    </a:lnTo>
                    <a:moveTo>
                      <a:pt x="191" y="1653"/>
                    </a:moveTo>
                    <a:lnTo>
                      <a:pt x="191" y="1653"/>
                    </a:lnTo>
                    <a:lnTo>
                      <a:pt x="191" y="1640"/>
                    </a:lnTo>
                    <a:moveTo>
                      <a:pt x="191" y="1620"/>
                    </a:moveTo>
                    <a:lnTo>
                      <a:pt x="191" y="1620"/>
                    </a:lnTo>
                    <a:lnTo>
                      <a:pt x="191" y="1607"/>
                    </a:lnTo>
                    <a:moveTo>
                      <a:pt x="191" y="1587"/>
                    </a:moveTo>
                    <a:lnTo>
                      <a:pt x="191" y="1587"/>
                    </a:lnTo>
                    <a:lnTo>
                      <a:pt x="191" y="1573"/>
                    </a:lnTo>
                    <a:moveTo>
                      <a:pt x="191" y="1553"/>
                    </a:moveTo>
                    <a:lnTo>
                      <a:pt x="191" y="1553"/>
                    </a:lnTo>
                    <a:lnTo>
                      <a:pt x="191" y="1540"/>
                    </a:lnTo>
                    <a:moveTo>
                      <a:pt x="191" y="1520"/>
                    </a:moveTo>
                    <a:lnTo>
                      <a:pt x="191" y="1520"/>
                    </a:lnTo>
                    <a:lnTo>
                      <a:pt x="191" y="1507"/>
                    </a:lnTo>
                    <a:moveTo>
                      <a:pt x="191" y="1487"/>
                    </a:moveTo>
                    <a:lnTo>
                      <a:pt x="191" y="1487"/>
                    </a:lnTo>
                    <a:lnTo>
                      <a:pt x="191" y="1473"/>
                    </a:lnTo>
                    <a:moveTo>
                      <a:pt x="191" y="1453"/>
                    </a:moveTo>
                    <a:lnTo>
                      <a:pt x="191" y="1453"/>
                    </a:lnTo>
                    <a:lnTo>
                      <a:pt x="191" y="1440"/>
                    </a:lnTo>
                    <a:moveTo>
                      <a:pt x="191" y="1420"/>
                    </a:moveTo>
                    <a:lnTo>
                      <a:pt x="191" y="1420"/>
                    </a:lnTo>
                    <a:lnTo>
                      <a:pt x="191" y="1407"/>
                    </a:lnTo>
                    <a:moveTo>
                      <a:pt x="191" y="1387"/>
                    </a:moveTo>
                    <a:lnTo>
                      <a:pt x="191" y="1387"/>
                    </a:lnTo>
                    <a:lnTo>
                      <a:pt x="191" y="1373"/>
                    </a:lnTo>
                    <a:moveTo>
                      <a:pt x="191" y="1353"/>
                    </a:moveTo>
                    <a:lnTo>
                      <a:pt x="191" y="1353"/>
                    </a:lnTo>
                    <a:lnTo>
                      <a:pt x="191" y="1340"/>
                    </a:lnTo>
                    <a:moveTo>
                      <a:pt x="191" y="1320"/>
                    </a:moveTo>
                    <a:lnTo>
                      <a:pt x="191" y="1320"/>
                    </a:lnTo>
                    <a:lnTo>
                      <a:pt x="191" y="1307"/>
                    </a:lnTo>
                    <a:moveTo>
                      <a:pt x="191" y="1287"/>
                    </a:moveTo>
                    <a:lnTo>
                      <a:pt x="191" y="1287"/>
                    </a:lnTo>
                    <a:lnTo>
                      <a:pt x="191" y="1273"/>
                    </a:lnTo>
                    <a:moveTo>
                      <a:pt x="191" y="1253"/>
                    </a:moveTo>
                    <a:lnTo>
                      <a:pt x="191" y="1253"/>
                    </a:lnTo>
                    <a:lnTo>
                      <a:pt x="191" y="1240"/>
                    </a:lnTo>
                    <a:moveTo>
                      <a:pt x="191" y="1220"/>
                    </a:moveTo>
                    <a:lnTo>
                      <a:pt x="191" y="1220"/>
                    </a:lnTo>
                    <a:lnTo>
                      <a:pt x="191" y="1207"/>
                    </a:lnTo>
                    <a:moveTo>
                      <a:pt x="191" y="1187"/>
                    </a:moveTo>
                    <a:lnTo>
                      <a:pt x="191" y="1187"/>
                    </a:lnTo>
                    <a:lnTo>
                      <a:pt x="191" y="1173"/>
                    </a:lnTo>
                    <a:moveTo>
                      <a:pt x="191" y="1153"/>
                    </a:moveTo>
                    <a:lnTo>
                      <a:pt x="191" y="1153"/>
                    </a:lnTo>
                    <a:lnTo>
                      <a:pt x="191" y="1140"/>
                    </a:lnTo>
                    <a:moveTo>
                      <a:pt x="191" y="1120"/>
                    </a:moveTo>
                    <a:lnTo>
                      <a:pt x="191" y="1120"/>
                    </a:lnTo>
                    <a:lnTo>
                      <a:pt x="191" y="1107"/>
                    </a:lnTo>
                    <a:moveTo>
                      <a:pt x="191" y="1087"/>
                    </a:moveTo>
                    <a:lnTo>
                      <a:pt x="191" y="1087"/>
                    </a:lnTo>
                    <a:lnTo>
                      <a:pt x="191" y="1073"/>
                    </a:lnTo>
                    <a:moveTo>
                      <a:pt x="191" y="1053"/>
                    </a:moveTo>
                    <a:lnTo>
                      <a:pt x="191" y="1053"/>
                    </a:lnTo>
                    <a:lnTo>
                      <a:pt x="191" y="1040"/>
                    </a:lnTo>
                    <a:moveTo>
                      <a:pt x="191" y="1020"/>
                    </a:moveTo>
                    <a:lnTo>
                      <a:pt x="191" y="1020"/>
                    </a:lnTo>
                    <a:lnTo>
                      <a:pt x="191" y="1007"/>
                    </a:lnTo>
                    <a:moveTo>
                      <a:pt x="191" y="987"/>
                    </a:moveTo>
                    <a:lnTo>
                      <a:pt x="191" y="987"/>
                    </a:lnTo>
                    <a:lnTo>
                      <a:pt x="191" y="973"/>
                    </a:lnTo>
                    <a:moveTo>
                      <a:pt x="191" y="953"/>
                    </a:moveTo>
                    <a:lnTo>
                      <a:pt x="191" y="953"/>
                    </a:lnTo>
                    <a:lnTo>
                      <a:pt x="191" y="940"/>
                    </a:lnTo>
                    <a:moveTo>
                      <a:pt x="191" y="920"/>
                    </a:moveTo>
                    <a:lnTo>
                      <a:pt x="191" y="920"/>
                    </a:lnTo>
                    <a:lnTo>
                      <a:pt x="191" y="907"/>
                    </a:lnTo>
                    <a:moveTo>
                      <a:pt x="191" y="887"/>
                    </a:moveTo>
                    <a:lnTo>
                      <a:pt x="191" y="887"/>
                    </a:lnTo>
                    <a:lnTo>
                      <a:pt x="191" y="873"/>
                    </a:lnTo>
                    <a:moveTo>
                      <a:pt x="191" y="853"/>
                    </a:moveTo>
                    <a:lnTo>
                      <a:pt x="191" y="853"/>
                    </a:lnTo>
                    <a:lnTo>
                      <a:pt x="191" y="840"/>
                    </a:lnTo>
                    <a:moveTo>
                      <a:pt x="191" y="820"/>
                    </a:moveTo>
                    <a:lnTo>
                      <a:pt x="191" y="820"/>
                    </a:lnTo>
                    <a:lnTo>
                      <a:pt x="191" y="807"/>
                    </a:lnTo>
                    <a:moveTo>
                      <a:pt x="191" y="787"/>
                    </a:moveTo>
                    <a:lnTo>
                      <a:pt x="191" y="787"/>
                    </a:lnTo>
                    <a:lnTo>
                      <a:pt x="191" y="773"/>
                    </a:lnTo>
                    <a:moveTo>
                      <a:pt x="191" y="753"/>
                    </a:moveTo>
                    <a:lnTo>
                      <a:pt x="191" y="753"/>
                    </a:lnTo>
                    <a:lnTo>
                      <a:pt x="191" y="740"/>
                    </a:lnTo>
                    <a:moveTo>
                      <a:pt x="191" y="720"/>
                    </a:moveTo>
                    <a:lnTo>
                      <a:pt x="191" y="720"/>
                    </a:lnTo>
                    <a:lnTo>
                      <a:pt x="191" y="707"/>
                    </a:lnTo>
                    <a:moveTo>
                      <a:pt x="191" y="687"/>
                    </a:moveTo>
                    <a:lnTo>
                      <a:pt x="191" y="687"/>
                    </a:lnTo>
                    <a:lnTo>
                      <a:pt x="191" y="673"/>
                    </a:lnTo>
                    <a:moveTo>
                      <a:pt x="191" y="653"/>
                    </a:moveTo>
                    <a:lnTo>
                      <a:pt x="191" y="653"/>
                    </a:lnTo>
                    <a:lnTo>
                      <a:pt x="191" y="640"/>
                    </a:lnTo>
                    <a:moveTo>
                      <a:pt x="191" y="620"/>
                    </a:moveTo>
                    <a:lnTo>
                      <a:pt x="191" y="620"/>
                    </a:lnTo>
                    <a:lnTo>
                      <a:pt x="191" y="607"/>
                    </a:lnTo>
                    <a:moveTo>
                      <a:pt x="191" y="587"/>
                    </a:moveTo>
                    <a:lnTo>
                      <a:pt x="191" y="587"/>
                    </a:lnTo>
                    <a:lnTo>
                      <a:pt x="191" y="573"/>
                    </a:lnTo>
                    <a:moveTo>
                      <a:pt x="191" y="553"/>
                    </a:moveTo>
                    <a:lnTo>
                      <a:pt x="191" y="553"/>
                    </a:lnTo>
                    <a:lnTo>
                      <a:pt x="191" y="540"/>
                    </a:lnTo>
                    <a:moveTo>
                      <a:pt x="191" y="520"/>
                    </a:moveTo>
                    <a:lnTo>
                      <a:pt x="191" y="520"/>
                    </a:lnTo>
                    <a:lnTo>
                      <a:pt x="191" y="507"/>
                    </a:lnTo>
                    <a:moveTo>
                      <a:pt x="191" y="487"/>
                    </a:moveTo>
                    <a:lnTo>
                      <a:pt x="191" y="487"/>
                    </a:lnTo>
                    <a:lnTo>
                      <a:pt x="191" y="473"/>
                    </a:lnTo>
                    <a:moveTo>
                      <a:pt x="191" y="453"/>
                    </a:moveTo>
                    <a:lnTo>
                      <a:pt x="191" y="453"/>
                    </a:lnTo>
                    <a:lnTo>
                      <a:pt x="191" y="440"/>
                    </a:lnTo>
                    <a:moveTo>
                      <a:pt x="191" y="420"/>
                    </a:moveTo>
                    <a:lnTo>
                      <a:pt x="191" y="420"/>
                    </a:lnTo>
                    <a:lnTo>
                      <a:pt x="191" y="407"/>
                    </a:lnTo>
                    <a:moveTo>
                      <a:pt x="191" y="387"/>
                    </a:moveTo>
                    <a:lnTo>
                      <a:pt x="191" y="387"/>
                    </a:lnTo>
                    <a:lnTo>
                      <a:pt x="191" y="373"/>
                    </a:lnTo>
                    <a:moveTo>
                      <a:pt x="191" y="353"/>
                    </a:moveTo>
                    <a:lnTo>
                      <a:pt x="191" y="353"/>
                    </a:lnTo>
                    <a:lnTo>
                      <a:pt x="191" y="340"/>
                    </a:lnTo>
                    <a:moveTo>
                      <a:pt x="191" y="320"/>
                    </a:moveTo>
                    <a:lnTo>
                      <a:pt x="191" y="320"/>
                    </a:lnTo>
                    <a:lnTo>
                      <a:pt x="191" y="307"/>
                    </a:lnTo>
                    <a:moveTo>
                      <a:pt x="191" y="287"/>
                    </a:moveTo>
                    <a:lnTo>
                      <a:pt x="191" y="287"/>
                    </a:lnTo>
                    <a:lnTo>
                      <a:pt x="191" y="273"/>
                    </a:lnTo>
                    <a:moveTo>
                      <a:pt x="191" y="253"/>
                    </a:moveTo>
                    <a:lnTo>
                      <a:pt x="191" y="253"/>
                    </a:lnTo>
                    <a:lnTo>
                      <a:pt x="191" y="240"/>
                    </a:lnTo>
                    <a:moveTo>
                      <a:pt x="191" y="220"/>
                    </a:moveTo>
                    <a:lnTo>
                      <a:pt x="191" y="220"/>
                    </a:lnTo>
                    <a:lnTo>
                      <a:pt x="191" y="207"/>
                    </a:lnTo>
                    <a:moveTo>
                      <a:pt x="191" y="187"/>
                    </a:moveTo>
                    <a:lnTo>
                      <a:pt x="191" y="187"/>
                    </a:lnTo>
                    <a:lnTo>
                      <a:pt x="191" y="173"/>
                    </a:lnTo>
                    <a:moveTo>
                      <a:pt x="191" y="153"/>
                    </a:moveTo>
                    <a:lnTo>
                      <a:pt x="191" y="153"/>
                    </a:lnTo>
                    <a:lnTo>
                      <a:pt x="191" y="140"/>
                    </a:lnTo>
                    <a:moveTo>
                      <a:pt x="191" y="120"/>
                    </a:moveTo>
                    <a:lnTo>
                      <a:pt x="191" y="120"/>
                    </a:lnTo>
                    <a:lnTo>
                      <a:pt x="191" y="107"/>
                    </a:lnTo>
                    <a:moveTo>
                      <a:pt x="191" y="87"/>
                    </a:moveTo>
                    <a:lnTo>
                      <a:pt x="191" y="87"/>
                    </a:lnTo>
                    <a:lnTo>
                      <a:pt x="191" y="73"/>
                    </a:lnTo>
                    <a:moveTo>
                      <a:pt x="191" y="53"/>
                    </a:moveTo>
                    <a:lnTo>
                      <a:pt x="191" y="53"/>
                    </a:lnTo>
                    <a:lnTo>
                      <a:pt x="191" y="40"/>
                    </a:lnTo>
                    <a:moveTo>
                      <a:pt x="191" y="20"/>
                    </a:moveTo>
                    <a:lnTo>
                      <a:pt x="191" y="20"/>
                    </a:lnTo>
                    <a:lnTo>
                      <a:pt x="191" y="7"/>
                    </a:lnTo>
                    <a:moveTo>
                      <a:pt x="177" y="0"/>
                    </a:moveTo>
                    <a:lnTo>
                      <a:pt x="177" y="0"/>
                    </a:lnTo>
                    <a:lnTo>
                      <a:pt x="164" y="0"/>
                    </a:lnTo>
                    <a:moveTo>
                      <a:pt x="144" y="0"/>
                    </a:moveTo>
                    <a:lnTo>
                      <a:pt x="144" y="0"/>
                    </a:lnTo>
                    <a:lnTo>
                      <a:pt x="131" y="0"/>
                    </a:lnTo>
                    <a:moveTo>
                      <a:pt x="111" y="0"/>
                    </a:moveTo>
                    <a:lnTo>
                      <a:pt x="111" y="0"/>
                    </a:lnTo>
                    <a:lnTo>
                      <a:pt x="97" y="0"/>
                    </a:lnTo>
                    <a:moveTo>
                      <a:pt x="77" y="0"/>
                    </a:moveTo>
                    <a:lnTo>
                      <a:pt x="77" y="0"/>
                    </a:lnTo>
                    <a:lnTo>
                      <a:pt x="64" y="0"/>
                    </a:lnTo>
                    <a:moveTo>
                      <a:pt x="44" y="0"/>
                    </a:moveTo>
                    <a:lnTo>
                      <a:pt x="44" y="0"/>
                    </a:lnTo>
                    <a:lnTo>
                      <a:pt x="31" y="0"/>
                    </a:lnTo>
                    <a:moveTo>
                      <a:pt x="11" y="0"/>
                    </a:moveTo>
                    <a:lnTo>
                      <a:pt x="11" y="0"/>
                    </a:lnTo>
                    <a:lnTo>
                      <a:pt x="0"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Freeform 181"/>
              <p:cNvSpPr>
                <a:spLocks/>
              </p:cNvSpPr>
              <p:nvPr/>
            </p:nvSpPr>
            <p:spPr bwMode="auto">
              <a:xfrm>
                <a:off x="3143" y="2624"/>
                <a:ext cx="56" cy="398"/>
              </a:xfrm>
              <a:custGeom>
                <a:avLst/>
                <a:gdLst>
                  <a:gd name="T0" fmla="*/ 0 w 191"/>
                  <a:gd name="T1" fmla="*/ 0 h 1371"/>
                  <a:gd name="T2" fmla="*/ 0 w 191"/>
                  <a:gd name="T3" fmla="*/ 0 h 1371"/>
                  <a:gd name="T4" fmla="*/ 0 w 191"/>
                  <a:gd name="T5" fmla="*/ 1371 h 1371"/>
                  <a:gd name="T6" fmla="*/ 191 w 191"/>
                  <a:gd name="T7" fmla="*/ 1371 h 1371"/>
                  <a:gd name="T8" fmla="*/ 191 w 191"/>
                  <a:gd name="T9" fmla="*/ 0 h 1371"/>
                  <a:gd name="T10" fmla="*/ 0 w 191"/>
                  <a:gd name="T11" fmla="*/ 0 h 1371"/>
                </a:gdLst>
                <a:ahLst/>
                <a:cxnLst>
                  <a:cxn ang="0">
                    <a:pos x="T0" y="T1"/>
                  </a:cxn>
                  <a:cxn ang="0">
                    <a:pos x="T2" y="T3"/>
                  </a:cxn>
                  <a:cxn ang="0">
                    <a:pos x="T4" y="T5"/>
                  </a:cxn>
                  <a:cxn ang="0">
                    <a:pos x="T6" y="T7"/>
                  </a:cxn>
                  <a:cxn ang="0">
                    <a:pos x="T8" y="T9"/>
                  </a:cxn>
                  <a:cxn ang="0">
                    <a:pos x="T10" y="T11"/>
                  </a:cxn>
                </a:cxnLst>
                <a:rect l="0" t="0" r="r" b="b"/>
                <a:pathLst>
                  <a:path w="191" h="1371">
                    <a:moveTo>
                      <a:pt x="0" y="0"/>
                    </a:moveTo>
                    <a:lnTo>
                      <a:pt x="0" y="0"/>
                    </a:lnTo>
                    <a:lnTo>
                      <a:pt x="0" y="1371"/>
                    </a:lnTo>
                    <a:lnTo>
                      <a:pt x="191" y="1371"/>
                    </a:lnTo>
                    <a:lnTo>
                      <a:pt x="191"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82"/>
              <p:cNvSpPr>
                <a:spLocks noEditPoints="1"/>
              </p:cNvSpPr>
              <p:nvPr/>
            </p:nvSpPr>
            <p:spPr bwMode="auto">
              <a:xfrm>
                <a:off x="3143" y="2624"/>
                <a:ext cx="56" cy="398"/>
              </a:xfrm>
              <a:custGeom>
                <a:avLst/>
                <a:gdLst>
                  <a:gd name="T0" fmla="*/ 0 w 191"/>
                  <a:gd name="T1" fmla="*/ 33 h 1371"/>
                  <a:gd name="T2" fmla="*/ 0 w 191"/>
                  <a:gd name="T3" fmla="*/ 100 h 1371"/>
                  <a:gd name="T4" fmla="*/ 0 w 191"/>
                  <a:gd name="T5" fmla="*/ 147 h 1371"/>
                  <a:gd name="T6" fmla="*/ 0 w 191"/>
                  <a:gd name="T7" fmla="*/ 200 h 1371"/>
                  <a:gd name="T8" fmla="*/ 0 w 191"/>
                  <a:gd name="T9" fmla="*/ 267 h 1371"/>
                  <a:gd name="T10" fmla="*/ 0 w 191"/>
                  <a:gd name="T11" fmla="*/ 313 h 1371"/>
                  <a:gd name="T12" fmla="*/ 0 w 191"/>
                  <a:gd name="T13" fmla="*/ 367 h 1371"/>
                  <a:gd name="T14" fmla="*/ 0 w 191"/>
                  <a:gd name="T15" fmla="*/ 433 h 1371"/>
                  <a:gd name="T16" fmla="*/ 0 w 191"/>
                  <a:gd name="T17" fmla="*/ 480 h 1371"/>
                  <a:gd name="T18" fmla="*/ 0 w 191"/>
                  <a:gd name="T19" fmla="*/ 533 h 1371"/>
                  <a:gd name="T20" fmla="*/ 0 w 191"/>
                  <a:gd name="T21" fmla="*/ 600 h 1371"/>
                  <a:gd name="T22" fmla="*/ 0 w 191"/>
                  <a:gd name="T23" fmla="*/ 647 h 1371"/>
                  <a:gd name="T24" fmla="*/ 0 w 191"/>
                  <a:gd name="T25" fmla="*/ 700 h 1371"/>
                  <a:gd name="T26" fmla="*/ 0 w 191"/>
                  <a:gd name="T27" fmla="*/ 767 h 1371"/>
                  <a:gd name="T28" fmla="*/ 0 w 191"/>
                  <a:gd name="T29" fmla="*/ 813 h 1371"/>
                  <a:gd name="T30" fmla="*/ 0 w 191"/>
                  <a:gd name="T31" fmla="*/ 867 h 1371"/>
                  <a:gd name="T32" fmla="*/ 0 w 191"/>
                  <a:gd name="T33" fmla="*/ 933 h 1371"/>
                  <a:gd name="T34" fmla="*/ 0 w 191"/>
                  <a:gd name="T35" fmla="*/ 980 h 1371"/>
                  <a:gd name="T36" fmla="*/ 0 w 191"/>
                  <a:gd name="T37" fmla="*/ 1033 h 1371"/>
                  <a:gd name="T38" fmla="*/ 0 w 191"/>
                  <a:gd name="T39" fmla="*/ 1100 h 1371"/>
                  <a:gd name="T40" fmla="*/ 0 w 191"/>
                  <a:gd name="T41" fmla="*/ 1147 h 1371"/>
                  <a:gd name="T42" fmla="*/ 0 w 191"/>
                  <a:gd name="T43" fmla="*/ 1200 h 1371"/>
                  <a:gd name="T44" fmla="*/ 0 w 191"/>
                  <a:gd name="T45" fmla="*/ 1267 h 1371"/>
                  <a:gd name="T46" fmla="*/ 0 w 191"/>
                  <a:gd name="T47" fmla="*/ 1313 h 1371"/>
                  <a:gd name="T48" fmla="*/ 0 w 191"/>
                  <a:gd name="T49" fmla="*/ 1367 h 1371"/>
                  <a:gd name="T50" fmla="*/ 43 w 191"/>
                  <a:gd name="T51" fmla="*/ 1371 h 1371"/>
                  <a:gd name="T52" fmla="*/ 96 w 191"/>
                  <a:gd name="T53" fmla="*/ 1371 h 1371"/>
                  <a:gd name="T54" fmla="*/ 163 w 191"/>
                  <a:gd name="T55" fmla="*/ 1371 h 1371"/>
                  <a:gd name="T56" fmla="*/ 191 w 191"/>
                  <a:gd name="T57" fmla="*/ 1352 h 1371"/>
                  <a:gd name="T58" fmla="*/ 191 w 191"/>
                  <a:gd name="T59" fmla="*/ 1299 h 1371"/>
                  <a:gd name="T60" fmla="*/ 191 w 191"/>
                  <a:gd name="T61" fmla="*/ 1232 h 1371"/>
                  <a:gd name="T62" fmla="*/ 191 w 191"/>
                  <a:gd name="T63" fmla="*/ 1185 h 1371"/>
                  <a:gd name="T64" fmla="*/ 191 w 191"/>
                  <a:gd name="T65" fmla="*/ 1132 h 1371"/>
                  <a:gd name="T66" fmla="*/ 191 w 191"/>
                  <a:gd name="T67" fmla="*/ 1065 h 1371"/>
                  <a:gd name="T68" fmla="*/ 191 w 191"/>
                  <a:gd name="T69" fmla="*/ 1019 h 1371"/>
                  <a:gd name="T70" fmla="*/ 191 w 191"/>
                  <a:gd name="T71" fmla="*/ 965 h 1371"/>
                  <a:gd name="T72" fmla="*/ 191 w 191"/>
                  <a:gd name="T73" fmla="*/ 899 h 1371"/>
                  <a:gd name="T74" fmla="*/ 191 w 191"/>
                  <a:gd name="T75" fmla="*/ 852 h 1371"/>
                  <a:gd name="T76" fmla="*/ 191 w 191"/>
                  <a:gd name="T77" fmla="*/ 799 h 1371"/>
                  <a:gd name="T78" fmla="*/ 191 w 191"/>
                  <a:gd name="T79" fmla="*/ 732 h 1371"/>
                  <a:gd name="T80" fmla="*/ 191 w 191"/>
                  <a:gd name="T81" fmla="*/ 685 h 1371"/>
                  <a:gd name="T82" fmla="*/ 191 w 191"/>
                  <a:gd name="T83" fmla="*/ 632 h 1371"/>
                  <a:gd name="T84" fmla="*/ 191 w 191"/>
                  <a:gd name="T85" fmla="*/ 565 h 1371"/>
                  <a:gd name="T86" fmla="*/ 191 w 191"/>
                  <a:gd name="T87" fmla="*/ 519 h 1371"/>
                  <a:gd name="T88" fmla="*/ 191 w 191"/>
                  <a:gd name="T89" fmla="*/ 465 h 1371"/>
                  <a:gd name="T90" fmla="*/ 191 w 191"/>
                  <a:gd name="T91" fmla="*/ 399 h 1371"/>
                  <a:gd name="T92" fmla="*/ 191 w 191"/>
                  <a:gd name="T93" fmla="*/ 352 h 1371"/>
                  <a:gd name="T94" fmla="*/ 191 w 191"/>
                  <a:gd name="T95" fmla="*/ 299 h 1371"/>
                  <a:gd name="T96" fmla="*/ 191 w 191"/>
                  <a:gd name="T97" fmla="*/ 232 h 1371"/>
                  <a:gd name="T98" fmla="*/ 191 w 191"/>
                  <a:gd name="T99" fmla="*/ 185 h 1371"/>
                  <a:gd name="T100" fmla="*/ 191 w 191"/>
                  <a:gd name="T101" fmla="*/ 132 h 1371"/>
                  <a:gd name="T102" fmla="*/ 191 w 191"/>
                  <a:gd name="T103" fmla="*/ 65 h 1371"/>
                  <a:gd name="T104" fmla="*/ 191 w 191"/>
                  <a:gd name="T105" fmla="*/ 19 h 1371"/>
                  <a:gd name="T106" fmla="*/ 156 w 191"/>
                  <a:gd name="T107" fmla="*/ 0 h 1371"/>
                  <a:gd name="T108" fmla="*/ 90 w 191"/>
                  <a:gd name="T109" fmla="*/ 0 h 1371"/>
                  <a:gd name="T110" fmla="*/ 43 w 191"/>
                  <a:gd name="T111" fmla="*/ 0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1" h="1371">
                    <a:moveTo>
                      <a:pt x="0" y="0"/>
                    </a:moveTo>
                    <a:lnTo>
                      <a:pt x="0" y="0"/>
                    </a:lnTo>
                    <a:lnTo>
                      <a:pt x="0" y="13"/>
                    </a:lnTo>
                    <a:moveTo>
                      <a:pt x="0" y="33"/>
                    </a:moveTo>
                    <a:lnTo>
                      <a:pt x="0" y="33"/>
                    </a:lnTo>
                    <a:lnTo>
                      <a:pt x="0" y="47"/>
                    </a:lnTo>
                    <a:moveTo>
                      <a:pt x="0" y="67"/>
                    </a:moveTo>
                    <a:lnTo>
                      <a:pt x="0" y="67"/>
                    </a:lnTo>
                    <a:lnTo>
                      <a:pt x="0" y="80"/>
                    </a:lnTo>
                    <a:moveTo>
                      <a:pt x="0" y="100"/>
                    </a:moveTo>
                    <a:lnTo>
                      <a:pt x="0" y="100"/>
                    </a:lnTo>
                    <a:lnTo>
                      <a:pt x="0" y="113"/>
                    </a:lnTo>
                    <a:moveTo>
                      <a:pt x="0" y="133"/>
                    </a:moveTo>
                    <a:lnTo>
                      <a:pt x="0" y="133"/>
                    </a:lnTo>
                    <a:lnTo>
                      <a:pt x="0" y="147"/>
                    </a:lnTo>
                    <a:moveTo>
                      <a:pt x="0" y="167"/>
                    </a:moveTo>
                    <a:lnTo>
                      <a:pt x="0" y="167"/>
                    </a:lnTo>
                    <a:lnTo>
                      <a:pt x="0" y="180"/>
                    </a:lnTo>
                    <a:moveTo>
                      <a:pt x="0" y="200"/>
                    </a:moveTo>
                    <a:lnTo>
                      <a:pt x="0" y="200"/>
                    </a:lnTo>
                    <a:lnTo>
                      <a:pt x="0" y="213"/>
                    </a:lnTo>
                    <a:moveTo>
                      <a:pt x="0" y="233"/>
                    </a:moveTo>
                    <a:lnTo>
                      <a:pt x="0" y="233"/>
                    </a:lnTo>
                    <a:lnTo>
                      <a:pt x="0" y="247"/>
                    </a:lnTo>
                    <a:moveTo>
                      <a:pt x="0" y="267"/>
                    </a:moveTo>
                    <a:lnTo>
                      <a:pt x="0" y="267"/>
                    </a:lnTo>
                    <a:lnTo>
                      <a:pt x="0" y="280"/>
                    </a:lnTo>
                    <a:moveTo>
                      <a:pt x="0" y="300"/>
                    </a:moveTo>
                    <a:lnTo>
                      <a:pt x="0" y="300"/>
                    </a:lnTo>
                    <a:lnTo>
                      <a:pt x="0" y="313"/>
                    </a:lnTo>
                    <a:moveTo>
                      <a:pt x="0" y="333"/>
                    </a:moveTo>
                    <a:lnTo>
                      <a:pt x="0" y="333"/>
                    </a:lnTo>
                    <a:lnTo>
                      <a:pt x="0" y="347"/>
                    </a:lnTo>
                    <a:moveTo>
                      <a:pt x="0" y="367"/>
                    </a:moveTo>
                    <a:lnTo>
                      <a:pt x="0" y="367"/>
                    </a:lnTo>
                    <a:lnTo>
                      <a:pt x="0" y="380"/>
                    </a:lnTo>
                    <a:moveTo>
                      <a:pt x="0" y="400"/>
                    </a:moveTo>
                    <a:lnTo>
                      <a:pt x="0" y="400"/>
                    </a:lnTo>
                    <a:lnTo>
                      <a:pt x="0" y="413"/>
                    </a:lnTo>
                    <a:moveTo>
                      <a:pt x="0" y="433"/>
                    </a:moveTo>
                    <a:lnTo>
                      <a:pt x="0" y="433"/>
                    </a:lnTo>
                    <a:lnTo>
                      <a:pt x="0" y="447"/>
                    </a:lnTo>
                    <a:moveTo>
                      <a:pt x="0" y="467"/>
                    </a:moveTo>
                    <a:lnTo>
                      <a:pt x="0" y="467"/>
                    </a:lnTo>
                    <a:lnTo>
                      <a:pt x="0" y="480"/>
                    </a:lnTo>
                    <a:moveTo>
                      <a:pt x="0" y="500"/>
                    </a:moveTo>
                    <a:lnTo>
                      <a:pt x="0" y="500"/>
                    </a:lnTo>
                    <a:lnTo>
                      <a:pt x="0" y="513"/>
                    </a:lnTo>
                    <a:moveTo>
                      <a:pt x="0" y="533"/>
                    </a:moveTo>
                    <a:lnTo>
                      <a:pt x="0" y="533"/>
                    </a:lnTo>
                    <a:lnTo>
                      <a:pt x="0" y="547"/>
                    </a:lnTo>
                    <a:moveTo>
                      <a:pt x="0" y="567"/>
                    </a:moveTo>
                    <a:lnTo>
                      <a:pt x="0" y="567"/>
                    </a:lnTo>
                    <a:lnTo>
                      <a:pt x="0" y="580"/>
                    </a:lnTo>
                    <a:moveTo>
                      <a:pt x="0" y="600"/>
                    </a:moveTo>
                    <a:lnTo>
                      <a:pt x="0" y="600"/>
                    </a:lnTo>
                    <a:lnTo>
                      <a:pt x="0" y="613"/>
                    </a:lnTo>
                    <a:moveTo>
                      <a:pt x="0" y="633"/>
                    </a:moveTo>
                    <a:lnTo>
                      <a:pt x="0" y="633"/>
                    </a:lnTo>
                    <a:lnTo>
                      <a:pt x="0" y="647"/>
                    </a:lnTo>
                    <a:moveTo>
                      <a:pt x="0" y="667"/>
                    </a:moveTo>
                    <a:lnTo>
                      <a:pt x="0" y="667"/>
                    </a:lnTo>
                    <a:lnTo>
                      <a:pt x="0" y="680"/>
                    </a:lnTo>
                    <a:moveTo>
                      <a:pt x="0" y="700"/>
                    </a:moveTo>
                    <a:lnTo>
                      <a:pt x="0" y="700"/>
                    </a:lnTo>
                    <a:lnTo>
                      <a:pt x="0" y="713"/>
                    </a:lnTo>
                    <a:moveTo>
                      <a:pt x="0" y="733"/>
                    </a:moveTo>
                    <a:lnTo>
                      <a:pt x="0" y="733"/>
                    </a:lnTo>
                    <a:lnTo>
                      <a:pt x="0" y="747"/>
                    </a:lnTo>
                    <a:moveTo>
                      <a:pt x="0" y="767"/>
                    </a:moveTo>
                    <a:lnTo>
                      <a:pt x="0" y="767"/>
                    </a:lnTo>
                    <a:lnTo>
                      <a:pt x="0" y="780"/>
                    </a:lnTo>
                    <a:moveTo>
                      <a:pt x="0" y="800"/>
                    </a:moveTo>
                    <a:lnTo>
                      <a:pt x="0" y="800"/>
                    </a:lnTo>
                    <a:lnTo>
                      <a:pt x="0" y="813"/>
                    </a:lnTo>
                    <a:moveTo>
                      <a:pt x="0" y="833"/>
                    </a:moveTo>
                    <a:lnTo>
                      <a:pt x="0" y="833"/>
                    </a:lnTo>
                    <a:lnTo>
                      <a:pt x="0" y="847"/>
                    </a:lnTo>
                    <a:moveTo>
                      <a:pt x="0" y="867"/>
                    </a:moveTo>
                    <a:lnTo>
                      <a:pt x="0" y="867"/>
                    </a:lnTo>
                    <a:lnTo>
                      <a:pt x="0" y="880"/>
                    </a:lnTo>
                    <a:moveTo>
                      <a:pt x="0" y="900"/>
                    </a:moveTo>
                    <a:lnTo>
                      <a:pt x="0" y="900"/>
                    </a:lnTo>
                    <a:lnTo>
                      <a:pt x="0" y="913"/>
                    </a:lnTo>
                    <a:moveTo>
                      <a:pt x="0" y="933"/>
                    </a:moveTo>
                    <a:lnTo>
                      <a:pt x="0" y="933"/>
                    </a:lnTo>
                    <a:lnTo>
                      <a:pt x="0" y="947"/>
                    </a:lnTo>
                    <a:moveTo>
                      <a:pt x="0" y="967"/>
                    </a:moveTo>
                    <a:lnTo>
                      <a:pt x="0" y="967"/>
                    </a:lnTo>
                    <a:lnTo>
                      <a:pt x="0" y="980"/>
                    </a:lnTo>
                    <a:moveTo>
                      <a:pt x="0" y="1000"/>
                    </a:moveTo>
                    <a:lnTo>
                      <a:pt x="0" y="1000"/>
                    </a:lnTo>
                    <a:lnTo>
                      <a:pt x="0" y="1013"/>
                    </a:lnTo>
                    <a:moveTo>
                      <a:pt x="0" y="1033"/>
                    </a:moveTo>
                    <a:lnTo>
                      <a:pt x="0" y="1033"/>
                    </a:lnTo>
                    <a:lnTo>
                      <a:pt x="0" y="1047"/>
                    </a:lnTo>
                    <a:moveTo>
                      <a:pt x="0" y="1067"/>
                    </a:moveTo>
                    <a:lnTo>
                      <a:pt x="0" y="1067"/>
                    </a:lnTo>
                    <a:lnTo>
                      <a:pt x="0" y="1080"/>
                    </a:lnTo>
                    <a:moveTo>
                      <a:pt x="0" y="1100"/>
                    </a:moveTo>
                    <a:lnTo>
                      <a:pt x="0" y="1100"/>
                    </a:lnTo>
                    <a:lnTo>
                      <a:pt x="0" y="1113"/>
                    </a:lnTo>
                    <a:moveTo>
                      <a:pt x="0" y="1133"/>
                    </a:moveTo>
                    <a:lnTo>
                      <a:pt x="0" y="1133"/>
                    </a:lnTo>
                    <a:lnTo>
                      <a:pt x="0" y="1147"/>
                    </a:lnTo>
                    <a:moveTo>
                      <a:pt x="0" y="1167"/>
                    </a:moveTo>
                    <a:lnTo>
                      <a:pt x="0" y="1167"/>
                    </a:lnTo>
                    <a:lnTo>
                      <a:pt x="0" y="1180"/>
                    </a:lnTo>
                    <a:moveTo>
                      <a:pt x="0" y="1200"/>
                    </a:moveTo>
                    <a:lnTo>
                      <a:pt x="0" y="1200"/>
                    </a:lnTo>
                    <a:lnTo>
                      <a:pt x="0" y="1213"/>
                    </a:lnTo>
                    <a:moveTo>
                      <a:pt x="0" y="1233"/>
                    </a:moveTo>
                    <a:lnTo>
                      <a:pt x="0" y="1233"/>
                    </a:lnTo>
                    <a:lnTo>
                      <a:pt x="0" y="1247"/>
                    </a:lnTo>
                    <a:moveTo>
                      <a:pt x="0" y="1267"/>
                    </a:moveTo>
                    <a:lnTo>
                      <a:pt x="0" y="1267"/>
                    </a:lnTo>
                    <a:lnTo>
                      <a:pt x="0" y="1280"/>
                    </a:lnTo>
                    <a:moveTo>
                      <a:pt x="0" y="1300"/>
                    </a:moveTo>
                    <a:lnTo>
                      <a:pt x="0" y="1300"/>
                    </a:lnTo>
                    <a:lnTo>
                      <a:pt x="0" y="1313"/>
                    </a:lnTo>
                    <a:moveTo>
                      <a:pt x="0" y="1333"/>
                    </a:moveTo>
                    <a:lnTo>
                      <a:pt x="0" y="1333"/>
                    </a:lnTo>
                    <a:lnTo>
                      <a:pt x="0" y="1347"/>
                    </a:lnTo>
                    <a:moveTo>
                      <a:pt x="0" y="1367"/>
                    </a:moveTo>
                    <a:lnTo>
                      <a:pt x="0" y="1367"/>
                    </a:lnTo>
                    <a:lnTo>
                      <a:pt x="0" y="1371"/>
                    </a:lnTo>
                    <a:lnTo>
                      <a:pt x="10" y="1371"/>
                    </a:lnTo>
                    <a:moveTo>
                      <a:pt x="30" y="1371"/>
                    </a:moveTo>
                    <a:lnTo>
                      <a:pt x="30" y="1371"/>
                    </a:lnTo>
                    <a:lnTo>
                      <a:pt x="43" y="1371"/>
                    </a:lnTo>
                    <a:moveTo>
                      <a:pt x="63" y="1371"/>
                    </a:moveTo>
                    <a:lnTo>
                      <a:pt x="63" y="1371"/>
                    </a:lnTo>
                    <a:lnTo>
                      <a:pt x="76" y="1371"/>
                    </a:lnTo>
                    <a:moveTo>
                      <a:pt x="96" y="1371"/>
                    </a:moveTo>
                    <a:lnTo>
                      <a:pt x="96" y="1371"/>
                    </a:lnTo>
                    <a:lnTo>
                      <a:pt x="110" y="1371"/>
                    </a:lnTo>
                    <a:moveTo>
                      <a:pt x="130" y="1371"/>
                    </a:moveTo>
                    <a:lnTo>
                      <a:pt x="130" y="1371"/>
                    </a:lnTo>
                    <a:lnTo>
                      <a:pt x="143" y="1371"/>
                    </a:lnTo>
                    <a:moveTo>
                      <a:pt x="163" y="1371"/>
                    </a:moveTo>
                    <a:lnTo>
                      <a:pt x="163" y="1371"/>
                    </a:lnTo>
                    <a:lnTo>
                      <a:pt x="176" y="1371"/>
                    </a:lnTo>
                    <a:moveTo>
                      <a:pt x="191" y="1365"/>
                    </a:moveTo>
                    <a:lnTo>
                      <a:pt x="191" y="1365"/>
                    </a:lnTo>
                    <a:lnTo>
                      <a:pt x="191" y="1352"/>
                    </a:lnTo>
                    <a:moveTo>
                      <a:pt x="191" y="1332"/>
                    </a:moveTo>
                    <a:lnTo>
                      <a:pt x="191" y="1332"/>
                    </a:lnTo>
                    <a:lnTo>
                      <a:pt x="191" y="1319"/>
                    </a:lnTo>
                    <a:moveTo>
                      <a:pt x="191" y="1299"/>
                    </a:moveTo>
                    <a:lnTo>
                      <a:pt x="191" y="1299"/>
                    </a:lnTo>
                    <a:lnTo>
                      <a:pt x="191" y="1285"/>
                    </a:lnTo>
                    <a:moveTo>
                      <a:pt x="191" y="1265"/>
                    </a:moveTo>
                    <a:lnTo>
                      <a:pt x="191" y="1265"/>
                    </a:lnTo>
                    <a:lnTo>
                      <a:pt x="191" y="1252"/>
                    </a:lnTo>
                    <a:moveTo>
                      <a:pt x="191" y="1232"/>
                    </a:moveTo>
                    <a:lnTo>
                      <a:pt x="191" y="1232"/>
                    </a:lnTo>
                    <a:lnTo>
                      <a:pt x="191" y="1219"/>
                    </a:lnTo>
                    <a:moveTo>
                      <a:pt x="191" y="1199"/>
                    </a:moveTo>
                    <a:lnTo>
                      <a:pt x="191" y="1199"/>
                    </a:lnTo>
                    <a:lnTo>
                      <a:pt x="191" y="1185"/>
                    </a:lnTo>
                    <a:moveTo>
                      <a:pt x="191" y="1165"/>
                    </a:moveTo>
                    <a:lnTo>
                      <a:pt x="191" y="1165"/>
                    </a:lnTo>
                    <a:lnTo>
                      <a:pt x="191" y="1152"/>
                    </a:lnTo>
                    <a:moveTo>
                      <a:pt x="191" y="1132"/>
                    </a:moveTo>
                    <a:lnTo>
                      <a:pt x="191" y="1132"/>
                    </a:lnTo>
                    <a:lnTo>
                      <a:pt x="191" y="1119"/>
                    </a:lnTo>
                    <a:moveTo>
                      <a:pt x="191" y="1099"/>
                    </a:moveTo>
                    <a:lnTo>
                      <a:pt x="191" y="1099"/>
                    </a:lnTo>
                    <a:lnTo>
                      <a:pt x="191" y="1085"/>
                    </a:lnTo>
                    <a:moveTo>
                      <a:pt x="191" y="1065"/>
                    </a:moveTo>
                    <a:lnTo>
                      <a:pt x="191" y="1065"/>
                    </a:lnTo>
                    <a:lnTo>
                      <a:pt x="191" y="1052"/>
                    </a:lnTo>
                    <a:moveTo>
                      <a:pt x="191" y="1032"/>
                    </a:moveTo>
                    <a:lnTo>
                      <a:pt x="191" y="1032"/>
                    </a:lnTo>
                    <a:lnTo>
                      <a:pt x="191" y="1019"/>
                    </a:lnTo>
                    <a:moveTo>
                      <a:pt x="191" y="999"/>
                    </a:moveTo>
                    <a:lnTo>
                      <a:pt x="191" y="999"/>
                    </a:lnTo>
                    <a:lnTo>
                      <a:pt x="191" y="985"/>
                    </a:lnTo>
                    <a:moveTo>
                      <a:pt x="191" y="965"/>
                    </a:moveTo>
                    <a:lnTo>
                      <a:pt x="191" y="965"/>
                    </a:lnTo>
                    <a:lnTo>
                      <a:pt x="191" y="952"/>
                    </a:lnTo>
                    <a:moveTo>
                      <a:pt x="191" y="932"/>
                    </a:moveTo>
                    <a:lnTo>
                      <a:pt x="191" y="932"/>
                    </a:lnTo>
                    <a:lnTo>
                      <a:pt x="191" y="919"/>
                    </a:lnTo>
                    <a:moveTo>
                      <a:pt x="191" y="899"/>
                    </a:moveTo>
                    <a:lnTo>
                      <a:pt x="191" y="899"/>
                    </a:lnTo>
                    <a:lnTo>
                      <a:pt x="191" y="885"/>
                    </a:lnTo>
                    <a:moveTo>
                      <a:pt x="191" y="865"/>
                    </a:moveTo>
                    <a:lnTo>
                      <a:pt x="191" y="865"/>
                    </a:lnTo>
                    <a:lnTo>
                      <a:pt x="191" y="852"/>
                    </a:lnTo>
                    <a:moveTo>
                      <a:pt x="191" y="832"/>
                    </a:moveTo>
                    <a:lnTo>
                      <a:pt x="191" y="832"/>
                    </a:lnTo>
                    <a:lnTo>
                      <a:pt x="191" y="819"/>
                    </a:lnTo>
                    <a:moveTo>
                      <a:pt x="191" y="799"/>
                    </a:moveTo>
                    <a:lnTo>
                      <a:pt x="191" y="799"/>
                    </a:lnTo>
                    <a:lnTo>
                      <a:pt x="191" y="785"/>
                    </a:lnTo>
                    <a:moveTo>
                      <a:pt x="191" y="765"/>
                    </a:moveTo>
                    <a:lnTo>
                      <a:pt x="191" y="765"/>
                    </a:lnTo>
                    <a:lnTo>
                      <a:pt x="191" y="752"/>
                    </a:lnTo>
                    <a:moveTo>
                      <a:pt x="191" y="732"/>
                    </a:moveTo>
                    <a:lnTo>
                      <a:pt x="191" y="732"/>
                    </a:lnTo>
                    <a:lnTo>
                      <a:pt x="191" y="719"/>
                    </a:lnTo>
                    <a:moveTo>
                      <a:pt x="191" y="699"/>
                    </a:moveTo>
                    <a:lnTo>
                      <a:pt x="191" y="699"/>
                    </a:lnTo>
                    <a:lnTo>
                      <a:pt x="191" y="685"/>
                    </a:lnTo>
                    <a:moveTo>
                      <a:pt x="191" y="665"/>
                    </a:moveTo>
                    <a:lnTo>
                      <a:pt x="191" y="665"/>
                    </a:lnTo>
                    <a:lnTo>
                      <a:pt x="191" y="652"/>
                    </a:lnTo>
                    <a:moveTo>
                      <a:pt x="191" y="632"/>
                    </a:moveTo>
                    <a:lnTo>
                      <a:pt x="191" y="632"/>
                    </a:lnTo>
                    <a:lnTo>
                      <a:pt x="191" y="619"/>
                    </a:lnTo>
                    <a:moveTo>
                      <a:pt x="191" y="599"/>
                    </a:moveTo>
                    <a:lnTo>
                      <a:pt x="191" y="599"/>
                    </a:lnTo>
                    <a:lnTo>
                      <a:pt x="191" y="585"/>
                    </a:lnTo>
                    <a:moveTo>
                      <a:pt x="191" y="565"/>
                    </a:moveTo>
                    <a:lnTo>
                      <a:pt x="191" y="565"/>
                    </a:lnTo>
                    <a:lnTo>
                      <a:pt x="191" y="552"/>
                    </a:lnTo>
                    <a:moveTo>
                      <a:pt x="191" y="532"/>
                    </a:moveTo>
                    <a:lnTo>
                      <a:pt x="191" y="532"/>
                    </a:lnTo>
                    <a:lnTo>
                      <a:pt x="191" y="519"/>
                    </a:lnTo>
                    <a:moveTo>
                      <a:pt x="191" y="499"/>
                    </a:moveTo>
                    <a:lnTo>
                      <a:pt x="191" y="499"/>
                    </a:lnTo>
                    <a:lnTo>
                      <a:pt x="191" y="485"/>
                    </a:lnTo>
                    <a:moveTo>
                      <a:pt x="191" y="465"/>
                    </a:moveTo>
                    <a:lnTo>
                      <a:pt x="191" y="465"/>
                    </a:lnTo>
                    <a:lnTo>
                      <a:pt x="191" y="452"/>
                    </a:lnTo>
                    <a:moveTo>
                      <a:pt x="191" y="432"/>
                    </a:moveTo>
                    <a:lnTo>
                      <a:pt x="191" y="432"/>
                    </a:lnTo>
                    <a:lnTo>
                      <a:pt x="191" y="419"/>
                    </a:lnTo>
                    <a:moveTo>
                      <a:pt x="191" y="399"/>
                    </a:moveTo>
                    <a:lnTo>
                      <a:pt x="191" y="399"/>
                    </a:lnTo>
                    <a:lnTo>
                      <a:pt x="191" y="385"/>
                    </a:lnTo>
                    <a:moveTo>
                      <a:pt x="191" y="365"/>
                    </a:moveTo>
                    <a:lnTo>
                      <a:pt x="191" y="365"/>
                    </a:lnTo>
                    <a:lnTo>
                      <a:pt x="191" y="352"/>
                    </a:lnTo>
                    <a:moveTo>
                      <a:pt x="191" y="332"/>
                    </a:moveTo>
                    <a:lnTo>
                      <a:pt x="191" y="332"/>
                    </a:lnTo>
                    <a:lnTo>
                      <a:pt x="191" y="319"/>
                    </a:lnTo>
                    <a:moveTo>
                      <a:pt x="191" y="299"/>
                    </a:moveTo>
                    <a:lnTo>
                      <a:pt x="191" y="299"/>
                    </a:lnTo>
                    <a:lnTo>
                      <a:pt x="191" y="285"/>
                    </a:lnTo>
                    <a:moveTo>
                      <a:pt x="191" y="265"/>
                    </a:moveTo>
                    <a:lnTo>
                      <a:pt x="191" y="265"/>
                    </a:lnTo>
                    <a:lnTo>
                      <a:pt x="191" y="252"/>
                    </a:lnTo>
                    <a:moveTo>
                      <a:pt x="191" y="232"/>
                    </a:moveTo>
                    <a:lnTo>
                      <a:pt x="191" y="232"/>
                    </a:lnTo>
                    <a:lnTo>
                      <a:pt x="191" y="219"/>
                    </a:lnTo>
                    <a:moveTo>
                      <a:pt x="191" y="199"/>
                    </a:moveTo>
                    <a:lnTo>
                      <a:pt x="191" y="199"/>
                    </a:lnTo>
                    <a:lnTo>
                      <a:pt x="191" y="185"/>
                    </a:lnTo>
                    <a:moveTo>
                      <a:pt x="191" y="165"/>
                    </a:moveTo>
                    <a:lnTo>
                      <a:pt x="191" y="165"/>
                    </a:lnTo>
                    <a:lnTo>
                      <a:pt x="191" y="152"/>
                    </a:lnTo>
                    <a:moveTo>
                      <a:pt x="191" y="132"/>
                    </a:moveTo>
                    <a:lnTo>
                      <a:pt x="191" y="132"/>
                    </a:lnTo>
                    <a:lnTo>
                      <a:pt x="191" y="119"/>
                    </a:lnTo>
                    <a:moveTo>
                      <a:pt x="191" y="99"/>
                    </a:moveTo>
                    <a:lnTo>
                      <a:pt x="191" y="99"/>
                    </a:lnTo>
                    <a:lnTo>
                      <a:pt x="191" y="85"/>
                    </a:lnTo>
                    <a:moveTo>
                      <a:pt x="191" y="65"/>
                    </a:moveTo>
                    <a:lnTo>
                      <a:pt x="191" y="65"/>
                    </a:lnTo>
                    <a:lnTo>
                      <a:pt x="191" y="52"/>
                    </a:lnTo>
                    <a:moveTo>
                      <a:pt x="191" y="32"/>
                    </a:moveTo>
                    <a:lnTo>
                      <a:pt x="191" y="32"/>
                    </a:lnTo>
                    <a:lnTo>
                      <a:pt x="191" y="19"/>
                    </a:lnTo>
                    <a:moveTo>
                      <a:pt x="190" y="0"/>
                    </a:moveTo>
                    <a:lnTo>
                      <a:pt x="190" y="0"/>
                    </a:lnTo>
                    <a:lnTo>
                      <a:pt x="176" y="0"/>
                    </a:lnTo>
                    <a:moveTo>
                      <a:pt x="156" y="0"/>
                    </a:moveTo>
                    <a:lnTo>
                      <a:pt x="156" y="0"/>
                    </a:lnTo>
                    <a:lnTo>
                      <a:pt x="143" y="0"/>
                    </a:lnTo>
                    <a:moveTo>
                      <a:pt x="123" y="0"/>
                    </a:moveTo>
                    <a:lnTo>
                      <a:pt x="123" y="0"/>
                    </a:lnTo>
                    <a:lnTo>
                      <a:pt x="110" y="0"/>
                    </a:lnTo>
                    <a:moveTo>
                      <a:pt x="90" y="0"/>
                    </a:moveTo>
                    <a:lnTo>
                      <a:pt x="90" y="0"/>
                    </a:lnTo>
                    <a:lnTo>
                      <a:pt x="76" y="0"/>
                    </a:lnTo>
                    <a:moveTo>
                      <a:pt x="56" y="0"/>
                    </a:moveTo>
                    <a:lnTo>
                      <a:pt x="56" y="0"/>
                    </a:lnTo>
                    <a:lnTo>
                      <a:pt x="43" y="0"/>
                    </a:lnTo>
                    <a:moveTo>
                      <a:pt x="23" y="0"/>
                    </a:moveTo>
                    <a:lnTo>
                      <a:pt x="23" y="0"/>
                    </a:lnTo>
                    <a:lnTo>
                      <a:pt x="10"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183"/>
              <p:cNvSpPr>
                <a:spLocks/>
              </p:cNvSpPr>
              <p:nvPr/>
            </p:nvSpPr>
            <p:spPr bwMode="auto">
              <a:xfrm>
                <a:off x="3367" y="2658"/>
                <a:ext cx="56" cy="364"/>
              </a:xfrm>
              <a:custGeom>
                <a:avLst/>
                <a:gdLst>
                  <a:gd name="T0" fmla="*/ 0 w 190"/>
                  <a:gd name="T1" fmla="*/ 0 h 1255"/>
                  <a:gd name="T2" fmla="*/ 0 w 190"/>
                  <a:gd name="T3" fmla="*/ 0 h 1255"/>
                  <a:gd name="T4" fmla="*/ 0 w 190"/>
                  <a:gd name="T5" fmla="*/ 1255 h 1255"/>
                  <a:gd name="T6" fmla="*/ 190 w 190"/>
                  <a:gd name="T7" fmla="*/ 1255 h 1255"/>
                  <a:gd name="T8" fmla="*/ 190 w 190"/>
                  <a:gd name="T9" fmla="*/ 0 h 1255"/>
                  <a:gd name="T10" fmla="*/ 0 w 190"/>
                  <a:gd name="T11" fmla="*/ 0 h 1255"/>
                </a:gdLst>
                <a:ahLst/>
                <a:cxnLst>
                  <a:cxn ang="0">
                    <a:pos x="T0" y="T1"/>
                  </a:cxn>
                  <a:cxn ang="0">
                    <a:pos x="T2" y="T3"/>
                  </a:cxn>
                  <a:cxn ang="0">
                    <a:pos x="T4" y="T5"/>
                  </a:cxn>
                  <a:cxn ang="0">
                    <a:pos x="T6" y="T7"/>
                  </a:cxn>
                  <a:cxn ang="0">
                    <a:pos x="T8" y="T9"/>
                  </a:cxn>
                  <a:cxn ang="0">
                    <a:pos x="T10" y="T11"/>
                  </a:cxn>
                </a:cxnLst>
                <a:rect l="0" t="0" r="r" b="b"/>
                <a:pathLst>
                  <a:path w="190" h="1255">
                    <a:moveTo>
                      <a:pt x="0" y="0"/>
                    </a:moveTo>
                    <a:lnTo>
                      <a:pt x="0" y="0"/>
                    </a:lnTo>
                    <a:lnTo>
                      <a:pt x="0" y="1255"/>
                    </a:lnTo>
                    <a:lnTo>
                      <a:pt x="190" y="1255"/>
                    </a:lnTo>
                    <a:lnTo>
                      <a:pt x="190"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84"/>
              <p:cNvSpPr>
                <a:spLocks noEditPoints="1"/>
              </p:cNvSpPr>
              <p:nvPr/>
            </p:nvSpPr>
            <p:spPr bwMode="auto">
              <a:xfrm>
                <a:off x="3367" y="2658"/>
                <a:ext cx="56" cy="364"/>
              </a:xfrm>
              <a:custGeom>
                <a:avLst/>
                <a:gdLst>
                  <a:gd name="T0" fmla="*/ 0 w 190"/>
                  <a:gd name="T1" fmla="*/ 33 h 1255"/>
                  <a:gd name="T2" fmla="*/ 0 w 190"/>
                  <a:gd name="T3" fmla="*/ 100 h 1255"/>
                  <a:gd name="T4" fmla="*/ 0 w 190"/>
                  <a:gd name="T5" fmla="*/ 147 h 1255"/>
                  <a:gd name="T6" fmla="*/ 0 w 190"/>
                  <a:gd name="T7" fmla="*/ 200 h 1255"/>
                  <a:gd name="T8" fmla="*/ 0 w 190"/>
                  <a:gd name="T9" fmla="*/ 267 h 1255"/>
                  <a:gd name="T10" fmla="*/ 0 w 190"/>
                  <a:gd name="T11" fmla="*/ 313 h 1255"/>
                  <a:gd name="T12" fmla="*/ 0 w 190"/>
                  <a:gd name="T13" fmla="*/ 367 h 1255"/>
                  <a:gd name="T14" fmla="*/ 0 w 190"/>
                  <a:gd name="T15" fmla="*/ 433 h 1255"/>
                  <a:gd name="T16" fmla="*/ 0 w 190"/>
                  <a:gd name="T17" fmla="*/ 480 h 1255"/>
                  <a:gd name="T18" fmla="*/ 0 w 190"/>
                  <a:gd name="T19" fmla="*/ 533 h 1255"/>
                  <a:gd name="T20" fmla="*/ 0 w 190"/>
                  <a:gd name="T21" fmla="*/ 600 h 1255"/>
                  <a:gd name="T22" fmla="*/ 0 w 190"/>
                  <a:gd name="T23" fmla="*/ 647 h 1255"/>
                  <a:gd name="T24" fmla="*/ 0 w 190"/>
                  <a:gd name="T25" fmla="*/ 700 h 1255"/>
                  <a:gd name="T26" fmla="*/ 0 w 190"/>
                  <a:gd name="T27" fmla="*/ 767 h 1255"/>
                  <a:gd name="T28" fmla="*/ 0 w 190"/>
                  <a:gd name="T29" fmla="*/ 813 h 1255"/>
                  <a:gd name="T30" fmla="*/ 0 w 190"/>
                  <a:gd name="T31" fmla="*/ 867 h 1255"/>
                  <a:gd name="T32" fmla="*/ 0 w 190"/>
                  <a:gd name="T33" fmla="*/ 933 h 1255"/>
                  <a:gd name="T34" fmla="*/ 0 w 190"/>
                  <a:gd name="T35" fmla="*/ 980 h 1255"/>
                  <a:gd name="T36" fmla="*/ 0 w 190"/>
                  <a:gd name="T37" fmla="*/ 1033 h 1255"/>
                  <a:gd name="T38" fmla="*/ 0 w 190"/>
                  <a:gd name="T39" fmla="*/ 1100 h 1255"/>
                  <a:gd name="T40" fmla="*/ 0 w 190"/>
                  <a:gd name="T41" fmla="*/ 1147 h 1255"/>
                  <a:gd name="T42" fmla="*/ 0 w 190"/>
                  <a:gd name="T43" fmla="*/ 1200 h 1255"/>
                  <a:gd name="T44" fmla="*/ 12 w 190"/>
                  <a:gd name="T45" fmla="*/ 1255 h 1255"/>
                  <a:gd name="T46" fmla="*/ 58 w 190"/>
                  <a:gd name="T47" fmla="*/ 1255 h 1255"/>
                  <a:gd name="T48" fmla="*/ 112 w 190"/>
                  <a:gd name="T49" fmla="*/ 1255 h 1255"/>
                  <a:gd name="T50" fmla="*/ 178 w 190"/>
                  <a:gd name="T51" fmla="*/ 1255 h 1255"/>
                  <a:gd name="T52" fmla="*/ 190 w 190"/>
                  <a:gd name="T53" fmla="*/ 1233 h 1255"/>
                  <a:gd name="T54" fmla="*/ 190 w 190"/>
                  <a:gd name="T55" fmla="*/ 1167 h 1255"/>
                  <a:gd name="T56" fmla="*/ 190 w 190"/>
                  <a:gd name="T57" fmla="*/ 1120 h 1255"/>
                  <a:gd name="T58" fmla="*/ 190 w 190"/>
                  <a:gd name="T59" fmla="*/ 1067 h 1255"/>
                  <a:gd name="T60" fmla="*/ 190 w 190"/>
                  <a:gd name="T61" fmla="*/ 1000 h 1255"/>
                  <a:gd name="T62" fmla="*/ 190 w 190"/>
                  <a:gd name="T63" fmla="*/ 953 h 1255"/>
                  <a:gd name="T64" fmla="*/ 190 w 190"/>
                  <a:gd name="T65" fmla="*/ 900 h 1255"/>
                  <a:gd name="T66" fmla="*/ 190 w 190"/>
                  <a:gd name="T67" fmla="*/ 833 h 1255"/>
                  <a:gd name="T68" fmla="*/ 190 w 190"/>
                  <a:gd name="T69" fmla="*/ 787 h 1255"/>
                  <a:gd name="T70" fmla="*/ 190 w 190"/>
                  <a:gd name="T71" fmla="*/ 733 h 1255"/>
                  <a:gd name="T72" fmla="*/ 190 w 190"/>
                  <a:gd name="T73" fmla="*/ 667 h 1255"/>
                  <a:gd name="T74" fmla="*/ 190 w 190"/>
                  <a:gd name="T75" fmla="*/ 620 h 1255"/>
                  <a:gd name="T76" fmla="*/ 190 w 190"/>
                  <a:gd name="T77" fmla="*/ 567 h 1255"/>
                  <a:gd name="T78" fmla="*/ 190 w 190"/>
                  <a:gd name="T79" fmla="*/ 500 h 1255"/>
                  <a:gd name="T80" fmla="*/ 190 w 190"/>
                  <a:gd name="T81" fmla="*/ 453 h 1255"/>
                  <a:gd name="T82" fmla="*/ 190 w 190"/>
                  <a:gd name="T83" fmla="*/ 400 h 1255"/>
                  <a:gd name="T84" fmla="*/ 190 w 190"/>
                  <a:gd name="T85" fmla="*/ 333 h 1255"/>
                  <a:gd name="T86" fmla="*/ 190 w 190"/>
                  <a:gd name="T87" fmla="*/ 287 h 1255"/>
                  <a:gd name="T88" fmla="*/ 190 w 190"/>
                  <a:gd name="T89" fmla="*/ 233 h 1255"/>
                  <a:gd name="T90" fmla="*/ 190 w 190"/>
                  <a:gd name="T91" fmla="*/ 167 h 1255"/>
                  <a:gd name="T92" fmla="*/ 190 w 190"/>
                  <a:gd name="T93" fmla="*/ 120 h 1255"/>
                  <a:gd name="T94" fmla="*/ 190 w 190"/>
                  <a:gd name="T95" fmla="*/ 67 h 1255"/>
                  <a:gd name="T96" fmla="*/ 190 w 190"/>
                  <a:gd name="T97" fmla="*/ 0 h 1255"/>
                  <a:gd name="T98" fmla="*/ 144 w 190"/>
                  <a:gd name="T99" fmla="*/ 0 h 1255"/>
                  <a:gd name="T100" fmla="*/ 90 w 190"/>
                  <a:gd name="T101" fmla="*/ 0 h 1255"/>
                  <a:gd name="T102" fmla="*/ 24 w 190"/>
                  <a:gd name="T103"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1255">
                    <a:moveTo>
                      <a:pt x="0" y="0"/>
                    </a:moveTo>
                    <a:lnTo>
                      <a:pt x="0" y="0"/>
                    </a:lnTo>
                    <a:lnTo>
                      <a:pt x="0" y="13"/>
                    </a:lnTo>
                    <a:moveTo>
                      <a:pt x="0" y="33"/>
                    </a:moveTo>
                    <a:lnTo>
                      <a:pt x="0" y="33"/>
                    </a:lnTo>
                    <a:lnTo>
                      <a:pt x="0" y="47"/>
                    </a:lnTo>
                    <a:moveTo>
                      <a:pt x="0" y="67"/>
                    </a:moveTo>
                    <a:lnTo>
                      <a:pt x="0" y="67"/>
                    </a:lnTo>
                    <a:lnTo>
                      <a:pt x="0" y="80"/>
                    </a:lnTo>
                    <a:moveTo>
                      <a:pt x="0" y="100"/>
                    </a:moveTo>
                    <a:lnTo>
                      <a:pt x="0" y="100"/>
                    </a:lnTo>
                    <a:lnTo>
                      <a:pt x="0" y="113"/>
                    </a:lnTo>
                    <a:moveTo>
                      <a:pt x="0" y="133"/>
                    </a:moveTo>
                    <a:lnTo>
                      <a:pt x="0" y="133"/>
                    </a:lnTo>
                    <a:lnTo>
                      <a:pt x="0" y="147"/>
                    </a:lnTo>
                    <a:moveTo>
                      <a:pt x="0" y="167"/>
                    </a:moveTo>
                    <a:lnTo>
                      <a:pt x="0" y="167"/>
                    </a:lnTo>
                    <a:lnTo>
                      <a:pt x="0" y="180"/>
                    </a:lnTo>
                    <a:moveTo>
                      <a:pt x="0" y="200"/>
                    </a:moveTo>
                    <a:lnTo>
                      <a:pt x="0" y="200"/>
                    </a:lnTo>
                    <a:lnTo>
                      <a:pt x="0" y="213"/>
                    </a:lnTo>
                    <a:moveTo>
                      <a:pt x="0" y="233"/>
                    </a:moveTo>
                    <a:lnTo>
                      <a:pt x="0" y="233"/>
                    </a:lnTo>
                    <a:lnTo>
                      <a:pt x="0" y="247"/>
                    </a:lnTo>
                    <a:moveTo>
                      <a:pt x="0" y="267"/>
                    </a:moveTo>
                    <a:lnTo>
                      <a:pt x="0" y="267"/>
                    </a:lnTo>
                    <a:lnTo>
                      <a:pt x="0" y="280"/>
                    </a:lnTo>
                    <a:moveTo>
                      <a:pt x="0" y="300"/>
                    </a:moveTo>
                    <a:lnTo>
                      <a:pt x="0" y="300"/>
                    </a:lnTo>
                    <a:lnTo>
                      <a:pt x="0" y="313"/>
                    </a:lnTo>
                    <a:moveTo>
                      <a:pt x="0" y="333"/>
                    </a:moveTo>
                    <a:lnTo>
                      <a:pt x="0" y="333"/>
                    </a:lnTo>
                    <a:lnTo>
                      <a:pt x="0" y="347"/>
                    </a:lnTo>
                    <a:moveTo>
                      <a:pt x="0" y="367"/>
                    </a:moveTo>
                    <a:lnTo>
                      <a:pt x="0" y="367"/>
                    </a:lnTo>
                    <a:lnTo>
                      <a:pt x="0" y="380"/>
                    </a:lnTo>
                    <a:moveTo>
                      <a:pt x="0" y="400"/>
                    </a:moveTo>
                    <a:lnTo>
                      <a:pt x="0" y="400"/>
                    </a:lnTo>
                    <a:lnTo>
                      <a:pt x="0" y="413"/>
                    </a:lnTo>
                    <a:moveTo>
                      <a:pt x="0" y="433"/>
                    </a:moveTo>
                    <a:lnTo>
                      <a:pt x="0" y="433"/>
                    </a:lnTo>
                    <a:lnTo>
                      <a:pt x="0" y="447"/>
                    </a:lnTo>
                    <a:moveTo>
                      <a:pt x="0" y="467"/>
                    </a:moveTo>
                    <a:lnTo>
                      <a:pt x="0" y="467"/>
                    </a:lnTo>
                    <a:lnTo>
                      <a:pt x="0" y="480"/>
                    </a:lnTo>
                    <a:moveTo>
                      <a:pt x="0" y="500"/>
                    </a:moveTo>
                    <a:lnTo>
                      <a:pt x="0" y="500"/>
                    </a:lnTo>
                    <a:lnTo>
                      <a:pt x="0" y="513"/>
                    </a:lnTo>
                    <a:moveTo>
                      <a:pt x="0" y="533"/>
                    </a:moveTo>
                    <a:lnTo>
                      <a:pt x="0" y="533"/>
                    </a:lnTo>
                    <a:lnTo>
                      <a:pt x="0" y="547"/>
                    </a:lnTo>
                    <a:moveTo>
                      <a:pt x="0" y="567"/>
                    </a:moveTo>
                    <a:lnTo>
                      <a:pt x="0" y="567"/>
                    </a:lnTo>
                    <a:lnTo>
                      <a:pt x="0" y="580"/>
                    </a:lnTo>
                    <a:moveTo>
                      <a:pt x="0" y="600"/>
                    </a:moveTo>
                    <a:lnTo>
                      <a:pt x="0" y="600"/>
                    </a:lnTo>
                    <a:lnTo>
                      <a:pt x="0" y="613"/>
                    </a:lnTo>
                    <a:moveTo>
                      <a:pt x="0" y="633"/>
                    </a:moveTo>
                    <a:lnTo>
                      <a:pt x="0" y="633"/>
                    </a:lnTo>
                    <a:lnTo>
                      <a:pt x="0" y="647"/>
                    </a:lnTo>
                    <a:moveTo>
                      <a:pt x="0" y="667"/>
                    </a:moveTo>
                    <a:lnTo>
                      <a:pt x="0" y="667"/>
                    </a:lnTo>
                    <a:lnTo>
                      <a:pt x="0" y="680"/>
                    </a:lnTo>
                    <a:moveTo>
                      <a:pt x="0" y="700"/>
                    </a:moveTo>
                    <a:lnTo>
                      <a:pt x="0" y="700"/>
                    </a:lnTo>
                    <a:lnTo>
                      <a:pt x="0" y="713"/>
                    </a:lnTo>
                    <a:moveTo>
                      <a:pt x="0" y="733"/>
                    </a:moveTo>
                    <a:lnTo>
                      <a:pt x="0" y="733"/>
                    </a:lnTo>
                    <a:lnTo>
                      <a:pt x="0" y="747"/>
                    </a:lnTo>
                    <a:moveTo>
                      <a:pt x="0" y="767"/>
                    </a:moveTo>
                    <a:lnTo>
                      <a:pt x="0" y="767"/>
                    </a:lnTo>
                    <a:lnTo>
                      <a:pt x="0" y="780"/>
                    </a:lnTo>
                    <a:moveTo>
                      <a:pt x="0" y="800"/>
                    </a:moveTo>
                    <a:lnTo>
                      <a:pt x="0" y="800"/>
                    </a:lnTo>
                    <a:lnTo>
                      <a:pt x="0" y="813"/>
                    </a:lnTo>
                    <a:moveTo>
                      <a:pt x="0" y="833"/>
                    </a:moveTo>
                    <a:lnTo>
                      <a:pt x="0" y="833"/>
                    </a:lnTo>
                    <a:lnTo>
                      <a:pt x="0" y="847"/>
                    </a:lnTo>
                    <a:moveTo>
                      <a:pt x="0" y="867"/>
                    </a:moveTo>
                    <a:lnTo>
                      <a:pt x="0" y="867"/>
                    </a:lnTo>
                    <a:lnTo>
                      <a:pt x="0" y="880"/>
                    </a:lnTo>
                    <a:moveTo>
                      <a:pt x="0" y="900"/>
                    </a:moveTo>
                    <a:lnTo>
                      <a:pt x="0" y="900"/>
                    </a:lnTo>
                    <a:lnTo>
                      <a:pt x="0" y="913"/>
                    </a:lnTo>
                    <a:moveTo>
                      <a:pt x="0" y="933"/>
                    </a:moveTo>
                    <a:lnTo>
                      <a:pt x="0" y="933"/>
                    </a:lnTo>
                    <a:lnTo>
                      <a:pt x="0" y="947"/>
                    </a:lnTo>
                    <a:moveTo>
                      <a:pt x="0" y="967"/>
                    </a:moveTo>
                    <a:lnTo>
                      <a:pt x="0" y="967"/>
                    </a:lnTo>
                    <a:lnTo>
                      <a:pt x="0" y="980"/>
                    </a:lnTo>
                    <a:moveTo>
                      <a:pt x="0" y="1000"/>
                    </a:moveTo>
                    <a:lnTo>
                      <a:pt x="0" y="1000"/>
                    </a:lnTo>
                    <a:lnTo>
                      <a:pt x="0" y="1013"/>
                    </a:lnTo>
                    <a:moveTo>
                      <a:pt x="0" y="1033"/>
                    </a:moveTo>
                    <a:lnTo>
                      <a:pt x="0" y="1033"/>
                    </a:lnTo>
                    <a:lnTo>
                      <a:pt x="0" y="1047"/>
                    </a:lnTo>
                    <a:moveTo>
                      <a:pt x="0" y="1067"/>
                    </a:moveTo>
                    <a:lnTo>
                      <a:pt x="0" y="1067"/>
                    </a:lnTo>
                    <a:lnTo>
                      <a:pt x="0" y="1080"/>
                    </a:lnTo>
                    <a:moveTo>
                      <a:pt x="0" y="1100"/>
                    </a:moveTo>
                    <a:lnTo>
                      <a:pt x="0" y="1100"/>
                    </a:lnTo>
                    <a:lnTo>
                      <a:pt x="0" y="1113"/>
                    </a:lnTo>
                    <a:moveTo>
                      <a:pt x="0" y="1133"/>
                    </a:moveTo>
                    <a:lnTo>
                      <a:pt x="0" y="1133"/>
                    </a:lnTo>
                    <a:lnTo>
                      <a:pt x="0" y="1147"/>
                    </a:lnTo>
                    <a:moveTo>
                      <a:pt x="0" y="1167"/>
                    </a:moveTo>
                    <a:lnTo>
                      <a:pt x="0" y="1167"/>
                    </a:lnTo>
                    <a:lnTo>
                      <a:pt x="0" y="1180"/>
                    </a:lnTo>
                    <a:moveTo>
                      <a:pt x="0" y="1200"/>
                    </a:moveTo>
                    <a:lnTo>
                      <a:pt x="0" y="1200"/>
                    </a:lnTo>
                    <a:lnTo>
                      <a:pt x="0" y="1213"/>
                    </a:lnTo>
                    <a:moveTo>
                      <a:pt x="0" y="1233"/>
                    </a:moveTo>
                    <a:lnTo>
                      <a:pt x="0" y="1233"/>
                    </a:lnTo>
                    <a:lnTo>
                      <a:pt x="0" y="1247"/>
                    </a:lnTo>
                    <a:moveTo>
                      <a:pt x="12" y="1255"/>
                    </a:moveTo>
                    <a:lnTo>
                      <a:pt x="12" y="1255"/>
                    </a:lnTo>
                    <a:lnTo>
                      <a:pt x="25" y="1255"/>
                    </a:lnTo>
                    <a:moveTo>
                      <a:pt x="45" y="1255"/>
                    </a:moveTo>
                    <a:lnTo>
                      <a:pt x="45" y="1255"/>
                    </a:lnTo>
                    <a:lnTo>
                      <a:pt x="58" y="1255"/>
                    </a:lnTo>
                    <a:moveTo>
                      <a:pt x="78" y="1255"/>
                    </a:moveTo>
                    <a:lnTo>
                      <a:pt x="78" y="1255"/>
                    </a:lnTo>
                    <a:lnTo>
                      <a:pt x="92" y="1255"/>
                    </a:lnTo>
                    <a:moveTo>
                      <a:pt x="112" y="1255"/>
                    </a:moveTo>
                    <a:lnTo>
                      <a:pt x="112" y="1255"/>
                    </a:lnTo>
                    <a:lnTo>
                      <a:pt x="125" y="1255"/>
                    </a:lnTo>
                    <a:moveTo>
                      <a:pt x="145" y="1255"/>
                    </a:moveTo>
                    <a:lnTo>
                      <a:pt x="145" y="1255"/>
                    </a:lnTo>
                    <a:lnTo>
                      <a:pt x="158" y="1255"/>
                    </a:lnTo>
                    <a:moveTo>
                      <a:pt x="178" y="1255"/>
                    </a:moveTo>
                    <a:lnTo>
                      <a:pt x="178" y="1255"/>
                    </a:lnTo>
                    <a:lnTo>
                      <a:pt x="190" y="1255"/>
                    </a:lnTo>
                    <a:lnTo>
                      <a:pt x="190" y="1253"/>
                    </a:lnTo>
                    <a:moveTo>
                      <a:pt x="190" y="1233"/>
                    </a:moveTo>
                    <a:lnTo>
                      <a:pt x="190" y="1233"/>
                    </a:lnTo>
                    <a:lnTo>
                      <a:pt x="190" y="1220"/>
                    </a:lnTo>
                    <a:moveTo>
                      <a:pt x="190" y="1200"/>
                    </a:moveTo>
                    <a:lnTo>
                      <a:pt x="190" y="1200"/>
                    </a:lnTo>
                    <a:lnTo>
                      <a:pt x="190" y="1187"/>
                    </a:lnTo>
                    <a:moveTo>
                      <a:pt x="190" y="1167"/>
                    </a:moveTo>
                    <a:lnTo>
                      <a:pt x="190" y="1167"/>
                    </a:lnTo>
                    <a:lnTo>
                      <a:pt x="190" y="1153"/>
                    </a:lnTo>
                    <a:moveTo>
                      <a:pt x="190" y="1133"/>
                    </a:moveTo>
                    <a:lnTo>
                      <a:pt x="190" y="1133"/>
                    </a:lnTo>
                    <a:lnTo>
                      <a:pt x="190" y="1120"/>
                    </a:lnTo>
                    <a:moveTo>
                      <a:pt x="190" y="1100"/>
                    </a:moveTo>
                    <a:lnTo>
                      <a:pt x="190" y="1100"/>
                    </a:lnTo>
                    <a:lnTo>
                      <a:pt x="190" y="1087"/>
                    </a:lnTo>
                    <a:moveTo>
                      <a:pt x="190" y="1067"/>
                    </a:moveTo>
                    <a:lnTo>
                      <a:pt x="190" y="1067"/>
                    </a:lnTo>
                    <a:lnTo>
                      <a:pt x="190" y="1053"/>
                    </a:lnTo>
                    <a:moveTo>
                      <a:pt x="190" y="1033"/>
                    </a:moveTo>
                    <a:lnTo>
                      <a:pt x="190" y="1033"/>
                    </a:lnTo>
                    <a:lnTo>
                      <a:pt x="190" y="1020"/>
                    </a:lnTo>
                    <a:moveTo>
                      <a:pt x="190" y="1000"/>
                    </a:moveTo>
                    <a:lnTo>
                      <a:pt x="190" y="1000"/>
                    </a:lnTo>
                    <a:lnTo>
                      <a:pt x="190" y="987"/>
                    </a:lnTo>
                    <a:moveTo>
                      <a:pt x="190" y="967"/>
                    </a:moveTo>
                    <a:lnTo>
                      <a:pt x="190" y="967"/>
                    </a:lnTo>
                    <a:lnTo>
                      <a:pt x="190" y="953"/>
                    </a:lnTo>
                    <a:moveTo>
                      <a:pt x="190" y="933"/>
                    </a:moveTo>
                    <a:lnTo>
                      <a:pt x="190" y="933"/>
                    </a:lnTo>
                    <a:lnTo>
                      <a:pt x="190" y="920"/>
                    </a:lnTo>
                    <a:moveTo>
                      <a:pt x="190" y="900"/>
                    </a:moveTo>
                    <a:lnTo>
                      <a:pt x="190" y="900"/>
                    </a:lnTo>
                    <a:lnTo>
                      <a:pt x="190" y="887"/>
                    </a:lnTo>
                    <a:moveTo>
                      <a:pt x="190" y="867"/>
                    </a:moveTo>
                    <a:lnTo>
                      <a:pt x="190" y="867"/>
                    </a:lnTo>
                    <a:lnTo>
                      <a:pt x="190" y="853"/>
                    </a:lnTo>
                    <a:moveTo>
                      <a:pt x="190" y="833"/>
                    </a:moveTo>
                    <a:lnTo>
                      <a:pt x="190" y="833"/>
                    </a:lnTo>
                    <a:lnTo>
                      <a:pt x="190" y="820"/>
                    </a:lnTo>
                    <a:moveTo>
                      <a:pt x="190" y="800"/>
                    </a:moveTo>
                    <a:lnTo>
                      <a:pt x="190" y="800"/>
                    </a:lnTo>
                    <a:lnTo>
                      <a:pt x="190" y="787"/>
                    </a:lnTo>
                    <a:moveTo>
                      <a:pt x="190" y="767"/>
                    </a:moveTo>
                    <a:lnTo>
                      <a:pt x="190" y="767"/>
                    </a:lnTo>
                    <a:lnTo>
                      <a:pt x="190" y="753"/>
                    </a:lnTo>
                    <a:moveTo>
                      <a:pt x="190" y="733"/>
                    </a:moveTo>
                    <a:lnTo>
                      <a:pt x="190" y="733"/>
                    </a:lnTo>
                    <a:lnTo>
                      <a:pt x="190" y="720"/>
                    </a:lnTo>
                    <a:moveTo>
                      <a:pt x="190" y="700"/>
                    </a:moveTo>
                    <a:lnTo>
                      <a:pt x="190" y="700"/>
                    </a:lnTo>
                    <a:lnTo>
                      <a:pt x="190" y="687"/>
                    </a:lnTo>
                    <a:moveTo>
                      <a:pt x="190" y="667"/>
                    </a:moveTo>
                    <a:lnTo>
                      <a:pt x="190" y="667"/>
                    </a:lnTo>
                    <a:lnTo>
                      <a:pt x="190" y="653"/>
                    </a:lnTo>
                    <a:moveTo>
                      <a:pt x="190" y="633"/>
                    </a:moveTo>
                    <a:lnTo>
                      <a:pt x="190" y="633"/>
                    </a:lnTo>
                    <a:lnTo>
                      <a:pt x="190" y="620"/>
                    </a:lnTo>
                    <a:moveTo>
                      <a:pt x="190" y="600"/>
                    </a:moveTo>
                    <a:lnTo>
                      <a:pt x="190" y="600"/>
                    </a:lnTo>
                    <a:lnTo>
                      <a:pt x="190" y="587"/>
                    </a:lnTo>
                    <a:moveTo>
                      <a:pt x="190" y="567"/>
                    </a:moveTo>
                    <a:lnTo>
                      <a:pt x="190" y="567"/>
                    </a:lnTo>
                    <a:lnTo>
                      <a:pt x="190" y="553"/>
                    </a:lnTo>
                    <a:moveTo>
                      <a:pt x="190" y="533"/>
                    </a:moveTo>
                    <a:lnTo>
                      <a:pt x="190" y="533"/>
                    </a:lnTo>
                    <a:lnTo>
                      <a:pt x="190" y="520"/>
                    </a:lnTo>
                    <a:moveTo>
                      <a:pt x="190" y="500"/>
                    </a:moveTo>
                    <a:lnTo>
                      <a:pt x="190" y="500"/>
                    </a:lnTo>
                    <a:lnTo>
                      <a:pt x="190" y="487"/>
                    </a:lnTo>
                    <a:moveTo>
                      <a:pt x="190" y="467"/>
                    </a:moveTo>
                    <a:lnTo>
                      <a:pt x="190" y="467"/>
                    </a:lnTo>
                    <a:lnTo>
                      <a:pt x="190" y="453"/>
                    </a:lnTo>
                    <a:moveTo>
                      <a:pt x="190" y="433"/>
                    </a:moveTo>
                    <a:lnTo>
                      <a:pt x="190" y="433"/>
                    </a:lnTo>
                    <a:lnTo>
                      <a:pt x="190" y="420"/>
                    </a:lnTo>
                    <a:moveTo>
                      <a:pt x="190" y="400"/>
                    </a:moveTo>
                    <a:lnTo>
                      <a:pt x="190" y="400"/>
                    </a:lnTo>
                    <a:lnTo>
                      <a:pt x="190" y="387"/>
                    </a:lnTo>
                    <a:moveTo>
                      <a:pt x="190" y="367"/>
                    </a:moveTo>
                    <a:lnTo>
                      <a:pt x="190" y="367"/>
                    </a:lnTo>
                    <a:lnTo>
                      <a:pt x="190" y="353"/>
                    </a:lnTo>
                    <a:moveTo>
                      <a:pt x="190" y="333"/>
                    </a:moveTo>
                    <a:lnTo>
                      <a:pt x="190" y="333"/>
                    </a:lnTo>
                    <a:lnTo>
                      <a:pt x="190" y="320"/>
                    </a:lnTo>
                    <a:moveTo>
                      <a:pt x="190" y="300"/>
                    </a:moveTo>
                    <a:lnTo>
                      <a:pt x="190" y="300"/>
                    </a:lnTo>
                    <a:lnTo>
                      <a:pt x="190" y="287"/>
                    </a:lnTo>
                    <a:moveTo>
                      <a:pt x="190" y="267"/>
                    </a:moveTo>
                    <a:lnTo>
                      <a:pt x="190" y="267"/>
                    </a:lnTo>
                    <a:lnTo>
                      <a:pt x="190" y="253"/>
                    </a:lnTo>
                    <a:moveTo>
                      <a:pt x="190" y="233"/>
                    </a:moveTo>
                    <a:lnTo>
                      <a:pt x="190" y="233"/>
                    </a:lnTo>
                    <a:lnTo>
                      <a:pt x="190" y="220"/>
                    </a:lnTo>
                    <a:moveTo>
                      <a:pt x="190" y="200"/>
                    </a:moveTo>
                    <a:lnTo>
                      <a:pt x="190" y="200"/>
                    </a:lnTo>
                    <a:lnTo>
                      <a:pt x="190" y="187"/>
                    </a:lnTo>
                    <a:moveTo>
                      <a:pt x="190" y="167"/>
                    </a:moveTo>
                    <a:lnTo>
                      <a:pt x="190" y="167"/>
                    </a:lnTo>
                    <a:lnTo>
                      <a:pt x="190" y="153"/>
                    </a:lnTo>
                    <a:moveTo>
                      <a:pt x="190" y="133"/>
                    </a:moveTo>
                    <a:lnTo>
                      <a:pt x="190" y="133"/>
                    </a:lnTo>
                    <a:lnTo>
                      <a:pt x="190" y="120"/>
                    </a:lnTo>
                    <a:moveTo>
                      <a:pt x="190" y="100"/>
                    </a:moveTo>
                    <a:lnTo>
                      <a:pt x="190" y="100"/>
                    </a:lnTo>
                    <a:lnTo>
                      <a:pt x="190" y="87"/>
                    </a:lnTo>
                    <a:moveTo>
                      <a:pt x="190" y="67"/>
                    </a:moveTo>
                    <a:lnTo>
                      <a:pt x="190" y="67"/>
                    </a:lnTo>
                    <a:lnTo>
                      <a:pt x="190" y="53"/>
                    </a:lnTo>
                    <a:moveTo>
                      <a:pt x="190" y="33"/>
                    </a:moveTo>
                    <a:lnTo>
                      <a:pt x="190" y="33"/>
                    </a:lnTo>
                    <a:lnTo>
                      <a:pt x="190" y="20"/>
                    </a:lnTo>
                    <a:moveTo>
                      <a:pt x="190" y="0"/>
                    </a:moveTo>
                    <a:lnTo>
                      <a:pt x="190" y="0"/>
                    </a:lnTo>
                    <a:lnTo>
                      <a:pt x="177" y="0"/>
                    </a:lnTo>
                    <a:moveTo>
                      <a:pt x="157" y="0"/>
                    </a:moveTo>
                    <a:lnTo>
                      <a:pt x="157" y="0"/>
                    </a:lnTo>
                    <a:lnTo>
                      <a:pt x="144" y="0"/>
                    </a:lnTo>
                    <a:moveTo>
                      <a:pt x="124" y="0"/>
                    </a:moveTo>
                    <a:lnTo>
                      <a:pt x="124" y="0"/>
                    </a:lnTo>
                    <a:lnTo>
                      <a:pt x="110" y="0"/>
                    </a:lnTo>
                    <a:moveTo>
                      <a:pt x="90" y="0"/>
                    </a:moveTo>
                    <a:lnTo>
                      <a:pt x="90" y="0"/>
                    </a:lnTo>
                    <a:lnTo>
                      <a:pt x="77" y="0"/>
                    </a:lnTo>
                    <a:moveTo>
                      <a:pt x="57" y="0"/>
                    </a:moveTo>
                    <a:lnTo>
                      <a:pt x="57" y="0"/>
                    </a:lnTo>
                    <a:lnTo>
                      <a:pt x="44" y="0"/>
                    </a:lnTo>
                    <a:moveTo>
                      <a:pt x="24" y="0"/>
                    </a:moveTo>
                    <a:lnTo>
                      <a:pt x="24" y="0"/>
                    </a:lnTo>
                    <a:lnTo>
                      <a:pt x="10"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Freeform 185"/>
              <p:cNvSpPr>
                <a:spLocks/>
              </p:cNvSpPr>
              <p:nvPr/>
            </p:nvSpPr>
            <p:spPr bwMode="auto">
              <a:xfrm>
                <a:off x="3591" y="2517"/>
                <a:ext cx="56" cy="505"/>
              </a:xfrm>
              <a:custGeom>
                <a:avLst/>
                <a:gdLst>
                  <a:gd name="T0" fmla="*/ 0 w 191"/>
                  <a:gd name="T1" fmla="*/ 0 h 1740"/>
                  <a:gd name="T2" fmla="*/ 0 w 191"/>
                  <a:gd name="T3" fmla="*/ 0 h 1740"/>
                  <a:gd name="T4" fmla="*/ 0 w 191"/>
                  <a:gd name="T5" fmla="*/ 1740 h 1740"/>
                  <a:gd name="T6" fmla="*/ 191 w 191"/>
                  <a:gd name="T7" fmla="*/ 1740 h 1740"/>
                  <a:gd name="T8" fmla="*/ 191 w 191"/>
                  <a:gd name="T9" fmla="*/ 0 h 1740"/>
                  <a:gd name="T10" fmla="*/ 0 w 191"/>
                  <a:gd name="T11" fmla="*/ 0 h 1740"/>
                </a:gdLst>
                <a:ahLst/>
                <a:cxnLst>
                  <a:cxn ang="0">
                    <a:pos x="T0" y="T1"/>
                  </a:cxn>
                  <a:cxn ang="0">
                    <a:pos x="T2" y="T3"/>
                  </a:cxn>
                  <a:cxn ang="0">
                    <a:pos x="T4" y="T5"/>
                  </a:cxn>
                  <a:cxn ang="0">
                    <a:pos x="T6" y="T7"/>
                  </a:cxn>
                  <a:cxn ang="0">
                    <a:pos x="T8" y="T9"/>
                  </a:cxn>
                  <a:cxn ang="0">
                    <a:pos x="T10" y="T11"/>
                  </a:cxn>
                </a:cxnLst>
                <a:rect l="0" t="0" r="r" b="b"/>
                <a:pathLst>
                  <a:path w="191" h="1740">
                    <a:moveTo>
                      <a:pt x="0" y="0"/>
                    </a:moveTo>
                    <a:lnTo>
                      <a:pt x="0" y="0"/>
                    </a:lnTo>
                    <a:lnTo>
                      <a:pt x="0" y="1740"/>
                    </a:lnTo>
                    <a:lnTo>
                      <a:pt x="191" y="1740"/>
                    </a:lnTo>
                    <a:lnTo>
                      <a:pt x="191"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186"/>
              <p:cNvSpPr>
                <a:spLocks noEditPoints="1"/>
              </p:cNvSpPr>
              <p:nvPr/>
            </p:nvSpPr>
            <p:spPr bwMode="auto">
              <a:xfrm>
                <a:off x="3591" y="2517"/>
                <a:ext cx="56" cy="505"/>
              </a:xfrm>
              <a:custGeom>
                <a:avLst/>
                <a:gdLst>
                  <a:gd name="T0" fmla="*/ 0 w 191"/>
                  <a:gd name="T1" fmla="*/ 46 h 1740"/>
                  <a:gd name="T2" fmla="*/ 0 w 191"/>
                  <a:gd name="T3" fmla="*/ 113 h 1740"/>
                  <a:gd name="T4" fmla="*/ 0 w 191"/>
                  <a:gd name="T5" fmla="*/ 180 h 1740"/>
                  <a:gd name="T6" fmla="*/ 0 w 191"/>
                  <a:gd name="T7" fmla="*/ 246 h 1740"/>
                  <a:gd name="T8" fmla="*/ 0 w 191"/>
                  <a:gd name="T9" fmla="*/ 313 h 1740"/>
                  <a:gd name="T10" fmla="*/ 0 w 191"/>
                  <a:gd name="T11" fmla="*/ 380 h 1740"/>
                  <a:gd name="T12" fmla="*/ 0 w 191"/>
                  <a:gd name="T13" fmla="*/ 446 h 1740"/>
                  <a:gd name="T14" fmla="*/ 0 w 191"/>
                  <a:gd name="T15" fmla="*/ 513 h 1740"/>
                  <a:gd name="T16" fmla="*/ 0 w 191"/>
                  <a:gd name="T17" fmla="*/ 580 h 1740"/>
                  <a:gd name="T18" fmla="*/ 0 w 191"/>
                  <a:gd name="T19" fmla="*/ 646 h 1740"/>
                  <a:gd name="T20" fmla="*/ 0 w 191"/>
                  <a:gd name="T21" fmla="*/ 713 h 1740"/>
                  <a:gd name="T22" fmla="*/ 0 w 191"/>
                  <a:gd name="T23" fmla="*/ 780 h 1740"/>
                  <a:gd name="T24" fmla="*/ 0 w 191"/>
                  <a:gd name="T25" fmla="*/ 846 h 1740"/>
                  <a:gd name="T26" fmla="*/ 0 w 191"/>
                  <a:gd name="T27" fmla="*/ 913 h 1740"/>
                  <a:gd name="T28" fmla="*/ 0 w 191"/>
                  <a:gd name="T29" fmla="*/ 980 h 1740"/>
                  <a:gd name="T30" fmla="*/ 0 w 191"/>
                  <a:gd name="T31" fmla="*/ 1046 h 1740"/>
                  <a:gd name="T32" fmla="*/ 0 w 191"/>
                  <a:gd name="T33" fmla="*/ 1113 h 1740"/>
                  <a:gd name="T34" fmla="*/ 0 w 191"/>
                  <a:gd name="T35" fmla="*/ 1180 h 1740"/>
                  <a:gd name="T36" fmla="*/ 0 w 191"/>
                  <a:gd name="T37" fmla="*/ 1246 h 1740"/>
                  <a:gd name="T38" fmla="*/ 0 w 191"/>
                  <a:gd name="T39" fmla="*/ 1313 h 1740"/>
                  <a:gd name="T40" fmla="*/ 0 w 191"/>
                  <a:gd name="T41" fmla="*/ 1380 h 1740"/>
                  <a:gd name="T42" fmla="*/ 0 w 191"/>
                  <a:gd name="T43" fmla="*/ 1446 h 1740"/>
                  <a:gd name="T44" fmla="*/ 0 w 191"/>
                  <a:gd name="T45" fmla="*/ 1513 h 1740"/>
                  <a:gd name="T46" fmla="*/ 0 w 191"/>
                  <a:gd name="T47" fmla="*/ 1580 h 1740"/>
                  <a:gd name="T48" fmla="*/ 0 w 191"/>
                  <a:gd name="T49" fmla="*/ 1646 h 1740"/>
                  <a:gd name="T50" fmla="*/ 0 w 191"/>
                  <a:gd name="T51" fmla="*/ 1713 h 1740"/>
                  <a:gd name="T52" fmla="*/ 27 w 191"/>
                  <a:gd name="T53" fmla="*/ 1740 h 1740"/>
                  <a:gd name="T54" fmla="*/ 93 w 191"/>
                  <a:gd name="T55" fmla="*/ 1740 h 1740"/>
                  <a:gd name="T56" fmla="*/ 160 w 191"/>
                  <a:gd name="T57" fmla="*/ 1740 h 1740"/>
                  <a:gd name="T58" fmla="*/ 191 w 191"/>
                  <a:gd name="T59" fmla="*/ 1704 h 1740"/>
                  <a:gd name="T60" fmla="*/ 191 w 191"/>
                  <a:gd name="T61" fmla="*/ 1637 h 1740"/>
                  <a:gd name="T62" fmla="*/ 191 w 191"/>
                  <a:gd name="T63" fmla="*/ 1570 h 1740"/>
                  <a:gd name="T64" fmla="*/ 191 w 191"/>
                  <a:gd name="T65" fmla="*/ 1504 h 1740"/>
                  <a:gd name="T66" fmla="*/ 191 w 191"/>
                  <a:gd name="T67" fmla="*/ 1437 h 1740"/>
                  <a:gd name="T68" fmla="*/ 191 w 191"/>
                  <a:gd name="T69" fmla="*/ 1370 h 1740"/>
                  <a:gd name="T70" fmla="*/ 191 w 191"/>
                  <a:gd name="T71" fmla="*/ 1304 h 1740"/>
                  <a:gd name="T72" fmla="*/ 191 w 191"/>
                  <a:gd name="T73" fmla="*/ 1237 h 1740"/>
                  <a:gd name="T74" fmla="*/ 191 w 191"/>
                  <a:gd name="T75" fmla="*/ 1170 h 1740"/>
                  <a:gd name="T76" fmla="*/ 191 w 191"/>
                  <a:gd name="T77" fmla="*/ 1104 h 1740"/>
                  <a:gd name="T78" fmla="*/ 191 w 191"/>
                  <a:gd name="T79" fmla="*/ 1037 h 1740"/>
                  <a:gd name="T80" fmla="*/ 191 w 191"/>
                  <a:gd name="T81" fmla="*/ 970 h 1740"/>
                  <a:gd name="T82" fmla="*/ 191 w 191"/>
                  <a:gd name="T83" fmla="*/ 904 h 1740"/>
                  <a:gd name="T84" fmla="*/ 191 w 191"/>
                  <a:gd name="T85" fmla="*/ 837 h 1740"/>
                  <a:gd name="T86" fmla="*/ 191 w 191"/>
                  <a:gd name="T87" fmla="*/ 770 h 1740"/>
                  <a:gd name="T88" fmla="*/ 191 w 191"/>
                  <a:gd name="T89" fmla="*/ 704 h 1740"/>
                  <a:gd name="T90" fmla="*/ 191 w 191"/>
                  <a:gd name="T91" fmla="*/ 637 h 1740"/>
                  <a:gd name="T92" fmla="*/ 191 w 191"/>
                  <a:gd name="T93" fmla="*/ 570 h 1740"/>
                  <a:gd name="T94" fmla="*/ 191 w 191"/>
                  <a:gd name="T95" fmla="*/ 504 h 1740"/>
                  <a:gd name="T96" fmla="*/ 191 w 191"/>
                  <a:gd name="T97" fmla="*/ 437 h 1740"/>
                  <a:gd name="T98" fmla="*/ 191 w 191"/>
                  <a:gd name="T99" fmla="*/ 370 h 1740"/>
                  <a:gd name="T100" fmla="*/ 191 w 191"/>
                  <a:gd name="T101" fmla="*/ 304 h 1740"/>
                  <a:gd name="T102" fmla="*/ 191 w 191"/>
                  <a:gd name="T103" fmla="*/ 237 h 1740"/>
                  <a:gd name="T104" fmla="*/ 191 w 191"/>
                  <a:gd name="T105" fmla="*/ 170 h 1740"/>
                  <a:gd name="T106" fmla="*/ 191 w 191"/>
                  <a:gd name="T107" fmla="*/ 104 h 1740"/>
                  <a:gd name="T108" fmla="*/ 191 w 191"/>
                  <a:gd name="T109" fmla="*/ 37 h 1740"/>
                  <a:gd name="T110" fmla="*/ 161 w 191"/>
                  <a:gd name="T111" fmla="*/ 0 h 1740"/>
                  <a:gd name="T112" fmla="*/ 95 w 191"/>
                  <a:gd name="T113" fmla="*/ 0 h 1740"/>
                  <a:gd name="T114" fmla="*/ 28 w 191"/>
                  <a:gd name="T115" fmla="*/ 0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1" h="1740">
                    <a:moveTo>
                      <a:pt x="0" y="0"/>
                    </a:moveTo>
                    <a:lnTo>
                      <a:pt x="0" y="0"/>
                    </a:lnTo>
                    <a:lnTo>
                      <a:pt x="0" y="13"/>
                    </a:lnTo>
                    <a:moveTo>
                      <a:pt x="0" y="33"/>
                    </a:moveTo>
                    <a:lnTo>
                      <a:pt x="0" y="33"/>
                    </a:lnTo>
                    <a:lnTo>
                      <a:pt x="0" y="46"/>
                    </a:lnTo>
                    <a:moveTo>
                      <a:pt x="0" y="66"/>
                    </a:moveTo>
                    <a:lnTo>
                      <a:pt x="0" y="66"/>
                    </a:lnTo>
                    <a:lnTo>
                      <a:pt x="0" y="80"/>
                    </a:lnTo>
                    <a:moveTo>
                      <a:pt x="0" y="100"/>
                    </a:moveTo>
                    <a:lnTo>
                      <a:pt x="0" y="100"/>
                    </a:lnTo>
                    <a:lnTo>
                      <a:pt x="0" y="113"/>
                    </a:lnTo>
                    <a:moveTo>
                      <a:pt x="0" y="133"/>
                    </a:moveTo>
                    <a:lnTo>
                      <a:pt x="0" y="133"/>
                    </a:lnTo>
                    <a:lnTo>
                      <a:pt x="0" y="146"/>
                    </a:lnTo>
                    <a:moveTo>
                      <a:pt x="0" y="166"/>
                    </a:moveTo>
                    <a:lnTo>
                      <a:pt x="0" y="166"/>
                    </a:lnTo>
                    <a:lnTo>
                      <a:pt x="0" y="180"/>
                    </a:lnTo>
                    <a:moveTo>
                      <a:pt x="0" y="200"/>
                    </a:moveTo>
                    <a:lnTo>
                      <a:pt x="0" y="200"/>
                    </a:lnTo>
                    <a:lnTo>
                      <a:pt x="0" y="213"/>
                    </a:lnTo>
                    <a:moveTo>
                      <a:pt x="0" y="233"/>
                    </a:moveTo>
                    <a:lnTo>
                      <a:pt x="0" y="233"/>
                    </a:lnTo>
                    <a:lnTo>
                      <a:pt x="0" y="246"/>
                    </a:lnTo>
                    <a:moveTo>
                      <a:pt x="0" y="266"/>
                    </a:moveTo>
                    <a:lnTo>
                      <a:pt x="0" y="266"/>
                    </a:lnTo>
                    <a:lnTo>
                      <a:pt x="0" y="280"/>
                    </a:lnTo>
                    <a:moveTo>
                      <a:pt x="0" y="300"/>
                    </a:moveTo>
                    <a:lnTo>
                      <a:pt x="0" y="300"/>
                    </a:lnTo>
                    <a:lnTo>
                      <a:pt x="0" y="313"/>
                    </a:lnTo>
                    <a:moveTo>
                      <a:pt x="0" y="333"/>
                    </a:moveTo>
                    <a:lnTo>
                      <a:pt x="0" y="333"/>
                    </a:lnTo>
                    <a:lnTo>
                      <a:pt x="0" y="346"/>
                    </a:lnTo>
                    <a:moveTo>
                      <a:pt x="0" y="366"/>
                    </a:moveTo>
                    <a:lnTo>
                      <a:pt x="0" y="366"/>
                    </a:lnTo>
                    <a:lnTo>
                      <a:pt x="0" y="380"/>
                    </a:lnTo>
                    <a:moveTo>
                      <a:pt x="0" y="400"/>
                    </a:moveTo>
                    <a:lnTo>
                      <a:pt x="0" y="400"/>
                    </a:lnTo>
                    <a:lnTo>
                      <a:pt x="0" y="413"/>
                    </a:lnTo>
                    <a:moveTo>
                      <a:pt x="0" y="433"/>
                    </a:moveTo>
                    <a:lnTo>
                      <a:pt x="0" y="433"/>
                    </a:lnTo>
                    <a:lnTo>
                      <a:pt x="0" y="446"/>
                    </a:lnTo>
                    <a:moveTo>
                      <a:pt x="0" y="466"/>
                    </a:moveTo>
                    <a:lnTo>
                      <a:pt x="0" y="466"/>
                    </a:lnTo>
                    <a:lnTo>
                      <a:pt x="0" y="480"/>
                    </a:lnTo>
                    <a:moveTo>
                      <a:pt x="0" y="500"/>
                    </a:moveTo>
                    <a:lnTo>
                      <a:pt x="0" y="500"/>
                    </a:lnTo>
                    <a:lnTo>
                      <a:pt x="0" y="513"/>
                    </a:lnTo>
                    <a:moveTo>
                      <a:pt x="0" y="533"/>
                    </a:moveTo>
                    <a:lnTo>
                      <a:pt x="0" y="533"/>
                    </a:lnTo>
                    <a:lnTo>
                      <a:pt x="0" y="546"/>
                    </a:lnTo>
                    <a:moveTo>
                      <a:pt x="0" y="566"/>
                    </a:moveTo>
                    <a:lnTo>
                      <a:pt x="0" y="566"/>
                    </a:lnTo>
                    <a:lnTo>
                      <a:pt x="0" y="580"/>
                    </a:lnTo>
                    <a:moveTo>
                      <a:pt x="0" y="600"/>
                    </a:moveTo>
                    <a:lnTo>
                      <a:pt x="0" y="600"/>
                    </a:lnTo>
                    <a:lnTo>
                      <a:pt x="0" y="613"/>
                    </a:lnTo>
                    <a:moveTo>
                      <a:pt x="0" y="633"/>
                    </a:moveTo>
                    <a:lnTo>
                      <a:pt x="0" y="633"/>
                    </a:lnTo>
                    <a:lnTo>
                      <a:pt x="0" y="646"/>
                    </a:lnTo>
                    <a:moveTo>
                      <a:pt x="0" y="666"/>
                    </a:moveTo>
                    <a:lnTo>
                      <a:pt x="0" y="666"/>
                    </a:lnTo>
                    <a:lnTo>
                      <a:pt x="0" y="680"/>
                    </a:lnTo>
                    <a:moveTo>
                      <a:pt x="0" y="700"/>
                    </a:moveTo>
                    <a:lnTo>
                      <a:pt x="0" y="700"/>
                    </a:lnTo>
                    <a:lnTo>
                      <a:pt x="0" y="713"/>
                    </a:lnTo>
                    <a:moveTo>
                      <a:pt x="0" y="733"/>
                    </a:moveTo>
                    <a:lnTo>
                      <a:pt x="0" y="733"/>
                    </a:lnTo>
                    <a:lnTo>
                      <a:pt x="0" y="746"/>
                    </a:lnTo>
                    <a:moveTo>
                      <a:pt x="0" y="766"/>
                    </a:moveTo>
                    <a:lnTo>
                      <a:pt x="0" y="766"/>
                    </a:lnTo>
                    <a:lnTo>
                      <a:pt x="0" y="780"/>
                    </a:lnTo>
                    <a:moveTo>
                      <a:pt x="0" y="800"/>
                    </a:moveTo>
                    <a:lnTo>
                      <a:pt x="0" y="800"/>
                    </a:lnTo>
                    <a:lnTo>
                      <a:pt x="0" y="813"/>
                    </a:lnTo>
                    <a:moveTo>
                      <a:pt x="0" y="833"/>
                    </a:moveTo>
                    <a:lnTo>
                      <a:pt x="0" y="833"/>
                    </a:lnTo>
                    <a:lnTo>
                      <a:pt x="0" y="846"/>
                    </a:lnTo>
                    <a:moveTo>
                      <a:pt x="0" y="866"/>
                    </a:moveTo>
                    <a:lnTo>
                      <a:pt x="0" y="866"/>
                    </a:lnTo>
                    <a:lnTo>
                      <a:pt x="0" y="880"/>
                    </a:lnTo>
                    <a:moveTo>
                      <a:pt x="0" y="900"/>
                    </a:moveTo>
                    <a:lnTo>
                      <a:pt x="0" y="900"/>
                    </a:lnTo>
                    <a:lnTo>
                      <a:pt x="0" y="913"/>
                    </a:lnTo>
                    <a:moveTo>
                      <a:pt x="0" y="933"/>
                    </a:moveTo>
                    <a:lnTo>
                      <a:pt x="0" y="933"/>
                    </a:lnTo>
                    <a:lnTo>
                      <a:pt x="0" y="946"/>
                    </a:lnTo>
                    <a:moveTo>
                      <a:pt x="0" y="966"/>
                    </a:moveTo>
                    <a:lnTo>
                      <a:pt x="0" y="966"/>
                    </a:lnTo>
                    <a:lnTo>
                      <a:pt x="0" y="980"/>
                    </a:lnTo>
                    <a:moveTo>
                      <a:pt x="0" y="1000"/>
                    </a:moveTo>
                    <a:lnTo>
                      <a:pt x="0" y="1000"/>
                    </a:lnTo>
                    <a:lnTo>
                      <a:pt x="0" y="1013"/>
                    </a:lnTo>
                    <a:moveTo>
                      <a:pt x="0" y="1033"/>
                    </a:moveTo>
                    <a:lnTo>
                      <a:pt x="0" y="1033"/>
                    </a:lnTo>
                    <a:lnTo>
                      <a:pt x="0" y="1046"/>
                    </a:lnTo>
                    <a:moveTo>
                      <a:pt x="0" y="1066"/>
                    </a:moveTo>
                    <a:lnTo>
                      <a:pt x="0" y="1066"/>
                    </a:lnTo>
                    <a:lnTo>
                      <a:pt x="0" y="1080"/>
                    </a:lnTo>
                    <a:moveTo>
                      <a:pt x="0" y="1100"/>
                    </a:moveTo>
                    <a:lnTo>
                      <a:pt x="0" y="1100"/>
                    </a:lnTo>
                    <a:lnTo>
                      <a:pt x="0" y="1113"/>
                    </a:lnTo>
                    <a:moveTo>
                      <a:pt x="0" y="1133"/>
                    </a:moveTo>
                    <a:lnTo>
                      <a:pt x="0" y="1133"/>
                    </a:lnTo>
                    <a:lnTo>
                      <a:pt x="0" y="1146"/>
                    </a:lnTo>
                    <a:moveTo>
                      <a:pt x="0" y="1166"/>
                    </a:moveTo>
                    <a:lnTo>
                      <a:pt x="0" y="1166"/>
                    </a:lnTo>
                    <a:lnTo>
                      <a:pt x="0" y="1180"/>
                    </a:lnTo>
                    <a:moveTo>
                      <a:pt x="0" y="1200"/>
                    </a:moveTo>
                    <a:lnTo>
                      <a:pt x="0" y="1200"/>
                    </a:lnTo>
                    <a:lnTo>
                      <a:pt x="0" y="1213"/>
                    </a:lnTo>
                    <a:moveTo>
                      <a:pt x="0" y="1233"/>
                    </a:moveTo>
                    <a:lnTo>
                      <a:pt x="0" y="1233"/>
                    </a:lnTo>
                    <a:lnTo>
                      <a:pt x="0" y="1246"/>
                    </a:lnTo>
                    <a:moveTo>
                      <a:pt x="0" y="1266"/>
                    </a:moveTo>
                    <a:lnTo>
                      <a:pt x="0" y="1266"/>
                    </a:lnTo>
                    <a:lnTo>
                      <a:pt x="0" y="1280"/>
                    </a:lnTo>
                    <a:moveTo>
                      <a:pt x="0" y="1300"/>
                    </a:moveTo>
                    <a:lnTo>
                      <a:pt x="0" y="1300"/>
                    </a:lnTo>
                    <a:lnTo>
                      <a:pt x="0" y="1313"/>
                    </a:lnTo>
                    <a:moveTo>
                      <a:pt x="0" y="1333"/>
                    </a:moveTo>
                    <a:lnTo>
                      <a:pt x="0" y="1333"/>
                    </a:lnTo>
                    <a:lnTo>
                      <a:pt x="0" y="1346"/>
                    </a:lnTo>
                    <a:moveTo>
                      <a:pt x="0" y="1366"/>
                    </a:moveTo>
                    <a:lnTo>
                      <a:pt x="0" y="1366"/>
                    </a:lnTo>
                    <a:lnTo>
                      <a:pt x="0" y="1380"/>
                    </a:lnTo>
                    <a:moveTo>
                      <a:pt x="0" y="1400"/>
                    </a:moveTo>
                    <a:lnTo>
                      <a:pt x="0" y="1400"/>
                    </a:lnTo>
                    <a:lnTo>
                      <a:pt x="0" y="1413"/>
                    </a:lnTo>
                    <a:moveTo>
                      <a:pt x="0" y="1433"/>
                    </a:moveTo>
                    <a:lnTo>
                      <a:pt x="0" y="1433"/>
                    </a:lnTo>
                    <a:lnTo>
                      <a:pt x="0" y="1446"/>
                    </a:lnTo>
                    <a:moveTo>
                      <a:pt x="0" y="1466"/>
                    </a:moveTo>
                    <a:lnTo>
                      <a:pt x="0" y="1466"/>
                    </a:lnTo>
                    <a:lnTo>
                      <a:pt x="0" y="1480"/>
                    </a:lnTo>
                    <a:moveTo>
                      <a:pt x="0" y="1500"/>
                    </a:moveTo>
                    <a:lnTo>
                      <a:pt x="0" y="1500"/>
                    </a:lnTo>
                    <a:lnTo>
                      <a:pt x="0" y="1513"/>
                    </a:lnTo>
                    <a:moveTo>
                      <a:pt x="0" y="1533"/>
                    </a:moveTo>
                    <a:lnTo>
                      <a:pt x="0" y="1533"/>
                    </a:lnTo>
                    <a:lnTo>
                      <a:pt x="0" y="1546"/>
                    </a:lnTo>
                    <a:moveTo>
                      <a:pt x="0" y="1566"/>
                    </a:moveTo>
                    <a:lnTo>
                      <a:pt x="0" y="1566"/>
                    </a:lnTo>
                    <a:lnTo>
                      <a:pt x="0" y="1580"/>
                    </a:lnTo>
                    <a:moveTo>
                      <a:pt x="0" y="1600"/>
                    </a:moveTo>
                    <a:lnTo>
                      <a:pt x="0" y="1600"/>
                    </a:lnTo>
                    <a:lnTo>
                      <a:pt x="0" y="1613"/>
                    </a:lnTo>
                    <a:moveTo>
                      <a:pt x="0" y="1633"/>
                    </a:moveTo>
                    <a:lnTo>
                      <a:pt x="0" y="1633"/>
                    </a:lnTo>
                    <a:lnTo>
                      <a:pt x="0" y="1646"/>
                    </a:lnTo>
                    <a:moveTo>
                      <a:pt x="0" y="1666"/>
                    </a:moveTo>
                    <a:lnTo>
                      <a:pt x="0" y="1666"/>
                    </a:lnTo>
                    <a:lnTo>
                      <a:pt x="0" y="1680"/>
                    </a:lnTo>
                    <a:moveTo>
                      <a:pt x="0" y="1700"/>
                    </a:moveTo>
                    <a:lnTo>
                      <a:pt x="0" y="1700"/>
                    </a:lnTo>
                    <a:lnTo>
                      <a:pt x="0" y="1713"/>
                    </a:lnTo>
                    <a:moveTo>
                      <a:pt x="0" y="1733"/>
                    </a:moveTo>
                    <a:lnTo>
                      <a:pt x="0" y="1733"/>
                    </a:lnTo>
                    <a:lnTo>
                      <a:pt x="0" y="1740"/>
                    </a:lnTo>
                    <a:lnTo>
                      <a:pt x="7" y="1740"/>
                    </a:lnTo>
                    <a:moveTo>
                      <a:pt x="27" y="1740"/>
                    </a:moveTo>
                    <a:lnTo>
                      <a:pt x="27" y="1740"/>
                    </a:lnTo>
                    <a:lnTo>
                      <a:pt x="40" y="1740"/>
                    </a:lnTo>
                    <a:moveTo>
                      <a:pt x="60" y="1740"/>
                    </a:moveTo>
                    <a:lnTo>
                      <a:pt x="60" y="1740"/>
                    </a:lnTo>
                    <a:lnTo>
                      <a:pt x="73" y="1740"/>
                    </a:lnTo>
                    <a:moveTo>
                      <a:pt x="93" y="1740"/>
                    </a:moveTo>
                    <a:lnTo>
                      <a:pt x="93" y="1740"/>
                    </a:lnTo>
                    <a:lnTo>
                      <a:pt x="107" y="1740"/>
                    </a:lnTo>
                    <a:moveTo>
                      <a:pt x="127" y="1740"/>
                    </a:moveTo>
                    <a:lnTo>
                      <a:pt x="127" y="1740"/>
                    </a:lnTo>
                    <a:lnTo>
                      <a:pt x="140" y="1740"/>
                    </a:lnTo>
                    <a:moveTo>
                      <a:pt x="160" y="1740"/>
                    </a:moveTo>
                    <a:lnTo>
                      <a:pt x="160" y="1740"/>
                    </a:lnTo>
                    <a:lnTo>
                      <a:pt x="173" y="1740"/>
                    </a:lnTo>
                    <a:moveTo>
                      <a:pt x="191" y="1737"/>
                    </a:moveTo>
                    <a:lnTo>
                      <a:pt x="191" y="1737"/>
                    </a:lnTo>
                    <a:lnTo>
                      <a:pt x="191" y="1724"/>
                    </a:lnTo>
                    <a:moveTo>
                      <a:pt x="191" y="1704"/>
                    </a:moveTo>
                    <a:lnTo>
                      <a:pt x="191" y="1704"/>
                    </a:lnTo>
                    <a:lnTo>
                      <a:pt x="191" y="1690"/>
                    </a:lnTo>
                    <a:moveTo>
                      <a:pt x="191" y="1670"/>
                    </a:moveTo>
                    <a:lnTo>
                      <a:pt x="191" y="1670"/>
                    </a:lnTo>
                    <a:lnTo>
                      <a:pt x="191" y="1657"/>
                    </a:lnTo>
                    <a:moveTo>
                      <a:pt x="191" y="1637"/>
                    </a:moveTo>
                    <a:lnTo>
                      <a:pt x="191" y="1637"/>
                    </a:lnTo>
                    <a:lnTo>
                      <a:pt x="191" y="1624"/>
                    </a:lnTo>
                    <a:moveTo>
                      <a:pt x="191" y="1604"/>
                    </a:moveTo>
                    <a:lnTo>
                      <a:pt x="191" y="1604"/>
                    </a:lnTo>
                    <a:lnTo>
                      <a:pt x="191" y="1590"/>
                    </a:lnTo>
                    <a:moveTo>
                      <a:pt x="191" y="1570"/>
                    </a:moveTo>
                    <a:lnTo>
                      <a:pt x="191" y="1570"/>
                    </a:lnTo>
                    <a:lnTo>
                      <a:pt x="191" y="1557"/>
                    </a:lnTo>
                    <a:moveTo>
                      <a:pt x="191" y="1537"/>
                    </a:moveTo>
                    <a:lnTo>
                      <a:pt x="191" y="1537"/>
                    </a:lnTo>
                    <a:lnTo>
                      <a:pt x="191" y="1524"/>
                    </a:lnTo>
                    <a:moveTo>
                      <a:pt x="191" y="1504"/>
                    </a:moveTo>
                    <a:lnTo>
                      <a:pt x="191" y="1504"/>
                    </a:lnTo>
                    <a:lnTo>
                      <a:pt x="191" y="1490"/>
                    </a:lnTo>
                    <a:moveTo>
                      <a:pt x="191" y="1470"/>
                    </a:moveTo>
                    <a:lnTo>
                      <a:pt x="191" y="1470"/>
                    </a:lnTo>
                    <a:lnTo>
                      <a:pt x="191" y="1457"/>
                    </a:lnTo>
                    <a:moveTo>
                      <a:pt x="191" y="1437"/>
                    </a:moveTo>
                    <a:lnTo>
                      <a:pt x="191" y="1437"/>
                    </a:lnTo>
                    <a:lnTo>
                      <a:pt x="191" y="1424"/>
                    </a:lnTo>
                    <a:moveTo>
                      <a:pt x="191" y="1404"/>
                    </a:moveTo>
                    <a:lnTo>
                      <a:pt x="191" y="1404"/>
                    </a:lnTo>
                    <a:lnTo>
                      <a:pt x="191" y="1390"/>
                    </a:lnTo>
                    <a:moveTo>
                      <a:pt x="191" y="1370"/>
                    </a:moveTo>
                    <a:lnTo>
                      <a:pt x="191" y="1370"/>
                    </a:lnTo>
                    <a:lnTo>
                      <a:pt x="191" y="1357"/>
                    </a:lnTo>
                    <a:moveTo>
                      <a:pt x="191" y="1337"/>
                    </a:moveTo>
                    <a:lnTo>
                      <a:pt x="191" y="1337"/>
                    </a:lnTo>
                    <a:lnTo>
                      <a:pt x="191" y="1324"/>
                    </a:lnTo>
                    <a:moveTo>
                      <a:pt x="191" y="1304"/>
                    </a:moveTo>
                    <a:lnTo>
                      <a:pt x="191" y="1304"/>
                    </a:lnTo>
                    <a:lnTo>
                      <a:pt x="191" y="1290"/>
                    </a:lnTo>
                    <a:moveTo>
                      <a:pt x="191" y="1270"/>
                    </a:moveTo>
                    <a:lnTo>
                      <a:pt x="191" y="1270"/>
                    </a:lnTo>
                    <a:lnTo>
                      <a:pt x="191" y="1257"/>
                    </a:lnTo>
                    <a:moveTo>
                      <a:pt x="191" y="1237"/>
                    </a:moveTo>
                    <a:lnTo>
                      <a:pt x="191" y="1237"/>
                    </a:lnTo>
                    <a:lnTo>
                      <a:pt x="191" y="1224"/>
                    </a:lnTo>
                    <a:moveTo>
                      <a:pt x="191" y="1204"/>
                    </a:moveTo>
                    <a:lnTo>
                      <a:pt x="191" y="1204"/>
                    </a:lnTo>
                    <a:lnTo>
                      <a:pt x="191" y="1190"/>
                    </a:lnTo>
                    <a:moveTo>
                      <a:pt x="191" y="1170"/>
                    </a:moveTo>
                    <a:lnTo>
                      <a:pt x="191" y="1170"/>
                    </a:lnTo>
                    <a:lnTo>
                      <a:pt x="191" y="1157"/>
                    </a:lnTo>
                    <a:moveTo>
                      <a:pt x="191" y="1137"/>
                    </a:moveTo>
                    <a:lnTo>
                      <a:pt x="191" y="1137"/>
                    </a:lnTo>
                    <a:lnTo>
                      <a:pt x="191" y="1124"/>
                    </a:lnTo>
                    <a:moveTo>
                      <a:pt x="191" y="1104"/>
                    </a:moveTo>
                    <a:lnTo>
                      <a:pt x="191" y="1104"/>
                    </a:lnTo>
                    <a:lnTo>
                      <a:pt x="191" y="1090"/>
                    </a:lnTo>
                    <a:moveTo>
                      <a:pt x="191" y="1070"/>
                    </a:moveTo>
                    <a:lnTo>
                      <a:pt x="191" y="1070"/>
                    </a:lnTo>
                    <a:lnTo>
                      <a:pt x="191" y="1057"/>
                    </a:lnTo>
                    <a:moveTo>
                      <a:pt x="191" y="1037"/>
                    </a:moveTo>
                    <a:lnTo>
                      <a:pt x="191" y="1037"/>
                    </a:lnTo>
                    <a:lnTo>
                      <a:pt x="191" y="1024"/>
                    </a:lnTo>
                    <a:moveTo>
                      <a:pt x="191" y="1004"/>
                    </a:moveTo>
                    <a:lnTo>
                      <a:pt x="191" y="1004"/>
                    </a:lnTo>
                    <a:lnTo>
                      <a:pt x="191" y="990"/>
                    </a:lnTo>
                    <a:moveTo>
                      <a:pt x="191" y="970"/>
                    </a:moveTo>
                    <a:lnTo>
                      <a:pt x="191" y="970"/>
                    </a:lnTo>
                    <a:lnTo>
                      <a:pt x="191" y="957"/>
                    </a:lnTo>
                    <a:moveTo>
                      <a:pt x="191" y="937"/>
                    </a:moveTo>
                    <a:lnTo>
                      <a:pt x="191" y="937"/>
                    </a:lnTo>
                    <a:lnTo>
                      <a:pt x="191" y="924"/>
                    </a:lnTo>
                    <a:moveTo>
                      <a:pt x="191" y="904"/>
                    </a:moveTo>
                    <a:lnTo>
                      <a:pt x="191" y="904"/>
                    </a:lnTo>
                    <a:lnTo>
                      <a:pt x="191" y="890"/>
                    </a:lnTo>
                    <a:moveTo>
                      <a:pt x="191" y="870"/>
                    </a:moveTo>
                    <a:lnTo>
                      <a:pt x="191" y="870"/>
                    </a:lnTo>
                    <a:lnTo>
                      <a:pt x="191" y="857"/>
                    </a:lnTo>
                    <a:moveTo>
                      <a:pt x="191" y="837"/>
                    </a:moveTo>
                    <a:lnTo>
                      <a:pt x="191" y="837"/>
                    </a:lnTo>
                    <a:lnTo>
                      <a:pt x="191" y="824"/>
                    </a:lnTo>
                    <a:moveTo>
                      <a:pt x="191" y="804"/>
                    </a:moveTo>
                    <a:lnTo>
                      <a:pt x="191" y="804"/>
                    </a:lnTo>
                    <a:lnTo>
                      <a:pt x="191" y="790"/>
                    </a:lnTo>
                    <a:moveTo>
                      <a:pt x="191" y="770"/>
                    </a:moveTo>
                    <a:lnTo>
                      <a:pt x="191" y="770"/>
                    </a:lnTo>
                    <a:lnTo>
                      <a:pt x="191" y="757"/>
                    </a:lnTo>
                    <a:moveTo>
                      <a:pt x="191" y="737"/>
                    </a:moveTo>
                    <a:lnTo>
                      <a:pt x="191" y="737"/>
                    </a:lnTo>
                    <a:lnTo>
                      <a:pt x="191" y="724"/>
                    </a:lnTo>
                    <a:moveTo>
                      <a:pt x="191" y="704"/>
                    </a:moveTo>
                    <a:lnTo>
                      <a:pt x="191" y="704"/>
                    </a:lnTo>
                    <a:lnTo>
                      <a:pt x="191" y="690"/>
                    </a:lnTo>
                    <a:moveTo>
                      <a:pt x="191" y="670"/>
                    </a:moveTo>
                    <a:lnTo>
                      <a:pt x="191" y="670"/>
                    </a:lnTo>
                    <a:lnTo>
                      <a:pt x="191" y="657"/>
                    </a:lnTo>
                    <a:moveTo>
                      <a:pt x="191" y="637"/>
                    </a:moveTo>
                    <a:lnTo>
                      <a:pt x="191" y="637"/>
                    </a:lnTo>
                    <a:lnTo>
                      <a:pt x="191" y="624"/>
                    </a:lnTo>
                    <a:moveTo>
                      <a:pt x="191" y="604"/>
                    </a:moveTo>
                    <a:lnTo>
                      <a:pt x="191" y="604"/>
                    </a:lnTo>
                    <a:lnTo>
                      <a:pt x="191" y="590"/>
                    </a:lnTo>
                    <a:moveTo>
                      <a:pt x="191" y="570"/>
                    </a:moveTo>
                    <a:lnTo>
                      <a:pt x="191" y="570"/>
                    </a:lnTo>
                    <a:lnTo>
                      <a:pt x="191" y="557"/>
                    </a:lnTo>
                    <a:moveTo>
                      <a:pt x="191" y="537"/>
                    </a:moveTo>
                    <a:lnTo>
                      <a:pt x="191" y="537"/>
                    </a:lnTo>
                    <a:lnTo>
                      <a:pt x="191" y="524"/>
                    </a:lnTo>
                    <a:moveTo>
                      <a:pt x="191" y="504"/>
                    </a:moveTo>
                    <a:lnTo>
                      <a:pt x="191" y="504"/>
                    </a:lnTo>
                    <a:lnTo>
                      <a:pt x="191" y="490"/>
                    </a:lnTo>
                    <a:moveTo>
                      <a:pt x="191" y="470"/>
                    </a:moveTo>
                    <a:lnTo>
                      <a:pt x="191" y="470"/>
                    </a:lnTo>
                    <a:lnTo>
                      <a:pt x="191" y="457"/>
                    </a:lnTo>
                    <a:moveTo>
                      <a:pt x="191" y="437"/>
                    </a:moveTo>
                    <a:lnTo>
                      <a:pt x="191" y="437"/>
                    </a:lnTo>
                    <a:lnTo>
                      <a:pt x="191" y="424"/>
                    </a:lnTo>
                    <a:moveTo>
                      <a:pt x="191" y="404"/>
                    </a:moveTo>
                    <a:lnTo>
                      <a:pt x="191" y="404"/>
                    </a:lnTo>
                    <a:lnTo>
                      <a:pt x="191" y="390"/>
                    </a:lnTo>
                    <a:moveTo>
                      <a:pt x="191" y="370"/>
                    </a:moveTo>
                    <a:lnTo>
                      <a:pt x="191" y="370"/>
                    </a:lnTo>
                    <a:lnTo>
                      <a:pt x="191" y="357"/>
                    </a:lnTo>
                    <a:moveTo>
                      <a:pt x="191" y="337"/>
                    </a:moveTo>
                    <a:lnTo>
                      <a:pt x="191" y="337"/>
                    </a:lnTo>
                    <a:lnTo>
                      <a:pt x="191" y="324"/>
                    </a:lnTo>
                    <a:moveTo>
                      <a:pt x="191" y="304"/>
                    </a:moveTo>
                    <a:lnTo>
                      <a:pt x="191" y="304"/>
                    </a:lnTo>
                    <a:lnTo>
                      <a:pt x="191" y="290"/>
                    </a:lnTo>
                    <a:moveTo>
                      <a:pt x="191" y="270"/>
                    </a:moveTo>
                    <a:lnTo>
                      <a:pt x="191" y="270"/>
                    </a:lnTo>
                    <a:lnTo>
                      <a:pt x="191" y="257"/>
                    </a:lnTo>
                    <a:moveTo>
                      <a:pt x="191" y="237"/>
                    </a:moveTo>
                    <a:lnTo>
                      <a:pt x="191" y="237"/>
                    </a:lnTo>
                    <a:lnTo>
                      <a:pt x="191" y="224"/>
                    </a:lnTo>
                    <a:moveTo>
                      <a:pt x="191" y="204"/>
                    </a:moveTo>
                    <a:lnTo>
                      <a:pt x="191" y="204"/>
                    </a:lnTo>
                    <a:lnTo>
                      <a:pt x="191" y="190"/>
                    </a:lnTo>
                    <a:moveTo>
                      <a:pt x="191" y="170"/>
                    </a:moveTo>
                    <a:lnTo>
                      <a:pt x="191" y="170"/>
                    </a:lnTo>
                    <a:lnTo>
                      <a:pt x="191" y="157"/>
                    </a:lnTo>
                    <a:moveTo>
                      <a:pt x="191" y="137"/>
                    </a:moveTo>
                    <a:lnTo>
                      <a:pt x="191" y="137"/>
                    </a:lnTo>
                    <a:lnTo>
                      <a:pt x="191" y="124"/>
                    </a:lnTo>
                    <a:moveTo>
                      <a:pt x="191" y="104"/>
                    </a:moveTo>
                    <a:lnTo>
                      <a:pt x="191" y="104"/>
                    </a:lnTo>
                    <a:lnTo>
                      <a:pt x="191" y="90"/>
                    </a:lnTo>
                    <a:moveTo>
                      <a:pt x="191" y="70"/>
                    </a:moveTo>
                    <a:lnTo>
                      <a:pt x="191" y="70"/>
                    </a:lnTo>
                    <a:lnTo>
                      <a:pt x="191" y="57"/>
                    </a:lnTo>
                    <a:moveTo>
                      <a:pt x="191" y="37"/>
                    </a:moveTo>
                    <a:lnTo>
                      <a:pt x="191" y="37"/>
                    </a:lnTo>
                    <a:lnTo>
                      <a:pt x="191" y="24"/>
                    </a:lnTo>
                    <a:moveTo>
                      <a:pt x="191" y="4"/>
                    </a:moveTo>
                    <a:lnTo>
                      <a:pt x="191" y="4"/>
                    </a:lnTo>
                    <a:lnTo>
                      <a:pt x="191" y="0"/>
                    </a:lnTo>
                    <a:lnTo>
                      <a:pt x="181" y="0"/>
                    </a:lnTo>
                    <a:moveTo>
                      <a:pt x="161" y="0"/>
                    </a:moveTo>
                    <a:lnTo>
                      <a:pt x="161" y="0"/>
                    </a:lnTo>
                    <a:lnTo>
                      <a:pt x="148" y="0"/>
                    </a:lnTo>
                    <a:moveTo>
                      <a:pt x="128" y="0"/>
                    </a:moveTo>
                    <a:lnTo>
                      <a:pt x="128" y="0"/>
                    </a:lnTo>
                    <a:lnTo>
                      <a:pt x="115" y="0"/>
                    </a:lnTo>
                    <a:moveTo>
                      <a:pt x="95" y="0"/>
                    </a:moveTo>
                    <a:lnTo>
                      <a:pt x="95" y="0"/>
                    </a:lnTo>
                    <a:lnTo>
                      <a:pt x="81" y="0"/>
                    </a:lnTo>
                    <a:moveTo>
                      <a:pt x="61" y="0"/>
                    </a:moveTo>
                    <a:lnTo>
                      <a:pt x="61" y="0"/>
                    </a:lnTo>
                    <a:lnTo>
                      <a:pt x="48" y="0"/>
                    </a:lnTo>
                    <a:moveTo>
                      <a:pt x="28" y="0"/>
                    </a:moveTo>
                    <a:lnTo>
                      <a:pt x="28" y="0"/>
                    </a:lnTo>
                    <a:lnTo>
                      <a:pt x="15"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Freeform 187"/>
              <p:cNvSpPr>
                <a:spLocks/>
              </p:cNvSpPr>
              <p:nvPr/>
            </p:nvSpPr>
            <p:spPr bwMode="auto">
              <a:xfrm>
                <a:off x="3815" y="2401"/>
                <a:ext cx="56" cy="621"/>
              </a:xfrm>
              <a:custGeom>
                <a:avLst/>
                <a:gdLst>
                  <a:gd name="T0" fmla="*/ 0 w 191"/>
                  <a:gd name="T1" fmla="*/ 0 h 2138"/>
                  <a:gd name="T2" fmla="*/ 0 w 191"/>
                  <a:gd name="T3" fmla="*/ 0 h 2138"/>
                  <a:gd name="T4" fmla="*/ 0 w 191"/>
                  <a:gd name="T5" fmla="*/ 2138 h 2138"/>
                  <a:gd name="T6" fmla="*/ 191 w 191"/>
                  <a:gd name="T7" fmla="*/ 2138 h 2138"/>
                  <a:gd name="T8" fmla="*/ 191 w 191"/>
                  <a:gd name="T9" fmla="*/ 0 h 2138"/>
                  <a:gd name="T10" fmla="*/ 0 w 191"/>
                  <a:gd name="T11" fmla="*/ 0 h 2138"/>
                </a:gdLst>
                <a:ahLst/>
                <a:cxnLst>
                  <a:cxn ang="0">
                    <a:pos x="T0" y="T1"/>
                  </a:cxn>
                  <a:cxn ang="0">
                    <a:pos x="T2" y="T3"/>
                  </a:cxn>
                  <a:cxn ang="0">
                    <a:pos x="T4" y="T5"/>
                  </a:cxn>
                  <a:cxn ang="0">
                    <a:pos x="T6" y="T7"/>
                  </a:cxn>
                  <a:cxn ang="0">
                    <a:pos x="T8" y="T9"/>
                  </a:cxn>
                  <a:cxn ang="0">
                    <a:pos x="T10" y="T11"/>
                  </a:cxn>
                </a:cxnLst>
                <a:rect l="0" t="0" r="r" b="b"/>
                <a:pathLst>
                  <a:path w="191" h="2138">
                    <a:moveTo>
                      <a:pt x="0" y="0"/>
                    </a:moveTo>
                    <a:lnTo>
                      <a:pt x="0" y="0"/>
                    </a:lnTo>
                    <a:lnTo>
                      <a:pt x="0" y="2138"/>
                    </a:lnTo>
                    <a:lnTo>
                      <a:pt x="191" y="2138"/>
                    </a:lnTo>
                    <a:lnTo>
                      <a:pt x="191"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188"/>
              <p:cNvSpPr>
                <a:spLocks noEditPoints="1"/>
              </p:cNvSpPr>
              <p:nvPr/>
            </p:nvSpPr>
            <p:spPr bwMode="auto">
              <a:xfrm>
                <a:off x="3815" y="2401"/>
                <a:ext cx="56" cy="621"/>
              </a:xfrm>
              <a:custGeom>
                <a:avLst/>
                <a:gdLst>
                  <a:gd name="T0" fmla="*/ 0 w 191"/>
                  <a:gd name="T1" fmla="*/ 67 h 2138"/>
                  <a:gd name="T2" fmla="*/ 0 w 191"/>
                  <a:gd name="T3" fmla="*/ 134 h 2138"/>
                  <a:gd name="T4" fmla="*/ 0 w 191"/>
                  <a:gd name="T5" fmla="*/ 214 h 2138"/>
                  <a:gd name="T6" fmla="*/ 0 w 191"/>
                  <a:gd name="T7" fmla="*/ 300 h 2138"/>
                  <a:gd name="T8" fmla="*/ 0 w 191"/>
                  <a:gd name="T9" fmla="*/ 367 h 2138"/>
                  <a:gd name="T10" fmla="*/ 0 w 191"/>
                  <a:gd name="T11" fmla="*/ 447 h 2138"/>
                  <a:gd name="T12" fmla="*/ 0 w 191"/>
                  <a:gd name="T13" fmla="*/ 534 h 2138"/>
                  <a:gd name="T14" fmla="*/ 0 w 191"/>
                  <a:gd name="T15" fmla="*/ 600 h 2138"/>
                  <a:gd name="T16" fmla="*/ 0 w 191"/>
                  <a:gd name="T17" fmla="*/ 680 h 2138"/>
                  <a:gd name="T18" fmla="*/ 0 w 191"/>
                  <a:gd name="T19" fmla="*/ 767 h 2138"/>
                  <a:gd name="T20" fmla="*/ 0 w 191"/>
                  <a:gd name="T21" fmla="*/ 834 h 2138"/>
                  <a:gd name="T22" fmla="*/ 0 w 191"/>
                  <a:gd name="T23" fmla="*/ 914 h 2138"/>
                  <a:gd name="T24" fmla="*/ 0 w 191"/>
                  <a:gd name="T25" fmla="*/ 1000 h 2138"/>
                  <a:gd name="T26" fmla="*/ 0 w 191"/>
                  <a:gd name="T27" fmla="*/ 1067 h 2138"/>
                  <a:gd name="T28" fmla="*/ 0 w 191"/>
                  <a:gd name="T29" fmla="*/ 1147 h 2138"/>
                  <a:gd name="T30" fmla="*/ 0 w 191"/>
                  <a:gd name="T31" fmla="*/ 1234 h 2138"/>
                  <a:gd name="T32" fmla="*/ 0 w 191"/>
                  <a:gd name="T33" fmla="*/ 1300 h 2138"/>
                  <a:gd name="T34" fmla="*/ 0 w 191"/>
                  <a:gd name="T35" fmla="*/ 1380 h 2138"/>
                  <a:gd name="T36" fmla="*/ 0 w 191"/>
                  <a:gd name="T37" fmla="*/ 1467 h 2138"/>
                  <a:gd name="T38" fmla="*/ 0 w 191"/>
                  <a:gd name="T39" fmla="*/ 1534 h 2138"/>
                  <a:gd name="T40" fmla="*/ 0 w 191"/>
                  <a:gd name="T41" fmla="*/ 1614 h 2138"/>
                  <a:gd name="T42" fmla="*/ 0 w 191"/>
                  <a:gd name="T43" fmla="*/ 1700 h 2138"/>
                  <a:gd name="T44" fmla="*/ 0 w 191"/>
                  <a:gd name="T45" fmla="*/ 1767 h 2138"/>
                  <a:gd name="T46" fmla="*/ 0 w 191"/>
                  <a:gd name="T47" fmla="*/ 1847 h 2138"/>
                  <a:gd name="T48" fmla="*/ 0 w 191"/>
                  <a:gd name="T49" fmla="*/ 1934 h 2138"/>
                  <a:gd name="T50" fmla="*/ 0 w 191"/>
                  <a:gd name="T51" fmla="*/ 2000 h 2138"/>
                  <a:gd name="T52" fmla="*/ 0 w 191"/>
                  <a:gd name="T53" fmla="*/ 2080 h 2138"/>
                  <a:gd name="T54" fmla="*/ 10 w 191"/>
                  <a:gd name="T55" fmla="*/ 2138 h 2138"/>
                  <a:gd name="T56" fmla="*/ 96 w 191"/>
                  <a:gd name="T57" fmla="*/ 2138 h 2138"/>
                  <a:gd name="T58" fmla="*/ 163 w 191"/>
                  <a:gd name="T59" fmla="*/ 2138 h 2138"/>
                  <a:gd name="T60" fmla="*/ 191 w 191"/>
                  <a:gd name="T61" fmla="*/ 2086 h 2138"/>
                  <a:gd name="T62" fmla="*/ 191 w 191"/>
                  <a:gd name="T63" fmla="*/ 1999 h 2138"/>
                  <a:gd name="T64" fmla="*/ 191 w 191"/>
                  <a:gd name="T65" fmla="*/ 1932 h 2138"/>
                  <a:gd name="T66" fmla="*/ 191 w 191"/>
                  <a:gd name="T67" fmla="*/ 1852 h 2138"/>
                  <a:gd name="T68" fmla="*/ 191 w 191"/>
                  <a:gd name="T69" fmla="*/ 1766 h 2138"/>
                  <a:gd name="T70" fmla="*/ 191 w 191"/>
                  <a:gd name="T71" fmla="*/ 1699 h 2138"/>
                  <a:gd name="T72" fmla="*/ 191 w 191"/>
                  <a:gd name="T73" fmla="*/ 1619 h 2138"/>
                  <a:gd name="T74" fmla="*/ 191 w 191"/>
                  <a:gd name="T75" fmla="*/ 1532 h 2138"/>
                  <a:gd name="T76" fmla="*/ 191 w 191"/>
                  <a:gd name="T77" fmla="*/ 1466 h 2138"/>
                  <a:gd name="T78" fmla="*/ 191 w 191"/>
                  <a:gd name="T79" fmla="*/ 1386 h 2138"/>
                  <a:gd name="T80" fmla="*/ 191 w 191"/>
                  <a:gd name="T81" fmla="*/ 1299 h 2138"/>
                  <a:gd name="T82" fmla="*/ 191 w 191"/>
                  <a:gd name="T83" fmla="*/ 1232 h 2138"/>
                  <a:gd name="T84" fmla="*/ 191 w 191"/>
                  <a:gd name="T85" fmla="*/ 1152 h 2138"/>
                  <a:gd name="T86" fmla="*/ 191 w 191"/>
                  <a:gd name="T87" fmla="*/ 1066 h 2138"/>
                  <a:gd name="T88" fmla="*/ 191 w 191"/>
                  <a:gd name="T89" fmla="*/ 999 h 2138"/>
                  <a:gd name="T90" fmla="*/ 191 w 191"/>
                  <a:gd name="T91" fmla="*/ 919 h 2138"/>
                  <a:gd name="T92" fmla="*/ 191 w 191"/>
                  <a:gd name="T93" fmla="*/ 832 h 2138"/>
                  <a:gd name="T94" fmla="*/ 191 w 191"/>
                  <a:gd name="T95" fmla="*/ 766 h 2138"/>
                  <a:gd name="T96" fmla="*/ 191 w 191"/>
                  <a:gd name="T97" fmla="*/ 686 h 2138"/>
                  <a:gd name="T98" fmla="*/ 191 w 191"/>
                  <a:gd name="T99" fmla="*/ 599 h 2138"/>
                  <a:gd name="T100" fmla="*/ 191 w 191"/>
                  <a:gd name="T101" fmla="*/ 532 h 2138"/>
                  <a:gd name="T102" fmla="*/ 191 w 191"/>
                  <a:gd name="T103" fmla="*/ 452 h 2138"/>
                  <a:gd name="T104" fmla="*/ 191 w 191"/>
                  <a:gd name="T105" fmla="*/ 366 h 2138"/>
                  <a:gd name="T106" fmla="*/ 191 w 191"/>
                  <a:gd name="T107" fmla="*/ 299 h 2138"/>
                  <a:gd name="T108" fmla="*/ 191 w 191"/>
                  <a:gd name="T109" fmla="*/ 219 h 2138"/>
                  <a:gd name="T110" fmla="*/ 191 w 191"/>
                  <a:gd name="T111" fmla="*/ 132 h 2138"/>
                  <a:gd name="T112" fmla="*/ 191 w 191"/>
                  <a:gd name="T113" fmla="*/ 66 h 2138"/>
                  <a:gd name="T114" fmla="*/ 176 w 191"/>
                  <a:gd name="T115" fmla="*/ 0 h 2138"/>
                  <a:gd name="T116" fmla="*/ 90 w 191"/>
                  <a:gd name="T117" fmla="*/ 0 h 2138"/>
                  <a:gd name="T118" fmla="*/ 23 w 191"/>
                  <a:gd name="T119" fmla="*/ 0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1" h="2138">
                    <a:moveTo>
                      <a:pt x="0" y="0"/>
                    </a:moveTo>
                    <a:lnTo>
                      <a:pt x="0" y="0"/>
                    </a:lnTo>
                    <a:lnTo>
                      <a:pt x="0" y="14"/>
                    </a:lnTo>
                    <a:moveTo>
                      <a:pt x="0" y="34"/>
                    </a:moveTo>
                    <a:lnTo>
                      <a:pt x="0" y="34"/>
                    </a:lnTo>
                    <a:lnTo>
                      <a:pt x="0" y="47"/>
                    </a:lnTo>
                    <a:moveTo>
                      <a:pt x="0" y="67"/>
                    </a:moveTo>
                    <a:lnTo>
                      <a:pt x="0" y="67"/>
                    </a:lnTo>
                    <a:lnTo>
                      <a:pt x="0" y="80"/>
                    </a:lnTo>
                    <a:moveTo>
                      <a:pt x="0" y="100"/>
                    </a:moveTo>
                    <a:lnTo>
                      <a:pt x="0" y="100"/>
                    </a:lnTo>
                    <a:lnTo>
                      <a:pt x="0" y="114"/>
                    </a:lnTo>
                    <a:moveTo>
                      <a:pt x="0" y="134"/>
                    </a:moveTo>
                    <a:lnTo>
                      <a:pt x="0" y="134"/>
                    </a:lnTo>
                    <a:lnTo>
                      <a:pt x="0" y="147"/>
                    </a:lnTo>
                    <a:moveTo>
                      <a:pt x="0" y="167"/>
                    </a:moveTo>
                    <a:lnTo>
                      <a:pt x="0" y="167"/>
                    </a:lnTo>
                    <a:lnTo>
                      <a:pt x="0" y="180"/>
                    </a:lnTo>
                    <a:moveTo>
                      <a:pt x="0" y="200"/>
                    </a:moveTo>
                    <a:lnTo>
                      <a:pt x="0" y="200"/>
                    </a:lnTo>
                    <a:lnTo>
                      <a:pt x="0" y="214"/>
                    </a:lnTo>
                    <a:moveTo>
                      <a:pt x="0" y="234"/>
                    </a:moveTo>
                    <a:lnTo>
                      <a:pt x="0" y="234"/>
                    </a:lnTo>
                    <a:lnTo>
                      <a:pt x="0" y="247"/>
                    </a:lnTo>
                    <a:moveTo>
                      <a:pt x="0" y="267"/>
                    </a:moveTo>
                    <a:lnTo>
                      <a:pt x="0" y="267"/>
                    </a:lnTo>
                    <a:lnTo>
                      <a:pt x="0" y="280"/>
                    </a:lnTo>
                    <a:moveTo>
                      <a:pt x="0" y="300"/>
                    </a:moveTo>
                    <a:lnTo>
                      <a:pt x="0" y="300"/>
                    </a:lnTo>
                    <a:lnTo>
                      <a:pt x="0" y="314"/>
                    </a:lnTo>
                    <a:moveTo>
                      <a:pt x="0" y="334"/>
                    </a:moveTo>
                    <a:lnTo>
                      <a:pt x="0" y="334"/>
                    </a:lnTo>
                    <a:lnTo>
                      <a:pt x="0" y="347"/>
                    </a:lnTo>
                    <a:moveTo>
                      <a:pt x="0" y="367"/>
                    </a:moveTo>
                    <a:lnTo>
                      <a:pt x="0" y="367"/>
                    </a:lnTo>
                    <a:lnTo>
                      <a:pt x="0" y="380"/>
                    </a:lnTo>
                    <a:moveTo>
                      <a:pt x="0" y="400"/>
                    </a:moveTo>
                    <a:lnTo>
                      <a:pt x="0" y="400"/>
                    </a:lnTo>
                    <a:lnTo>
                      <a:pt x="0" y="414"/>
                    </a:lnTo>
                    <a:moveTo>
                      <a:pt x="0" y="434"/>
                    </a:moveTo>
                    <a:lnTo>
                      <a:pt x="0" y="434"/>
                    </a:lnTo>
                    <a:lnTo>
                      <a:pt x="0" y="447"/>
                    </a:lnTo>
                    <a:moveTo>
                      <a:pt x="0" y="467"/>
                    </a:moveTo>
                    <a:lnTo>
                      <a:pt x="0" y="467"/>
                    </a:lnTo>
                    <a:lnTo>
                      <a:pt x="0" y="480"/>
                    </a:lnTo>
                    <a:moveTo>
                      <a:pt x="0" y="500"/>
                    </a:moveTo>
                    <a:lnTo>
                      <a:pt x="0" y="500"/>
                    </a:lnTo>
                    <a:lnTo>
                      <a:pt x="0" y="514"/>
                    </a:lnTo>
                    <a:moveTo>
                      <a:pt x="0" y="534"/>
                    </a:moveTo>
                    <a:lnTo>
                      <a:pt x="0" y="534"/>
                    </a:lnTo>
                    <a:lnTo>
                      <a:pt x="0" y="547"/>
                    </a:lnTo>
                    <a:moveTo>
                      <a:pt x="0" y="567"/>
                    </a:moveTo>
                    <a:lnTo>
                      <a:pt x="0" y="567"/>
                    </a:lnTo>
                    <a:lnTo>
                      <a:pt x="0" y="580"/>
                    </a:lnTo>
                    <a:moveTo>
                      <a:pt x="0" y="600"/>
                    </a:moveTo>
                    <a:lnTo>
                      <a:pt x="0" y="600"/>
                    </a:lnTo>
                    <a:lnTo>
                      <a:pt x="0" y="614"/>
                    </a:lnTo>
                    <a:moveTo>
                      <a:pt x="0" y="634"/>
                    </a:moveTo>
                    <a:lnTo>
                      <a:pt x="0" y="634"/>
                    </a:lnTo>
                    <a:lnTo>
                      <a:pt x="0" y="647"/>
                    </a:lnTo>
                    <a:moveTo>
                      <a:pt x="0" y="667"/>
                    </a:moveTo>
                    <a:lnTo>
                      <a:pt x="0" y="667"/>
                    </a:lnTo>
                    <a:lnTo>
                      <a:pt x="0" y="680"/>
                    </a:lnTo>
                    <a:moveTo>
                      <a:pt x="0" y="700"/>
                    </a:moveTo>
                    <a:lnTo>
                      <a:pt x="0" y="700"/>
                    </a:lnTo>
                    <a:lnTo>
                      <a:pt x="0" y="714"/>
                    </a:lnTo>
                    <a:moveTo>
                      <a:pt x="0" y="734"/>
                    </a:moveTo>
                    <a:lnTo>
                      <a:pt x="0" y="734"/>
                    </a:lnTo>
                    <a:lnTo>
                      <a:pt x="0" y="747"/>
                    </a:lnTo>
                    <a:moveTo>
                      <a:pt x="0" y="767"/>
                    </a:moveTo>
                    <a:lnTo>
                      <a:pt x="0" y="767"/>
                    </a:lnTo>
                    <a:lnTo>
                      <a:pt x="0" y="780"/>
                    </a:lnTo>
                    <a:moveTo>
                      <a:pt x="0" y="800"/>
                    </a:moveTo>
                    <a:lnTo>
                      <a:pt x="0" y="800"/>
                    </a:lnTo>
                    <a:lnTo>
                      <a:pt x="0" y="814"/>
                    </a:lnTo>
                    <a:moveTo>
                      <a:pt x="0" y="834"/>
                    </a:moveTo>
                    <a:lnTo>
                      <a:pt x="0" y="834"/>
                    </a:lnTo>
                    <a:lnTo>
                      <a:pt x="0" y="847"/>
                    </a:lnTo>
                    <a:moveTo>
                      <a:pt x="0" y="867"/>
                    </a:moveTo>
                    <a:lnTo>
                      <a:pt x="0" y="867"/>
                    </a:lnTo>
                    <a:lnTo>
                      <a:pt x="0" y="880"/>
                    </a:lnTo>
                    <a:moveTo>
                      <a:pt x="0" y="900"/>
                    </a:moveTo>
                    <a:lnTo>
                      <a:pt x="0" y="900"/>
                    </a:lnTo>
                    <a:lnTo>
                      <a:pt x="0" y="914"/>
                    </a:lnTo>
                    <a:moveTo>
                      <a:pt x="0" y="934"/>
                    </a:moveTo>
                    <a:lnTo>
                      <a:pt x="0" y="934"/>
                    </a:lnTo>
                    <a:lnTo>
                      <a:pt x="0" y="947"/>
                    </a:lnTo>
                    <a:moveTo>
                      <a:pt x="0" y="967"/>
                    </a:moveTo>
                    <a:lnTo>
                      <a:pt x="0" y="967"/>
                    </a:lnTo>
                    <a:lnTo>
                      <a:pt x="0" y="980"/>
                    </a:lnTo>
                    <a:moveTo>
                      <a:pt x="0" y="1000"/>
                    </a:moveTo>
                    <a:lnTo>
                      <a:pt x="0" y="1000"/>
                    </a:lnTo>
                    <a:lnTo>
                      <a:pt x="0" y="1014"/>
                    </a:lnTo>
                    <a:moveTo>
                      <a:pt x="0" y="1034"/>
                    </a:moveTo>
                    <a:lnTo>
                      <a:pt x="0" y="1034"/>
                    </a:lnTo>
                    <a:lnTo>
                      <a:pt x="0" y="1047"/>
                    </a:lnTo>
                    <a:moveTo>
                      <a:pt x="0" y="1067"/>
                    </a:moveTo>
                    <a:lnTo>
                      <a:pt x="0" y="1067"/>
                    </a:lnTo>
                    <a:lnTo>
                      <a:pt x="0" y="1080"/>
                    </a:lnTo>
                    <a:moveTo>
                      <a:pt x="0" y="1100"/>
                    </a:moveTo>
                    <a:lnTo>
                      <a:pt x="0" y="1100"/>
                    </a:lnTo>
                    <a:lnTo>
                      <a:pt x="0" y="1114"/>
                    </a:lnTo>
                    <a:moveTo>
                      <a:pt x="0" y="1134"/>
                    </a:moveTo>
                    <a:lnTo>
                      <a:pt x="0" y="1134"/>
                    </a:lnTo>
                    <a:lnTo>
                      <a:pt x="0" y="1147"/>
                    </a:lnTo>
                    <a:moveTo>
                      <a:pt x="0" y="1167"/>
                    </a:moveTo>
                    <a:lnTo>
                      <a:pt x="0" y="1167"/>
                    </a:lnTo>
                    <a:lnTo>
                      <a:pt x="0" y="1180"/>
                    </a:lnTo>
                    <a:moveTo>
                      <a:pt x="0" y="1200"/>
                    </a:moveTo>
                    <a:lnTo>
                      <a:pt x="0" y="1200"/>
                    </a:lnTo>
                    <a:lnTo>
                      <a:pt x="0" y="1214"/>
                    </a:lnTo>
                    <a:moveTo>
                      <a:pt x="0" y="1234"/>
                    </a:moveTo>
                    <a:lnTo>
                      <a:pt x="0" y="1234"/>
                    </a:lnTo>
                    <a:lnTo>
                      <a:pt x="0" y="1247"/>
                    </a:lnTo>
                    <a:moveTo>
                      <a:pt x="0" y="1267"/>
                    </a:moveTo>
                    <a:lnTo>
                      <a:pt x="0" y="1267"/>
                    </a:lnTo>
                    <a:lnTo>
                      <a:pt x="0" y="1280"/>
                    </a:lnTo>
                    <a:moveTo>
                      <a:pt x="0" y="1300"/>
                    </a:moveTo>
                    <a:lnTo>
                      <a:pt x="0" y="1300"/>
                    </a:lnTo>
                    <a:lnTo>
                      <a:pt x="0" y="1314"/>
                    </a:lnTo>
                    <a:moveTo>
                      <a:pt x="0" y="1334"/>
                    </a:moveTo>
                    <a:lnTo>
                      <a:pt x="0" y="1334"/>
                    </a:lnTo>
                    <a:lnTo>
                      <a:pt x="0" y="1347"/>
                    </a:lnTo>
                    <a:moveTo>
                      <a:pt x="0" y="1367"/>
                    </a:moveTo>
                    <a:lnTo>
                      <a:pt x="0" y="1367"/>
                    </a:lnTo>
                    <a:lnTo>
                      <a:pt x="0" y="1380"/>
                    </a:lnTo>
                    <a:moveTo>
                      <a:pt x="0" y="1400"/>
                    </a:moveTo>
                    <a:lnTo>
                      <a:pt x="0" y="1400"/>
                    </a:lnTo>
                    <a:lnTo>
                      <a:pt x="0" y="1414"/>
                    </a:lnTo>
                    <a:moveTo>
                      <a:pt x="0" y="1434"/>
                    </a:moveTo>
                    <a:lnTo>
                      <a:pt x="0" y="1434"/>
                    </a:lnTo>
                    <a:lnTo>
                      <a:pt x="0" y="1447"/>
                    </a:lnTo>
                    <a:moveTo>
                      <a:pt x="0" y="1467"/>
                    </a:moveTo>
                    <a:lnTo>
                      <a:pt x="0" y="1467"/>
                    </a:lnTo>
                    <a:lnTo>
                      <a:pt x="0" y="1480"/>
                    </a:lnTo>
                    <a:moveTo>
                      <a:pt x="0" y="1500"/>
                    </a:moveTo>
                    <a:lnTo>
                      <a:pt x="0" y="1500"/>
                    </a:lnTo>
                    <a:lnTo>
                      <a:pt x="0" y="1514"/>
                    </a:lnTo>
                    <a:moveTo>
                      <a:pt x="0" y="1534"/>
                    </a:moveTo>
                    <a:lnTo>
                      <a:pt x="0" y="1534"/>
                    </a:lnTo>
                    <a:lnTo>
                      <a:pt x="0" y="1547"/>
                    </a:lnTo>
                    <a:moveTo>
                      <a:pt x="0" y="1567"/>
                    </a:moveTo>
                    <a:lnTo>
                      <a:pt x="0" y="1567"/>
                    </a:lnTo>
                    <a:lnTo>
                      <a:pt x="0" y="1580"/>
                    </a:lnTo>
                    <a:moveTo>
                      <a:pt x="0" y="1600"/>
                    </a:moveTo>
                    <a:lnTo>
                      <a:pt x="0" y="1600"/>
                    </a:lnTo>
                    <a:lnTo>
                      <a:pt x="0" y="1614"/>
                    </a:lnTo>
                    <a:moveTo>
                      <a:pt x="0" y="1634"/>
                    </a:moveTo>
                    <a:lnTo>
                      <a:pt x="0" y="1634"/>
                    </a:lnTo>
                    <a:lnTo>
                      <a:pt x="0" y="1647"/>
                    </a:lnTo>
                    <a:moveTo>
                      <a:pt x="0" y="1667"/>
                    </a:moveTo>
                    <a:lnTo>
                      <a:pt x="0" y="1667"/>
                    </a:lnTo>
                    <a:lnTo>
                      <a:pt x="0" y="1680"/>
                    </a:lnTo>
                    <a:moveTo>
                      <a:pt x="0" y="1700"/>
                    </a:moveTo>
                    <a:lnTo>
                      <a:pt x="0" y="1700"/>
                    </a:lnTo>
                    <a:lnTo>
                      <a:pt x="0" y="1714"/>
                    </a:lnTo>
                    <a:moveTo>
                      <a:pt x="0" y="1734"/>
                    </a:moveTo>
                    <a:lnTo>
                      <a:pt x="0" y="1734"/>
                    </a:lnTo>
                    <a:lnTo>
                      <a:pt x="0" y="1747"/>
                    </a:lnTo>
                    <a:moveTo>
                      <a:pt x="0" y="1767"/>
                    </a:moveTo>
                    <a:lnTo>
                      <a:pt x="0" y="1767"/>
                    </a:lnTo>
                    <a:lnTo>
                      <a:pt x="0" y="1780"/>
                    </a:lnTo>
                    <a:moveTo>
                      <a:pt x="0" y="1800"/>
                    </a:moveTo>
                    <a:lnTo>
                      <a:pt x="0" y="1800"/>
                    </a:lnTo>
                    <a:lnTo>
                      <a:pt x="0" y="1814"/>
                    </a:lnTo>
                    <a:moveTo>
                      <a:pt x="0" y="1834"/>
                    </a:moveTo>
                    <a:lnTo>
                      <a:pt x="0" y="1834"/>
                    </a:lnTo>
                    <a:lnTo>
                      <a:pt x="0" y="1847"/>
                    </a:lnTo>
                    <a:moveTo>
                      <a:pt x="0" y="1867"/>
                    </a:moveTo>
                    <a:lnTo>
                      <a:pt x="0" y="1867"/>
                    </a:lnTo>
                    <a:lnTo>
                      <a:pt x="0" y="1880"/>
                    </a:lnTo>
                    <a:moveTo>
                      <a:pt x="0" y="1900"/>
                    </a:moveTo>
                    <a:lnTo>
                      <a:pt x="0" y="1900"/>
                    </a:lnTo>
                    <a:lnTo>
                      <a:pt x="0" y="1914"/>
                    </a:lnTo>
                    <a:moveTo>
                      <a:pt x="0" y="1934"/>
                    </a:moveTo>
                    <a:lnTo>
                      <a:pt x="0" y="1934"/>
                    </a:lnTo>
                    <a:lnTo>
                      <a:pt x="0" y="1947"/>
                    </a:lnTo>
                    <a:moveTo>
                      <a:pt x="0" y="1967"/>
                    </a:moveTo>
                    <a:lnTo>
                      <a:pt x="0" y="1967"/>
                    </a:lnTo>
                    <a:lnTo>
                      <a:pt x="0" y="1980"/>
                    </a:lnTo>
                    <a:moveTo>
                      <a:pt x="0" y="2000"/>
                    </a:moveTo>
                    <a:lnTo>
                      <a:pt x="0" y="2000"/>
                    </a:lnTo>
                    <a:lnTo>
                      <a:pt x="0" y="2014"/>
                    </a:lnTo>
                    <a:moveTo>
                      <a:pt x="0" y="2034"/>
                    </a:moveTo>
                    <a:lnTo>
                      <a:pt x="0" y="2034"/>
                    </a:lnTo>
                    <a:lnTo>
                      <a:pt x="0" y="2047"/>
                    </a:lnTo>
                    <a:moveTo>
                      <a:pt x="0" y="2067"/>
                    </a:moveTo>
                    <a:lnTo>
                      <a:pt x="0" y="2067"/>
                    </a:lnTo>
                    <a:lnTo>
                      <a:pt x="0" y="2080"/>
                    </a:lnTo>
                    <a:moveTo>
                      <a:pt x="0" y="2100"/>
                    </a:moveTo>
                    <a:lnTo>
                      <a:pt x="0" y="2100"/>
                    </a:lnTo>
                    <a:lnTo>
                      <a:pt x="0" y="2114"/>
                    </a:lnTo>
                    <a:moveTo>
                      <a:pt x="0" y="2134"/>
                    </a:moveTo>
                    <a:lnTo>
                      <a:pt x="0" y="2134"/>
                    </a:lnTo>
                    <a:lnTo>
                      <a:pt x="0" y="2138"/>
                    </a:lnTo>
                    <a:lnTo>
                      <a:pt x="10" y="2138"/>
                    </a:lnTo>
                    <a:moveTo>
                      <a:pt x="30" y="2138"/>
                    </a:moveTo>
                    <a:lnTo>
                      <a:pt x="30" y="2138"/>
                    </a:lnTo>
                    <a:lnTo>
                      <a:pt x="43" y="2138"/>
                    </a:lnTo>
                    <a:moveTo>
                      <a:pt x="63" y="2138"/>
                    </a:moveTo>
                    <a:lnTo>
                      <a:pt x="63" y="2138"/>
                    </a:lnTo>
                    <a:lnTo>
                      <a:pt x="76" y="2138"/>
                    </a:lnTo>
                    <a:moveTo>
                      <a:pt x="96" y="2138"/>
                    </a:moveTo>
                    <a:lnTo>
                      <a:pt x="96" y="2138"/>
                    </a:lnTo>
                    <a:lnTo>
                      <a:pt x="110" y="2138"/>
                    </a:lnTo>
                    <a:moveTo>
                      <a:pt x="130" y="2138"/>
                    </a:moveTo>
                    <a:lnTo>
                      <a:pt x="130" y="2138"/>
                    </a:lnTo>
                    <a:lnTo>
                      <a:pt x="143" y="2138"/>
                    </a:lnTo>
                    <a:moveTo>
                      <a:pt x="163" y="2138"/>
                    </a:moveTo>
                    <a:lnTo>
                      <a:pt x="163" y="2138"/>
                    </a:lnTo>
                    <a:lnTo>
                      <a:pt x="176" y="2138"/>
                    </a:lnTo>
                    <a:moveTo>
                      <a:pt x="191" y="2132"/>
                    </a:moveTo>
                    <a:lnTo>
                      <a:pt x="191" y="2132"/>
                    </a:lnTo>
                    <a:lnTo>
                      <a:pt x="191" y="2119"/>
                    </a:lnTo>
                    <a:moveTo>
                      <a:pt x="191" y="2099"/>
                    </a:moveTo>
                    <a:lnTo>
                      <a:pt x="191" y="2099"/>
                    </a:lnTo>
                    <a:lnTo>
                      <a:pt x="191" y="2086"/>
                    </a:lnTo>
                    <a:moveTo>
                      <a:pt x="191" y="2066"/>
                    </a:moveTo>
                    <a:lnTo>
                      <a:pt x="191" y="2066"/>
                    </a:lnTo>
                    <a:lnTo>
                      <a:pt x="191" y="2052"/>
                    </a:lnTo>
                    <a:moveTo>
                      <a:pt x="191" y="2032"/>
                    </a:moveTo>
                    <a:lnTo>
                      <a:pt x="191" y="2032"/>
                    </a:lnTo>
                    <a:lnTo>
                      <a:pt x="191" y="2019"/>
                    </a:lnTo>
                    <a:moveTo>
                      <a:pt x="191" y="1999"/>
                    </a:moveTo>
                    <a:lnTo>
                      <a:pt x="191" y="1999"/>
                    </a:lnTo>
                    <a:lnTo>
                      <a:pt x="191" y="1986"/>
                    </a:lnTo>
                    <a:moveTo>
                      <a:pt x="191" y="1966"/>
                    </a:moveTo>
                    <a:lnTo>
                      <a:pt x="191" y="1966"/>
                    </a:lnTo>
                    <a:lnTo>
                      <a:pt x="191" y="1952"/>
                    </a:lnTo>
                    <a:moveTo>
                      <a:pt x="191" y="1932"/>
                    </a:moveTo>
                    <a:lnTo>
                      <a:pt x="191" y="1932"/>
                    </a:lnTo>
                    <a:lnTo>
                      <a:pt x="191" y="1919"/>
                    </a:lnTo>
                    <a:moveTo>
                      <a:pt x="191" y="1899"/>
                    </a:moveTo>
                    <a:lnTo>
                      <a:pt x="191" y="1899"/>
                    </a:lnTo>
                    <a:lnTo>
                      <a:pt x="191" y="1886"/>
                    </a:lnTo>
                    <a:moveTo>
                      <a:pt x="191" y="1866"/>
                    </a:moveTo>
                    <a:lnTo>
                      <a:pt x="191" y="1866"/>
                    </a:lnTo>
                    <a:lnTo>
                      <a:pt x="191" y="1852"/>
                    </a:lnTo>
                    <a:moveTo>
                      <a:pt x="191" y="1832"/>
                    </a:moveTo>
                    <a:lnTo>
                      <a:pt x="191" y="1832"/>
                    </a:lnTo>
                    <a:lnTo>
                      <a:pt x="191" y="1819"/>
                    </a:lnTo>
                    <a:moveTo>
                      <a:pt x="191" y="1799"/>
                    </a:moveTo>
                    <a:lnTo>
                      <a:pt x="191" y="1799"/>
                    </a:lnTo>
                    <a:lnTo>
                      <a:pt x="191" y="1786"/>
                    </a:lnTo>
                    <a:moveTo>
                      <a:pt x="191" y="1766"/>
                    </a:moveTo>
                    <a:lnTo>
                      <a:pt x="191" y="1766"/>
                    </a:lnTo>
                    <a:lnTo>
                      <a:pt x="191" y="1752"/>
                    </a:lnTo>
                    <a:moveTo>
                      <a:pt x="191" y="1732"/>
                    </a:moveTo>
                    <a:lnTo>
                      <a:pt x="191" y="1732"/>
                    </a:lnTo>
                    <a:lnTo>
                      <a:pt x="191" y="1719"/>
                    </a:lnTo>
                    <a:moveTo>
                      <a:pt x="191" y="1699"/>
                    </a:moveTo>
                    <a:lnTo>
                      <a:pt x="191" y="1699"/>
                    </a:lnTo>
                    <a:lnTo>
                      <a:pt x="191" y="1686"/>
                    </a:lnTo>
                    <a:moveTo>
                      <a:pt x="191" y="1666"/>
                    </a:moveTo>
                    <a:lnTo>
                      <a:pt x="191" y="1666"/>
                    </a:lnTo>
                    <a:lnTo>
                      <a:pt x="191" y="1652"/>
                    </a:lnTo>
                    <a:moveTo>
                      <a:pt x="191" y="1632"/>
                    </a:moveTo>
                    <a:lnTo>
                      <a:pt x="191" y="1632"/>
                    </a:lnTo>
                    <a:lnTo>
                      <a:pt x="191" y="1619"/>
                    </a:lnTo>
                    <a:moveTo>
                      <a:pt x="191" y="1599"/>
                    </a:moveTo>
                    <a:lnTo>
                      <a:pt x="191" y="1599"/>
                    </a:lnTo>
                    <a:lnTo>
                      <a:pt x="191" y="1586"/>
                    </a:lnTo>
                    <a:moveTo>
                      <a:pt x="191" y="1566"/>
                    </a:moveTo>
                    <a:lnTo>
                      <a:pt x="191" y="1566"/>
                    </a:lnTo>
                    <a:lnTo>
                      <a:pt x="191" y="1552"/>
                    </a:lnTo>
                    <a:moveTo>
                      <a:pt x="191" y="1532"/>
                    </a:moveTo>
                    <a:lnTo>
                      <a:pt x="191" y="1532"/>
                    </a:lnTo>
                    <a:lnTo>
                      <a:pt x="191" y="1519"/>
                    </a:lnTo>
                    <a:moveTo>
                      <a:pt x="191" y="1499"/>
                    </a:moveTo>
                    <a:lnTo>
                      <a:pt x="191" y="1499"/>
                    </a:lnTo>
                    <a:lnTo>
                      <a:pt x="191" y="1486"/>
                    </a:lnTo>
                    <a:moveTo>
                      <a:pt x="191" y="1466"/>
                    </a:moveTo>
                    <a:lnTo>
                      <a:pt x="191" y="1466"/>
                    </a:lnTo>
                    <a:lnTo>
                      <a:pt x="191" y="1452"/>
                    </a:lnTo>
                    <a:moveTo>
                      <a:pt x="191" y="1432"/>
                    </a:moveTo>
                    <a:lnTo>
                      <a:pt x="191" y="1432"/>
                    </a:lnTo>
                    <a:lnTo>
                      <a:pt x="191" y="1419"/>
                    </a:lnTo>
                    <a:moveTo>
                      <a:pt x="191" y="1399"/>
                    </a:moveTo>
                    <a:lnTo>
                      <a:pt x="191" y="1399"/>
                    </a:lnTo>
                    <a:lnTo>
                      <a:pt x="191" y="1386"/>
                    </a:lnTo>
                    <a:moveTo>
                      <a:pt x="191" y="1366"/>
                    </a:moveTo>
                    <a:lnTo>
                      <a:pt x="191" y="1366"/>
                    </a:lnTo>
                    <a:lnTo>
                      <a:pt x="191" y="1352"/>
                    </a:lnTo>
                    <a:moveTo>
                      <a:pt x="191" y="1332"/>
                    </a:moveTo>
                    <a:lnTo>
                      <a:pt x="191" y="1332"/>
                    </a:lnTo>
                    <a:lnTo>
                      <a:pt x="191" y="1319"/>
                    </a:lnTo>
                    <a:moveTo>
                      <a:pt x="191" y="1299"/>
                    </a:moveTo>
                    <a:lnTo>
                      <a:pt x="191" y="1299"/>
                    </a:lnTo>
                    <a:lnTo>
                      <a:pt x="191" y="1286"/>
                    </a:lnTo>
                    <a:moveTo>
                      <a:pt x="191" y="1266"/>
                    </a:moveTo>
                    <a:lnTo>
                      <a:pt x="191" y="1266"/>
                    </a:lnTo>
                    <a:lnTo>
                      <a:pt x="191" y="1252"/>
                    </a:lnTo>
                    <a:moveTo>
                      <a:pt x="191" y="1232"/>
                    </a:moveTo>
                    <a:lnTo>
                      <a:pt x="191" y="1232"/>
                    </a:lnTo>
                    <a:lnTo>
                      <a:pt x="191" y="1219"/>
                    </a:lnTo>
                    <a:moveTo>
                      <a:pt x="191" y="1199"/>
                    </a:moveTo>
                    <a:lnTo>
                      <a:pt x="191" y="1199"/>
                    </a:lnTo>
                    <a:lnTo>
                      <a:pt x="191" y="1186"/>
                    </a:lnTo>
                    <a:moveTo>
                      <a:pt x="191" y="1166"/>
                    </a:moveTo>
                    <a:lnTo>
                      <a:pt x="191" y="1166"/>
                    </a:lnTo>
                    <a:lnTo>
                      <a:pt x="191" y="1152"/>
                    </a:lnTo>
                    <a:moveTo>
                      <a:pt x="191" y="1132"/>
                    </a:moveTo>
                    <a:lnTo>
                      <a:pt x="191" y="1132"/>
                    </a:lnTo>
                    <a:lnTo>
                      <a:pt x="191" y="1119"/>
                    </a:lnTo>
                    <a:moveTo>
                      <a:pt x="191" y="1099"/>
                    </a:moveTo>
                    <a:lnTo>
                      <a:pt x="191" y="1099"/>
                    </a:lnTo>
                    <a:lnTo>
                      <a:pt x="191" y="1086"/>
                    </a:lnTo>
                    <a:moveTo>
                      <a:pt x="191" y="1066"/>
                    </a:moveTo>
                    <a:lnTo>
                      <a:pt x="191" y="1066"/>
                    </a:lnTo>
                    <a:lnTo>
                      <a:pt x="191" y="1052"/>
                    </a:lnTo>
                    <a:moveTo>
                      <a:pt x="191" y="1032"/>
                    </a:moveTo>
                    <a:lnTo>
                      <a:pt x="191" y="1032"/>
                    </a:lnTo>
                    <a:lnTo>
                      <a:pt x="191" y="1019"/>
                    </a:lnTo>
                    <a:moveTo>
                      <a:pt x="191" y="999"/>
                    </a:moveTo>
                    <a:lnTo>
                      <a:pt x="191" y="999"/>
                    </a:lnTo>
                    <a:lnTo>
                      <a:pt x="191" y="986"/>
                    </a:lnTo>
                    <a:moveTo>
                      <a:pt x="191" y="966"/>
                    </a:moveTo>
                    <a:lnTo>
                      <a:pt x="191" y="966"/>
                    </a:lnTo>
                    <a:lnTo>
                      <a:pt x="191" y="952"/>
                    </a:lnTo>
                    <a:moveTo>
                      <a:pt x="191" y="932"/>
                    </a:moveTo>
                    <a:lnTo>
                      <a:pt x="191" y="932"/>
                    </a:lnTo>
                    <a:lnTo>
                      <a:pt x="191" y="919"/>
                    </a:lnTo>
                    <a:moveTo>
                      <a:pt x="191" y="899"/>
                    </a:moveTo>
                    <a:lnTo>
                      <a:pt x="191" y="899"/>
                    </a:lnTo>
                    <a:lnTo>
                      <a:pt x="191" y="886"/>
                    </a:lnTo>
                    <a:moveTo>
                      <a:pt x="191" y="866"/>
                    </a:moveTo>
                    <a:lnTo>
                      <a:pt x="191" y="866"/>
                    </a:lnTo>
                    <a:lnTo>
                      <a:pt x="191" y="852"/>
                    </a:lnTo>
                    <a:moveTo>
                      <a:pt x="191" y="832"/>
                    </a:moveTo>
                    <a:lnTo>
                      <a:pt x="191" y="832"/>
                    </a:lnTo>
                    <a:lnTo>
                      <a:pt x="191" y="819"/>
                    </a:lnTo>
                    <a:moveTo>
                      <a:pt x="191" y="799"/>
                    </a:moveTo>
                    <a:lnTo>
                      <a:pt x="191" y="799"/>
                    </a:lnTo>
                    <a:lnTo>
                      <a:pt x="191" y="786"/>
                    </a:lnTo>
                    <a:moveTo>
                      <a:pt x="191" y="766"/>
                    </a:moveTo>
                    <a:lnTo>
                      <a:pt x="191" y="766"/>
                    </a:lnTo>
                    <a:lnTo>
                      <a:pt x="191" y="752"/>
                    </a:lnTo>
                    <a:moveTo>
                      <a:pt x="191" y="732"/>
                    </a:moveTo>
                    <a:lnTo>
                      <a:pt x="191" y="732"/>
                    </a:lnTo>
                    <a:lnTo>
                      <a:pt x="191" y="719"/>
                    </a:lnTo>
                    <a:moveTo>
                      <a:pt x="191" y="699"/>
                    </a:moveTo>
                    <a:lnTo>
                      <a:pt x="191" y="699"/>
                    </a:lnTo>
                    <a:lnTo>
                      <a:pt x="191" y="686"/>
                    </a:lnTo>
                    <a:moveTo>
                      <a:pt x="191" y="666"/>
                    </a:moveTo>
                    <a:lnTo>
                      <a:pt x="191" y="666"/>
                    </a:lnTo>
                    <a:lnTo>
                      <a:pt x="191" y="652"/>
                    </a:lnTo>
                    <a:moveTo>
                      <a:pt x="191" y="632"/>
                    </a:moveTo>
                    <a:lnTo>
                      <a:pt x="191" y="632"/>
                    </a:lnTo>
                    <a:lnTo>
                      <a:pt x="191" y="619"/>
                    </a:lnTo>
                    <a:moveTo>
                      <a:pt x="191" y="599"/>
                    </a:moveTo>
                    <a:lnTo>
                      <a:pt x="191" y="599"/>
                    </a:lnTo>
                    <a:lnTo>
                      <a:pt x="191" y="586"/>
                    </a:lnTo>
                    <a:moveTo>
                      <a:pt x="191" y="566"/>
                    </a:moveTo>
                    <a:lnTo>
                      <a:pt x="191" y="566"/>
                    </a:lnTo>
                    <a:lnTo>
                      <a:pt x="191" y="552"/>
                    </a:lnTo>
                    <a:moveTo>
                      <a:pt x="191" y="532"/>
                    </a:moveTo>
                    <a:lnTo>
                      <a:pt x="191" y="532"/>
                    </a:lnTo>
                    <a:lnTo>
                      <a:pt x="191" y="519"/>
                    </a:lnTo>
                    <a:moveTo>
                      <a:pt x="191" y="499"/>
                    </a:moveTo>
                    <a:lnTo>
                      <a:pt x="191" y="499"/>
                    </a:lnTo>
                    <a:lnTo>
                      <a:pt x="191" y="486"/>
                    </a:lnTo>
                    <a:moveTo>
                      <a:pt x="191" y="466"/>
                    </a:moveTo>
                    <a:lnTo>
                      <a:pt x="191" y="466"/>
                    </a:lnTo>
                    <a:lnTo>
                      <a:pt x="191" y="452"/>
                    </a:lnTo>
                    <a:moveTo>
                      <a:pt x="191" y="432"/>
                    </a:moveTo>
                    <a:lnTo>
                      <a:pt x="191" y="432"/>
                    </a:lnTo>
                    <a:lnTo>
                      <a:pt x="191" y="419"/>
                    </a:lnTo>
                    <a:moveTo>
                      <a:pt x="191" y="399"/>
                    </a:moveTo>
                    <a:lnTo>
                      <a:pt x="191" y="399"/>
                    </a:lnTo>
                    <a:lnTo>
                      <a:pt x="191" y="386"/>
                    </a:lnTo>
                    <a:moveTo>
                      <a:pt x="191" y="366"/>
                    </a:moveTo>
                    <a:lnTo>
                      <a:pt x="191" y="366"/>
                    </a:lnTo>
                    <a:lnTo>
                      <a:pt x="191" y="352"/>
                    </a:lnTo>
                    <a:moveTo>
                      <a:pt x="191" y="332"/>
                    </a:moveTo>
                    <a:lnTo>
                      <a:pt x="191" y="332"/>
                    </a:lnTo>
                    <a:lnTo>
                      <a:pt x="191" y="319"/>
                    </a:lnTo>
                    <a:moveTo>
                      <a:pt x="191" y="299"/>
                    </a:moveTo>
                    <a:lnTo>
                      <a:pt x="191" y="299"/>
                    </a:lnTo>
                    <a:lnTo>
                      <a:pt x="191" y="286"/>
                    </a:lnTo>
                    <a:moveTo>
                      <a:pt x="191" y="266"/>
                    </a:moveTo>
                    <a:lnTo>
                      <a:pt x="191" y="266"/>
                    </a:lnTo>
                    <a:lnTo>
                      <a:pt x="191" y="252"/>
                    </a:lnTo>
                    <a:moveTo>
                      <a:pt x="191" y="232"/>
                    </a:moveTo>
                    <a:lnTo>
                      <a:pt x="191" y="232"/>
                    </a:lnTo>
                    <a:lnTo>
                      <a:pt x="191" y="219"/>
                    </a:lnTo>
                    <a:moveTo>
                      <a:pt x="191" y="199"/>
                    </a:moveTo>
                    <a:lnTo>
                      <a:pt x="191" y="199"/>
                    </a:lnTo>
                    <a:lnTo>
                      <a:pt x="191" y="186"/>
                    </a:lnTo>
                    <a:moveTo>
                      <a:pt x="191" y="166"/>
                    </a:moveTo>
                    <a:lnTo>
                      <a:pt x="191" y="166"/>
                    </a:lnTo>
                    <a:lnTo>
                      <a:pt x="191" y="152"/>
                    </a:lnTo>
                    <a:moveTo>
                      <a:pt x="191" y="132"/>
                    </a:moveTo>
                    <a:lnTo>
                      <a:pt x="191" y="132"/>
                    </a:lnTo>
                    <a:lnTo>
                      <a:pt x="191" y="119"/>
                    </a:lnTo>
                    <a:moveTo>
                      <a:pt x="191" y="99"/>
                    </a:moveTo>
                    <a:lnTo>
                      <a:pt x="191" y="99"/>
                    </a:lnTo>
                    <a:lnTo>
                      <a:pt x="191" y="86"/>
                    </a:lnTo>
                    <a:moveTo>
                      <a:pt x="191" y="66"/>
                    </a:moveTo>
                    <a:lnTo>
                      <a:pt x="191" y="66"/>
                    </a:lnTo>
                    <a:lnTo>
                      <a:pt x="191" y="52"/>
                    </a:lnTo>
                    <a:moveTo>
                      <a:pt x="191" y="32"/>
                    </a:moveTo>
                    <a:lnTo>
                      <a:pt x="191" y="32"/>
                    </a:lnTo>
                    <a:lnTo>
                      <a:pt x="191" y="19"/>
                    </a:lnTo>
                    <a:moveTo>
                      <a:pt x="190" y="0"/>
                    </a:moveTo>
                    <a:lnTo>
                      <a:pt x="190" y="0"/>
                    </a:lnTo>
                    <a:lnTo>
                      <a:pt x="176" y="0"/>
                    </a:lnTo>
                    <a:moveTo>
                      <a:pt x="156" y="0"/>
                    </a:moveTo>
                    <a:lnTo>
                      <a:pt x="156" y="0"/>
                    </a:lnTo>
                    <a:lnTo>
                      <a:pt x="143" y="0"/>
                    </a:lnTo>
                    <a:moveTo>
                      <a:pt x="123" y="0"/>
                    </a:moveTo>
                    <a:lnTo>
                      <a:pt x="123" y="0"/>
                    </a:lnTo>
                    <a:lnTo>
                      <a:pt x="110" y="0"/>
                    </a:lnTo>
                    <a:moveTo>
                      <a:pt x="90" y="0"/>
                    </a:moveTo>
                    <a:lnTo>
                      <a:pt x="90" y="0"/>
                    </a:lnTo>
                    <a:lnTo>
                      <a:pt x="76" y="0"/>
                    </a:lnTo>
                    <a:moveTo>
                      <a:pt x="56" y="0"/>
                    </a:moveTo>
                    <a:lnTo>
                      <a:pt x="56" y="0"/>
                    </a:lnTo>
                    <a:lnTo>
                      <a:pt x="43" y="0"/>
                    </a:lnTo>
                    <a:moveTo>
                      <a:pt x="23" y="0"/>
                    </a:moveTo>
                    <a:lnTo>
                      <a:pt x="23" y="0"/>
                    </a:lnTo>
                    <a:lnTo>
                      <a:pt x="10"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Freeform 189"/>
              <p:cNvSpPr>
                <a:spLocks/>
              </p:cNvSpPr>
              <p:nvPr/>
            </p:nvSpPr>
            <p:spPr bwMode="auto">
              <a:xfrm>
                <a:off x="4039" y="2455"/>
                <a:ext cx="56" cy="567"/>
              </a:xfrm>
              <a:custGeom>
                <a:avLst/>
                <a:gdLst>
                  <a:gd name="T0" fmla="*/ 0 w 190"/>
                  <a:gd name="T1" fmla="*/ 0 h 1955"/>
                  <a:gd name="T2" fmla="*/ 0 w 190"/>
                  <a:gd name="T3" fmla="*/ 0 h 1955"/>
                  <a:gd name="T4" fmla="*/ 0 w 190"/>
                  <a:gd name="T5" fmla="*/ 1955 h 1955"/>
                  <a:gd name="T6" fmla="*/ 190 w 190"/>
                  <a:gd name="T7" fmla="*/ 1955 h 1955"/>
                  <a:gd name="T8" fmla="*/ 190 w 190"/>
                  <a:gd name="T9" fmla="*/ 0 h 1955"/>
                  <a:gd name="T10" fmla="*/ 0 w 190"/>
                  <a:gd name="T11" fmla="*/ 0 h 1955"/>
                </a:gdLst>
                <a:ahLst/>
                <a:cxnLst>
                  <a:cxn ang="0">
                    <a:pos x="T0" y="T1"/>
                  </a:cxn>
                  <a:cxn ang="0">
                    <a:pos x="T2" y="T3"/>
                  </a:cxn>
                  <a:cxn ang="0">
                    <a:pos x="T4" y="T5"/>
                  </a:cxn>
                  <a:cxn ang="0">
                    <a:pos x="T6" y="T7"/>
                  </a:cxn>
                  <a:cxn ang="0">
                    <a:pos x="T8" y="T9"/>
                  </a:cxn>
                  <a:cxn ang="0">
                    <a:pos x="T10" y="T11"/>
                  </a:cxn>
                </a:cxnLst>
                <a:rect l="0" t="0" r="r" b="b"/>
                <a:pathLst>
                  <a:path w="190" h="1955">
                    <a:moveTo>
                      <a:pt x="0" y="0"/>
                    </a:moveTo>
                    <a:lnTo>
                      <a:pt x="0" y="0"/>
                    </a:lnTo>
                    <a:lnTo>
                      <a:pt x="0" y="1955"/>
                    </a:lnTo>
                    <a:lnTo>
                      <a:pt x="190" y="1955"/>
                    </a:lnTo>
                    <a:lnTo>
                      <a:pt x="190"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190"/>
              <p:cNvSpPr>
                <a:spLocks noEditPoints="1"/>
              </p:cNvSpPr>
              <p:nvPr/>
            </p:nvSpPr>
            <p:spPr bwMode="auto">
              <a:xfrm>
                <a:off x="4039" y="2455"/>
                <a:ext cx="56" cy="567"/>
              </a:xfrm>
              <a:custGeom>
                <a:avLst/>
                <a:gdLst>
                  <a:gd name="T0" fmla="*/ 0 w 190"/>
                  <a:gd name="T1" fmla="*/ 67 h 1955"/>
                  <a:gd name="T2" fmla="*/ 0 w 190"/>
                  <a:gd name="T3" fmla="*/ 133 h 1955"/>
                  <a:gd name="T4" fmla="*/ 0 w 190"/>
                  <a:gd name="T5" fmla="*/ 213 h 1955"/>
                  <a:gd name="T6" fmla="*/ 0 w 190"/>
                  <a:gd name="T7" fmla="*/ 300 h 1955"/>
                  <a:gd name="T8" fmla="*/ 0 w 190"/>
                  <a:gd name="T9" fmla="*/ 367 h 1955"/>
                  <a:gd name="T10" fmla="*/ 0 w 190"/>
                  <a:gd name="T11" fmla="*/ 447 h 1955"/>
                  <a:gd name="T12" fmla="*/ 0 w 190"/>
                  <a:gd name="T13" fmla="*/ 533 h 1955"/>
                  <a:gd name="T14" fmla="*/ 0 w 190"/>
                  <a:gd name="T15" fmla="*/ 600 h 1955"/>
                  <a:gd name="T16" fmla="*/ 0 w 190"/>
                  <a:gd name="T17" fmla="*/ 680 h 1955"/>
                  <a:gd name="T18" fmla="*/ 0 w 190"/>
                  <a:gd name="T19" fmla="*/ 767 h 1955"/>
                  <a:gd name="T20" fmla="*/ 0 w 190"/>
                  <a:gd name="T21" fmla="*/ 833 h 1955"/>
                  <a:gd name="T22" fmla="*/ 0 w 190"/>
                  <a:gd name="T23" fmla="*/ 913 h 1955"/>
                  <a:gd name="T24" fmla="*/ 0 w 190"/>
                  <a:gd name="T25" fmla="*/ 1000 h 1955"/>
                  <a:gd name="T26" fmla="*/ 0 w 190"/>
                  <a:gd name="T27" fmla="*/ 1067 h 1955"/>
                  <a:gd name="T28" fmla="*/ 0 w 190"/>
                  <a:gd name="T29" fmla="*/ 1147 h 1955"/>
                  <a:gd name="T30" fmla="*/ 0 w 190"/>
                  <a:gd name="T31" fmla="*/ 1233 h 1955"/>
                  <a:gd name="T32" fmla="*/ 0 w 190"/>
                  <a:gd name="T33" fmla="*/ 1300 h 1955"/>
                  <a:gd name="T34" fmla="*/ 0 w 190"/>
                  <a:gd name="T35" fmla="*/ 1380 h 1955"/>
                  <a:gd name="T36" fmla="*/ 0 w 190"/>
                  <a:gd name="T37" fmla="*/ 1467 h 1955"/>
                  <a:gd name="T38" fmla="*/ 0 w 190"/>
                  <a:gd name="T39" fmla="*/ 1533 h 1955"/>
                  <a:gd name="T40" fmla="*/ 0 w 190"/>
                  <a:gd name="T41" fmla="*/ 1613 h 1955"/>
                  <a:gd name="T42" fmla="*/ 0 w 190"/>
                  <a:gd name="T43" fmla="*/ 1700 h 1955"/>
                  <a:gd name="T44" fmla="*/ 0 w 190"/>
                  <a:gd name="T45" fmla="*/ 1767 h 1955"/>
                  <a:gd name="T46" fmla="*/ 0 w 190"/>
                  <a:gd name="T47" fmla="*/ 1847 h 1955"/>
                  <a:gd name="T48" fmla="*/ 0 w 190"/>
                  <a:gd name="T49" fmla="*/ 1933 h 1955"/>
                  <a:gd name="T50" fmla="*/ 45 w 190"/>
                  <a:gd name="T51" fmla="*/ 1955 h 1955"/>
                  <a:gd name="T52" fmla="*/ 125 w 190"/>
                  <a:gd name="T53" fmla="*/ 1955 h 1955"/>
                  <a:gd name="T54" fmla="*/ 190 w 190"/>
                  <a:gd name="T55" fmla="*/ 1953 h 1955"/>
                  <a:gd name="T56" fmla="*/ 190 w 190"/>
                  <a:gd name="T57" fmla="*/ 1867 h 1955"/>
                  <a:gd name="T58" fmla="*/ 190 w 190"/>
                  <a:gd name="T59" fmla="*/ 1800 h 1955"/>
                  <a:gd name="T60" fmla="*/ 190 w 190"/>
                  <a:gd name="T61" fmla="*/ 1720 h 1955"/>
                  <a:gd name="T62" fmla="*/ 190 w 190"/>
                  <a:gd name="T63" fmla="*/ 1633 h 1955"/>
                  <a:gd name="T64" fmla="*/ 190 w 190"/>
                  <a:gd name="T65" fmla="*/ 1567 h 1955"/>
                  <a:gd name="T66" fmla="*/ 190 w 190"/>
                  <a:gd name="T67" fmla="*/ 1487 h 1955"/>
                  <a:gd name="T68" fmla="*/ 190 w 190"/>
                  <a:gd name="T69" fmla="*/ 1400 h 1955"/>
                  <a:gd name="T70" fmla="*/ 190 w 190"/>
                  <a:gd name="T71" fmla="*/ 1333 h 1955"/>
                  <a:gd name="T72" fmla="*/ 190 w 190"/>
                  <a:gd name="T73" fmla="*/ 1253 h 1955"/>
                  <a:gd name="T74" fmla="*/ 190 w 190"/>
                  <a:gd name="T75" fmla="*/ 1167 h 1955"/>
                  <a:gd name="T76" fmla="*/ 190 w 190"/>
                  <a:gd name="T77" fmla="*/ 1100 h 1955"/>
                  <a:gd name="T78" fmla="*/ 190 w 190"/>
                  <a:gd name="T79" fmla="*/ 1020 h 1955"/>
                  <a:gd name="T80" fmla="*/ 190 w 190"/>
                  <a:gd name="T81" fmla="*/ 933 h 1955"/>
                  <a:gd name="T82" fmla="*/ 190 w 190"/>
                  <a:gd name="T83" fmla="*/ 867 h 1955"/>
                  <a:gd name="T84" fmla="*/ 190 w 190"/>
                  <a:gd name="T85" fmla="*/ 787 h 1955"/>
                  <a:gd name="T86" fmla="*/ 190 w 190"/>
                  <a:gd name="T87" fmla="*/ 700 h 1955"/>
                  <a:gd name="T88" fmla="*/ 190 w 190"/>
                  <a:gd name="T89" fmla="*/ 633 h 1955"/>
                  <a:gd name="T90" fmla="*/ 190 w 190"/>
                  <a:gd name="T91" fmla="*/ 553 h 1955"/>
                  <a:gd name="T92" fmla="*/ 190 w 190"/>
                  <a:gd name="T93" fmla="*/ 467 h 1955"/>
                  <a:gd name="T94" fmla="*/ 190 w 190"/>
                  <a:gd name="T95" fmla="*/ 400 h 1955"/>
                  <a:gd name="T96" fmla="*/ 190 w 190"/>
                  <a:gd name="T97" fmla="*/ 320 h 1955"/>
                  <a:gd name="T98" fmla="*/ 190 w 190"/>
                  <a:gd name="T99" fmla="*/ 233 h 1955"/>
                  <a:gd name="T100" fmla="*/ 190 w 190"/>
                  <a:gd name="T101" fmla="*/ 167 h 1955"/>
                  <a:gd name="T102" fmla="*/ 190 w 190"/>
                  <a:gd name="T103" fmla="*/ 87 h 1955"/>
                  <a:gd name="T104" fmla="*/ 190 w 190"/>
                  <a:gd name="T105" fmla="*/ 0 h 1955"/>
                  <a:gd name="T106" fmla="*/ 124 w 190"/>
                  <a:gd name="T107" fmla="*/ 0 h 1955"/>
                  <a:gd name="T108" fmla="*/ 44 w 190"/>
                  <a:gd name="T109" fmla="*/ 0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0" h="1955">
                    <a:moveTo>
                      <a:pt x="0" y="0"/>
                    </a:moveTo>
                    <a:lnTo>
                      <a:pt x="0" y="0"/>
                    </a:lnTo>
                    <a:lnTo>
                      <a:pt x="0" y="13"/>
                    </a:lnTo>
                    <a:moveTo>
                      <a:pt x="0" y="33"/>
                    </a:moveTo>
                    <a:lnTo>
                      <a:pt x="0" y="33"/>
                    </a:lnTo>
                    <a:lnTo>
                      <a:pt x="0" y="47"/>
                    </a:lnTo>
                    <a:moveTo>
                      <a:pt x="0" y="67"/>
                    </a:moveTo>
                    <a:lnTo>
                      <a:pt x="0" y="67"/>
                    </a:lnTo>
                    <a:lnTo>
                      <a:pt x="0" y="80"/>
                    </a:lnTo>
                    <a:moveTo>
                      <a:pt x="0" y="100"/>
                    </a:moveTo>
                    <a:lnTo>
                      <a:pt x="0" y="100"/>
                    </a:lnTo>
                    <a:lnTo>
                      <a:pt x="0" y="113"/>
                    </a:lnTo>
                    <a:moveTo>
                      <a:pt x="0" y="133"/>
                    </a:moveTo>
                    <a:lnTo>
                      <a:pt x="0" y="133"/>
                    </a:lnTo>
                    <a:lnTo>
                      <a:pt x="0" y="147"/>
                    </a:lnTo>
                    <a:moveTo>
                      <a:pt x="0" y="167"/>
                    </a:moveTo>
                    <a:lnTo>
                      <a:pt x="0" y="167"/>
                    </a:lnTo>
                    <a:lnTo>
                      <a:pt x="0" y="180"/>
                    </a:lnTo>
                    <a:moveTo>
                      <a:pt x="0" y="200"/>
                    </a:moveTo>
                    <a:lnTo>
                      <a:pt x="0" y="200"/>
                    </a:lnTo>
                    <a:lnTo>
                      <a:pt x="0" y="213"/>
                    </a:lnTo>
                    <a:moveTo>
                      <a:pt x="0" y="233"/>
                    </a:moveTo>
                    <a:lnTo>
                      <a:pt x="0" y="233"/>
                    </a:lnTo>
                    <a:lnTo>
                      <a:pt x="0" y="247"/>
                    </a:lnTo>
                    <a:moveTo>
                      <a:pt x="0" y="267"/>
                    </a:moveTo>
                    <a:lnTo>
                      <a:pt x="0" y="267"/>
                    </a:lnTo>
                    <a:lnTo>
                      <a:pt x="0" y="280"/>
                    </a:lnTo>
                    <a:moveTo>
                      <a:pt x="0" y="300"/>
                    </a:moveTo>
                    <a:lnTo>
                      <a:pt x="0" y="300"/>
                    </a:lnTo>
                    <a:lnTo>
                      <a:pt x="0" y="313"/>
                    </a:lnTo>
                    <a:moveTo>
                      <a:pt x="0" y="333"/>
                    </a:moveTo>
                    <a:lnTo>
                      <a:pt x="0" y="333"/>
                    </a:lnTo>
                    <a:lnTo>
                      <a:pt x="0" y="347"/>
                    </a:lnTo>
                    <a:moveTo>
                      <a:pt x="0" y="367"/>
                    </a:moveTo>
                    <a:lnTo>
                      <a:pt x="0" y="367"/>
                    </a:lnTo>
                    <a:lnTo>
                      <a:pt x="0" y="380"/>
                    </a:lnTo>
                    <a:moveTo>
                      <a:pt x="0" y="400"/>
                    </a:moveTo>
                    <a:lnTo>
                      <a:pt x="0" y="400"/>
                    </a:lnTo>
                    <a:lnTo>
                      <a:pt x="0" y="413"/>
                    </a:lnTo>
                    <a:moveTo>
                      <a:pt x="0" y="433"/>
                    </a:moveTo>
                    <a:lnTo>
                      <a:pt x="0" y="433"/>
                    </a:lnTo>
                    <a:lnTo>
                      <a:pt x="0" y="447"/>
                    </a:lnTo>
                    <a:moveTo>
                      <a:pt x="0" y="467"/>
                    </a:moveTo>
                    <a:lnTo>
                      <a:pt x="0" y="467"/>
                    </a:lnTo>
                    <a:lnTo>
                      <a:pt x="0" y="480"/>
                    </a:lnTo>
                    <a:moveTo>
                      <a:pt x="0" y="500"/>
                    </a:moveTo>
                    <a:lnTo>
                      <a:pt x="0" y="500"/>
                    </a:lnTo>
                    <a:lnTo>
                      <a:pt x="0" y="513"/>
                    </a:lnTo>
                    <a:moveTo>
                      <a:pt x="0" y="533"/>
                    </a:moveTo>
                    <a:lnTo>
                      <a:pt x="0" y="533"/>
                    </a:lnTo>
                    <a:lnTo>
                      <a:pt x="0" y="547"/>
                    </a:lnTo>
                    <a:moveTo>
                      <a:pt x="0" y="567"/>
                    </a:moveTo>
                    <a:lnTo>
                      <a:pt x="0" y="567"/>
                    </a:lnTo>
                    <a:lnTo>
                      <a:pt x="0" y="580"/>
                    </a:lnTo>
                    <a:moveTo>
                      <a:pt x="0" y="600"/>
                    </a:moveTo>
                    <a:lnTo>
                      <a:pt x="0" y="600"/>
                    </a:lnTo>
                    <a:lnTo>
                      <a:pt x="0" y="613"/>
                    </a:lnTo>
                    <a:moveTo>
                      <a:pt x="0" y="633"/>
                    </a:moveTo>
                    <a:lnTo>
                      <a:pt x="0" y="633"/>
                    </a:lnTo>
                    <a:lnTo>
                      <a:pt x="0" y="647"/>
                    </a:lnTo>
                    <a:moveTo>
                      <a:pt x="0" y="667"/>
                    </a:moveTo>
                    <a:lnTo>
                      <a:pt x="0" y="667"/>
                    </a:lnTo>
                    <a:lnTo>
                      <a:pt x="0" y="680"/>
                    </a:lnTo>
                    <a:moveTo>
                      <a:pt x="0" y="700"/>
                    </a:moveTo>
                    <a:lnTo>
                      <a:pt x="0" y="700"/>
                    </a:lnTo>
                    <a:lnTo>
                      <a:pt x="0" y="713"/>
                    </a:lnTo>
                    <a:moveTo>
                      <a:pt x="0" y="733"/>
                    </a:moveTo>
                    <a:lnTo>
                      <a:pt x="0" y="733"/>
                    </a:lnTo>
                    <a:lnTo>
                      <a:pt x="0" y="747"/>
                    </a:lnTo>
                    <a:moveTo>
                      <a:pt x="0" y="767"/>
                    </a:moveTo>
                    <a:lnTo>
                      <a:pt x="0" y="767"/>
                    </a:lnTo>
                    <a:lnTo>
                      <a:pt x="0" y="780"/>
                    </a:lnTo>
                    <a:moveTo>
                      <a:pt x="0" y="800"/>
                    </a:moveTo>
                    <a:lnTo>
                      <a:pt x="0" y="800"/>
                    </a:lnTo>
                    <a:lnTo>
                      <a:pt x="0" y="813"/>
                    </a:lnTo>
                    <a:moveTo>
                      <a:pt x="0" y="833"/>
                    </a:moveTo>
                    <a:lnTo>
                      <a:pt x="0" y="833"/>
                    </a:lnTo>
                    <a:lnTo>
                      <a:pt x="0" y="847"/>
                    </a:lnTo>
                    <a:moveTo>
                      <a:pt x="0" y="867"/>
                    </a:moveTo>
                    <a:lnTo>
                      <a:pt x="0" y="867"/>
                    </a:lnTo>
                    <a:lnTo>
                      <a:pt x="0" y="880"/>
                    </a:lnTo>
                    <a:moveTo>
                      <a:pt x="0" y="900"/>
                    </a:moveTo>
                    <a:lnTo>
                      <a:pt x="0" y="900"/>
                    </a:lnTo>
                    <a:lnTo>
                      <a:pt x="0" y="913"/>
                    </a:lnTo>
                    <a:moveTo>
                      <a:pt x="0" y="933"/>
                    </a:moveTo>
                    <a:lnTo>
                      <a:pt x="0" y="933"/>
                    </a:lnTo>
                    <a:lnTo>
                      <a:pt x="0" y="947"/>
                    </a:lnTo>
                    <a:moveTo>
                      <a:pt x="0" y="967"/>
                    </a:moveTo>
                    <a:lnTo>
                      <a:pt x="0" y="967"/>
                    </a:lnTo>
                    <a:lnTo>
                      <a:pt x="0" y="980"/>
                    </a:lnTo>
                    <a:moveTo>
                      <a:pt x="0" y="1000"/>
                    </a:moveTo>
                    <a:lnTo>
                      <a:pt x="0" y="1000"/>
                    </a:lnTo>
                    <a:lnTo>
                      <a:pt x="0" y="1013"/>
                    </a:lnTo>
                    <a:moveTo>
                      <a:pt x="0" y="1033"/>
                    </a:moveTo>
                    <a:lnTo>
                      <a:pt x="0" y="1033"/>
                    </a:lnTo>
                    <a:lnTo>
                      <a:pt x="0" y="1047"/>
                    </a:lnTo>
                    <a:moveTo>
                      <a:pt x="0" y="1067"/>
                    </a:moveTo>
                    <a:lnTo>
                      <a:pt x="0" y="1067"/>
                    </a:lnTo>
                    <a:lnTo>
                      <a:pt x="0" y="1080"/>
                    </a:lnTo>
                    <a:moveTo>
                      <a:pt x="0" y="1100"/>
                    </a:moveTo>
                    <a:lnTo>
                      <a:pt x="0" y="1100"/>
                    </a:lnTo>
                    <a:lnTo>
                      <a:pt x="0" y="1113"/>
                    </a:lnTo>
                    <a:moveTo>
                      <a:pt x="0" y="1133"/>
                    </a:moveTo>
                    <a:lnTo>
                      <a:pt x="0" y="1133"/>
                    </a:lnTo>
                    <a:lnTo>
                      <a:pt x="0" y="1147"/>
                    </a:lnTo>
                    <a:moveTo>
                      <a:pt x="0" y="1167"/>
                    </a:moveTo>
                    <a:lnTo>
                      <a:pt x="0" y="1167"/>
                    </a:lnTo>
                    <a:lnTo>
                      <a:pt x="0" y="1180"/>
                    </a:lnTo>
                    <a:moveTo>
                      <a:pt x="0" y="1200"/>
                    </a:moveTo>
                    <a:lnTo>
                      <a:pt x="0" y="1200"/>
                    </a:lnTo>
                    <a:lnTo>
                      <a:pt x="0" y="1213"/>
                    </a:lnTo>
                    <a:moveTo>
                      <a:pt x="0" y="1233"/>
                    </a:moveTo>
                    <a:lnTo>
                      <a:pt x="0" y="1233"/>
                    </a:lnTo>
                    <a:lnTo>
                      <a:pt x="0" y="1247"/>
                    </a:lnTo>
                    <a:moveTo>
                      <a:pt x="0" y="1267"/>
                    </a:moveTo>
                    <a:lnTo>
                      <a:pt x="0" y="1267"/>
                    </a:lnTo>
                    <a:lnTo>
                      <a:pt x="0" y="1280"/>
                    </a:lnTo>
                    <a:moveTo>
                      <a:pt x="0" y="1300"/>
                    </a:moveTo>
                    <a:lnTo>
                      <a:pt x="0" y="1300"/>
                    </a:lnTo>
                    <a:lnTo>
                      <a:pt x="0" y="1313"/>
                    </a:lnTo>
                    <a:moveTo>
                      <a:pt x="0" y="1333"/>
                    </a:moveTo>
                    <a:lnTo>
                      <a:pt x="0" y="1333"/>
                    </a:lnTo>
                    <a:lnTo>
                      <a:pt x="0" y="1347"/>
                    </a:lnTo>
                    <a:moveTo>
                      <a:pt x="0" y="1367"/>
                    </a:moveTo>
                    <a:lnTo>
                      <a:pt x="0" y="1367"/>
                    </a:lnTo>
                    <a:lnTo>
                      <a:pt x="0" y="1380"/>
                    </a:lnTo>
                    <a:moveTo>
                      <a:pt x="0" y="1400"/>
                    </a:moveTo>
                    <a:lnTo>
                      <a:pt x="0" y="1400"/>
                    </a:lnTo>
                    <a:lnTo>
                      <a:pt x="0" y="1413"/>
                    </a:lnTo>
                    <a:moveTo>
                      <a:pt x="0" y="1433"/>
                    </a:moveTo>
                    <a:lnTo>
                      <a:pt x="0" y="1433"/>
                    </a:lnTo>
                    <a:lnTo>
                      <a:pt x="0" y="1447"/>
                    </a:lnTo>
                    <a:moveTo>
                      <a:pt x="0" y="1467"/>
                    </a:moveTo>
                    <a:lnTo>
                      <a:pt x="0" y="1467"/>
                    </a:lnTo>
                    <a:lnTo>
                      <a:pt x="0" y="1480"/>
                    </a:lnTo>
                    <a:moveTo>
                      <a:pt x="0" y="1500"/>
                    </a:moveTo>
                    <a:lnTo>
                      <a:pt x="0" y="1500"/>
                    </a:lnTo>
                    <a:lnTo>
                      <a:pt x="0" y="1513"/>
                    </a:lnTo>
                    <a:moveTo>
                      <a:pt x="0" y="1533"/>
                    </a:moveTo>
                    <a:lnTo>
                      <a:pt x="0" y="1533"/>
                    </a:lnTo>
                    <a:lnTo>
                      <a:pt x="0" y="1547"/>
                    </a:lnTo>
                    <a:moveTo>
                      <a:pt x="0" y="1567"/>
                    </a:moveTo>
                    <a:lnTo>
                      <a:pt x="0" y="1567"/>
                    </a:lnTo>
                    <a:lnTo>
                      <a:pt x="0" y="1580"/>
                    </a:lnTo>
                    <a:moveTo>
                      <a:pt x="0" y="1600"/>
                    </a:moveTo>
                    <a:lnTo>
                      <a:pt x="0" y="1600"/>
                    </a:lnTo>
                    <a:lnTo>
                      <a:pt x="0" y="1613"/>
                    </a:lnTo>
                    <a:moveTo>
                      <a:pt x="0" y="1633"/>
                    </a:moveTo>
                    <a:lnTo>
                      <a:pt x="0" y="1633"/>
                    </a:lnTo>
                    <a:lnTo>
                      <a:pt x="0" y="1647"/>
                    </a:lnTo>
                    <a:moveTo>
                      <a:pt x="0" y="1667"/>
                    </a:moveTo>
                    <a:lnTo>
                      <a:pt x="0" y="1667"/>
                    </a:lnTo>
                    <a:lnTo>
                      <a:pt x="0" y="1680"/>
                    </a:lnTo>
                    <a:moveTo>
                      <a:pt x="0" y="1700"/>
                    </a:moveTo>
                    <a:lnTo>
                      <a:pt x="0" y="1700"/>
                    </a:lnTo>
                    <a:lnTo>
                      <a:pt x="0" y="1713"/>
                    </a:lnTo>
                    <a:moveTo>
                      <a:pt x="0" y="1733"/>
                    </a:moveTo>
                    <a:lnTo>
                      <a:pt x="0" y="1733"/>
                    </a:lnTo>
                    <a:lnTo>
                      <a:pt x="0" y="1747"/>
                    </a:lnTo>
                    <a:moveTo>
                      <a:pt x="0" y="1767"/>
                    </a:moveTo>
                    <a:lnTo>
                      <a:pt x="0" y="1767"/>
                    </a:lnTo>
                    <a:lnTo>
                      <a:pt x="0" y="1780"/>
                    </a:lnTo>
                    <a:moveTo>
                      <a:pt x="0" y="1800"/>
                    </a:moveTo>
                    <a:lnTo>
                      <a:pt x="0" y="1800"/>
                    </a:lnTo>
                    <a:lnTo>
                      <a:pt x="0" y="1813"/>
                    </a:lnTo>
                    <a:moveTo>
                      <a:pt x="0" y="1833"/>
                    </a:moveTo>
                    <a:lnTo>
                      <a:pt x="0" y="1833"/>
                    </a:lnTo>
                    <a:lnTo>
                      <a:pt x="0" y="1847"/>
                    </a:lnTo>
                    <a:moveTo>
                      <a:pt x="0" y="1867"/>
                    </a:moveTo>
                    <a:lnTo>
                      <a:pt x="0" y="1867"/>
                    </a:lnTo>
                    <a:lnTo>
                      <a:pt x="0" y="1880"/>
                    </a:lnTo>
                    <a:moveTo>
                      <a:pt x="0" y="1900"/>
                    </a:moveTo>
                    <a:lnTo>
                      <a:pt x="0" y="1900"/>
                    </a:lnTo>
                    <a:lnTo>
                      <a:pt x="0" y="1913"/>
                    </a:lnTo>
                    <a:moveTo>
                      <a:pt x="0" y="1933"/>
                    </a:moveTo>
                    <a:lnTo>
                      <a:pt x="0" y="1933"/>
                    </a:lnTo>
                    <a:lnTo>
                      <a:pt x="0" y="1947"/>
                    </a:lnTo>
                    <a:moveTo>
                      <a:pt x="12" y="1955"/>
                    </a:moveTo>
                    <a:lnTo>
                      <a:pt x="12" y="1955"/>
                    </a:lnTo>
                    <a:lnTo>
                      <a:pt x="25" y="1955"/>
                    </a:lnTo>
                    <a:moveTo>
                      <a:pt x="45" y="1955"/>
                    </a:moveTo>
                    <a:lnTo>
                      <a:pt x="45" y="1955"/>
                    </a:lnTo>
                    <a:lnTo>
                      <a:pt x="58" y="1955"/>
                    </a:lnTo>
                    <a:moveTo>
                      <a:pt x="78" y="1955"/>
                    </a:moveTo>
                    <a:lnTo>
                      <a:pt x="78" y="1955"/>
                    </a:lnTo>
                    <a:lnTo>
                      <a:pt x="92" y="1955"/>
                    </a:lnTo>
                    <a:moveTo>
                      <a:pt x="112" y="1955"/>
                    </a:moveTo>
                    <a:lnTo>
                      <a:pt x="112" y="1955"/>
                    </a:lnTo>
                    <a:lnTo>
                      <a:pt x="125" y="1955"/>
                    </a:lnTo>
                    <a:moveTo>
                      <a:pt x="145" y="1955"/>
                    </a:moveTo>
                    <a:lnTo>
                      <a:pt x="145" y="1955"/>
                    </a:lnTo>
                    <a:lnTo>
                      <a:pt x="158" y="1955"/>
                    </a:lnTo>
                    <a:moveTo>
                      <a:pt x="178" y="1955"/>
                    </a:moveTo>
                    <a:lnTo>
                      <a:pt x="178" y="1955"/>
                    </a:lnTo>
                    <a:lnTo>
                      <a:pt x="190" y="1955"/>
                    </a:lnTo>
                    <a:lnTo>
                      <a:pt x="190" y="1953"/>
                    </a:lnTo>
                    <a:moveTo>
                      <a:pt x="190" y="1933"/>
                    </a:moveTo>
                    <a:lnTo>
                      <a:pt x="190" y="1933"/>
                    </a:lnTo>
                    <a:lnTo>
                      <a:pt x="190" y="1920"/>
                    </a:lnTo>
                    <a:moveTo>
                      <a:pt x="190" y="1900"/>
                    </a:moveTo>
                    <a:lnTo>
                      <a:pt x="190" y="1900"/>
                    </a:lnTo>
                    <a:lnTo>
                      <a:pt x="190" y="1887"/>
                    </a:lnTo>
                    <a:moveTo>
                      <a:pt x="190" y="1867"/>
                    </a:moveTo>
                    <a:lnTo>
                      <a:pt x="190" y="1867"/>
                    </a:lnTo>
                    <a:lnTo>
                      <a:pt x="190" y="1853"/>
                    </a:lnTo>
                    <a:moveTo>
                      <a:pt x="190" y="1833"/>
                    </a:moveTo>
                    <a:lnTo>
                      <a:pt x="190" y="1833"/>
                    </a:lnTo>
                    <a:lnTo>
                      <a:pt x="190" y="1820"/>
                    </a:lnTo>
                    <a:moveTo>
                      <a:pt x="190" y="1800"/>
                    </a:moveTo>
                    <a:lnTo>
                      <a:pt x="190" y="1800"/>
                    </a:lnTo>
                    <a:lnTo>
                      <a:pt x="190" y="1787"/>
                    </a:lnTo>
                    <a:moveTo>
                      <a:pt x="190" y="1767"/>
                    </a:moveTo>
                    <a:lnTo>
                      <a:pt x="190" y="1767"/>
                    </a:lnTo>
                    <a:lnTo>
                      <a:pt x="190" y="1753"/>
                    </a:lnTo>
                    <a:moveTo>
                      <a:pt x="190" y="1733"/>
                    </a:moveTo>
                    <a:lnTo>
                      <a:pt x="190" y="1733"/>
                    </a:lnTo>
                    <a:lnTo>
                      <a:pt x="190" y="1720"/>
                    </a:lnTo>
                    <a:moveTo>
                      <a:pt x="190" y="1700"/>
                    </a:moveTo>
                    <a:lnTo>
                      <a:pt x="190" y="1700"/>
                    </a:lnTo>
                    <a:lnTo>
                      <a:pt x="190" y="1687"/>
                    </a:lnTo>
                    <a:moveTo>
                      <a:pt x="190" y="1667"/>
                    </a:moveTo>
                    <a:lnTo>
                      <a:pt x="190" y="1667"/>
                    </a:lnTo>
                    <a:lnTo>
                      <a:pt x="190" y="1653"/>
                    </a:lnTo>
                    <a:moveTo>
                      <a:pt x="190" y="1633"/>
                    </a:moveTo>
                    <a:lnTo>
                      <a:pt x="190" y="1633"/>
                    </a:lnTo>
                    <a:lnTo>
                      <a:pt x="190" y="1620"/>
                    </a:lnTo>
                    <a:moveTo>
                      <a:pt x="190" y="1600"/>
                    </a:moveTo>
                    <a:lnTo>
                      <a:pt x="190" y="1600"/>
                    </a:lnTo>
                    <a:lnTo>
                      <a:pt x="190" y="1587"/>
                    </a:lnTo>
                    <a:moveTo>
                      <a:pt x="190" y="1567"/>
                    </a:moveTo>
                    <a:lnTo>
                      <a:pt x="190" y="1567"/>
                    </a:lnTo>
                    <a:lnTo>
                      <a:pt x="190" y="1553"/>
                    </a:lnTo>
                    <a:moveTo>
                      <a:pt x="190" y="1533"/>
                    </a:moveTo>
                    <a:lnTo>
                      <a:pt x="190" y="1533"/>
                    </a:lnTo>
                    <a:lnTo>
                      <a:pt x="190" y="1520"/>
                    </a:lnTo>
                    <a:moveTo>
                      <a:pt x="190" y="1500"/>
                    </a:moveTo>
                    <a:lnTo>
                      <a:pt x="190" y="1500"/>
                    </a:lnTo>
                    <a:lnTo>
                      <a:pt x="190" y="1487"/>
                    </a:lnTo>
                    <a:moveTo>
                      <a:pt x="190" y="1467"/>
                    </a:moveTo>
                    <a:lnTo>
                      <a:pt x="190" y="1467"/>
                    </a:lnTo>
                    <a:lnTo>
                      <a:pt x="190" y="1453"/>
                    </a:lnTo>
                    <a:moveTo>
                      <a:pt x="190" y="1433"/>
                    </a:moveTo>
                    <a:lnTo>
                      <a:pt x="190" y="1433"/>
                    </a:lnTo>
                    <a:lnTo>
                      <a:pt x="190" y="1420"/>
                    </a:lnTo>
                    <a:moveTo>
                      <a:pt x="190" y="1400"/>
                    </a:moveTo>
                    <a:lnTo>
                      <a:pt x="190" y="1400"/>
                    </a:lnTo>
                    <a:lnTo>
                      <a:pt x="190" y="1387"/>
                    </a:lnTo>
                    <a:moveTo>
                      <a:pt x="190" y="1367"/>
                    </a:moveTo>
                    <a:lnTo>
                      <a:pt x="190" y="1367"/>
                    </a:lnTo>
                    <a:lnTo>
                      <a:pt x="190" y="1353"/>
                    </a:lnTo>
                    <a:moveTo>
                      <a:pt x="190" y="1333"/>
                    </a:moveTo>
                    <a:lnTo>
                      <a:pt x="190" y="1333"/>
                    </a:lnTo>
                    <a:lnTo>
                      <a:pt x="190" y="1320"/>
                    </a:lnTo>
                    <a:moveTo>
                      <a:pt x="190" y="1300"/>
                    </a:moveTo>
                    <a:lnTo>
                      <a:pt x="190" y="1300"/>
                    </a:lnTo>
                    <a:lnTo>
                      <a:pt x="190" y="1287"/>
                    </a:lnTo>
                    <a:moveTo>
                      <a:pt x="190" y="1267"/>
                    </a:moveTo>
                    <a:lnTo>
                      <a:pt x="190" y="1267"/>
                    </a:lnTo>
                    <a:lnTo>
                      <a:pt x="190" y="1253"/>
                    </a:lnTo>
                    <a:moveTo>
                      <a:pt x="190" y="1233"/>
                    </a:moveTo>
                    <a:lnTo>
                      <a:pt x="190" y="1233"/>
                    </a:lnTo>
                    <a:lnTo>
                      <a:pt x="190" y="1220"/>
                    </a:lnTo>
                    <a:moveTo>
                      <a:pt x="190" y="1200"/>
                    </a:moveTo>
                    <a:lnTo>
                      <a:pt x="190" y="1200"/>
                    </a:lnTo>
                    <a:lnTo>
                      <a:pt x="190" y="1187"/>
                    </a:lnTo>
                    <a:moveTo>
                      <a:pt x="190" y="1167"/>
                    </a:moveTo>
                    <a:lnTo>
                      <a:pt x="190" y="1167"/>
                    </a:lnTo>
                    <a:lnTo>
                      <a:pt x="190" y="1153"/>
                    </a:lnTo>
                    <a:moveTo>
                      <a:pt x="190" y="1133"/>
                    </a:moveTo>
                    <a:lnTo>
                      <a:pt x="190" y="1133"/>
                    </a:lnTo>
                    <a:lnTo>
                      <a:pt x="190" y="1120"/>
                    </a:lnTo>
                    <a:moveTo>
                      <a:pt x="190" y="1100"/>
                    </a:moveTo>
                    <a:lnTo>
                      <a:pt x="190" y="1100"/>
                    </a:lnTo>
                    <a:lnTo>
                      <a:pt x="190" y="1087"/>
                    </a:lnTo>
                    <a:moveTo>
                      <a:pt x="190" y="1067"/>
                    </a:moveTo>
                    <a:lnTo>
                      <a:pt x="190" y="1067"/>
                    </a:lnTo>
                    <a:lnTo>
                      <a:pt x="190" y="1053"/>
                    </a:lnTo>
                    <a:moveTo>
                      <a:pt x="190" y="1033"/>
                    </a:moveTo>
                    <a:lnTo>
                      <a:pt x="190" y="1033"/>
                    </a:lnTo>
                    <a:lnTo>
                      <a:pt x="190" y="1020"/>
                    </a:lnTo>
                    <a:moveTo>
                      <a:pt x="190" y="1000"/>
                    </a:moveTo>
                    <a:lnTo>
                      <a:pt x="190" y="1000"/>
                    </a:lnTo>
                    <a:lnTo>
                      <a:pt x="190" y="987"/>
                    </a:lnTo>
                    <a:moveTo>
                      <a:pt x="190" y="967"/>
                    </a:moveTo>
                    <a:lnTo>
                      <a:pt x="190" y="967"/>
                    </a:lnTo>
                    <a:lnTo>
                      <a:pt x="190" y="953"/>
                    </a:lnTo>
                    <a:moveTo>
                      <a:pt x="190" y="933"/>
                    </a:moveTo>
                    <a:lnTo>
                      <a:pt x="190" y="933"/>
                    </a:lnTo>
                    <a:lnTo>
                      <a:pt x="190" y="920"/>
                    </a:lnTo>
                    <a:moveTo>
                      <a:pt x="190" y="900"/>
                    </a:moveTo>
                    <a:lnTo>
                      <a:pt x="190" y="900"/>
                    </a:lnTo>
                    <a:lnTo>
                      <a:pt x="190" y="887"/>
                    </a:lnTo>
                    <a:moveTo>
                      <a:pt x="190" y="867"/>
                    </a:moveTo>
                    <a:lnTo>
                      <a:pt x="190" y="867"/>
                    </a:lnTo>
                    <a:lnTo>
                      <a:pt x="190" y="853"/>
                    </a:lnTo>
                    <a:moveTo>
                      <a:pt x="190" y="833"/>
                    </a:moveTo>
                    <a:lnTo>
                      <a:pt x="190" y="833"/>
                    </a:lnTo>
                    <a:lnTo>
                      <a:pt x="190" y="820"/>
                    </a:lnTo>
                    <a:moveTo>
                      <a:pt x="190" y="800"/>
                    </a:moveTo>
                    <a:lnTo>
                      <a:pt x="190" y="800"/>
                    </a:lnTo>
                    <a:lnTo>
                      <a:pt x="190" y="787"/>
                    </a:lnTo>
                    <a:moveTo>
                      <a:pt x="190" y="767"/>
                    </a:moveTo>
                    <a:lnTo>
                      <a:pt x="190" y="767"/>
                    </a:lnTo>
                    <a:lnTo>
                      <a:pt x="190" y="753"/>
                    </a:lnTo>
                    <a:moveTo>
                      <a:pt x="190" y="733"/>
                    </a:moveTo>
                    <a:lnTo>
                      <a:pt x="190" y="733"/>
                    </a:lnTo>
                    <a:lnTo>
                      <a:pt x="190" y="720"/>
                    </a:lnTo>
                    <a:moveTo>
                      <a:pt x="190" y="700"/>
                    </a:moveTo>
                    <a:lnTo>
                      <a:pt x="190" y="700"/>
                    </a:lnTo>
                    <a:lnTo>
                      <a:pt x="190" y="687"/>
                    </a:lnTo>
                    <a:moveTo>
                      <a:pt x="190" y="667"/>
                    </a:moveTo>
                    <a:lnTo>
                      <a:pt x="190" y="667"/>
                    </a:lnTo>
                    <a:lnTo>
                      <a:pt x="190" y="653"/>
                    </a:lnTo>
                    <a:moveTo>
                      <a:pt x="190" y="633"/>
                    </a:moveTo>
                    <a:lnTo>
                      <a:pt x="190" y="633"/>
                    </a:lnTo>
                    <a:lnTo>
                      <a:pt x="190" y="620"/>
                    </a:lnTo>
                    <a:moveTo>
                      <a:pt x="190" y="600"/>
                    </a:moveTo>
                    <a:lnTo>
                      <a:pt x="190" y="600"/>
                    </a:lnTo>
                    <a:lnTo>
                      <a:pt x="190" y="587"/>
                    </a:lnTo>
                    <a:moveTo>
                      <a:pt x="190" y="567"/>
                    </a:moveTo>
                    <a:lnTo>
                      <a:pt x="190" y="567"/>
                    </a:lnTo>
                    <a:lnTo>
                      <a:pt x="190" y="553"/>
                    </a:lnTo>
                    <a:moveTo>
                      <a:pt x="190" y="533"/>
                    </a:moveTo>
                    <a:lnTo>
                      <a:pt x="190" y="533"/>
                    </a:lnTo>
                    <a:lnTo>
                      <a:pt x="190" y="520"/>
                    </a:lnTo>
                    <a:moveTo>
                      <a:pt x="190" y="500"/>
                    </a:moveTo>
                    <a:lnTo>
                      <a:pt x="190" y="500"/>
                    </a:lnTo>
                    <a:lnTo>
                      <a:pt x="190" y="487"/>
                    </a:lnTo>
                    <a:moveTo>
                      <a:pt x="190" y="467"/>
                    </a:moveTo>
                    <a:lnTo>
                      <a:pt x="190" y="467"/>
                    </a:lnTo>
                    <a:lnTo>
                      <a:pt x="190" y="453"/>
                    </a:lnTo>
                    <a:moveTo>
                      <a:pt x="190" y="433"/>
                    </a:moveTo>
                    <a:lnTo>
                      <a:pt x="190" y="433"/>
                    </a:lnTo>
                    <a:lnTo>
                      <a:pt x="190" y="420"/>
                    </a:lnTo>
                    <a:moveTo>
                      <a:pt x="190" y="400"/>
                    </a:moveTo>
                    <a:lnTo>
                      <a:pt x="190" y="400"/>
                    </a:lnTo>
                    <a:lnTo>
                      <a:pt x="190" y="387"/>
                    </a:lnTo>
                    <a:moveTo>
                      <a:pt x="190" y="367"/>
                    </a:moveTo>
                    <a:lnTo>
                      <a:pt x="190" y="367"/>
                    </a:lnTo>
                    <a:lnTo>
                      <a:pt x="190" y="353"/>
                    </a:lnTo>
                    <a:moveTo>
                      <a:pt x="190" y="333"/>
                    </a:moveTo>
                    <a:lnTo>
                      <a:pt x="190" y="333"/>
                    </a:lnTo>
                    <a:lnTo>
                      <a:pt x="190" y="320"/>
                    </a:lnTo>
                    <a:moveTo>
                      <a:pt x="190" y="300"/>
                    </a:moveTo>
                    <a:lnTo>
                      <a:pt x="190" y="300"/>
                    </a:lnTo>
                    <a:lnTo>
                      <a:pt x="190" y="287"/>
                    </a:lnTo>
                    <a:moveTo>
                      <a:pt x="190" y="267"/>
                    </a:moveTo>
                    <a:lnTo>
                      <a:pt x="190" y="267"/>
                    </a:lnTo>
                    <a:lnTo>
                      <a:pt x="190" y="253"/>
                    </a:lnTo>
                    <a:moveTo>
                      <a:pt x="190" y="233"/>
                    </a:moveTo>
                    <a:lnTo>
                      <a:pt x="190" y="233"/>
                    </a:lnTo>
                    <a:lnTo>
                      <a:pt x="190" y="220"/>
                    </a:lnTo>
                    <a:moveTo>
                      <a:pt x="190" y="200"/>
                    </a:moveTo>
                    <a:lnTo>
                      <a:pt x="190" y="200"/>
                    </a:lnTo>
                    <a:lnTo>
                      <a:pt x="190" y="187"/>
                    </a:lnTo>
                    <a:moveTo>
                      <a:pt x="190" y="167"/>
                    </a:moveTo>
                    <a:lnTo>
                      <a:pt x="190" y="167"/>
                    </a:lnTo>
                    <a:lnTo>
                      <a:pt x="190" y="153"/>
                    </a:lnTo>
                    <a:moveTo>
                      <a:pt x="190" y="133"/>
                    </a:moveTo>
                    <a:lnTo>
                      <a:pt x="190" y="133"/>
                    </a:lnTo>
                    <a:lnTo>
                      <a:pt x="190" y="120"/>
                    </a:lnTo>
                    <a:moveTo>
                      <a:pt x="190" y="100"/>
                    </a:moveTo>
                    <a:lnTo>
                      <a:pt x="190" y="100"/>
                    </a:lnTo>
                    <a:lnTo>
                      <a:pt x="190" y="87"/>
                    </a:lnTo>
                    <a:moveTo>
                      <a:pt x="190" y="67"/>
                    </a:moveTo>
                    <a:lnTo>
                      <a:pt x="190" y="67"/>
                    </a:lnTo>
                    <a:lnTo>
                      <a:pt x="190" y="53"/>
                    </a:lnTo>
                    <a:moveTo>
                      <a:pt x="190" y="33"/>
                    </a:moveTo>
                    <a:lnTo>
                      <a:pt x="190" y="33"/>
                    </a:lnTo>
                    <a:lnTo>
                      <a:pt x="190" y="20"/>
                    </a:lnTo>
                    <a:moveTo>
                      <a:pt x="190" y="0"/>
                    </a:moveTo>
                    <a:lnTo>
                      <a:pt x="190" y="0"/>
                    </a:lnTo>
                    <a:lnTo>
                      <a:pt x="177" y="0"/>
                    </a:lnTo>
                    <a:moveTo>
                      <a:pt x="157" y="0"/>
                    </a:moveTo>
                    <a:lnTo>
                      <a:pt x="157" y="0"/>
                    </a:lnTo>
                    <a:lnTo>
                      <a:pt x="144" y="0"/>
                    </a:lnTo>
                    <a:moveTo>
                      <a:pt x="124" y="0"/>
                    </a:moveTo>
                    <a:lnTo>
                      <a:pt x="124" y="0"/>
                    </a:lnTo>
                    <a:lnTo>
                      <a:pt x="110" y="0"/>
                    </a:lnTo>
                    <a:moveTo>
                      <a:pt x="90" y="0"/>
                    </a:moveTo>
                    <a:lnTo>
                      <a:pt x="90" y="0"/>
                    </a:lnTo>
                    <a:lnTo>
                      <a:pt x="77" y="0"/>
                    </a:lnTo>
                    <a:moveTo>
                      <a:pt x="57" y="0"/>
                    </a:moveTo>
                    <a:lnTo>
                      <a:pt x="57" y="0"/>
                    </a:lnTo>
                    <a:lnTo>
                      <a:pt x="44" y="0"/>
                    </a:lnTo>
                    <a:moveTo>
                      <a:pt x="24" y="0"/>
                    </a:moveTo>
                    <a:lnTo>
                      <a:pt x="24" y="0"/>
                    </a:lnTo>
                    <a:lnTo>
                      <a:pt x="10"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Freeform 191"/>
              <p:cNvSpPr>
                <a:spLocks/>
              </p:cNvSpPr>
              <p:nvPr/>
            </p:nvSpPr>
            <p:spPr bwMode="auto">
              <a:xfrm>
                <a:off x="4263" y="1679"/>
                <a:ext cx="56" cy="1343"/>
              </a:xfrm>
              <a:custGeom>
                <a:avLst/>
                <a:gdLst>
                  <a:gd name="T0" fmla="*/ 0 w 191"/>
                  <a:gd name="T1" fmla="*/ 0 h 4627"/>
                  <a:gd name="T2" fmla="*/ 0 w 191"/>
                  <a:gd name="T3" fmla="*/ 0 h 4627"/>
                  <a:gd name="T4" fmla="*/ 0 w 191"/>
                  <a:gd name="T5" fmla="*/ 4627 h 4627"/>
                  <a:gd name="T6" fmla="*/ 191 w 191"/>
                  <a:gd name="T7" fmla="*/ 4627 h 4627"/>
                  <a:gd name="T8" fmla="*/ 191 w 191"/>
                  <a:gd name="T9" fmla="*/ 0 h 4627"/>
                  <a:gd name="T10" fmla="*/ 0 w 191"/>
                  <a:gd name="T11" fmla="*/ 0 h 4627"/>
                </a:gdLst>
                <a:ahLst/>
                <a:cxnLst>
                  <a:cxn ang="0">
                    <a:pos x="T0" y="T1"/>
                  </a:cxn>
                  <a:cxn ang="0">
                    <a:pos x="T2" y="T3"/>
                  </a:cxn>
                  <a:cxn ang="0">
                    <a:pos x="T4" y="T5"/>
                  </a:cxn>
                  <a:cxn ang="0">
                    <a:pos x="T6" y="T7"/>
                  </a:cxn>
                  <a:cxn ang="0">
                    <a:pos x="T8" y="T9"/>
                  </a:cxn>
                  <a:cxn ang="0">
                    <a:pos x="T10" y="T11"/>
                  </a:cxn>
                </a:cxnLst>
                <a:rect l="0" t="0" r="r" b="b"/>
                <a:pathLst>
                  <a:path w="191" h="4627">
                    <a:moveTo>
                      <a:pt x="0" y="0"/>
                    </a:moveTo>
                    <a:lnTo>
                      <a:pt x="0" y="0"/>
                    </a:lnTo>
                    <a:lnTo>
                      <a:pt x="0" y="4627"/>
                    </a:lnTo>
                    <a:lnTo>
                      <a:pt x="191" y="4627"/>
                    </a:lnTo>
                    <a:lnTo>
                      <a:pt x="191"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192"/>
              <p:cNvSpPr>
                <a:spLocks noEditPoints="1"/>
              </p:cNvSpPr>
              <p:nvPr/>
            </p:nvSpPr>
            <p:spPr bwMode="auto">
              <a:xfrm>
                <a:off x="4263" y="1679"/>
                <a:ext cx="56" cy="1343"/>
              </a:xfrm>
              <a:custGeom>
                <a:avLst/>
                <a:gdLst>
                  <a:gd name="T0" fmla="*/ 0 w 191"/>
                  <a:gd name="T1" fmla="*/ 133 h 4627"/>
                  <a:gd name="T2" fmla="*/ 0 w 191"/>
                  <a:gd name="T3" fmla="*/ 300 h 4627"/>
                  <a:gd name="T4" fmla="*/ 0 w 191"/>
                  <a:gd name="T5" fmla="*/ 447 h 4627"/>
                  <a:gd name="T6" fmla="*/ 0 w 191"/>
                  <a:gd name="T7" fmla="*/ 600 h 4627"/>
                  <a:gd name="T8" fmla="*/ 0 w 191"/>
                  <a:gd name="T9" fmla="*/ 767 h 4627"/>
                  <a:gd name="T10" fmla="*/ 0 w 191"/>
                  <a:gd name="T11" fmla="*/ 913 h 4627"/>
                  <a:gd name="T12" fmla="*/ 0 w 191"/>
                  <a:gd name="T13" fmla="*/ 1067 h 4627"/>
                  <a:gd name="T14" fmla="*/ 0 w 191"/>
                  <a:gd name="T15" fmla="*/ 1233 h 4627"/>
                  <a:gd name="T16" fmla="*/ 0 w 191"/>
                  <a:gd name="T17" fmla="*/ 1380 h 4627"/>
                  <a:gd name="T18" fmla="*/ 0 w 191"/>
                  <a:gd name="T19" fmla="*/ 1533 h 4627"/>
                  <a:gd name="T20" fmla="*/ 0 w 191"/>
                  <a:gd name="T21" fmla="*/ 1700 h 4627"/>
                  <a:gd name="T22" fmla="*/ 0 w 191"/>
                  <a:gd name="T23" fmla="*/ 1847 h 4627"/>
                  <a:gd name="T24" fmla="*/ 0 w 191"/>
                  <a:gd name="T25" fmla="*/ 2000 h 4627"/>
                  <a:gd name="T26" fmla="*/ 0 w 191"/>
                  <a:gd name="T27" fmla="*/ 2167 h 4627"/>
                  <a:gd name="T28" fmla="*/ 0 w 191"/>
                  <a:gd name="T29" fmla="*/ 2313 h 4627"/>
                  <a:gd name="T30" fmla="*/ 0 w 191"/>
                  <a:gd name="T31" fmla="*/ 2467 h 4627"/>
                  <a:gd name="T32" fmla="*/ 0 w 191"/>
                  <a:gd name="T33" fmla="*/ 2633 h 4627"/>
                  <a:gd name="T34" fmla="*/ 0 w 191"/>
                  <a:gd name="T35" fmla="*/ 2780 h 4627"/>
                  <a:gd name="T36" fmla="*/ 0 w 191"/>
                  <a:gd name="T37" fmla="*/ 2933 h 4627"/>
                  <a:gd name="T38" fmla="*/ 0 w 191"/>
                  <a:gd name="T39" fmla="*/ 3100 h 4627"/>
                  <a:gd name="T40" fmla="*/ 0 w 191"/>
                  <a:gd name="T41" fmla="*/ 3247 h 4627"/>
                  <a:gd name="T42" fmla="*/ 0 w 191"/>
                  <a:gd name="T43" fmla="*/ 3400 h 4627"/>
                  <a:gd name="T44" fmla="*/ 0 w 191"/>
                  <a:gd name="T45" fmla="*/ 3567 h 4627"/>
                  <a:gd name="T46" fmla="*/ 0 w 191"/>
                  <a:gd name="T47" fmla="*/ 3713 h 4627"/>
                  <a:gd name="T48" fmla="*/ 0 w 191"/>
                  <a:gd name="T49" fmla="*/ 3867 h 4627"/>
                  <a:gd name="T50" fmla="*/ 0 w 191"/>
                  <a:gd name="T51" fmla="*/ 4033 h 4627"/>
                  <a:gd name="T52" fmla="*/ 0 w 191"/>
                  <a:gd name="T53" fmla="*/ 4180 h 4627"/>
                  <a:gd name="T54" fmla="*/ 0 w 191"/>
                  <a:gd name="T55" fmla="*/ 4333 h 4627"/>
                  <a:gd name="T56" fmla="*/ 0 w 191"/>
                  <a:gd name="T57" fmla="*/ 4500 h 4627"/>
                  <a:gd name="T58" fmla="*/ 20 w 191"/>
                  <a:gd name="T59" fmla="*/ 4627 h 4627"/>
                  <a:gd name="T60" fmla="*/ 173 w 191"/>
                  <a:gd name="T61" fmla="*/ 4627 h 4627"/>
                  <a:gd name="T62" fmla="*/ 191 w 191"/>
                  <a:gd name="T63" fmla="*/ 4477 h 4627"/>
                  <a:gd name="T64" fmla="*/ 191 w 191"/>
                  <a:gd name="T65" fmla="*/ 4331 h 4627"/>
                  <a:gd name="T66" fmla="*/ 191 w 191"/>
                  <a:gd name="T67" fmla="*/ 4177 h 4627"/>
                  <a:gd name="T68" fmla="*/ 191 w 191"/>
                  <a:gd name="T69" fmla="*/ 4011 h 4627"/>
                  <a:gd name="T70" fmla="*/ 191 w 191"/>
                  <a:gd name="T71" fmla="*/ 3864 h 4627"/>
                  <a:gd name="T72" fmla="*/ 191 w 191"/>
                  <a:gd name="T73" fmla="*/ 3711 h 4627"/>
                  <a:gd name="T74" fmla="*/ 191 w 191"/>
                  <a:gd name="T75" fmla="*/ 3544 h 4627"/>
                  <a:gd name="T76" fmla="*/ 191 w 191"/>
                  <a:gd name="T77" fmla="*/ 3397 h 4627"/>
                  <a:gd name="T78" fmla="*/ 191 w 191"/>
                  <a:gd name="T79" fmla="*/ 3244 h 4627"/>
                  <a:gd name="T80" fmla="*/ 191 w 191"/>
                  <a:gd name="T81" fmla="*/ 3077 h 4627"/>
                  <a:gd name="T82" fmla="*/ 191 w 191"/>
                  <a:gd name="T83" fmla="*/ 2931 h 4627"/>
                  <a:gd name="T84" fmla="*/ 191 w 191"/>
                  <a:gd name="T85" fmla="*/ 2777 h 4627"/>
                  <a:gd name="T86" fmla="*/ 191 w 191"/>
                  <a:gd name="T87" fmla="*/ 2611 h 4627"/>
                  <a:gd name="T88" fmla="*/ 191 w 191"/>
                  <a:gd name="T89" fmla="*/ 2464 h 4627"/>
                  <a:gd name="T90" fmla="*/ 191 w 191"/>
                  <a:gd name="T91" fmla="*/ 2311 h 4627"/>
                  <a:gd name="T92" fmla="*/ 191 w 191"/>
                  <a:gd name="T93" fmla="*/ 2144 h 4627"/>
                  <a:gd name="T94" fmla="*/ 191 w 191"/>
                  <a:gd name="T95" fmla="*/ 1997 h 4627"/>
                  <a:gd name="T96" fmla="*/ 191 w 191"/>
                  <a:gd name="T97" fmla="*/ 1844 h 4627"/>
                  <a:gd name="T98" fmla="*/ 191 w 191"/>
                  <a:gd name="T99" fmla="*/ 1677 h 4627"/>
                  <a:gd name="T100" fmla="*/ 191 w 191"/>
                  <a:gd name="T101" fmla="*/ 1531 h 4627"/>
                  <a:gd name="T102" fmla="*/ 191 w 191"/>
                  <a:gd name="T103" fmla="*/ 1377 h 4627"/>
                  <a:gd name="T104" fmla="*/ 191 w 191"/>
                  <a:gd name="T105" fmla="*/ 1211 h 4627"/>
                  <a:gd name="T106" fmla="*/ 191 w 191"/>
                  <a:gd name="T107" fmla="*/ 1064 h 4627"/>
                  <a:gd name="T108" fmla="*/ 191 w 191"/>
                  <a:gd name="T109" fmla="*/ 911 h 4627"/>
                  <a:gd name="T110" fmla="*/ 191 w 191"/>
                  <a:gd name="T111" fmla="*/ 744 h 4627"/>
                  <a:gd name="T112" fmla="*/ 191 w 191"/>
                  <a:gd name="T113" fmla="*/ 597 h 4627"/>
                  <a:gd name="T114" fmla="*/ 191 w 191"/>
                  <a:gd name="T115" fmla="*/ 444 h 4627"/>
                  <a:gd name="T116" fmla="*/ 191 w 191"/>
                  <a:gd name="T117" fmla="*/ 277 h 4627"/>
                  <a:gd name="T118" fmla="*/ 191 w 191"/>
                  <a:gd name="T119" fmla="*/ 131 h 4627"/>
                  <a:gd name="T120" fmla="*/ 168 w 191"/>
                  <a:gd name="T121" fmla="*/ 0 h 4627"/>
                  <a:gd name="T122" fmla="*/ 21 w 191"/>
                  <a:gd name="T123" fmla="*/ 0 h 4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 h="4627">
                    <a:moveTo>
                      <a:pt x="0" y="0"/>
                    </a:moveTo>
                    <a:lnTo>
                      <a:pt x="0" y="0"/>
                    </a:lnTo>
                    <a:lnTo>
                      <a:pt x="0" y="13"/>
                    </a:lnTo>
                    <a:moveTo>
                      <a:pt x="0" y="33"/>
                    </a:moveTo>
                    <a:lnTo>
                      <a:pt x="0" y="33"/>
                    </a:lnTo>
                    <a:lnTo>
                      <a:pt x="0" y="47"/>
                    </a:lnTo>
                    <a:moveTo>
                      <a:pt x="0" y="67"/>
                    </a:moveTo>
                    <a:lnTo>
                      <a:pt x="0" y="67"/>
                    </a:lnTo>
                    <a:lnTo>
                      <a:pt x="0" y="80"/>
                    </a:lnTo>
                    <a:moveTo>
                      <a:pt x="0" y="100"/>
                    </a:moveTo>
                    <a:lnTo>
                      <a:pt x="0" y="100"/>
                    </a:lnTo>
                    <a:lnTo>
                      <a:pt x="0" y="113"/>
                    </a:lnTo>
                    <a:moveTo>
                      <a:pt x="0" y="133"/>
                    </a:moveTo>
                    <a:lnTo>
                      <a:pt x="0" y="133"/>
                    </a:lnTo>
                    <a:lnTo>
                      <a:pt x="0" y="147"/>
                    </a:lnTo>
                    <a:moveTo>
                      <a:pt x="0" y="167"/>
                    </a:moveTo>
                    <a:lnTo>
                      <a:pt x="0" y="167"/>
                    </a:lnTo>
                    <a:lnTo>
                      <a:pt x="0" y="180"/>
                    </a:lnTo>
                    <a:moveTo>
                      <a:pt x="0" y="200"/>
                    </a:moveTo>
                    <a:lnTo>
                      <a:pt x="0" y="200"/>
                    </a:lnTo>
                    <a:lnTo>
                      <a:pt x="0" y="213"/>
                    </a:lnTo>
                    <a:moveTo>
                      <a:pt x="0" y="233"/>
                    </a:moveTo>
                    <a:lnTo>
                      <a:pt x="0" y="233"/>
                    </a:lnTo>
                    <a:lnTo>
                      <a:pt x="0" y="247"/>
                    </a:lnTo>
                    <a:moveTo>
                      <a:pt x="0" y="267"/>
                    </a:moveTo>
                    <a:lnTo>
                      <a:pt x="0" y="267"/>
                    </a:lnTo>
                    <a:lnTo>
                      <a:pt x="0" y="280"/>
                    </a:lnTo>
                    <a:moveTo>
                      <a:pt x="0" y="300"/>
                    </a:moveTo>
                    <a:lnTo>
                      <a:pt x="0" y="300"/>
                    </a:lnTo>
                    <a:lnTo>
                      <a:pt x="0" y="313"/>
                    </a:lnTo>
                    <a:moveTo>
                      <a:pt x="0" y="333"/>
                    </a:moveTo>
                    <a:lnTo>
                      <a:pt x="0" y="333"/>
                    </a:lnTo>
                    <a:lnTo>
                      <a:pt x="0" y="347"/>
                    </a:lnTo>
                    <a:moveTo>
                      <a:pt x="0" y="367"/>
                    </a:moveTo>
                    <a:lnTo>
                      <a:pt x="0" y="367"/>
                    </a:lnTo>
                    <a:lnTo>
                      <a:pt x="0" y="380"/>
                    </a:lnTo>
                    <a:moveTo>
                      <a:pt x="0" y="400"/>
                    </a:moveTo>
                    <a:lnTo>
                      <a:pt x="0" y="400"/>
                    </a:lnTo>
                    <a:lnTo>
                      <a:pt x="0" y="413"/>
                    </a:lnTo>
                    <a:moveTo>
                      <a:pt x="0" y="433"/>
                    </a:moveTo>
                    <a:lnTo>
                      <a:pt x="0" y="433"/>
                    </a:lnTo>
                    <a:lnTo>
                      <a:pt x="0" y="447"/>
                    </a:lnTo>
                    <a:moveTo>
                      <a:pt x="0" y="467"/>
                    </a:moveTo>
                    <a:lnTo>
                      <a:pt x="0" y="467"/>
                    </a:lnTo>
                    <a:lnTo>
                      <a:pt x="0" y="480"/>
                    </a:lnTo>
                    <a:moveTo>
                      <a:pt x="0" y="500"/>
                    </a:moveTo>
                    <a:lnTo>
                      <a:pt x="0" y="500"/>
                    </a:lnTo>
                    <a:lnTo>
                      <a:pt x="0" y="513"/>
                    </a:lnTo>
                    <a:moveTo>
                      <a:pt x="0" y="533"/>
                    </a:moveTo>
                    <a:lnTo>
                      <a:pt x="0" y="533"/>
                    </a:lnTo>
                    <a:lnTo>
                      <a:pt x="0" y="547"/>
                    </a:lnTo>
                    <a:moveTo>
                      <a:pt x="0" y="567"/>
                    </a:moveTo>
                    <a:lnTo>
                      <a:pt x="0" y="567"/>
                    </a:lnTo>
                    <a:lnTo>
                      <a:pt x="0" y="580"/>
                    </a:lnTo>
                    <a:moveTo>
                      <a:pt x="0" y="600"/>
                    </a:moveTo>
                    <a:lnTo>
                      <a:pt x="0" y="600"/>
                    </a:lnTo>
                    <a:lnTo>
                      <a:pt x="0" y="613"/>
                    </a:lnTo>
                    <a:moveTo>
                      <a:pt x="0" y="633"/>
                    </a:moveTo>
                    <a:lnTo>
                      <a:pt x="0" y="633"/>
                    </a:lnTo>
                    <a:lnTo>
                      <a:pt x="0" y="647"/>
                    </a:lnTo>
                    <a:moveTo>
                      <a:pt x="0" y="667"/>
                    </a:moveTo>
                    <a:lnTo>
                      <a:pt x="0" y="667"/>
                    </a:lnTo>
                    <a:lnTo>
                      <a:pt x="0" y="680"/>
                    </a:lnTo>
                    <a:moveTo>
                      <a:pt x="0" y="700"/>
                    </a:moveTo>
                    <a:lnTo>
                      <a:pt x="0" y="700"/>
                    </a:lnTo>
                    <a:lnTo>
                      <a:pt x="0" y="713"/>
                    </a:lnTo>
                    <a:moveTo>
                      <a:pt x="0" y="733"/>
                    </a:moveTo>
                    <a:lnTo>
                      <a:pt x="0" y="733"/>
                    </a:lnTo>
                    <a:lnTo>
                      <a:pt x="0" y="747"/>
                    </a:lnTo>
                    <a:moveTo>
                      <a:pt x="0" y="767"/>
                    </a:moveTo>
                    <a:lnTo>
                      <a:pt x="0" y="767"/>
                    </a:lnTo>
                    <a:lnTo>
                      <a:pt x="0" y="780"/>
                    </a:lnTo>
                    <a:moveTo>
                      <a:pt x="0" y="800"/>
                    </a:moveTo>
                    <a:lnTo>
                      <a:pt x="0" y="800"/>
                    </a:lnTo>
                    <a:lnTo>
                      <a:pt x="0" y="813"/>
                    </a:lnTo>
                    <a:moveTo>
                      <a:pt x="0" y="833"/>
                    </a:moveTo>
                    <a:lnTo>
                      <a:pt x="0" y="833"/>
                    </a:lnTo>
                    <a:lnTo>
                      <a:pt x="0" y="847"/>
                    </a:lnTo>
                    <a:moveTo>
                      <a:pt x="0" y="867"/>
                    </a:moveTo>
                    <a:lnTo>
                      <a:pt x="0" y="867"/>
                    </a:lnTo>
                    <a:lnTo>
                      <a:pt x="0" y="880"/>
                    </a:lnTo>
                    <a:moveTo>
                      <a:pt x="0" y="900"/>
                    </a:moveTo>
                    <a:lnTo>
                      <a:pt x="0" y="900"/>
                    </a:lnTo>
                    <a:lnTo>
                      <a:pt x="0" y="913"/>
                    </a:lnTo>
                    <a:moveTo>
                      <a:pt x="0" y="933"/>
                    </a:moveTo>
                    <a:lnTo>
                      <a:pt x="0" y="933"/>
                    </a:lnTo>
                    <a:lnTo>
                      <a:pt x="0" y="947"/>
                    </a:lnTo>
                    <a:moveTo>
                      <a:pt x="0" y="967"/>
                    </a:moveTo>
                    <a:lnTo>
                      <a:pt x="0" y="967"/>
                    </a:lnTo>
                    <a:lnTo>
                      <a:pt x="0" y="980"/>
                    </a:lnTo>
                    <a:moveTo>
                      <a:pt x="0" y="1000"/>
                    </a:moveTo>
                    <a:lnTo>
                      <a:pt x="0" y="1000"/>
                    </a:lnTo>
                    <a:lnTo>
                      <a:pt x="0" y="1013"/>
                    </a:lnTo>
                    <a:moveTo>
                      <a:pt x="0" y="1033"/>
                    </a:moveTo>
                    <a:lnTo>
                      <a:pt x="0" y="1033"/>
                    </a:lnTo>
                    <a:lnTo>
                      <a:pt x="0" y="1047"/>
                    </a:lnTo>
                    <a:moveTo>
                      <a:pt x="0" y="1067"/>
                    </a:moveTo>
                    <a:lnTo>
                      <a:pt x="0" y="1067"/>
                    </a:lnTo>
                    <a:lnTo>
                      <a:pt x="0" y="1080"/>
                    </a:lnTo>
                    <a:moveTo>
                      <a:pt x="0" y="1100"/>
                    </a:moveTo>
                    <a:lnTo>
                      <a:pt x="0" y="1100"/>
                    </a:lnTo>
                    <a:lnTo>
                      <a:pt x="0" y="1113"/>
                    </a:lnTo>
                    <a:moveTo>
                      <a:pt x="0" y="1133"/>
                    </a:moveTo>
                    <a:lnTo>
                      <a:pt x="0" y="1133"/>
                    </a:lnTo>
                    <a:lnTo>
                      <a:pt x="0" y="1147"/>
                    </a:lnTo>
                    <a:moveTo>
                      <a:pt x="0" y="1167"/>
                    </a:moveTo>
                    <a:lnTo>
                      <a:pt x="0" y="1167"/>
                    </a:lnTo>
                    <a:lnTo>
                      <a:pt x="0" y="1180"/>
                    </a:lnTo>
                    <a:moveTo>
                      <a:pt x="0" y="1200"/>
                    </a:moveTo>
                    <a:lnTo>
                      <a:pt x="0" y="1200"/>
                    </a:lnTo>
                    <a:lnTo>
                      <a:pt x="0" y="1213"/>
                    </a:lnTo>
                    <a:moveTo>
                      <a:pt x="0" y="1233"/>
                    </a:moveTo>
                    <a:lnTo>
                      <a:pt x="0" y="1233"/>
                    </a:lnTo>
                    <a:lnTo>
                      <a:pt x="0" y="1247"/>
                    </a:lnTo>
                    <a:moveTo>
                      <a:pt x="0" y="1267"/>
                    </a:moveTo>
                    <a:lnTo>
                      <a:pt x="0" y="1267"/>
                    </a:lnTo>
                    <a:lnTo>
                      <a:pt x="0" y="1280"/>
                    </a:lnTo>
                    <a:moveTo>
                      <a:pt x="0" y="1300"/>
                    </a:moveTo>
                    <a:lnTo>
                      <a:pt x="0" y="1300"/>
                    </a:lnTo>
                    <a:lnTo>
                      <a:pt x="0" y="1313"/>
                    </a:lnTo>
                    <a:moveTo>
                      <a:pt x="0" y="1333"/>
                    </a:moveTo>
                    <a:lnTo>
                      <a:pt x="0" y="1333"/>
                    </a:lnTo>
                    <a:lnTo>
                      <a:pt x="0" y="1347"/>
                    </a:lnTo>
                    <a:moveTo>
                      <a:pt x="0" y="1367"/>
                    </a:moveTo>
                    <a:lnTo>
                      <a:pt x="0" y="1367"/>
                    </a:lnTo>
                    <a:lnTo>
                      <a:pt x="0" y="1380"/>
                    </a:lnTo>
                    <a:moveTo>
                      <a:pt x="0" y="1400"/>
                    </a:moveTo>
                    <a:lnTo>
                      <a:pt x="0" y="1400"/>
                    </a:lnTo>
                    <a:lnTo>
                      <a:pt x="0" y="1413"/>
                    </a:lnTo>
                    <a:moveTo>
                      <a:pt x="0" y="1433"/>
                    </a:moveTo>
                    <a:lnTo>
                      <a:pt x="0" y="1433"/>
                    </a:lnTo>
                    <a:lnTo>
                      <a:pt x="0" y="1447"/>
                    </a:lnTo>
                    <a:moveTo>
                      <a:pt x="0" y="1467"/>
                    </a:moveTo>
                    <a:lnTo>
                      <a:pt x="0" y="1467"/>
                    </a:lnTo>
                    <a:lnTo>
                      <a:pt x="0" y="1480"/>
                    </a:lnTo>
                    <a:moveTo>
                      <a:pt x="0" y="1500"/>
                    </a:moveTo>
                    <a:lnTo>
                      <a:pt x="0" y="1500"/>
                    </a:lnTo>
                    <a:lnTo>
                      <a:pt x="0" y="1513"/>
                    </a:lnTo>
                    <a:moveTo>
                      <a:pt x="0" y="1533"/>
                    </a:moveTo>
                    <a:lnTo>
                      <a:pt x="0" y="1533"/>
                    </a:lnTo>
                    <a:lnTo>
                      <a:pt x="0" y="1547"/>
                    </a:lnTo>
                    <a:moveTo>
                      <a:pt x="0" y="1567"/>
                    </a:moveTo>
                    <a:lnTo>
                      <a:pt x="0" y="1567"/>
                    </a:lnTo>
                    <a:lnTo>
                      <a:pt x="0" y="1580"/>
                    </a:lnTo>
                    <a:moveTo>
                      <a:pt x="0" y="1600"/>
                    </a:moveTo>
                    <a:lnTo>
                      <a:pt x="0" y="1600"/>
                    </a:lnTo>
                    <a:lnTo>
                      <a:pt x="0" y="1613"/>
                    </a:lnTo>
                    <a:moveTo>
                      <a:pt x="0" y="1633"/>
                    </a:moveTo>
                    <a:lnTo>
                      <a:pt x="0" y="1633"/>
                    </a:lnTo>
                    <a:lnTo>
                      <a:pt x="0" y="1647"/>
                    </a:lnTo>
                    <a:moveTo>
                      <a:pt x="0" y="1667"/>
                    </a:moveTo>
                    <a:lnTo>
                      <a:pt x="0" y="1667"/>
                    </a:lnTo>
                    <a:lnTo>
                      <a:pt x="0" y="1680"/>
                    </a:lnTo>
                    <a:moveTo>
                      <a:pt x="0" y="1700"/>
                    </a:moveTo>
                    <a:lnTo>
                      <a:pt x="0" y="1700"/>
                    </a:lnTo>
                    <a:lnTo>
                      <a:pt x="0" y="1713"/>
                    </a:lnTo>
                    <a:moveTo>
                      <a:pt x="0" y="1733"/>
                    </a:moveTo>
                    <a:lnTo>
                      <a:pt x="0" y="1733"/>
                    </a:lnTo>
                    <a:lnTo>
                      <a:pt x="0" y="1747"/>
                    </a:lnTo>
                    <a:moveTo>
                      <a:pt x="0" y="1767"/>
                    </a:moveTo>
                    <a:lnTo>
                      <a:pt x="0" y="1767"/>
                    </a:lnTo>
                    <a:lnTo>
                      <a:pt x="0" y="1780"/>
                    </a:lnTo>
                    <a:moveTo>
                      <a:pt x="0" y="1800"/>
                    </a:moveTo>
                    <a:lnTo>
                      <a:pt x="0" y="1800"/>
                    </a:lnTo>
                    <a:lnTo>
                      <a:pt x="0" y="1813"/>
                    </a:lnTo>
                    <a:moveTo>
                      <a:pt x="0" y="1833"/>
                    </a:moveTo>
                    <a:lnTo>
                      <a:pt x="0" y="1833"/>
                    </a:lnTo>
                    <a:lnTo>
                      <a:pt x="0" y="1847"/>
                    </a:lnTo>
                    <a:moveTo>
                      <a:pt x="0" y="1867"/>
                    </a:moveTo>
                    <a:lnTo>
                      <a:pt x="0" y="1867"/>
                    </a:lnTo>
                    <a:lnTo>
                      <a:pt x="0" y="1880"/>
                    </a:lnTo>
                    <a:moveTo>
                      <a:pt x="0" y="1900"/>
                    </a:moveTo>
                    <a:lnTo>
                      <a:pt x="0" y="1900"/>
                    </a:lnTo>
                    <a:lnTo>
                      <a:pt x="0" y="1913"/>
                    </a:lnTo>
                    <a:moveTo>
                      <a:pt x="0" y="1933"/>
                    </a:moveTo>
                    <a:lnTo>
                      <a:pt x="0" y="1933"/>
                    </a:lnTo>
                    <a:lnTo>
                      <a:pt x="0" y="1947"/>
                    </a:lnTo>
                    <a:moveTo>
                      <a:pt x="0" y="1967"/>
                    </a:moveTo>
                    <a:lnTo>
                      <a:pt x="0" y="1967"/>
                    </a:lnTo>
                    <a:lnTo>
                      <a:pt x="0" y="1980"/>
                    </a:lnTo>
                    <a:moveTo>
                      <a:pt x="0" y="2000"/>
                    </a:moveTo>
                    <a:lnTo>
                      <a:pt x="0" y="2000"/>
                    </a:lnTo>
                    <a:lnTo>
                      <a:pt x="0" y="2013"/>
                    </a:lnTo>
                    <a:moveTo>
                      <a:pt x="0" y="2033"/>
                    </a:moveTo>
                    <a:lnTo>
                      <a:pt x="0" y="2033"/>
                    </a:lnTo>
                    <a:lnTo>
                      <a:pt x="0" y="2047"/>
                    </a:lnTo>
                    <a:moveTo>
                      <a:pt x="0" y="2067"/>
                    </a:moveTo>
                    <a:lnTo>
                      <a:pt x="0" y="2067"/>
                    </a:lnTo>
                    <a:lnTo>
                      <a:pt x="0" y="2080"/>
                    </a:lnTo>
                    <a:moveTo>
                      <a:pt x="0" y="2100"/>
                    </a:moveTo>
                    <a:lnTo>
                      <a:pt x="0" y="2100"/>
                    </a:lnTo>
                    <a:lnTo>
                      <a:pt x="0" y="2113"/>
                    </a:lnTo>
                    <a:moveTo>
                      <a:pt x="0" y="2133"/>
                    </a:moveTo>
                    <a:lnTo>
                      <a:pt x="0" y="2133"/>
                    </a:lnTo>
                    <a:lnTo>
                      <a:pt x="0" y="2147"/>
                    </a:lnTo>
                    <a:moveTo>
                      <a:pt x="0" y="2167"/>
                    </a:moveTo>
                    <a:lnTo>
                      <a:pt x="0" y="2167"/>
                    </a:lnTo>
                    <a:lnTo>
                      <a:pt x="0" y="2180"/>
                    </a:lnTo>
                    <a:moveTo>
                      <a:pt x="0" y="2200"/>
                    </a:moveTo>
                    <a:lnTo>
                      <a:pt x="0" y="2200"/>
                    </a:lnTo>
                    <a:lnTo>
                      <a:pt x="0" y="2213"/>
                    </a:lnTo>
                    <a:moveTo>
                      <a:pt x="0" y="2233"/>
                    </a:moveTo>
                    <a:lnTo>
                      <a:pt x="0" y="2233"/>
                    </a:lnTo>
                    <a:lnTo>
                      <a:pt x="0" y="2247"/>
                    </a:lnTo>
                    <a:moveTo>
                      <a:pt x="0" y="2267"/>
                    </a:moveTo>
                    <a:lnTo>
                      <a:pt x="0" y="2267"/>
                    </a:lnTo>
                    <a:lnTo>
                      <a:pt x="0" y="2280"/>
                    </a:lnTo>
                    <a:moveTo>
                      <a:pt x="0" y="2300"/>
                    </a:moveTo>
                    <a:lnTo>
                      <a:pt x="0" y="2300"/>
                    </a:lnTo>
                    <a:lnTo>
                      <a:pt x="0" y="2313"/>
                    </a:lnTo>
                    <a:moveTo>
                      <a:pt x="0" y="2333"/>
                    </a:moveTo>
                    <a:lnTo>
                      <a:pt x="0" y="2333"/>
                    </a:lnTo>
                    <a:lnTo>
                      <a:pt x="0" y="2347"/>
                    </a:lnTo>
                    <a:moveTo>
                      <a:pt x="0" y="2367"/>
                    </a:moveTo>
                    <a:lnTo>
                      <a:pt x="0" y="2367"/>
                    </a:lnTo>
                    <a:lnTo>
                      <a:pt x="0" y="2380"/>
                    </a:lnTo>
                    <a:moveTo>
                      <a:pt x="0" y="2400"/>
                    </a:moveTo>
                    <a:lnTo>
                      <a:pt x="0" y="2400"/>
                    </a:lnTo>
                    <a:lnTo>
                      <a:pt x="0" y="2413"/>
                    </a:lnTo>
                    <a:moveTo>
                      <a:pt x="0" y="2433"/>
                    </a:moveTo>
                    <a:lnTo>
                      <a:pt x="0" y="2433"/>
                    </a:lnTo>
                    <a:lnTo>
                      <a:pt x="0" y="2447"/>
                    </a:lnTo>
                    <a:moveTo>
                      <a:pt x="0" y="2467"/>
                    </a:moveTo>
                    <a:lnTo>
                      <a:pt x="0" y="2467"/>
                    </a:lnTo>
                    <a:lnTo>
                      <a:pt x="0" y="2480"/>
                    </a:lnTo>
                    <a:moveTo>
                      <a:pt x="0" y="2500"/>
                    </a:moveTo>
                    <a:lnTo>
                      <a:pt x="0" y="2500"/>
                    </a:lnTo>
                    <a:lnTo>
                      <a:pt x="0" y="2513"/>
                    </a:lnTo>
                    <a:moveTo>
                      <a:pt x="0" y="2533"/>
                    </a:moveTo>
                    <a:lnTo>
                      <a:pt x="0" y="2533"/>
                    </a:lnTo>
                    <a:lnTo>
                      <a:pt x="0" y="2547"/>
                    </a:lnTo>
                    <a:moveTo>
                      <a:pt x="0" y="2567"/>
                    </a:moveTo>
                    <a:lnTo>
                      <a:pt x="0" y="2567"/>
                    </a:lnTo>
                    <a:lnTo>
                      <a:pt x="0" y="2580"/>
                    </a:lnTo>
                    <a:moveTo>
                      <a:pt x="0" y="2600"/>
                    </a:moveTo>
                    <a:lnTo>
                      <a:pt x="0" y="2600"/>
                    </a:lnTo>
                    <a:lnTo>
                      <a:pt x="0" y="2613"/>
                    </a:lnTo>
                    <a:moveTo>
                      <a:pt x="0" y="2633"/>
                    </a:moveTo>
                    <a:lnTo>
                      <a:pt x="0" y="2633"/>
                    </a:lnTo>
                    <a:lnTo>
                      <a:pt x="0" y="2647"/>
                    </a:lnTo>
                    <a:moveTo>
                      <a:pt x="0" y="2667"/>
                    </a:moveTo>
                    <a:lnTo>
                      <a:pt x="0" y="2667"/>
                    </a:lnTo>
                    <a:lnTo>
                      <a:pt x="0" y="2680"/>
                    </a:lnTo>
                    <a:moveTo>
                      <a:pt x="0" y="2700"/>
                    </a:moveTo>
                    <a:lnTo>
                      <a:pt x="0" y="2700"/>
                    </a:lnTo>
                    <a:lnTo>
                      <a:pt x="0" y="2713"/>
                    </a:lnTo>
                    <a:moveTo>
                      <a:pt x="0" y="2733"/>
                    </a:moveTo>
                    <a:lnTo>
                      <a:pt x="0" y="2733"/>
                    </a:lnTo>
                    <a:lnTo>
                      <a:pt x="0" y="2747"/>
                    </a:lnTo>
                    <a:moveTo>
                      <a:pt x="0" y="2767"/>
                    </a:moveTo>
                    <a:lnTo>
                      <a:pt x="0" y="2767"/>
                    </a:lnTo>
                    <a:lnTo>
                      <a:pt x="0" y="2780"/>
                    </a:lnTo>
                    <a:moveTo>
                      <a:pt x="0" y="2800"/>
                    </a:moveTo>
                    <a:lnTo>
                      <a:pt x="0" y="2800"/>
                    </a:lnTo>
                    <a:lnTo>
                      <a:pt x="0" y="2813"/>
                    </a:lnTo>
                    <a:moveTo>
                      <a:pt x="0" y="2833"/>
                    </a:moveTo>
                    <a:lnTo>
                      <a:pt x="0" y="2833"/>
                    </a:lnTo>
                    <a:lnTo>
                      <a:pt x="0" y="2847"/>
                    </a:lnTo>
                    <a:moveTo>
                      <a:pt x="0" y="2867"/>
                    </a:moveTo>
                    <a:lnTo>
                      <a:pt x="0" y="2867"/>
                    </a:lnTo>
                    <a:lnTo>
                      <a:pt x="0" y="2880"/>
                    </a:lnTo>
                    <a:moveTo>
                      <a:pt x="0" y="2900"/>
                    </a:moveTo>
                    <a:lnTo>
                      <a:pt x="0" y="2900"/>
                    </a:lnTo>
                    <a:lnTo>
                      <a:pt x="0" y="2913"/>
                    </a:lnTo>
                    <a:moveTo>
                      <a:pt x="0" y="2933"/>
                    </a:moveTo>
                    <a:lnTo>
                      <a:pt x="0" y="2933"/>
                    </a:lnTo>
                    <a:lnTo>
                      <a:pt x="0" y="2947"/>
                    </a:lnTo>
                    <a:moveTo>
                      <a:pt x="0" y="2967"/>
                    </a:moveTo>
                    <a:lnTo>
                      <a:pt x="0" y="2967"/>
                    </a:lnTo>
                    <a:lnTo>
                      <a:pt x="0" y="2980"/>
                    </a:lnTo>
                    <a:moveTo>
                      <a:pt x="0" y="3000"/>
                    </a:moveTo>
                    <a:lnTo>
                      <a:pt x="0" y="3000"/>
                    </a:lnTo>
                    <a:lnTo>
                      <a:pt x="0" y="3013"/>
                    </a:lnTo>
                    <a:moveTo>
                      <a:pt x="0" y="3033"/>
                    </a:moveTo>
                    <a:lnTo>
                      <a:pt x="0" y="3033"/>
                    </a:lnTo>
                    <a:lnTo>
                      <a:pt x="0" y="3047"/>
                    </a:lnTo>
                    <a:moveTo>
                      <a:pt x="0" y="3067"/>
                    </a:moveTo>
                    <a:lnTo>
                      <a:pt x="0" y="3067"/>
                    </a:lnTo>
                    <a:lnTo>
                      <a:pt x="0" y="3080"/>
                    </a:lnTo>
                    <a:moveTo>
                      <a:pt x="0" y="3100"/>
                    </a:moveTo>
                    <a:lnTo>
                      <a:pt x="0" y="3100"/>
                    </a:lnTo>
                    <a:lnTo>
                      <a:pt x="0" y="3113"/>
                    </a:lnTo>
                    <a:moveTo>
                      <a:pt x="0" y="3133"/>
                    </a:moveTo>
                    <a:lnTo>
                      <a:pt x="0" y="3133"/>
                    </a:lnTo>
                    <a:lnTo>
                      <a:pt x="0" y="3147"/>
                    </a:lnTo>
                    <a:moveTo>
                      <a:pt x="0" y="3167"/>
                    </a:moveTo>
                    <a:lnTo>
                      <a:pt x="0" y="3167"/>
                    </a:lnTo>
                    <a:lnTo>
                      <a:pt x="0" y="3180"/>
                    </a:lnTo>
                    <a:moveTo>
                      <a:pt x="0" y="3200"/>
                    </a:moveTo>
                    <a:lnTo>
                      <a:pt x="0" y="3200"/>
                    </a:lnTo>
                    <a:lnTo>
                      <a:pt x="0" y="3213"/>
                    </a:lnTo>
                    <a:moveTo>
                      <a:pt x="0" y="3233"/>
                    </a:moveTo>
                    <a:lnTo>
                      <a:pt x="0" y="3233"/>
                    </a:lnTo>
                    <a:lnTo>
                      <a:pt x="0" y="3247"/>
                    </a:lnTo>
                    <a:moveTo>
                      <a:pt x="0" y="3267"/>
                    </a:moveTo>
                    <a:lnTo>
                      <a:pt x="0" y="3267"/>
                    </a:lnTo>
                    <a:lnTo>
                      <a:pt x="0" y="3280"/>
                    </a:lnTo>
                    <a:moveTo>
                      <a:pt x="0" y="3300"/>
                    </a:moveTo>
                    <a:lnTo>
                      <a:pt x="0" y="3300"/>
                    </a:lnTo>
                    <a:lnTo>
                      <a:pt x="0" y="3313"/>
                    </a:lnTo>
                    <a:moveTo>
                      <a:pt x="0" y="3333"/>
                    </a:moveTo>
                    <a:lnTo>
                      <a:pt x="0" y="3333"/>
                    </a:lnTo>
                    <a:lnTo>
                      <a:pt x="0" y="3347"/>
                    </a:lnTo>
                    <a:moveTo>
                      <a:pt x="0" y="3367"/>
                    </a:moveTo>
                    <a:lnTo>
                      <a:pt x="0" y="3367"/>
                    </a:lnTo>
                    <a:lnTo>
                      <a:pt x="0" y="3380"/>
                    </a:lnTo>
                    <a:moveTo>
                      <a:pt x="0" y="3400"/>
                    </a:moveTo>
                    <a:lnTo>
                      <a:pt x="0" y="3400"/>
                    </a:lnTo>
                    <a:lnTo>
                      <a:pt x="0" y="3413"/>
                    </a:lnTo>
                    <a:moveTo>
                      <a:pt x="0" y="3433"/>
                    </a:moveTo>
                    <a:lnTo>
                      <a:pt x="0" y="3433"/>
                    </a:lnTo>
                    <a:lnTo>
                      <a:pt x="0" y="3447"/>
                    </a:lnTo>
                    <a:moveTo>
                      <a:pt x="0" y="3467"/>
                    </a:moveTo>
                    <a:lnTo>
                      <a:pt x="0" y="3467"/>
                    </a:lnTo>
                    <a:lnTo>
                      <a:pt x="0" y="3480"/>
                    </a:lnTo>
                    <a:moveTo>
                      <a:pt x="0" y="3500"/>
                    </a:moveTo>
                    <a:lnTo>
                      <a:pt x="0" y="3500"/>
                    </a:lnTo>
                    <a:lnTo>
                      <a:pt x="0" y="3513"/>
                    </a:lnTo>
                    <a:moveTo>
                      <a:pt x="0" y="3533"/>
                    </a:moveTo>
                    <a:lnTo>
                      <a:pt x="0" y="3533"/>
                    </a:lnTo>
                    <a:lnTo>
                      <a:pt x="0" y="3547"/>
                    </a:lnTo>
                    <a:moveTo>
                      <a:pt x="0" y="3567"/>
                    </a:moveTo>
                    <a:lnTo>
                      <a:pt x="0" y="3567"/>
                    </a:lnTo>
                    <a:lnTo>
                      <a:pt x="0" y="3580"/>
                    </a:lnTo>
                    <a:moveTo>
                      <a:pt x="0" y="3600"/>
                    </a:moveTo>
                    <a:lnTo>
                      <a:pt x="0" y="3600"/>
                    </a:lnTo>
                    <a:lnTo>
                      <a:pt x="0" y="3613"/>
                    </a:lnTo>
                    <a:moveTo>
                      <a:pt x="0" y="3633"/>
                    </a:moveTo>
                    <a:lnTo>
                      <a:pt x="0" y="3633"/>
                    </a:lnTo>
                    <a:lnTo>
                      <a:pt x="0" y="3647"/>
                    </a:lnTo>
                    <a:moveTo>
                      <a:pt x="0" y="3667"/>
                    </a:moveTo>
                    <a:lnTo>
                      <a:pt x="0" y="3667"/>
                    </a:lnTo>
                    <a:lnTo>
                      <a:pt x="0" y="3680"/>
                    </a:lnTo>
                    <a:moveTo>
                      <a:pt x="0" y="3700"/>
                    </a:moveTo>
                    <a:lnTo>
                      <a:pt x="0" y="3700"/>
                    </a:lnTo>
                    <a:lnTo>
                      <a:pt x="0" y="3713"/>
                    </a:lnTo>
                    <a:moveTo>
                      <a:pt x="0" y="3733"/>
                    </a:moveTo>
                    <a:lnTo>
                      <a:pt x="0" y="3733"/>
                    </a:lnTo>
                    <a:lnTo>
                      <a:pt x="0" y="3747"/>
                    </a:lnTo>
                    <a:moveTo>
                      <a:pt x="0" y="3767"/>
                    </a:moveTo>
                    <a:lnTo>
                      <a:pt x="0" y="3767"/>
                    </a:lnTo>
                    <a:lnTo>
                      <a:pt x="0" y="3780"/>
                    </a:lnTo>
                    <a:moveTo>
                      <a:pt x="0" y="3800"/>
                    </a:moveTo>
                    <a:lnTo>
                      <a:pt x="0" y="3800"/>
                    </a:lnTo>
                    <a:lnTo>
                      <a:pt x="0" y="3813"/>
                    </a:lnTo>
                    <a:moveTo>
                      <a:pt x="0" y="3833"/>
                    </a:moveTo>
                    <a:lnTo>
                      <a:pt x="0" y="3833"/>
                    </a:lnTo>
                    <a:lnTo>
                      <a:pt x="0" y="3847"/>
                    </a:lnTo>
                    <a:moveTo>
                      <a:pt x="0" y="3867"/>
                    </a:moveTo>
                    <a:lnTo>
                      <a:pt x="0" y="3867"/>
                    </a:lnTo>
                    <a:lnTo>
                      <a:pt x="0" y="3880"/>
                    </a:lnTo>
                    <a:moveTo>
                      <a:pt x="0" y="3900"/>
                    </a:moveTo>
                    <a:lnTo>
                      <a:pt x="0" y="3900"/>
                    </a:lnTo>
                    <a:lnTo>
                      <a:pt x="0" y="3913"/>
                    </a:lnTo>
                    <a:moveTo>
                      <a:pt x="0" y="3933"/>
                    </a:moveTo>
                    <a:lnTo>
                      <a:pt x="0" y="3933"/>
                    </a:lnTo>
                    <a:lnTo>
                      <a:pt x="0" y="3947"/>
                    </a:lnTo>
                    <a:moveTo>
                      <a:pt x="0" y="3967"/>
                    </a:moveTo>
                    <a:lnTo>
                      <a:pt x="0" y="3967"/>
                    </a:lnTo>
                    <a:lnTo>
                      <a:pt x="0" y="3980"/>
                    </a:lnTo>
                    <a:moveTo>
                      <a:pt x="0" y="4000"/>
                    </a:moveTo>
                    <a:lnTo>
                      <a:pt x="0" y="4000"/>
                    </a:lnTo>
                    <a:lnTo>
                      <a:pt x="0" y="4013"/>
                    </a:lnTo>
                    <a:moveTo>
                      <a:pt x="0" y="4033"/>
                    </a:moveTo>
                    <a:lnTo>
                      <a:pt x="0" y="4033"/>
                    </a:lnTo>
                    <a:lnTo>
                      <a:pt x="0" y="4047"/>
                    </a:lnTo>
                    <a:moveTo>
                      <a:pt x="0" y="4067"/>
                    </a:moveTo>
                    <a:lnTo>
                      <a:pt x="0" y="4067"/>
                    </a:lnTo>
                    <a:lnTo>
                      <a:pt x="0" y="4080"/>
                    </a:lnTo>
                    <a:moveTo>
                      <a:pt x="0" y="4100"/>
                    </a:moveTo>
                    <a:lnTo>
                      <a:pt x="0" y="4100"/>
                    </a:lnTo>
                    <a:lnTo>
                      <a:pt x="0" y="4113"/>
                    </a:lnTo>
                    <a:moveTo>
                      <a:pt x="0" y="4133"/>
                    </a:moveTo>
                    <a:lnTo>
                      <a:pt x="0" y="4133"/>
                    </a:lnTo>
                    <a:lnTo>
                      <a:pt x="0" y="4147"/>
                    </a:lnTo>
                    <a:moveTo>
                      <a:pt x="0" y="4167"/>
                    </a:moveTo>
                    <a:lnTo>
                      <a:pt x="0" y="4167"/>
                    </a:lnTo>
                    <a:lnTo>
                      <a:pt x="0" y="4180"/>
                    </a:lnTo>
                    <a:moveTo>
                      <a:pt x="0" y="4200"/>
                    </a:moveTo>
                    <a:lnTo>
                      <a:pt x="0" y="4200"/>
                    </a:lnTo>
                    <a:lnTo>
                      <a:pt x="0" y="4213"/>
                    </a:lnTo>
                    <a:moveTo>
                      <a:pt x="0" y="4233"/>
                    </a:moveTo>
                    <a:lnTo>
                      <a:pt x="0" y="4233"/>
                    </a:lnTo>
                    <a:lnTo>
                      <a:pt x="0" y="4247"/>
                    </a:lnTo>
                    <a:moveTo>
                      <a:pt x="0" y="4267"/>
                    </a:moveTo>
                    <a:lnTo>
                      <a:pt x="0" y="4267"/>
                    </a:lnTo>
                    <a:lnTo>
                      <a:pt x="0" y="4280"/>
                    </a:lnTo>
                    <a:moveTo>
                      <a:pt x="0" y="4300"/>
                    </a:moveTo>
                    <a:lnTo>
                      <a:pt x="0" y="4300"/>
                    </a:lnTo>
                    <a:lnTo>
                      <a:pt x="0" y="4313"/>
                    </a:lnTo>
                    <a:moveTo>
                      <a:pt x="0" y="4333"/>
                    </a:moveTo>
                    <a:lnTo>
                      <a:pt x="0" y="4333"/>
                    </a:lnTo>
                    <a:lnTo>
                      <a:pt x="0" y="4347"/>
                    </a:lnTo>
                    <a:moveTo>
                      <a:pt x="0" y="4367"/>
                    </a:moveTo>
                    <a:lnTo>
                      <a:pt x="0" y="4367"/>
                    </a:lnTo>
                    <a:lnTo>
                      <a:pt x="0" y="4380"/>
                    </a:lnTo>
                    <a:moveTo>
                      <a:pt x="0" y="4400"/>
                    </a:moveTo>
                    <a:lnTo>
                      <a:pt x="0" y="4400"/>
                    </a:lnTo>
                    <a:lnTo>
                      <a:pt x="0" y="4413"/>
                    </a:lnTo>
                    <a:moveTo>
                      <a:pt x="0" y="4433"/>
                    </a:moveTo>
                    <a:lnTo>
                      <a:pt x="0" y="4433"/>
                    </a:lnTo>
                    <a:lnTo>
                      <a:pt x="0" y="4447"/>
                    </a:lnTo>
                    <a:moveTo>
                      <a:pt x="0" y="4467"/>
                    </a:moveTo>
                    <a:lnTo>
                      <a:pt x="0" y="4467"/>
                    </a:lnTo>
                    <a:lnTo>
                      <a:pt x="0" y="4480"/>
                    </a:lnTo>
                    <a:moveTo>
                      <a:pt x="0" y="4500"/>
                    </a:moveTo>
                    <a:lnTo>
                      <a:pt x="0" y="4500"/>
                    </a:lnTo>
                    <a:lnTo>
                      <a:pt x="0" y="4513"/>
                    </a:lnTo>
                    <a:moveTo>
                      <a:pt x="0" y="4533"/>
                    </a:moveTo>
                    <a:lnTo>
                      <a:pt x="0" y="4533"/>
                    </a:lnTo>
                    <a:lnTo>
                      <a:pt x="0" y="4547"/>
                    </a:lnTo>
                    <a:moveTo>
                      <a:pt x="0" y="4567"/>
                    </a:moveTo>
                    <a:lnTo>
                      <a:pt x="0" y="4567"/>
                    </a:lnTo>
                    <a:lnTo>
                      <a:pt x="0" y="4580"/>
                    </a:lnTo>
                    <a:moveTo>
                      <a:pt x="0" y="4600"/>
                    </a:moveTo>
                    <a:lnTo>
                      <a:pt x="0" y="4600"/>
                    </a:lnTo>
                    <a:lnTo>
                      <a:pt x="0" y="4613"/>
                    </a:lnTo>
                    <a:moveTo>
                      <a:pt x="7" y="4627"/>
                    </a:moveTo>
                    <a:lnTo>
                      <a:pt x="7" y="4627"/>
                    </a:lnTo>
                    <a:lnTo>
                      <a:pt x="20" y="4627"/>
                    </a:lnTo>
                    <a:moveTo>
                      <a:pt x="40" y="4627"/>
                    </a:moveTo>
                    <a:lnTo>
                      <a:pt x="40" y="4627"/>
                    </a:lnTo>
                    <a:lnTo>
                      <a:pt x="53" y="4627"/>
                    </a:lnTo>
                    <a:moveTo>
                      <a:pt x="73" y="4627"/>
                    </a:moveTo>
                    <a:lnTo>
                      <a:pt x="73" y="4627"/>
                    </a:lnTo>
                    <a:lnTo>
                      <a:pt x="87" y="4627"/>
                    </a:lnTo>
                    <a:moveTo>
                      <a:pt x="107" y="4627"/>
                    </a:moveTo>
                    <a:lnTo>
                      <a:pt x="107" y="4627"/>
                    </a:lnTo>
                    <a:lnTo>
                      <a:pt x="120" y="4627"/>
                    </a:lnTo>
                    <a:moveTo>
                      <a:pt x="140" y="4627"/>
                    </a:moveTo>
                    <a:lnTo>
                      <a:pt x="140" y="4627"/>
                    </a:lnTo>
                    <a:lnTo>
                      <a:pt x="153" y="4627"/>
                    </a:lnTo>
                    <a:moveTo>
                      <a:pt x="173" y="4627"/>
                    </a:moveTo>
                    <a:lnTo>
                      <a:pt x="173" y="4627"/>
                    </a:lnTo>
                    <a:lnTo>
                      <a:pt x="187" y="4627"/>
                    </a:lnTo>
                    <a:moveTo>
                      <a:pt x="191" y="4611"/>
                    </a:moveTo>
                    <a:lnTo>
                      <a:pt x="191" y="4611"/>
                    </a:lnTo>
                    <a:lnTo>
                      <a:pt x="191" y="4597"/>
                    </a:lnTo>
                    <a:moveTo>
                      <a:pt x="191" y="4577"/>
                    </a:moveTo>
                    <a:lnTo>
                      <a:pt x="191" y="4577"/>
                    </a:lnTo>
                    <a:lnTo>
                      <a:pt x="191" y="4564"/>
                    </a:lnTo>
                    <a:moveTo>
                      <a:pt x="191" y="4544"/>
                    </a:moveTo>
                    <a:lnTo>
                      <a:pt x="191" y="4544"/>
                    </a:lnTo>
                    <a:lnTo>
                      <a:pt x="191" y="4531"/>
                    </a:lnTo>
                    <a:moveTo>
                      <a:pt x="191" y="4511"/>
                    </a:moveTo>
                    <a:lnTo>
                      <a:pt x="191" y="4511"/>
                    </a:lnTo>
                    <a:lnTo>
                      <a:pt x="191" y="4497"/>
                    </a:lnTo>
                    <a:moveTo>
                      <a:pt x="191" y="4477"/>
                    </a:moveTo>
                    <a:lnTo>
                      <a:pt x="191" y="4477"/>
                    </a:lnTo>
                    <a:lnTo>
                      <a:pt x="191" y="4464"/>
                    </a:lnTo>
                    <a:moveTo>
                      <a:pt x="191" y="4444"/>
                    </a:moveTo>
                    <a:lnTo>
                      <a:pt x="191" y="4444"/>
                    </a:lnTo>
                    <a:lnTo>
                      <a:pt x="191" y="4431"/>
                    </a:lnTo>
                    <a:moveTo>
                      <a:pt x="191" y="4411"/>
                    </a:moveTo>
                    <a:lnTo>
                      <a:pt x="191" y="4411"/>
                    </a:lnTo>
                    <a:lnTo>
                      <a:pt x="191" y="4397"/>
                    </a:lnTo>
                    <a:moveTo>
                      <a:pt x="191" y="4377"/>
                    </a:moveTo>
                    <a:lnTo>
                      <a:pt x="191" y="4377"/>
                    </a:lnTo>
                    <a:lnTo>
                      <a:pt x="191" y="4364"/>
                    </a:lnTo>
                    <a:moveTo>
                      <a:pt x="191" y="4344"/>
                    </a:moveTo>
                    <a:lnTo>
                      <a:pt x="191" y="4344"/>
                    </a:lnTo>
                    <a:lnTo>
                      <a:pt x="191" y="4331"/>
                    </a:lnTo>
                    <a:moveTo>
                      <a:pt x="191" y="4311"/>
                    </a:moveTo>
                    <a:lnTo>
                      <a:pt x="191" y="4311"/>
                    </a:lnTo>
                    <a:lnTo>
                      <a:pt x="191" y="4297"/>
                    </a:lnTo>
                    <a:moveTo>
                      <a:pt x="191" y="4277"/>
                    </a:moveTo>
                    <a:lnTo>
                      <a:pt x="191" y="4277"/>
                    </a:lnTo>
                    <a:lnTo>
                      <a:pt x="191" y="4264"/>
                    </a:lnTo>
                    <a:moveTo>
                      <a:pt x="191" y="4244"/>
                    </a:moveTo>
                    <a:lnTo>
                      <a:pt x="191" y="4244"/>
                    </a:lnTo>
                    <a:lnTo>
                      <a:pt x="191" y="4231"/>
                    </a:lnTo>
                    <a:moveTo>
                      <a:pt x="191" y="4211"/>
                    </a:moveTo>
                    <a:lnTo>
                      <a:pt x="191" y="4211"/>
                    </a:lnTo>
                    <a:lnTo>
                      <a:pt x="191" y="4197"/>
                    </a:lnTo>
                    <a:moveTo>
                      <a:pt x="191" y="4177"/>
                    </a:moveTo>
                    <a:lnTo>
                      <a:pt x="191" y="4177"/>
                    </a:lnTo>
                    <a:lnTo>
                      <a:pt x="191" y="4164"/>
                    </a:lnTo>
                    <a:moveTo>
                      <a:pt x="191" y="4144"/>
                    </a:moveTo>
                    <a:lnTo>
                      <a:pt x="191" y="4144"/>
                    </a:lnTo>
                    <a:lnTo>
                      <a:pt x="191" y="4131"/>
                    </a:lnTo>
                    <a:moveTo>
                      <a:pt x="191" y="4111"/>
                    </a:moveTo>
                    <a:lnTo>
                      <a:pt x="191" y="4111"/>
                    </a:lnTo>
                    <a:lnTo>
                      <a:pt x="191" y="4097"/>
                    </a:lnTo>
                    <a:moveTo>
                      <a:pt x="191" y="4077"/>
                    </a:moveTo>
                    <a:lnTo>
                      <a:pt x="191" y="4077"/>
                    </a:lnTo>
                    <a:lnTo>
                      <a:pt x="191" y="4064"/>
                    </a:lnTo>
                    <a:moveTo>
                      <a:pt x="191" y="4044"/>
                    </a:moveTo>
                    <a:lnTo>
                      <a:pt x="191" y="4044"/>
                    </a:lnTo>
                    <a:lnTo>
                      <a:pt x="191" y="4031"/>
                    </a:lnTo>
                    <a:moveTo>
                      <a:pt x="191" y="4011"/>
                    </a:moveTo>
                    <a:lnTo>
                      <a:pt x="191" y="4011"/>
                    </a:lnTo>
                    <a:lnTo>
                      <a:pt x="191" y="3997"/>
                    </a:lnTo>
                    <a:moveTo>
                      <a:pt x="191" y="3977"/>
                    </a:moveTo>
                    <a:lnTo>
                      <a:pt x="191" y="3977"/>
                    </a:lnTo>
                    <a:lnTo>
                      <a:pt x="191" y="3964"/>
                    </a:lnTo>
                    <a:moveTo>
                      <a:pt x="191" y="3944"/>
                    </a:moveTo>
                    <a:lnTo>
                      <a:pt x="191" y="3944"/>
                    </a:lnTo>
                    <a:lnTo>
                      <a:pt x="191" y="3931"/>
                    </a:lnTo>
                    <a:moveTo>
                      <a:pt x="191" y="3911"/>
                    </a:moveTo>
                    <a:lnTo>
                      <a:pt x="191" y="3911"/>
                    </a:lnTo>
                    <a:lnTo>
                      <a:pt x="191" y="3897"/>
                    </a:lnTo>
                    <a:moveTo>
                      <a:pt x="191" y="3877"/>
                    </a:moveTo>
                    <a:lnTo>
                      <a:pt x="191" y="3877"/>
                    </a:lnTo>
                    <a:lnTo>
                      <a:pt x="191" y="3864"/>
                    </a:lnTo>
                    <a:moveTo>
                      <a:pt x="191" y="3844"/>
                    </a:moveTo>
                    <a:lnTo>
                      <a:pt x="191" y="3844"/>
                    </a:lnTo>
                    <a:lnTo>
                      <a:pt x="191" y="3831"/>
                    </a:lnTo>
                    <a:moveTo>
                      <a:pt x="191" y="3811"/>
                    </a:moveTo>
                    <a:lnTo>
                      <a:pt x="191" y="3811"/>
                    </a:lnTo>
                    <a:lnTo>
                      <a:pt x="191" y="3797"/>
                    </a:lnTo>
                    <a:moveTo>
                      <a:pt x="191" y="3777"/>
                    </a:moveTo>
                    <a:lnTo>
                      <a:pt x="191" y="3777"/>
                    </a:lnTo>
                    <a:lnTo>
                      <a:pt x="191" y="3764"/>
                    </a:lnTo>
                    <a:moveTo>
                      <a:pt x="191" y="3744"/>
                    </a:moveTo>
                    <a:lnTo>
                      <a:pt x="191" y="3744"/>
                    </a:lnTo>
                    <a:lnTo>
                      <a:pt x="191" y="3731"/>
                    </a:lnTo>
                    <a:moveTo>
                      <a:pt x="191" y="3711"/>
                    </a:moveTo>
                    <a:lnTo>
                      <a:pt x="191" y="3711"/>
                    </a:lnTo>
                    <a:lnTo>
                      <a:pt x="191" y="3697"/>
                    </a:lnTo>
                    <a:moveTo>
                      <a:pt x="191" y="3677"/>
                    </a:moveTo>
                    <a:lnTo>
                      <a:pt x="191" y="3677"/>
                    </a:lnTo>
                    <a:lnTo>
                      <a:pt x="191" y="3664"/>
                    </a:lnTo>
                    <a:moveTo>
                      <a:pt x="191" y="3644"/>
                    </a:moveTo>
                    <a:lnTo>
                      <a:pt x="191" y="3644"/>
                    </a:lnTo>
                    <a:lnTo>
                      <a:pt x="191" y="3631"/>
                    </a:lnTo>
                    <a:moveTo>
                      <a:pt x="191" y="3611"/>
                    </a:moveTo>
                    <a:lnTo>
                      <a:pt x="191" y="3611"/>
                    </a:lnTo>
                    <a:lnTo>
                      <a:pt x="191" y="3597"/>
                    </a:lnTo>
                    <a:moveTo>
                      <a:pt x="191" y="3577"/>
                    </a:moveTo>
                    <a:lnTo>
                      <a:pt x="191" y="3577"/>
                    </a:lnTo>
                    <a:lnTo>
                      <a:pt x="191" y="3564"/>
                    </a:lnTo>
                    <a:moveTo>
                      <a:pt x="191" y="3544"/>
                    </a:moveTo>
                    <a:lnTo>
                      <a:pt x="191" y="3544"/>
                    </a:lnTo>
                    <a:lnTo>
                      <a:pt x="191" y="3531"/>
                    </a:lnTo>
                    <a:moveTo>
                      <a:pt x="191" y="3511"/>
                    </a:moveTo>
                    <a:lnTo>
                      <a:pt x="191" y="3511"/>
                    </a:lnTo>
                    <a:lnTo>
                      <a:pt x="191" y="3497"/>
                    </a:lnTo>
                    <a:moveTo>
                      <a:pt x="191" y="3477"/>
                    </a:moveTo>
                    <a:lnTo>
                      <a:pt x="191" y="3477"/>
                    </a:lnTo>
                    <a:lnTo>
                      <a:pt x="191" y="3464"/>
                    </a:lnTo>
                    <a:moveTo>
                      <a:pt x="191" y="3444"/>
                    </a:moveTo>
                    <a:lnTo>
                      <a:pt x="191" y="3444"/>
                    </a:lnTo>
                    <a:lnTo>
                      <a:pt x="191" y="3431"/>
                    </a:lnTo>
                    <a:moveTo>
                      <a:pt x="191" y="3411"/>
                    </a:moveTo>
                    <a:lnTo>
                      <a:pt x="191" y="3411"/>
                    </a:lnTo>
                    <a:lnTo>
                      <a:pt x="191" y="3397"/>
                    </a:lnTo>
                    <a:moveTo>
                      <a:pt x="191" y="3377"/>
                    </a:moveTo>
                    <a:lnTo>
                      <a:pt x="191" y="3377"/>
                    </a:lnTo>
                    <a:lnTo>
                      <a:pt x="191" y="3364"/>
                    </a:lnTo>
                    <a:moveTo>
                      <a:pt x="191" y="3344"/>
                    </a:moveTo>
                    <a:lnTo>
                      <a:pt x="191" y="3344"/>
                    </a:lnTo>
                    <a:lnTo>
                      <a:pt x="191" y="3331"/>
                    </a:lnTo>
                    <a:moveTo>
                      <a:pt x="191" y="3311"/>
                    </a:moveTo>
                    <a:lnTo>
                      <a:pt x="191" y="3311"/>
                    </a:lnTo>
                    <a:lnTo>
                      <a:pt x="191" y="3297"/>
                    </a:lnTo>
                    <a:moveTo>
                      <a:pt x="191" y="3277"/>
                    </a:moveTo>
                    <a:lnTo>
                      <a:pt x="191" y="3277"/>
                    </a:lnTo>
                    <a:lnTo>
                      <a:pt x="191" y="3264"/>
                    </a:lnTo>
                    <a:moveTo>
                      <a:pt x="191" y="3244"/>
                    </a:moveTo>
                    <a:lnTo>
                      <a:pt x="191" y="3244"/>
                    </a:lnTo>
                    <a:lnTo>
                      <a:pt x="191" y="3231"/>
                    </a:lnTo>
                    <a:moveTo>
                      <a:pt x="191" y="3211"/>
                    </a:moveTo>
                    <a:lnTo>
                      <a:pt x="191" y="3211"/>
                    </a:lnTo>
                    <a:lnTo>
                      <a:pt x="191" y="3197"/>
                    </a:lnTo>
                    <a:moveTo>
                      <a:pt x="191" y="3177"/>
                    </a:moveTo>
                    <a:lnTo>
                      <a:pt x="191" y="3177"/>
                    </a:lnTo>
                    <a:lnTo>
                      <a:pt x="191" y="3164"/>
                    </a:lnTo>
                    <a:moveTo>
                      <a:pt x="191" y="3144"/>
                    </a:moveTo>
                    <a:lnTo>
                      <a:pt x="191" y="3144"/>
                    </a:lnTo>
                    <a:lnTo>
                      <a:pt x="191" y="3131"/>
                    </a:lnTo>
                    <a:moveTo>
                      <a:pt x="191" y="3111"/>
                    </a:moveTo>
                    <a:lnTo>
                      <a:pt x="191" y="3111"/>
                    </a:lnTo>
                    <a:lnTo>
                      <a:pt x="191" y="3097"/>
                    </a:lnTo>
                    <a:moveTo>
                      <a:pt x="191" y="3077"/>
                    </a:moveTo>
                    <a:lnTo>
                      <a:pt x="191" y="3077"/>
                    </a:lnTo>
                    <a:lnTo>
                      <a:pt x="191" y="3064"/>
                    </a:lnTo>
                    <a:moveTo>
                      <a:pt x="191" y="3044"/>
                    </a:moveTo>
                    <a:lnTo>
                      <a:pt x="191" y="3044"/>
                    </a:lnTo>
                    <a:lnTo>
                      <a:pt x="191" y="3031"/>
                    </a:lnTo>
                    <a:moveTo>
                      <a:pt x="191" y="3011"/>
                    </a:moveTo>
                    <a:lnTo>
                      <a:pt x="191" y="3011"/>
                    </a:lnTo>
                    <a:lnTo>
                      <a:pt x="191" y="2997"/>
                    </a:lnTo>
                    <a:moveTo>
                      <a:pt x="191" y="2977"/>
                    </a:moveTo>
                    <a:lnTo>
                      <a:pt x="191" y="2977"/>
                    </a:lnTo>
                    <a:lnTo>
                      <a:pt x="191" y="2964"/>
                    </a:lnTo>
                    <a:moveTo>
                      <a:pt x="191" y="2944"/>
                    </a:moveTo>
                    <a:lnTo>
                      <a:pt x="191" y="2944"/>
                    </a:lnTo>
                    <a:lnTo>
                      <a:pt x="191" y="2931"/>
                    </a:lnTo>
                    <a:moveTo>
                      <a:pt x="191" y="2911"/>
                    </a:moveTo>
                    <a:lnTo>
                      <a:pt x="191" y="2911"/>
                    </a:lnTo>
                    <a:lnTo>
                      <a:pt x="191" y="2897"/>
                    </a:lnTo>
                    <a:moveTo>
                      <a:pt x="191" y="2877"/>
                    </a:moveTo>
                    <a:lnTo>
                      <a:pt x="191" y="2877"/>
                    </a:lnTo>
                    <a:lnTo>
                      <a:pt x="191" y="2864"/>
                    </a:lnTo>
                    <a:moveTo>
                      <a:pt x="191" y="2844"/>
                    </a:moveTo>
                    <a:lnTo>
                      <a:pt x="191" y="2844"/>
                    </a:lnTo>
                    <a:lnTo>
                      <a:pt x="191" y="2831"/>
                    </a:lnTo>
                    <a:moveTo>
                      <a:pt x="191" y="2811"/>
                    </a:moveTo>
                    <a:lnTo>
                      <a:pt x="191" y="2811"/>
                    </a:lnTo>
                    <a:lnTo>
                      <a:pt x="191" y="2797"/>
                    </a:lnTo>
                    <a:moveTo>
                      <a:pt x="191" y="2777"/>
                    </a:moveTo>
                    <a:lnTo>
                      <a:pt x="191" y="2777"/>
                    </a:lnTo>
                    <a:lnTo>
                      <a:pt x="191" y="2764"/>
                    </a:lnTo>
                    <a:moveTo>
                      <a:pt x="191" y="2744"/>
                    </a:moveTo>
                    <a:lnTo>
                      <a:pt x="191" y="2744"/>
                    </a:lnTo>
                    <a:lnTo>
                      <a:pt x="191" y="2731"/>
                    </a:lnTo>
                    <a:moveTo>
                      <a:pt x="191" y="2711"/>
                    </a:moveTo>
                    <a:lnTo>
                      <a:pt x="191" y="2711"/>
                    </a:lnTo>
                    <a:lnTo>
                      <a:pt x="191" y="2697"/>
                    </a:lnTo>
                    <a:moveTo>
                      <a:pt x="191" y="2677"/>
                    </a:moveTo>
                    <a:lnTo>
                      <a:pt x="191" y="2677"/>
                    </a:lnTo>
                    <a:lnTo>
                      <a:pt x="191" y="2664"/>
                    </a:lnTo>
                    <a:moveTo>
                      <a:pt x="191" y="2644"/>
                    </a:moveTo>
                    <a:lnTo>
                      <a:pt x="191" y="2644"/>
                    </a:lnTo>
                    <a:lnTo>
                      <a:pt x="191" y="2631"/>
                    </a:lnTo>
                    <a:moveTo>
                      <a:pt x="191" y="2611"/>
                    </a:moveTo>
                    <a:lnTo>
                      <a:pt x="191" y="2611"/>
                    </a:lnTo>
                    <a:lnTo>
                      <a:pt x="191" y="2597"/>
                    </a:lnTo>
                    <a:moveTo>
                      <a:pt x="191" y="2577"/>
                    </a:moveTo>
                    <a:lnTo>
                      <a:pt x="191" y="2577"/>
                    </a:lnTo>
                    <a:lnTo>
                      <a:pt x="191" y="2564"/>
                    </a:lnTo>
                    <a:moveTo>
                      <a:pt x="191" y="2544"/>
                    </a:moveTo>
                    <a:lnTo>
                      <a:pt x="191" y="2544"/>
                    </a:lnTo>
                    <a:lnTo>
                      <a:pt x="191" y="2531"/>
                    </a:lnTo>
                    <a:moveTo>
                      <a:pt x="191" y="2511"/>
                    </a:moveTo>
                    <a:lnTo>
                      <a:pt x="191" y="2511"/>
                    </a:lnTo>
                    <a:lnTo>
                      <a:pt x="191" y="2497"/>
                    </a:lnTo>
                    <a:moveTo>
                      <a:pt x="191" y="2477"/>
                    </a:moveTo>
                    <a:lnTo>
                      <a:pt x="191" y="2477"/>
                    </a:lnTo>
                    <a:lnTo>
                      <a:pt x="191" y="2464"/>
                    </a:lnTo>
                    <a:moveTo>
                      <a:pt x="191" y="2444"/>
                    </a:moveTo>
                    <a:lnTo>
                      <a:pt x="191" y="2444"/>
                    </a:lnTo>
                    <a:lnTo>
                      <a:pt x="191" y="2431"/>
                    </a:lnTo>
                    <a:moveTo>
                      <a:pt x="191" y="2411"/>
                    </a:moveTo>
                    <a:lnTo>
                      <a:pt x="191" y="2411"/>
                    </a:lnTo>
                    <a:lnTo>
                      <a:pt x="191" y="2397"/>
                    </a:lnTo>
                    <a:moveTo>
                      <a:pt x="191" y="2377"/>
                    </a:moveTo>
                    <a:lnTo>
                      <a:pt x="191" y="2377"/>
                    </a:lnTo>
                    <a:lnTo>
                      <a:pt x="191" y="2364"/>
                    </a:lnTo>
                    <a:moveTo>
                      <a:pt x="191" y="2344"/>
                    </a:moveTo>
                    <a:lnTo>
                      <a:pt x="191" y="2344"/>
                    </a:lnTo>
                    <a:lnTo>
                      <a:pt x="191" y="2331"/>
                    </a:lnTo>
                    <a:moveTo>
                      <a:pt x="191" y="2311"/>
                    </a:moveTo>
                    <a:lnTo>
                      <a:pt x="191" y="2311"/>
                    </a:lnTo>
                    <a:lnTo>
                      <a:pt x="191" y="2297"/>
                    </a:lnTo>
                    <a:moveTo>
                      <a:pt x="191" y="2277"/>
                    </a:moveTo>
                    <a:lnTo>
                      <a:pt x="191" y="2277"/>
                    </a:lnTo>
                    <a:lnTo>
                      <a:pt x="191" y="2264"/>
                    </a:lnTo>
                    <a:moveTo>
                      <a:pt x="191" y="2244"/>
                    </a:moveTo>
                    <a:lnTo>
                      <a:pt x="191" y="2244"/>
                    </a:lnTo>
                    <a:lnTo>
                      <a:pt x="191" y="2231"/>
                    </a:lnTo>
                    <a:moveTo>
                      <a:pt x="191" y="2211"/>
                    </a:moveTo>
                    <a:lnTo>
                      <a:pt x="191" y="2211"/>
                    </a:lnTo>
                    <a:lnTo>
                      <a:pt x="191" y="2197"/>
                    </a:lnTo>
                    <a:moveTo>
                      <a:pt x="191" y="2177"/>
                    </a:moveTo>
                    <a:lnTo>
                      <a:pt x="191" y="2177"/>
                    </a:lnTo>
                    <a:lnTo>
                      <a:pt x="191" y="2164"/>
                    </a:lnTo>
                    <a:moveTo>
                      <a:pt x="191" y="2144"/>
                    </a:moveTo>
                    <a:lnTo>
                      <a:pt x="191" y="2144"/>
                    </a:lnTo>
                    <a:lnTo>
                      <a:pt x="191" y="2131"/>
                    </a:lnTo>
                    <a:moveTo>
                      <a:pt x="191" y="2111"/>
                    </a:moveTo>
                    <a:lnTo>
                      <a:pt x="191" y="2111"/>
                    </a:lnTo>
                    <a:lnTo>
                      <a:pt x="191" y="2097"/>
                    </a:lnTo>
                    <a:moveTo>
                      <a:pt x="191" y="2077"/>
                    </a:moveTo>
                    <a:lnTo>
                      <a:pt x="191" y="2077"/>
                    </a:lnTo>
                    <a:lnTo>
                      <a:pt x="191" y="2064"/>
                    </a:lnTo>
                    <a:moveTo>
                      <a:pt x="191" y="2044"/>
                    </a:moveTo>
                    <a:lnTo>
                      <a:pt x="191" y="2044"/>
                    </a:lnTo>
                    <a:lnTo>
                      <a:pt x="191" y="2031"/>
                    </a:lnTo>
                    <a:moveTo>
                      <a:pt x="191" y="2011"/>
                    </a:moveTo>
                    <a:lnTo>
                      <a:pt x="191" y="2011"/>
                    </a:lnTo>
                    <a:lnTo>
                      <a:pt x="191" y="1997"/>
                    </a:lnTo>
                    <a:moveTo>
                      <a:pt x="191" y="1977"/>
                    </a:moveTo>
                    <a:lnTo>
                      <a:pt x="191" y="1977"/>
                    </a:lnTo>
                    <a:lnTo>
                      <a:pt x="191" y="1964"/>
                    </a:lnTo>
                    <a:moveTo>
                      <a:pt x="191" y="1944"/>
                    </a:moveTo>
                    <a:lnTo>
                      <a:pt x="191" y="1944"/>
                    </a:lnTo>
                    <a:lnTo>
                      <a:pt x="191" y="1931"/>
                    </a:lnTo>
                    <a:moveTo>
                      <a:pt x="191" y="1911"/>
                    </a:moveTo>
                    <a:lnTo>
                      <a:pt x="191" y="1911"/>
                    </a:lnTo>
                    <a:lnTo>
                      <a:pt x="191" y="1897"/>
                    </a:lnTo>
                    <a:moveTo>
                      <a:pt x="191" y="1877"/>
                    </a:moveTo>
                    <a:lnTo>
                      <a:pt x="191" y="1877"/>
                    </a:lnTo>
                    <a:lnTo>
                      <a:pt x="191" y="1864"/>
                    </a:lnTo>
                    <a:moveTo>
                      <a:pt x="191" y="1844"/>
                    </a:moveTo>
                    <a:lnTo>
                      <a:pt x="191" y="1844"/>
                    </a:lnTo>
                    <a:lnTo>
                      <a:pt x="191" y="1831"/>
                    </a:lnTo>
                    <a:moveTo>
                      <a:pt x="191" y="1811"/>
                    </a:moveTo>
                    <a:lnTo>
                      <a:pt x="191" y="1811"/>
                    </a:lnTo>
                    <a:lnTo>
                      <a:pt x="191" y="1797"/>
                    </a:lnTo>
                    <a:moveTo>
                      <a:pt x="191" y="1777"/>
                    </a:moveTo>
                    <a:lnTo>
                      <a:pt x="191" y="1777"/>
                    </a:lnTo>
                    <a:lnTo>
                      <a:pt x="191" y="1764"/>
                    </a:lnTo>
                    <a:moveTo>
                      <a:pt x="191" y="1744"/>
                    </a:moveTo>
                    <a:lnTo>
                      <a:pt x="191" y="1744"/>
                    </a:lnTo>
                    <a:lnTo>
                      <a:pt x="191" y="1731"/>
                    </a:lnTo>
                    <a:moveTo>
                      <a:pt x="191" y="1711"/>
                    </a:moveTo>
                    <a:lnTo>
                      <a:pt x="191" y="1711"/>
                    </a:lnTo>
                    <a:lnTo>
                      <a:pt x="191" y="1697"/>
                    </a:lnTo>
                    <a:moveTo>
                      <a:pt x="191" y="1677"/>
                    </a:moveTo>
                    <a:lnTo>
                      <a:pt x="191" y="1677"/>
                    </a:lnTo>
                    <a:lnTo>
                      <a:pt x="191" y="1664"/>
                    </a:lnTo>
                    <a:moveTo>
                      <a:pt x="191" y="1644"/>
                    </a:moveTo>
                    <a:lnTo>
                      <a:pt x="191" y="1644"/>
                    </a:lnTo>
                    <a:lnTo>
                      <a:pt x="191" y="1631"/>
                    </a:lnTo>
                    <a:moveTo>
                      <a:pt x="191" y="1611"/>
                    </a:moveTo>
                    <a:lnTo>
                      <a:pt x="191" y="1611"/>
                    </a:lnTo>
                    <a:lnTo>
                      <a:pt x="191" y="1597"/>
                    </a:lnTo>
                    <a:moveTo>
                      <a:pt x="191" y="1577"/>
                    </a:moveTo>
                    <a:lnTo>
                      <a:pt x="191" y="1577"/>
                    </a:lnTo>
                    <a:lnTo>
                      <a:pt x="191" y="1564"/>
                    </a:lnTo>
                    <a:moveTo>
                      <a:pt x="191" y="1544"/>
                    </a:moveTo>
                    <a:lnTo>
                      <a:pt x="191" y="1544"/>
                    </a:lnTo>
                    <a:lnTo>
                      <a:pt x="191" y="1531"/>
                    </a:lnTo>
                    <a:moveTo>
                      <a:pt x="191" y="1511"/>
                    </a:moveTo>
                    <a:lnTo>
                      <a:pt x="191" y="1511"/>
                    </a:lnTo>
                    <a:lnTo>
                      <a:pt x="191" y="1497"/>
                    </a:lnTo>
                    <a:moveTo>
                      <a:pt x="191" y="1477"/>
                    </a:moveTo>
                    <a:lnTo>
                      <a:pt x="191" y="1477"/>
                    </a:lnTo>
                    <a:lnTo>
                      <a:pt x="191" y="1464"/>
                    </a:lnTo>
                    <a:moveTo>
                      <a:pt x="191" y="1444"/>
                    </a:moveTo>
                    <a:lnTo>
                      <a:pt x="191" y="1444"/>
                    </a:lnTo>
                    <a:lnTo>
                      <a:pt x="191" y="1431"/>
                    </a:lnTo>
                    <a:moveTo>
                      <a:pt x="191" y="1411"/>
                    </a:moveTo>
                    <a:lnTo>
                      <a:pt x="191" y="1411"/>
                    </a:lnTo>
                    <a:lnTo>
                      <a:pt x="191" y="1397"/>
                    </a:lnTo>
                    <a:moveTo>
                      <a:pt x="191" y="1377"/>
                    </a:moveTo>
                    <a:lnTo>
                      <a:pt x="191" y="1377"/>
                    </a:lnTo>
                    <a:lnTo>
                      <a:pt x="191" y="1364"/>
                    </a:lnTo>
                    <a:moveTo>
                      <a:pt x="191" y="1344"/>
                    </a:moveTo>
                    <a:lnTo>
                      <a:pt x="191" y="1344"/>
                    </a:lnTo>
                    <a:lnTo>
                      <a:pt x="191" y="1331"/>
                    </a:lnTo>
                    <a:moveTo>
                      <a:pt x="191" y="1311"/>
                    </a:moveTo>
                    <a:lnTo>
                      <a:pt x="191" y="1311"/>
                    </a:lnTo>
                    <a:lnTo>
                      <a:pt x="191" y="1297"/>
                    </a:lnTo>
                    <a:moveTo>
                      <a:pt x="191" y="1277"/>
                    </a:moveTo>
                    <a:lnTo>
                      <a:pt x="191" y="1277"/>
                    </a:lnTo>
                    <a:lnTo>
                      <a:pt x="191" y="1264"/>
                    </a:lnTo>
                    <a:moveTo>
                      <a:pt x="191" y="1244"/>
                    </a:moveTo>
                    <a:lnTo>
                      <a:pt x="191" y="1244"/>
                    </a:lnTo>
                    <a:lnTo>
                      <a:pt x="191" y="1231"/>
                    </a:lnTo>
                    <a:moveTo>
                      <a:pt x="191" y="1211"/>
                    </a:moveTo>
                    <a:lnTo>
                      <a:pt x="191" y="1211"/>
                    </a:lnTo>
                    <a:lnTo>
                      <a:pt x="191" y="1197"/>
                    </a:lnTo>
                    <a:moveTo>
                      <a:pt x="191" y="1177"/>
                    </a:moveTo>
                    <a:lnTo>
                      <a:pt x="191" y="1177"/>
                    </a:lnTo>
                    <a:lnTo>
                      <a:pt x="191" y="1164"/>
                    </a:lnTo>
                    <a:moveTo>
                      <a:pt x="191" y="1144"/>
                    </a:moveTo>
                    <a:lnTo>
                      <a:pt x="191" y="1144"/>
                    </a:lnTo>
                    <a:lnTo>
                      <a:pt x="191" y="1131"/>
                    </a:lnTo>
                    <a:moveTo>
                      <a:pt x="191" y="1111"/>
                    </a:moveTo>
                    <a:lnTo>
                      <a:pt x="191" y="1111"/>
                    </a:lnTo>
                    <a:lnTo>
                      <a:pt x="191" y="1097"/>
                    </a:lnTo>
                    <a:moveTo>
                      <a:pt x="191" y="1077"/>
                    </a:moveTo>
                    <a:lnTo>
                      <a:pt x="191" y="1077"/>
                    </a:lnTo>
                    <a:lnTo>
                      <a:pt x="191" y="1064"/>
                    </a:lnTo>
                    <a:moveTo>
                      <a:pt x="191" y="1044"/>
                    </a:moveTo>
                    <a:lnTo>
                      <a:pt x="191" y="1044"/>
                    </a:lnTo>
                    <a:lnTo>
                      <a:pt x="191" y="1031"/>
                    </a:lnTo>
                    <a:moveTo>
                      <a:pt x="191" y="1011"/>
                    </a:moveTo>
                    <a:lnTo>
                      <a:pt x="191" y="1011"/>
                    </a:lnTo>
                    <a:lnTo>
                      <a:pt x="191" y="997"/>
                    </a:lnTo>
                    <a:moveTo>
                      <a:pt x="191" y="977"/>
                    </a:moveTo>
                    <a:lnTo>
                      <a:pt x="191" y="977"/>
                    </a:lnTo>
                    <a:lnTo>
                      <a:pt x="191" y="964"/>
                    </a:lnTo>
                    <a:moveTo>
                      <a:pt x="191" y="944"/>
                    </a:moveTo>
                    <a:lnTo>
                      <a:pt x="191" y="944"/>
                    </a:lnTo>
                    <a:lnTo>
                      <a:pt x="191" y="931"/>
                    </a:lnTo>
                    <a:moveTo>
                      <a:pt x="191" y="911"/>
                    </a:moveTo>
                    <a:lnTo>
                      <a:pt x="191" y="911"/>
                    </a:lnTo>
                    <a:lnTo>
                      <a:pt x="191" y="897"/>
                    </a:lnTo>
                    <a:moveTo>
                      <a:pt x="191" y="877"/>
                    </a:moveTo>
                    <a:lnTo>
                      <a:pt x="191" y="877"/>
                    </a:lnTo>
                    <a:lnTo>
                      <a:pt x="191" y="864"/>
                    </a:lnTo>
                    <a:moveTo>
                      <a:pt x="191" y="844"/>
                    </a:moveTo>
                    <a:lnTo>
                      <a:pt x="191" y="844"/>
                    </a:lnTo>
                    <a:lnTo>
                      <a:pt x="191" y="831"/>
                    </a:lnTo>
                    <a:moveTo>
                      <a:pt x="191" y="811"/>
                    </a:moveTo>
                    <a:lnTo>
                      <a:pt x="191" y="811"/>
                    </a:lnTo>
                    <a:lnTo>
                      <a:pt x="191" y="797"/>
                    </a:lnTo>
                    <a:moveTo>
                      <a:pt x="191" y="777"/>
                    </a:moveTo>
                    <a:lnTo>
                      <a:pt x="191" y="777"/>
                    </a:lnTo>
                    <a:lnTo>
                      <a:pt x="191" y="764"/>
                    </a:lnTo>
                    <a:moveTo>
                      <a:pt x="191" y="744"/>
                    </a:moveTo>
                    <a:lnTo>
                      <a:pt x="191" y="744"/>
                    </a:lnTo>
                    <a:lnTo>
                      <a:pt x="191" y="731"/>
                    </a:lnTo>
                    <a:moveTo>
                      <a:pt x="191" y="711"/>
                    </a:moveTo>
                    <a:lnTo>
                      <a:pt x="191" y="711"/>
                    </a:lnTo>
                    <a:lnTo>
                      <a:pt x="191" y="697"/>
                    </a:lnTo>
                    <a:moveTo>
                      <a:pt x="191" y="677"/>
                    </a:moveTo>
                    <a:lnTo>
                      <a:pt x="191" y="677"/>
                    </a:lnTo>
                    <a:lnTo>
                      <a:pt x="191" y="664"/>
                    </a:lnTo>
                    <a:moveTo>
                      <a:pt x="191" y="644"/>
                    </a:moveTo>
                    <a:lnTo>
                      <a:pt x="191" y="644"/>
                    </a:lnTo>
                    <a:lnTo>
                      <a:pt x="191" y="631"/>
                    </a:lnTo>
                    <a:moveTo>
                      <a:pt x="191" y="611"/>
                    </a:moveTo>
                    <a:lnTo>
                      <a:pt x="191" y="611"/>
                    </a:lnTo>
                    <a:lnTo>
                      <a:pt x="191" y="597"/>
                    </a:lnTo>
                    <a:moveTo>
                      <a:pt x="191" y="577"/>
                    </a:moveTo>
                    <a:lnTo>
                      <a:pt x="191" y="577"/>
                    </a:lnTo>
                    <a:lnTo>
                      <a:pt x="191" y="564"/>
                    </a:lnTo>
                    <a:moveTo>
                      <a:pt x="191" y="544"/>
                    </a:moveTo>
                    <a:lnTo>
                      <a:pt x="191" y="544"/>
                    </a:lnTo>
                    <a:lnTo>
                      <a:pt x="191" y="531"/>
                    </a:lnTo>
                    <a:moveTo>
                      <a:pt x="191" y="511"/>
                    </a:moveTo>
                    <a:lnTo>
                      <a:pt x="191" y="511"/>
                    </a:lnTo>
                    <a:lnTo>
                      <a:pt x="191" y="497"/>
                    </a:lnTo>
                    <a:moveTo>
                      <a:pt x="191" y="477"/>
                    </a:moveTo>
                    <a:lnTo>
                      <a:pt x="191" y="477"/>
                    </a:lnTo>
                    <a:lnTo>
                      <a:pt x="191" y="464"/>
                    </a:lnTo>
                    <a:moveTo>
                      <a:pt x="191" y="444"/>
                    </a:moveTo>
                    <a:lnTo>
                      <a:pt x="191" y="444"/>
                    </a:lnTo>
                    <a:lnTo>
                      <a:pt x="191" y="431"/>
                    </a:lnTo>
                    <a:moveTo>
                      <a:pt x="191" y="411"/>
                    </a:moveTo>
                    <a:lnTo>
                      <a:pt x="191" y="411"/>
                    </a:lnTo>
                    <a:lnTo>
                      <a:pt x="191" y="397"/>
                    </a:lnTo>
                    <a:moveTo>
                      <a:pt x="191" y="377"/>
                    </a:moveTo>
                    <a:lnTo>
                      <a:pt x="191" y="377"/>
                    </a:lnTo>
                    <a:lnTo>
                      <a:pt x="191" y="364"/>
                    </a:lnTo>
                    <a:moveTo>
                      <a:pt x="191" y="344"/>
                    </a:moveTo>
                    <a:lnTo>
                      <a:pt x="191" y="344"/>
                    </a:lnTo>
                    <a:lnTo>
                      <a:pt x="191" y="331"/>
                    </a:lnTo>
                    <a:moveTo>
                      <a:pt x="191" y="311"/>
                    </a:moveTo>
                    <a:lnTo>
                      <a:pt x="191" y="311"/>
                    </a:lnTo>
                    <a:lnTo>
                      <a:pt x="191" y="297"/>
                    </a:lnTo>
                    <a:moveTo>
                      <a:pt x="191" y="277"/>
                    </a:moveTo>
                    <a:lnTo>
                      <a:pt x="191" y="277"/>
                    </a:lnTo>
                    <a:lnTo>
                      <a:pt x="191" y="264"/>
                    </a:lnTo>
                    <a:moveTo>
                      <a:pt x="191" y="244"/>
                    </a:moveTo>
                    <a:lnTo>
                      <a:pt x="191" y="244"/>
                    </a:lnTo>
                    <a:lnTo>
                      <a:pt x="191" y="231"/>
                    </a:lnTo>
                    <a:moveTo>
                      <a:pt x="191" y="211"/>
                    </a:moveTo>
                    <a:lnTo>
                      <a:pt x="191" y="211"/>
                    </a:lnTo>
                    <a:lnTo>
                      <a:pt x="191" y="197"/>
                    </a:lnTo>
                    <a:moveTo>
                      <a:pt x="191" y="177"/>
                    </a:moveTo>
                    <a:lnTo>
                      <a:pt x="191" y="177"/>
                    </a:lnTo>
                    <a:lnTo>
                      <a:pt x="191" y="164"/>
                    </a:lnTo>
                    <a:moveTo>
                      <a:pt x="191" y="144"/>
                    </a:moveTo>
                    <a:lnTo>
                      <a:pt x="191" y="144"/>
                    </a:lnTo>
                    <a:lnTo>
                      <a:pt x="191" y="131"/>
                    </a:lnTo>
                    <a:moveTo>
                      <a:pt x="191" y="111"/>
                    </a:moveTo>
                    <a:lnTo>
                      <a:pt x="191" y="111"/>
                    </a:lnTo>
                    <a:lnTo>
                      <a:pt x="191" y="97"/>
                    </a:lnTo>
                    <a:moveTo>
                      <a:pt x="191" y="77"/>
                    </a:moveTo>
                    <a:lnTo>
                      <a:pt x="191" y="77"/>
                    </a:lnTo>
                    <a:lnTo>
                      <a:pt x="191" y="64"/>
                    </a:lnTo>
                    <a:moveTo>
                      <a:pt x="191" y="44"/>
                    </a:moveTo>
                    <a:lnTo>
                      <a:pt x="191" y="44"/>
                    </a:lnTo>
                    <a:lnTo>
                      <a:pt x="191" y="31"/>
                    </a:lnTo>
                    <a:moveTo>
                      <a:pt x="191" y="11"/>
                    </a:moveTo>
                    <a:lnTo>
                      <a:pt x="191" y="11"/>
                    </a:lnTo>
                    <a:lnTo>
                      <a:pt x="191" y="0"/>
                    </a:lnTo>
                    <a:lnTo>
                      <a:pt x="188" y="0"/>
                    </a:lnTo>
                    <a:moveTo>
                      <a:pt x="168" y="0"/>
                    </a:moveTo>
                    <a:lnTo>
                      <a:pt x="168" y="0"/>
                    </a:lnTo>
                    <a:lnTo>
                      <a:pt x="155" y="0"/>
                    </a:lnTo>
                    <a:moveTo>
                      <a:pt x="135" y="0"/>
                    </a:moveTo>
                    <a:lnTo>
                      <a:pt x="135" y="0"/>
                    </a:lnTo>
                    <a:lnTo>
                      <a:pt x="121" y="0"/>
                    </a:lnTo>
                    <a:moveTo>
                      <a:pt x="101" y="0"/>
                    </a:moveTo>
                    <a:lnTo>
                      <a:pt x="101" y="0"/>
                    </a:lnTo>
                    <a:lnTo>
                      <a:pt x="88" y="0"/>
                    </a:lnTo>
                    <a:moveTo>
                      <a:pt x="68" y="0"/>
                    </a:moveTo>
                    <a:lnTo>
                      <a:pt x="68" y="0"/>
                    </a:lnTo>
                    <a:lnTo>
                      <a:pt x="55" y="0"/>
                    </a:lnTo>
                    <a:moveTo>
                      <a:pt x="35" y="0"/>
                    </a:moveTo>
                    <a:lnTo>
                      <a:pt x="35" y="0"/>
                    </a:lnTo>
                    <a:lnTo>
                      <a:pt x="21" y="0"/>
                    </a:lnTo>
                    <a:moveTo>
                      <a:pt x="1" y="0"/>
                    </a:moveTo>
                    <a:lnTo>
                      <a:pt x="1" y="0"/>
                    </a:lnTo>
                    <a:lnTo>
                      <a:pt x="0"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Freeform 193"/>
              <p:cNvSpPr>
                <a:spLocks/>
              </p:cNvSpPr>
              <p:nvPr/>
            </p:nvSpPr>
            <p:spPr bwMode="auto">
              <a:xfrm>
                <a:off x="4487" y="2044"/>
                <a:ext cx="56" cy="978"/>
              </a:xfrm>
              <a:custGeom>
                <a:avLst/>
                <a:gdLst>
                  <a:gd name="T0" fmla="*/ 0 w 191"/>
                  <a:gd name="T1" fmla="*/ 0 h 3368"/>
                  <a:gd name="T2" fmla="*/ 0 w 191"/>
                  <a:gd name="T3" fmla="*/ 0 h 3368"/>
                  <a:gd name="T4" fmla="*/ 0 w 191"/>
                  <a:gd name="T5" fmla="*/ 3368 h 3368"/>
                  <a:gd name="T6" fmla="*/ 191 w 191"/>
                  <a:gd name="T7" fmla="*/ 3368 h 3368"/>
                  <a:gd name="T8" fmla="*/ 191 w 191"/>
                  <a:gd name="T9" fmla="*/ 0 h 3368"/>
                  <a:gd name="T10" fmla="*/ 0 w 191"/>
                  <a:gd name="T11" fmla="*/ 0 h 3368"/>
                </a:gdLst>
                <a:ahLst/>
                <a:cxnLst>
                  <a:cxn ang="0">
                    <a:pos x="T0" y="T1"/>
                  </a:cxn>
                  <a:cxn ang="0">
                    <a:pos x="T2" y="T3"/>
                  </a:cxn>
                  <a:cxn ang="0">
                    <a:pos x="T4" y="T5"/>
                  </a:cxn>
                  <a:cxn ang="0">
                    <a:pos x="T6" y="T7"/>
                  </a:cxn>
                  <a:cxn ang="0">
                    <a:pos x="T8" y="T9"/>
                  </a:cxn>
                  <a:cxn ang="0">
                    <a:pos x="T10" y="T11"/>
                  </a:cxn>
                </a:cxnLst>
                <a:rect l="0" t="0" r="r" b="b"/>
                <a:pathLst>
                  <a:path w="191" h="3368">
                    <a:moveTo>
                      <a:pt x="0" y="0"/>
                    </a:moveTo>
                    <a:lnTo>
                      <a:pt x="0" y="0"/>
                    </a:lnTo>
                    <a:lnTo>
                      <a:pt x="0" y="3368"/>
                    </a:lnTo>
                    <a:lnTo>
                      <a:pt x="191" y="3368"/>
                    </a:lnTo>
                    <a:lnTo>
                      <a:pt x="191" y="0"/>
                    </a:lnTo>
                    <a:lnTo>
                      <a:pt x="0" y="0"/>
                    </a:lnTo>
                    <a:close/>
                  </a:path>
                </a:pathLst>
              </a:custGeom>
              <a:solidFill>
                <a:srgbClr val="87CFF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194"/>
              <p:cNvSpPr>
                <a:spLocks noEditPoints="1"/>
              </p:cNvSpPr>
              <p:nvPr/>
            </p:nvSpPr>
            <p:spPr bwMode="auto">
              <a:xfrm>
                <a:off x="4487" y="2044"/>
                <a:ext cx="56" cy="978"/>
              </a:xfrm>
              <a:custGeom>
                <a:avLst/>
                <a:gdLst>
                  <a:gd name="T0" fmla="*/ 0 w 191"/>
                  <a:gd name="T1" fmla="*/ 100 h 3368"/>
                  <a:gd name="T2" fmla="*/ 0 w 191"/>
                  <a:gd name="T3" fmla="*/ 233 h 3368"/>
                  <a:gd name="T4" fmla="*/ 0 w 191"/>
                  <a:gd name="T5" fmla="*/ 346 h 3368"/>
                  <a:gd name="T6" fmla="*/ 0 w 191"/>
                  <a:gd name="T7" fmla="*/ 466 h 3368"/>
                  <a:gd name="T8" fmla="*/ 0 w 191"/>
                  <a:gd name="T9" fmla="*/ 600 h 3368"/>
                  <a:gd name="T10" fmla="*/ 0 w 191"/>
                  <a:gd name="T11" fmla="*/ 713 h 3368"/>
                  <a:gd name="T12" fmla="*/ 0 w 191"/>
                  <a:gd name="T13" fmla="*/ 833 h 3368"/>
                  <a:gd name="T14" fmla="*/ 0 w 191"/>
                  <a:gd name="T15" fmla="*/ 966 h 3368"/>
                  <a:gd name="T16" fmla="*/ 0 w 191"/>
                  <a:gd name="T17" fmla="*/ 1080 h 3368"/>
                  <a:gd name="T18" fmla="*/ 0 w 191"/>
                  <a:gd name="T19" fmla="*/ 1200 h 3368"/>
                  <a:gd name="T20" fmla="*/ 0 w 191"/>
                  <a:gd name="T21" fmla="*/ 1333 h 3368"/>
                  <a:gd name="T22" fmla="*/ 0 w 191"/>
                  <a:gd name="T23" fmla="*/ 1446 h 3368"/>
                  <a:gd name="T24" fmla="*/ 0 w 191"/>
                  <a:gd name="T25" fmla="*/ 1566 h 3368"/>
                  <a:gd name="T26" fmla="*/ 0 w 191"/>
                  <a:gd name="T27" fmla="*/ 1700 h 3368"/>
                  <a:gd name="T28" fmla="*/ 0 w 191"/>
                  <a:gd name="T29" fmla="*/ 1813 h 3368"/>
                  <a:gd name="T30" fmla="*/ 0 w 191"/>
                  <a:gd name="T31" fmla="*/ 1933 h 3368"/>
                  <a:gd name="T32" fmla="*/ 0 w 191"/>
                  <a:gd name="T33" fmla="*/ 2066 h 3368"/>
                  <a:gd name="T34" fmla="*/ 0 w 191"/>
                  <a:gd name="T35" fmla="*/ 2180 h 3368"/>
                  <a:gd name="T36" fmla="*/ 0 w 191"/>
                  <a:gd name="T37" fmla="*/ 2300 h 3368"/>
                  <a:gd name="T38" fmla="*/ 0 w 191"/>
                  <a:gd name="T39" fmla="*/ 2433 h 3368"/>
                  <a:gd name="T40" fmla="*/ 0 w 191"/>
                  <a:gd name="T41" fmla="*/ 2546 h 3368"/>
                  <a:gd name="T42" fmla="*/ 0 w 191"/>
                  <a:gd name="T43" fmla="*/ 2666 h 3368"/>
                  <a:gd name="T44" fmla="*/ 0 w 191"/>
                  <a:gd name="T45" fmla="*/ 2800 h 3368"/>
                  <a:gd name="T46" fmla="*/ 0 w 191"/>
                  <a:gd name="T47" fmla="*/ 2913 h 3368"/>
                  <a:gd name="T48" fmla="*/ 0 w 191"/>
                  <a:gd name="T49" fmla="*/ 3033 h 3368"/>
                  <a:gd name="T50" fmla="*/ 0 w 191"/>
                  <a:gd name="T51" fmla="*/ 3166 h 3368"/>
                  <a:gd name="T52" fmla="*/ 0 w 191"/>
                  <a:gd name="T53" fmla="*/ 3280 h 3368"/>
                  <a:gd name="T54" fmla="*/ 32 w 191"/>
                  <a:gd name="T55" fmla="*/ 3368 h 3368"/>
                  <a:gd name="T56" fmla="*/ 146 w 191"/>
                  <a:gd name="T57" fmla="*/ 3368 h 3368"/>
                  <a:gd name="T58" fmla="*/ 191 w 191"/>
                  <a:gd name="T59" fmla="*/ 3293 h 3368"/>
                  <a:gd name="T60" fmla="*/ 191 w 191"/>
                  <a:gd name="T61" fmla="*/ 3160 h 3368"/>
                  <a:gd name="T62" fmla="*/ 191 w 191"/>
                  <a:gd name="T63" fmla="*/ 3046 h 3368"/>
                  <a:gd name="T64" fmla="*/ 191 w 191"/>
                  <a:gd name="T65" fmla="*/ 2926 h 3368"/>
                  <a:gd name="T66" fmla="*/ 191 w 191"/>
                  <a:gd name="T67" fmla="*/ 2793 h 3368"/>
                  <a:gd name="T68" fmla="*/ 191 w 191"/>
                  <a:gd name="T69" fmla="*/ 2680 h 3368"/>
                  <a:gd name="T70" fmla="*/ 191 w 191"/>
                  <a:gd name="T71" fmla="*/ 2560 h 3368"/>
                  <a:gd name="T72" fmla="*/ 191 w 191"/>
                  <a:gd name="T73" fmla="*/ 2426 h 3368"/>
                  <a:gd name="T74" fmla="*/ 191 w 191"/>
                  <a:gd name="T75" fmla="*/ 2313 h 3368"/>
                  <a:gd name="T76" fmla="*/ 191 w 191"/>
                  <a:gd name="T77" fmla="*/ 2193 h 3368"/>
                  <a:gd name="T78" fmla="*/ 191 w 191"/>
                  <a:gd name="T79" fmla="*/ 2060 h 3368"/>
                  <a:gd name="T80" fmla="*/ 191 w 191"/>
                  <a:gd name="T81" fmla="*/ 1946 h 3368"/>
                  <a:gd name="T82" fmla="*/ 191 w 191"/>
                  <a:gd name="T83" fmla="*/ 1826 h 3368"/>
                  <a:gd name="T84" fmla="*/ 191 w 191"/>
                  <a:gd name="T85" fmla="*/ 1693 h 3368"/>
                  <a:gd name="T86" fmla="*/ 191 w 191"/>
                  <a:gd name="T87" fmla="*/ 1580 h 3368"/>
                  <a:gd name="T88" fmla="*/ 191 w 191"/>
                  <a:gd name="T89" fmla="*/ 1460 h 3368"/>
                  <a:gd name="T90" fmla="*/ 191 w 191"/>
                  <a:gd name="T91" fmla="*/ 1326 h 3368"/>
                  <a:gd name="T92" fmla="*/ 191 w 191"/>
                  <a:gd name="T93" fmla="*/ 1213 h 3368"/>
                  <a:gd name="T94" fmla="*/ 191 w 191"/>
                  <a:gd name="T95" fmla="*/ 1093 h 3368"/>
                  <a:gd name="T96" fmla="*/ 191 w 191"/>
                  <a:gd name="T97" fmla="*/ 960 h 3368"/>
                  <a:gd name="T98" fmla="*/ 191 w 191"/>
                  <a:gd name="T99" fmla="*/ 846 h 3368"/>
                  <a:gd name="T100" fmla="*/ 191 w 191"/>
                  <a:gd name="T101" fmla="*/ 726 h 3368"/>
                  <a:gd name="T102" fmla="*/ 191 w 191"/>
                  <a:gd name="T103" fmla="*/ 593 h 3368"/>
                  <a:gd name="T104" fmla="*/ 191 w 191"/>
                  <a:gd name="T105" fmla="*/ 480 h 3368"/>
                  <a:gd name="T106" fmla="*/ 191 w 191"/>
                  <a:gd name="T107" fmla="*/ 360 h 3368"/>
                  <a:gd name="T108" fmla="*/ 191 w 191"/>
                  <a:gd name="T109" fmla="*/ 226 h 3368"/>
                  <a:gd name="T110" fmla="*/ 191 w 191"/>
                  <a:gd name="T111" fmla="*/ 113 h 3368"/>
                  <a:gd name="T112" fmla="*/ 184 w 191"/>
                  <a:gd name="T113" fmla="*/ 0 h 3368"/>
                  <a:gd name="T114" fmla="*/ 51 w 191"/>
                  <a:gd name="T115" fmla="*/ 0 h 3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1" h="3368">
                    <a:moveTo>
                      <a:pt x="0" y="0"/>
                    </a:moveTo>
                    <a:lnTo>
                      <a:pt x="0" y="0"/>
                    </a:lnTo>
                    <a:lnTo>
                      <a:pt x="0" y="13"/>
                    </a:lnTo>
                    <a:moveTo>
                      <a:pt x="0" y="33"/>
                    </a:moveTo>
                    <a:lnTo>
                      <a:pt x="0" y="33"/>
                    </a:lnTo>
                    <a:lnTo>
                      <a:pt x="0" y="46"/>
                    </a:lnTo>
                    <a:moveTo>
                      <a:pt x="0" y="66"/>
                    </a:moveTo>
                    <a:lnTo>
                      <a:pt x="0" y="66"/>
                    </a:lnTo>
                    <a:lnTo>
                      <a:pt x="0" y="80"/>
                    </a:lnTo>
                    <a:moveTo>
                      <a:pt x="0" y="100"/>
                    </a:moveTo>
                    <a:lnTo>
                      <a:pt x="0" y="100"/>
                    </a:lnTo>
                    <a:lnTo>
                      <a:pt x="0" y="113"/>
                    </a:lnTo>
                    <a:moveTo>
                      <a:pt x="0" y="133"/>
                    </a:moveTo>
                    <a:lnTo>
                      <a:pt x="0" y="133"/>
                    </a:lnTo>
                    <a:lnTo>
                      <a:pt x="0" y="146"/>
                    </a:lnTo>
                    <a:moveTo>
                      <a:pt x="0" y="166"/>
                    </a:moveTo>
                    <a:lnTo>
                      <a:pt x="0" y="166"/>
                    </a:lnTo>
                    <a:lnTo>
                      <a:pt x="0" y="180"/>
                    </a:lnTo>
                    <a:moveTo>
                      <a:pt x="0" y="200"/>
                    </a:moveTo>
                    <a:lnTo>
                      <a:pt x="0" y="200"/>
                    </a:lnTo>
                    <a:lnTo>
                      <a:pt x="0" y="213"/>
                    </a:lnTo>
                    <a:moveTo>
                      <a:pt x="0" y="233"/>
                    </a:moveTo>
                    <a:lnTo>
                      <a:pt x="0" y="233"/>
                    </a:lnTo>
                    <a:lnTo>
                      <a:pt x="0" y="246"/>
                    </a:lnTo>
                    <a:moveTo>
                      <a:pt x="0" y="266"/>
                    </a:moveTo>
                    <a:lnTo>
                      <a:pt x="0" y="266"/>
                    </a:lnTo>
                    <a:lnTo>
                      <a:pt x="0" y="280"/>
                    </a:lnTo>
                    <a:moveTo>
                      <a:pt x="0" y="300"/>
                    </a:moveTo>
                    <a:lnTo>
                      <a:pt x="0" y="300"/>
                    </a:lnTo>
                    <a:lnTo>
                      <a:pt x="0" y="313"/>
                    </a:lnTo>
                    <a:moveTo>
                      <a:pt x="0" y="333"/>
                    </a:moveTo>
                    <a:lnTo>
                      <a:pt x="0" y="333"/>
                    </a:lnTo>
                    <a:lnTo>
                      <a:pt x="0" y="346"/>
                    </a:lnTo>
                    <a:moveTo>
                      <a:pt x="0" y="366"/>
                    </a:moveTo>
                    <a:lnTo>
                      <a:pt x="0" y="366"/>
                    </a:lnTo>
                    <a:lnTo>
                      <a:pt x="0" y="380"/>
                    </a:lnTo>
                    <a:moveTo>
                      <a:pt x="0" y="400"/>
                    </a:moveTo>
                    <a:lnTo>
                      <a:pt x="0" y="400"/>
                    </a:lnTo>
                    <a:lnTo>
                      <a:pt x="0" y="413"/>
                    </a:lnTo>
                    <a:moveTo>
                      <a:pt x="0" y="433"/>
                    </a:moveTo>
                    <a:lnTo>
                      <a:pt x="0" y="433"/>
                    </a:lnTo>
                    <a:lnTo>
                      <a:pt x="0" y="446"/>
                    </a:lnTo>
                    <a:moveTo>
                      <a:pt x="0" y="466"/>
                    </a:moveTo>
                    <a:lnTo>
                      <a:pt x="0" y="466"/>
                    </a:lnTo>
                    <a:lnTo>
                      <a:pt x="0" y="480"/>
                    </a:lnTo>
                    <a:moveTo>
                      <a:pt x="0" y="500"/>
                    </a:moveTo>
                    <a:lnTo>
                      <a:pt x="0" y="500"/>
                    </a:lnTo>
                    <a:lnTo>
                      <a:pt x="0" y="513"/>
                    </a:lnTo>
                    <a:moveTo>
                      <a:pt x="0" y="533"/>
                    </a:moveTo>
                    <a:lnTo>
                      <a:pt x="0" y="533"/>
                    </a:lnTo>
                    <a:lnTo>
                      <a:pt x="0" y="546"/>
                    </a:lnTo>
                    <a:moveTo>
                      <a:pt x="0" y="566"/>
                    </a:moveTo>
                    <a:lnTo>
                      <a:pt x="0" y="566"/>
                    </a:lnTo>
                    <a:lnTo>
                      <a:pt x="0" y="580"/>
                    </a:lnTo>
                    <a:moveTo>
                      <a:pt x="0" y="600"/>
                    </a:moveTo>
                    <a:lnTo>
                      <a:pt x="0" y="600"/>
                    </a:lnTo>
                    <a:lnTo>
                      <a:pt x="0" y="613"/>
                    </a:lnTo>
                    <a:moveTo>
                      <a:pt x="0" y="633"/>
                    </a:moveTo>
                    <a:lnTo>
                      <a:pt x="0" y="633"/>
                    </a:lnTo>
                    <a:lnTo>
                      <a:pt x="0" y="646"/>
                    </a:lnTo>
                    <a:moveTo>
                      <a:pt x="0" y="666"/>
                    </a:moveTo>
                    <a:lnTo>
                      <a:pt x="0" y="666"/>
                    </a:lnTo>
                    <a:lnTo>
                      <a:pt x="0" y="680"/>
                    </a:lnTo>
                    <a:moveTo>
                      <a:pt x="0" y="700"/>
                    </a:moveTo>
                    <a:lnTo>
                      <a:pt x="0" y="700"/>
                    </a:lnTo>
                    <a:lnTo>
                      <a:pt x="0" y="713"/>
                    </a:lnTo>
                    <a:moveTo>
                      <a:pt x="0" y="733"/>
                    </a:moveTo>
                    <a:lnTo>
                      <a:pt x="0" y="733"/>
                    </a:lnTo>
                    <a:lnTo>
                      <a:pt x="0" y="746"/>
                    </a:lnTo>
                    <a:moveTo>
                      <a:pt x="0" y="766"/>
                    </a:moveTo>
                    <a:lnTo>
                      <a:pt x="0" y="766"/>
                    </a:lnTo>
                    <a:lnTo>
                      <a:pt x="0" y="780"/>
                    </a:lnTo>
                    <a:moveTo>
                      <a:pt x="0" y="800"/>
                    </a:moveTo>
                    <a:lnTo>
                      <a:pt x="0" y="800"/>
                    </a:lnTo>
                    <a:lnTo>
                      <a:pt x="0" y="813"/>
                    </a:lnTo>
                    <a:moveTo>
                      <a:pt x="0" y="833"/>
                    </a:moveTo>
                    <a:lnTo>
                      <a:pt x="0" y="833"/>
                    </a:lnTo>
                    <a:lnTo>
                      <a:pt x="0" y="846"/>
                    </a:lnTo>
                    <a:moveTo>
                      <a:pt x="0" y="866"/>
                    </a:moveTo>
                    <a:lnTo>
                      <a:pt x="0" y="866"/>
                    </a:lnTo>
                    <a:lnTo>
                      <a:pt x="0" y="880"/>
                    </a:lnTo>
                    <a:moveTo>
                      <a:pt x="0" y="900"/>
                    </a:moveTo>
                    <a:lnTo>
                      <a:pt x="0" y="900"/>
                    </a:lnTo>
                    <a:lnTo>
                      <a:pt x="0" y="913"/>
                    </a:lnTo>
                    <a:moveTo>
                      <a:pt x="0" y="933"/>
                    </a:moveTo>
                    <a:lnTo>
                      <a:pt x="0" y="933"/>
                    </a:lnTo>
                    <a:lnTo>
                      <a:pt x="0" y="946"/>
                    </a:lnTo>
                    <a:moveTo>
                      <a:pt x="0" y="966"/>
                    </a:moveTo>
                    <a:lnTo>
                      <a:pt x="0" y="966"/>
                    </a:lnTo>
                    <a:lnTo>
                      <a:pt x="0" y="980"/>
                    </a:lnTo>
                    <a:moveTo>
                      <a:pt x="0" y="1000"/>
                    </a:moveTo>
                    <a:lnTo>
                      <a:pt x="0" y="1000"/>
                    </a:lnTo>
                    <a:lnTo>
                      <a:pt x="0" y="1013"/>
                    </a:lnTo>
                    <a:moveTo>
                      <a:pt x="0" y="1033"/>
                    </a:moveTo>
                    <a:lnTo>
                      <a:pt x="0" y="1033"/>
                    </a:lnTo>
                    <a:lnTo>
                      <a:pt x="0" y="1046"/>
                    </a:lnTo>
                    <a:moveTo>
                      <a:pt x="0" y="1066"/>
                    </a:moveTo>
                    <a:lnTo>
                      <a:pt x="0" y="1066"/>
                    </a:lnTo>
                    <a:lnTo>
                      <a:pt x="0" y="1080"/>
                    </a:lnTo>
                    <a:moveTo>
                      <a:pt x="0" y="1100"/>
                    </a:moveTo>
                    <a:lnTo>
                      <a:pt x="0" y="1100"/>
                    </a:lnTo>
                    <a:lnTo>
                      <a:pt x="0" y="1113"/>
                    </a:lnTo>
                    <a:moveTo>
                      <a:pt x="0" y="1133"/>
                    </a:moveTo>
                    <a:lnTo>
                      <a:pt x="0" y="1133"/>
                    </a:lnTo>
                    <a:lnTo>
                      <a:pt x="0" y="1146"/>
                    </a:lnTo>
                    <a:moveTo>
                      <a:pt x="0" y="1166"/>
                    </a:moveTo>
                    <a:lnTo>
                      <a:pt x="0" y="1166"/>
                    </a:lnTo>
                    <a:lnTo>
                      <a:pt x="0" y="1180"/>
                    </a:lnTo>
                    <a:moveTo>
                      <a:pt x="0" y="1200"/>
                    </a:moveTo>
                    <a:lnTo>
                      <a:pt x="0" y="1200"/>
                    </a:lnTo>
                    <a:lnTo>
                      <a:pt x="0" y="1213"/>
                    </a:lnTo>
                    <a:moveTo>
                      <a:pt x="0" y="1233"/>
                    </a:moveTo>
                    <a:lnTo>
                      <a:pt x="0" y="1233"/>
                    </a:lnTo>
                    <a:lnTo>
                      <a:pt x="0" y="1246"/>
                    </a:lnTo>
                    <a:moveTo>
                      <a:pt x="0" y="1266"/>
                    </a:moveTo>
                    <a:lnTo>
                      <a:pt x="0" y="1266"/>
                    </a:lnTo>
                    <a:lnTo>
                      <a:pt x="0" y="1280"/>
                    </a:lnTo>
                    <a:moveTo>
                      <a:pt x="0" y="1300"/>
                    </a:moveTo>
                    <a:lnTo>
                      <a:pt x="0" y="1300"/>
                    </a:lnTo>
                    <a:lnTo>
                      <a:pt x="0" y="1313"/>
                    </a:lnTo>
                    <a:moveTo>
                      <a:pt x="0" y="1333"/>
                    </a:moveTo>
                    <a:lnTo>
                      <a:pt x="0" y="1333"/>
                    </a:lnTo>
                    <a:lnTo>
                      <a:pt x="0" y="1346"/>
                    </a:lnTo>
                    <a:moveTo>
                      <a:pt x="0" y="1366"/>
                    </a:moveTo>
                    <a:lnTo>
                      <a:pt x="0" y="1366"/>
                    </a:lnTo>
                    <a:lnTo>
                      <a:pt x="0" y="1380"/>
                    </a:lnTo>
                    <a:moveTo>
                      <a:pt x="0" y="1400"/>
                    </a:moveTo>
                    <a:lnTo>
                      <a:pt x="0" y="1400"/>
                    </a:lnTo>
                    <a:lnTo>
                      <a:pt x="0" y="1413"/>
                    </a:lnTo>
                    <a:moveTo>
                      <a:pt x="0" y="1433"/>
                    </a:moveTo>
                    <a:lnTo>
                      <a:pt x="0" y="1433"/>
                    </a:lnTo>
                    <a:lnTo>
                      <a:pt x="0" y="1446"/>
                    </a:lnTo>
                    <a:moveTo>
                      <a:pt x="0" y="1466"/>
                    </a:moveTo>
                    <a:lnTo>
                      <a:pt x="0" y="1466"/>
                    </a:lnTo>
                    <a:lnTo>
                      <a:pt x="0" y="1480"/>
                    </a:lnTo>
                    <a:moveTo>
                      <a:pt x="0" y="1500"/>
                    </a:moveTo>
                    <a:lnTo>
                      <a:pt x="0" y="1500"/>
                    </a:lnTo>
                    <a:lnTo>
                      <a:pt x="0" y="1513"/>
                    </a:lnTo>
                    <a:moveTo>
                      <a:pt x="0" y="1533"/>
                    </a:moveTo>
                    <a:lnTo>
                      <a:pt x="0" y="1533"/>
                    </a:lnTo>
                    <a:lnTo>
                      <a:pt x="0" y="1546"/>
                    </a:lnTo>
                    <a:moveTo>
                      <a:pt x="0" y="1566"/>
                    </a:moveTo>
                    <a:lnTo>
                      <a:pt x="0" y="1566"/>
                    </a:lnTo>
                    <a:lnTo>
                      <a:pt x="0" y="1580"/>
                    </a:lnTo>
                    <a:moveTo>
                      <a:pt x="0" y="1600"/>
                    </a:moveTo>
                    <a:lnTo>
                      <a:pt x="0" y="1600"/>
                    </a:lnTo>
                    <a:lnTo>
                      <a:pt x="0" y="1613"/>
                    </a:lnTo>
                    <a:moveTo>
                      <a:pt x="0" y="1633"/>
                    </a:moveTo>
                    <a:lnTo>
                      <a:pt x="0" y="1633"/>
                    </a:lnTo>
                    <a:lnTo>
                      <a:pt x="0" y="1646"/>
                    </a:lnTo>
                    <a:moveTo>
                      <a:pt x="0" y="1666"/>
                    </a:moveTo>
                    <a:lnTo>
                      <a:pt x="0" y="1666"/>
                    </a:lnTo>
                    <a:lnTo>
                      <a:pt x="0" y="1680"/>
                    </a:lnTo>
                    <a:moveTo>
                      <a:pt x="0" y="1700"/>
                    </a:moveTo>
                    <a:lnTo>
                      <a:pt x="0" y="1700"/>
                    </a:lnTo>
                    <a:lnTo>
                      <a:pt x="0" y="1713"/>
                    </a:lnTo>
                    <a:moveTo>
                      <a:pt x="0" y="1733"/>
                    </a:moveTo>
                    <a:lnTo>
                      <a:pt x="0" y="1733"/>
                    </a:lnTo>
                    <a:lnTo>
                      <a:pt x="0" y="1746"/>
                    </a:lnTo>
                    <a:moveTo>
                      <a:pt x="0" y="1766"/>
                    </a:moveTo>
                    <a:lnTo>
                      <a:pt x="0" y="1766"/>
                    </a:lnTo>
                    <a:lnTo>
                      <a:pt x="0" y="1780"/>
                    </a:lnTo>
                    <a:moveTo>
                      <a:pt x="0" y="1800"/>
                    </a:moveTo>
                    <a:lnTo>
                      <a:pt x="0" y="1800"/>
                    </a:lnTo>
                    <a:lnTo>
                      <a:pt x="0" y="1813"/>
                    </a:lnTo>
                    <a:moveTo>
                      <a:pt x="0" y="1833"/>
                    </a:moveTo>
                    <a:lnTo>
                      <a:pt x="0" y="1833"/>
                    </a:lnTo>
                    <a:lnTo>
                      <a:pt x="0" y="1846"/>
                    </a:lnTo>
                    <a:moveTo>
                      <a:pt x="0" y="1866"/>
                    </a:moveTo>
                    <a:lnTo>
                      <a:pt x="0" y="1866"/>
                    </a:lnTo>
                    <a:lnTo>
                      <a:pt x="0" y="1880"/>
                    </a:lnTo>
                    <a:moveTo>
                      <a:pt x="0" y="1900"/>
                    </a:moveTo>
                    <a:lnTo>
                      <a:pt x="0" y="1900"/>
                    </a:lnTo>
                    <a:lnTo>
                      <a:pt x="0" y="1913"/>
                    </a:lnTo>
                    <a:moveTo>
                      <a:pt x="0" y="1933"/>
                    </a:moveTo>
                    <a:lnTo>
                      <a:pt x="0" y="1933"/>
                    </a:lnTo>
                    <a:lnTo>
                      <a:pt x="0" y="1946"/>
                    </a:lnTo>
                    <a:moveTo>
                      <a:pt x="0" y="1966"/>
                    </a:moveTo>
                    <a:lnTo>
                      <a:pt x="0" y="1966"/>
                    </a:lnTo>
                    <a:lnTo>
                      <a:pt x="0" y="1980"/>
                    </a:lnTo>
                    <a:moveTo>
                      <a:pt x="0" y="2000"/>
                    </a:moveTo>
                    <a:lnTo>
                      <a:pt x="0" y="2000"/>
                    </a:lnTo>
                    <a:lnTo>
                      <a:pt x="0" y="2013"/>
                    </a:lnTo>
                    <a:moveTo>
                      <a:pt x="0" y="2033"/>
                    </a:moveTo>
                    <a:lnTo>
                      <a:pt x="0" y="2033"/>
                    </a:lnTo>
                    <a:lnTo>
                      <a:pt x="0" y="2046"/>
                    </a:lnTo>
                    <a:moveTo>
                      <a:pt x="0" y="2066"/>
                    </a:moveTo>
                    <a:lnTo>
                      <a:pt x="0" y="2066"/>
                    </a:lnTo>
                    <a:lnTo>
                      <a:pt x="0" y="2080"/>
                    </a:lnTo>
                    <a:moveTo>
                      <a:pt x="0" y="2100"/>
                    </a:moveTo>
                    <a:lnTo>
                      <a:pt x="0" y="2100"/>
                    </a:lnTo>
                    <a:lnTo>
                      <a:pt x="0" y="2113"/>
                    </a:lnTo>
                    <a:moveTo>
                      <a:pt x="0" y="2133"/>
                    </a:moveTo>
                    <a:lnTo>
                      <a:pt x="0" y="2133"/>
                    </a:lnTo>
                    <a:lnTo>
                      <a:pt x="0" y="2146"/>
                    </a:lnTo>
                    <a:moveTo>
                      <a:pt x="0" y="2166"/>
                    </a:moveTo>
                    <a:lnTo>
                      <a:pt x="0" y="2166"/>
                    </a:lnTo>
                    <a:lnTo>
                      <a:pt x="0" y="2180"/>
                    </a:lnTo>
                    <a:moveTo>
                      <a:pt x="0" y="2200"/>
                    </a:moveTo>
                    <a:lnTo>
                      <a:pt x="0" y="2200"/>
                    </a:lnTo>
                    <a:lnTo>
                      <a:pt x="0" y="2213"/>
                    </a:lnTo>
                    <a:moveTo>
                      <a:pt x="0" y="2233"/>
                    </a:moveTo>
                    <a:lnTo>
                      <a:pt x="0" y="2233"/>
                    </a:lnTo>
                    <a:lnTo>
                      <a:pt x="0" y="2246"/>
                    </a:lnTo>
                    <a:moveTo>
                      <a:pt x="0" y="2266"/>
                    </a:moveTo>
                    <a:lnTo>
                      <a:pt x="0" y="2266"/>
                    </a:lnTo>
                    <a:lnTo>
                      <a:pt x="0" y="2280"/>
                    </a:lnTo>
                    <a:moveTo>
                      <a:pt x="0" y="2300"/>
                    </a:moveTo>
                    <a:lnTo>
                      <a:pt x="0" y="2300"/>
                    </a:lnTo>
                    <a:lnTo>
                      <a:pt x="0" y="2313"/>
                    </a:lnTo>
                    <a:moveTo>
                      <a:pt x="0" y="2333"/>
                    </a:moveTo>
                    <a:lnTo>
                      <a:pt x="0" y="2333"/>
                    </a:lnTo>
                    <a:lnTo>
                      <a:pt x="0" y="2346"/>
                    </a:lnTo>
                    <a:moveTo>
                      <a:pt x="0" y="2366"/>
                    </a:moveTo>
                    <a:lnTo>
                      <a:pt x="0" y="2366"/>
                    </a:lnTo>
                    <a:lnTo>
                      <a:pt x="0" y="2380"/>
                    </a:lnTo>
                    <a:moveTo>
                      <a:pt x="0" y="2400"/>
                    </a:moveTo>
                    <a:lnTo>
                      <a:pt x="0" y="2400"/>
                    </a:lnTo>
                    <a:lnTo>
                      <a:pt x="0" y="2413"/>
                    </a:lnTo>
                    <a:moveTo>
                      <a:pt x="0" y="2433"/>
                    </a:moveTo>
                    <a:lnTo>
                      <a:pt x="0" y="2433"/>
                    </a:lnTo>
                    <a:lnTo>
                      <a:pt x="0" y="2446"/>
                    </a:lnTo>
                    <a:moveTo>
                      <a:pt x="0" y="2466"/>
                    </a:moveTo>
                    <a:lnTo>
                      <a:pt x="0" y="2466"/>
                    </a:lnTo>
                    <a:lnTo>
                      <a:pt x="0" y="2480"/>
                    </a:lnTo>
                    <a:moveTo>
                      <a:pt x="0" y="2500"/>
                    </a:moveTo>
                    <a:lnTo>
                      <a:pt x="0" y="2500"/>
                    </a:lnTo>
                    <a:lnTo>
                      <a:pt x="0" y="2513"/>
                    </a:lnTo>
                    <a:moveTo>
                      <a:pt x="0" y="2533"/>
                    </a:moveTo>
                    <a:lnTo>
                      <a:pt x="0" y="2533"/>
                    </a:lnTo>
                    <a:lnTo>
                      <a:pt x="0" y="2546"/>
                    </a:lnTo>
                    <a:moveTo>
                      <a:pt x="0" y="2566"/>
                    </a:moveTo>
                    <a:lnTo>
                      <a:pt x="0" y="2566"/>
                    </a:lnTo>
                    <a:lnTo>
                      <a:pt x="0" y="2580"/>
                    </a:lnTo>
                    <a:moveTo>
                      <a:pt x="0" y="2600"/>
                    </a:moveTo>
                    <a:lnTo>
                      <a:pt x="0" y="2600"/>
                    </a:lnTo>
                    <a:lnTo>
                      <a:pt x="0" y="2613"/>
                    </a:lnTo>
                    <a:moveTo>
                      <a:pt x="0" y="2633"/>
                    </a:moveTo>
                    <a:lnTo>
                      <a:pt x="0" y="2633"/>
                    </a:lnTo>
                    <a:lnTo>
                      <a:pt x="0" y="2646"/>
                    </a:lnTo>
                    <a:moveTo>
                      <a:pt x="0" y="2666"/>
                    </a:moveTo>
                    <a:lnTo>
                      <a:pt x="0" y="2666"/>
                    </a:lnTo>
                    <a:lnTo>
                      <a:pt x="0" y="2680"/>
                    </a:lnTo>
                    <a:moveTo>
                      <a:pt x="0" y="2700"/>
                    </a:moveTo>
                    <a:lnTo>
                      <a:pt x="0" y="2700"/>
                    </a:lnTo>
                    <a:lnTo>
                      <a:pt x="0" y="2713"/>
                    </a:lnTo>
                    <a:moveTo>
                      <a:pt x="0" y="2733"/>
                    </a:moveTo>
                    <a:lnTo>
                      <a:pt x="0" y="2733"/>
                    </a:lnTo>
                    <a:lnTo>
                      <a:pt x="0" y="2746"/>
                    </a:lnTo>
                    <a:moveTo>
                      <a:pt x="0" y="2766"/>
                    </a:moveTo>
                    <a:lnTo>
                      <a:pt x="0" y="2766"/>
                    </a:lnTo>
                    <a:lnTo>
                      <a:pt x="0" y="2780"/>
                    </a:lnTo>
                    <a:moveTo>
                      <a:pt x="0" y="2800"/>
                    </a:moveTo>
                    <a:lnTo>
                      <a:pt x="0" y="2800"/>
                    </a:lnTo>
                    <a:lnTo>
                      <a:pt x="0" y="2813"/>
                    </a:lnTo>
                    <a:moveTo>
                      <a:pt x="0" y="2833"/>
                    </a:moveTo>
                    <a:lnTo>
                      <a:pt x="0" y="2833"/>
                    </a:lnTo>
                    <a:lnTo>
                      <a:pt x="0" y="2846"/>
                    </a:lnTo>
                    <a:moveTo>
                      <a:pt x="0" y="2866"/>
                    </a:moveTo>
                    <a:lnTo>
                      <a:pt x="0" y="2866"/>
                    </a:lnTo>
                    <a:lnTo>
                      <a:pt x="0" y="2880"/>
                    </a:lnTo>
                    <a:moveTo>
                      <a:pt x="0" y="2900"/>
                    </a:moveTo>
                    <a:lnTo>
                      <a:pt x="0" y="2900"/>
                    </a:lnTo>
                    <a:lnTo>
                      <a:pt x="0" y="2913"/>
                    </a:lnTo>
                    <a:moveTo>
                      <a:pt x="0" y="2933"/>
                    </a:moveTo>
                    <a:lnTo>
                      <a:pt x="0" y="2933"/>
                    </a:lnTo>
                    <a:lnTo>
                      <a:pt x="0" y="2946"/>
                    </a:lnTo>
                    <a:moveTo>
                      <a:pt x="0" y="2966"/>
                    </a:moveTo>
                    <a:lnTo>
                      <a:pt x="0" y="2966"/>
                    </a:lnTo>
                    <a:lnTo>
                      <a:pt x="0" y="2980"/>
                    </a:lnTo>
                    <a:moveTo>
                      <a:pt x="0" y="3000"/>
                    </a:moveTo>
                    <a:lnTo>
                      <a:pt x="0" y="3000"/>
                    </a:lnTo>
                    <a:lnTo>
                      <a:pt x="0" y="3013"/>
                    </a:lnTo>
                    <a:moveTo>
                      <a:pt x="0" y="3033"/>
                    </a:moveTo>
                    <a:lnTo>
                      <a:pt x="0" y="3033"/>
                    </a:lnTo>
                    <a:lnTo>
                      <a:pt x="0" y="3046"/>
                    </a:lnTo>
                    <a:moveTo>
                      <a:pt x="0" y="3066"/>
                    </a:moveTo>
                    <a:lnTo>
                      <a:pt x="0" y="3066"/>
                    </a:lnTo>
                    <a:lnTo>
                      <a:pt x="0" y="3080"/>
                    </a:lnTo>
                    <a:moveTo>
                      <a:pt x="0" y="3100"/>
                    </a:moveTo>
                    <a:lnTo>
                      <a:pt x="0" y="3100"/>
                    </a:lnTo>
                    <a:lnTo>
                      <a:pt x="0" y="3113"/>
                    </a:lnTo>
                    <a:moveTo>
                      <a:pt x="0" y="3133"/>
                    </a:moveTo>
                    <a:lnTo>
                      <a:pt x="0" y="3133"/>
                    </a:lnTo>
                    <a:lnTo>
                      <a:pt x="0" y="3146"/>
                    </a:lnTo>
                    <a:moveTo>
                      <a:pt x="0" y="3166"/>
                    </a:moveTo>
                    <a:lnTo>
                      <a:pt x="0" y="3166"/>
                    </a:lnTo>
                    <a:lnTo>
                      <a:pt x="0" y="3180"/>
                    </a:lnTo>
                    <a:moveTo>
                      <a:pt x="0" y="3200"/>
                    </a:moveTo>
                    <a:lnTo>
                      <a:pt x="0" y="3200"/>
                    </a:lnTo>
                    <a:lnTo>
                      <a:pt x="0" y="3213"/>
                    </a:lnTo>
                    <a:moveTo>
                      <a:pt x="0" y="3233"/>
                    </a:moveTo>
                    <a:lnTo>
                      <a:pt x="0" y="3233"/>
                    </a:lnTo>
                    <a:lnTo>
                      <a:pt x="0" y="3246"/>
                    </a:lnTo>
                    <a:moveTo>
                      <a:pt x="0" y="3266"/>
                    </a:moveTo>
                    <a:lnTo>
                      <a:pt x="0" y="3266"/>
                    </a:lnTo>
                    <a:lnTo>
                      <a:pt x="0" y="3280"/>
                    </a:lnTo>
                    <a:moveTo>
                      <a:pt x="0" y="3300"/>
                    </a:moveTo>
                    <a:lnTo>
                      <a:pt x="0" y="3300"/>
                    </a:lnTo>
                    <a:lnTo>
                      <a:pt x="0" y="3313"/>
                    </a:lnTo>
                    <a:moveTo>
                      <a:pt x="0" y="3333"/>
                    </a:moveTo>
                    <a:lnTo>
                      <a:pt x="0" y="3333"/>
                    </a:lnTo>
                    <a:lnTo>
                      <a:pt x="0" y="3346"/>
                    </a:lnTo>
                    <a:moveTo>
                      <a:pt x="0" y="3366"/>
                    </a:moveTo>
                    <a:lnTo>
                      <a:pt x="0" y="3366"/>
                    </a:lnTo>
                    <a:lnTo>
                      <a:pt x="0" y="3368"/>
                    </a:lnTo>
                    <a:lnTo>
                      <a:pt x="12" y="3368"/>
                    </a:lnTo>
                    <a:moveTo>
                      <a:pt x="32" y="3368"/>
                    </a:moveTo>
                    <a:lnTo>
                      <a:pt x="32" y="3368"/>
                    </a:lnTo>
                    <a:lnTo>
                      <a:pt x="46" y="3368"/>
                    </a:lnTo>
                    <a:moveTo>
                      <a:pt x="66" y="3368"/>
                    </a:moveTo>
                    <a:lnTo>
                      <a:pt x="66" y="3368"/>
                    </a:lnTo>
                    <a:lnTo>
                      <a:pt x="79" y="3368"/>
                    </a:lnTo>
                    <a:moveTo>
                      <a:pt x="99" y="3368"/>
                    </a:moveTo>
                    <a:lnTo>
                      <a:pt x="99" y="3368"/>
                    </a:lnTo>
                    <a:lnTo>
                      <a:pt x="112" y="3368"/>
                    </a:lnTo>
                    <a:moveTo>
                      <a:pt x="132" y="3368"/>
                    </a:moveTo>
                    <a:lnTo>
                      <a:pt x="132" y="3368"/>
                    </a:lnTo>
                    <a:lnTo>
                      <a:pt x="146" y="3368"/>
                    </a:lnTo>
                    <a:moveTo>
                      <a:pt x="166" y="3368"/>
                    </a:moveTo>
                    <a:lnTo>
                      <a:pt x="166" y="3368"/>
                    </a:lnTo>
                    <a:lnTo>
                      <a:pt x="179" y="3368"/>
                    </a:lnTo>
                    <a:moveTo>
                      <a:pt x="191" y="3360"/>
                    </a:moveTo>
                    <a:lnTo>
                      <a:pt x="191" y="3360"/>
                    </a:lnTo>
                    <a:lnTo>
                      <a:pt x="191" y="3346"/>
                    </a:lnTo>
                    <a:moveTo>
                      <a:pt x="191" y="3326"/>
                    </a:moveTo>
                    <a:lnTo>
                      <a:pt x="191" y="3326"/>
                    </a:lnTo>
                    <a:lnTo>
                      <a:pt x="191" y="3313"/>
                    </a:lnTo>
                    <a:moveTo>
                      <a:pt x="191" y="3293"/>
                    </a:moveTo>
                    <a:lnTo>
                      <a:pt x="191" y="3293"/>
                    </a:lnTo>
                    <a:lnTo>
                      <a:pt x="191" y="3280"/>
                    </a:lnTo>
                    <a:moveTo>
                      <a:pt x="191" y="3260"/>
                    </a:moveTo>
                    <a:lnTo>
                      <a:pt x="191" y="3260"/>
                    </a:lnTo>
                    <a:lnTo>
                      <a:pt x="191" y="3246"/>
                    </a:lnTo>
                    <a:moveTo>
                      <a:pt x="191" y="3226"/>
                    </a:moveTo>
                    <a:lnTo>
                      <a:pt x="191" y="3226"/>
                    </a:lnTo>
                    <a:lnTo>
                      <a:pt x="191" y="3213"/>
                    </a:lnTo>
                    <a:moveTo>
                      <a:pt x="191" y="3193"/>
                    </a:moveTo>
                    <a:lnTo>
                      <a:pt x="191" y="3193"/>
                    </a:lnTo>
                    <a:lnTo>
                      <a:pt x="191" y="3180"/>
                    </a:lnTo>
                    <a:moveTo>
                      <a:pt x="191" y="3160"/>
                    </a:moveTo>
                    <a:lnTo>
                      <a:pt x="191" y="3160"/>
                    </a:lnTo>
                    <a:lnTo>
                      <a:pt x="191" y="3146"/>
                    </a:lnTo>
                    <a:moveTo>
                      <a:pt x="191" y="3126"/>
                    </a:moveTo>
                    <a:lnTo>
                      <a:pt x="191" y="3126"/>
                    </a:lnTo>
                    <a:lnTo>
                      <a:pt x="191" y="3113"/>
                    </a:lnTo>
                    <a:moveTo>
                      <a:pt x="191" y="3093"/>
                    </a:moveTo>
                    <a:lnTo>
                      <a:pt x="191" y="3093"/>
                    </a:lnTo>
                    <a:lnTo>
                      <a:pt x="191" y="3080"/>
                    </a:lnTo>
                    <a:moveTo>
                      <a:pt x="191" y="3060"/>
                    </a:moveTo>
                    <a:lnTo>
                      <a:pt x="191" y="3060"/>
                    </a:lnTo>
                    <a:lnTo>
                      <a:pt x="191" y="3046"/>
                    </a:lnTo>
                    <a:moveTo>
                      <a:pt x="191" y="3026"/>
                    </a:moveTo>
                    <a:lnTo>
                      <a:pt x="191" y="3026"/>
                    </a:lnTo>
                    <a:lnTo>
                      <a:pt x="191" y="3013"/>
                    </a:lnTo>
                    <a:moveTo>
                      <a:pt x="191" y="2993"/>
                    </a:moveTo>
                    <a:lnTo>
                      <a:pt x="191" y="2993"/>
                    </a:lnTo>
                    <a:lnTo>
                      <a:pt x="191" y="2980"/>
                    </a:lnTo>
                    <a:moveTo>
                      <a:pt x="191" y="2960"/>
                    </a:moveTo>
                    <a:lnTo>
                      <a:pt x="191" y="2960"/>
                    </a:lnTo>
                    <a:lnTo>
                      <a:pt x="191" y="2946"/>
                    </a:lnTo>
                    <a:moveTo>
                      <a:pt x="191" y="2926"/>
                    </a:moveTo>
                    <a:lnTo>
                      <a:pt x="191" y="2926"/>
                    </a:lnTo>
                    <a:lnTo>
                      <a:pt x="191" y="2913"/>
                    </a:lnTo>
                    <a:moveTo>
                      <a:pt x="191" y="2893"/>
                    </a:moveTo>
                    <a:lnTo>
                      <a:pt x="191" y="2893"/>
                    </a:lnTo>
                    <a:lnTo>
                      <a:pt x="191" y="2880"/>
                    </a:lnTo>
                    <a:moveTo>
                      <a:pt x="191" y="2860"/>
                    </a:moveTo>
                    <a:lnTo>
                      <a:pt x="191" y="2860"/>
                    </a:lnTo>
                    <a:lnTo>
                      <a:pt x="191" y="2846"/>
                    </a:lnTo>
                    <a:moveTo>
                      <a:pt x="191" y="2826"/>
                    </a:moveTo>
                    <a:lnTo>
                      <a:pt x="191" y="2826"/>
                    </a:lnTo>
                    <a:lnTo>
                      <a:pt x="191" y="2813"/>
                    </a:lnTo>
                    <a:moveTo>
                      <a:pt x="191" y="2793"/>
                    </a:moveTo>
                    <a:lnTo>
                      <a:pt x="191" y="2793"/>
                    </a:lnTo>
                    <a:lnTo>
                      <a:pt x="191" y="2780"/>
                    </a:lnTo>
                    <a:moveTo>
                      <a:pt x="191" y="2760"/>
                    </a:moveTo>
                    <a:lnTo>
                      <a:pt x="191" y="2760"/>
                    </a:lnTo>
                    <a:lnTo>
                      <a:pt x="191" y="2746"/>
                    </a:lnTo>
                    <a:moveTo>
                      <a:pt x="191" y="2726"/>
                    </a:moveTo>
                    <a:lnTo>
                      <a:pt x="191" y="2726"/>
                    </a:lnTo>
                    <a:lnTo>
                      <a:pt x="191" y="2713"/>
                    </a:lnTo>
                    <a:moveTo>
                      <a:pt x="191" y="2693"/>
                    </a:moveTo>
                    <a:lnTo>
                      <a:pt x="191" y="2693"/>
                    </a:lnTo>
                    <a:lnTo>
                      <a:pt x="191" y="2680"/>
                    </a:lnTo>
                    <a:moveTo>
                      <a:pt x="191" y="2660"/>
                    </a:moveTo>
                    <a:lnTo>
                      <a:pt x="191" y="2660"/>
                    </a:lnTo>
                    <a:lnTo>
                      <a:pt x="191" y="2646"/>
                    </a:lnTo>
                    <a:moveTo>
                      <a:pt x="191" y="2626"/>
                    </a:moveTo>
                    <a:lnTo>
                      <a:pt x="191" y="2626"/>
                    </a:lnTo>
                    <a:lnTo>
                      <a:pt x="191" y="2613"/>
                    </a:lnTo>
                    <a:moveTo>
                      <a:pt x="191" y="2593"/>
                    </a:moveTo>
                    <a:lnTo>
                      <a:pt x="191" y="2593"/>
                    </a:lnTo>
                    <a:lnTo>
                      <a:pt x="191" y="2580"/>
                    </a:lnTo>
                    <a:moveTo>
                      <a:pt x="191" y="2560"/>
                    </a:moveTo>
                    <a:lnTo>
                      <a:pt x="191" y="2560"/>
                    </a:lnTo>
                    <a:lnTo>
                      <a:pt x="191" y="2546"/>
                    </a:lnTo>
                    <a:moveTo>
                      <a:pt x="191" y="2526"/>
                    </a:moveTo>
                    <a:lnTo>
                      <a:pt x="191" y="2526"/>
                    </a:lnTo>
                    <a:lnTo>
                      <a:pt x="191" y="2513"/>
                    </a:lnTo>
                    <a:moveTo>
                      <a:pt x="191" y="2493"/>
                    </a:moveTo>
                    <a:lnTo>
                      <a:pt x="191" y="2493"/>
                    </a:lnTo>
                    <a:lnTo>
                      <a:pt x="191" y="2480"/>
                    </a:lnTo>
                    <a:moveTo>
                      <a:pt x="191" y="2460"/>
                    </a:moveTo>
                    <a:lnTo>
                      <a:pt x="191" y="2460"/>
                    </a:lnTo>
                    <a:lnTo>
                      <a:pt x="191" y="2446"/>
                    </a:lnTo>
                    <a:moveTo>
                      <a:pt x="191" y="2426"/>
                    </a:moveTo>
                    <a:lnTo>
                      <a:pt x="191" y="2426"/>
                    </a:lnTo>
                    <a:lnTo>
                      <a:pt x="191" y="2413"/>
                    </a:lnTo>
                    <a:moveTo>
                      <a:pt x="191" y="2393"/>
                    </a:moveTo>
                    <a:lnTo>
                      <a:pt x="191" y="2393"/>
                    </a:lnTo>
                    <a:lnTo>
                      <a:pt x="191" y="2380"/>
                    </a:lnTo>
                    <a:moveTo>
                      <a:pt x="191" y="2360"/>
                    </a:moveTo>
                    <a:lnTo>
                      <a:pt x="191" y="2360"/>
                    </a:lnTo>
                    <a:lnTo>
                      <a:pt x="191" y="2346"/>
                    </a:lnTo>
                    <a:moveTo>
                      <a:pt x="191" y="2326"/>
                    </a:moveTo>
                    <a:lnTo>
                      <a:pt x="191" y="2326"/>
                    </a:lnTo>
                    <a:lnTo>
                      <a:pt x="191" y="2313"/>
                    </a:lnTo>
                    <a:moveTo>
                      <a:pt x="191" y="2293"/>
                    </a:moveTo>
                    <a:lnTo>
                      <a:pt x="191" y="2293"/>
                    </a:lnTo>
                    <a:lnTo>
                      <a:pt x="191" y="2280"/>
                    </a:lnTo>
                    <a:moveTo>
                      <a:pt x="191" y="2260"/>
                    </a:moveTo>
                    <a:lnTo>
                      <a:pt x="191" y="2260"/>
                    </a:lnTo>
                    <a:lnTo>
                      <a:pt x="191" y="2246"/>
                    </a:lnTo>
                    <a:moveTo>
                      <a:pt x="191" y="2226"/>
                    </a:moveTo>
                    <a:lnTo>
                      <a:pt x="191" y="2226"/>
                    </a:lnTo>
                    <a:lnTo>
                      <a:pt x="191" y="2213"/>
                    </a:lnTo>
                    <a:moveTo>
                      <a:pt x="191" y="2193"/>
                    </a:moveTo>
                    <a:lnTo>
                      <a:pt x="191" y="2193"/>
                    </a:lnTo>
                    <a:lnTo>
                      <a:pt x="191" y="2180"/>
                    </a:lnTo>
                    <a:moveTo>
                      <a:pt x="191" y="2160"/>
                    </a:moveTo>
                    <a:lnTo>
                      <a:pt x="191" y="2160"/>
                    </a:lnTo>
                    <a:lnTo>
                      <a:pt x="191" y="2146"/>
                    </a:lnTo>
                    <a:moveTo>
                      <a:pt x="191" y="2126"/>
                    </a:moveTo>
                    <a:lnTo>
                      <a:pt x="191" y="2126"/>
                    </a:lnTo>
                    <a:lnTo>
                      <a:pt x="191" y="2113"/>
                    </a:lnTo>
                    <a:moveTo>
                      <a:pt x="191" y="2093"/>
                    </a:moveTo>
                    <a:lnTo>
                      <a:pt x="191" y="2093"/>
                    </a:lnTo>
                    <a:lnTo>
                      <a:pt x="191" y="2080"/>
                    </a:lnTo>
                    <a:moveTo>
                      <a:pt x="191" y="2060"/>
                    </a:moveTo>
                    <a:lnTo>
                      <a:pt x="191" y="2060"/>
                    </a:lnTo>
                    <a:lnTo>
                      <a:pt x="191" y="2046"/>
                    </a:lnTo>
                    <a:moveTo>
                      <a:pt x="191" y="2026"/>
                    </a:moveTo>
                    <a:lnTo>
                      <a:pt x="191" y="2026"/>
                    </a:lnTo>
                    <a:lnTo>
                      <a:pt x="191" y="2013"/>
                    </a:lnTo>
                    <a:moveTo>
                      <a:pt x="191" y="1993"/>
                    </a:moveTo>
                    <a:lnTo>
                      <a:pt x="191" y="1993"/>
                    </a:lnTo>
                    <a:lnTo>
                      <a:pt x="191" y="1980"/>
                    </a:lnTo>
                    <a:moveTo>
                      <a:pt x="191" y="1960"/>
                    </a:moveTo>
                    <a:lnTo>
                      <a:pt x="191" y="1960"/>
                    </a:lnTo>
                    <a:lnTo>
                      <a:pt x="191" y="1946"/>
                    </a:lnTo>
                    <a:moveTo>
                      <a:pt x="191" y="1926"/>
                    </a:moveTo>
                    <a:lnTo>
                      <a:pt x="191" y="1926"/>
                    </a:lnTo>
                    <a:lnTo>
                      <a:pt x="191" y="1913"/>
                    </a:lnTo>
                    <a:moveTo>
                      <a:pt x="191" y="1893"/>
                    </a:moveTo>
                    <a:lnTo>
                      <a:pt x="191" y="1893"/>
                    </a:lnTo>
                    <a:lnTo>
                      <a:pt x="191" y="1880"/>
                    </a:lnTo>
                    <a:moveTo>
                      <a:pt x="191" y="1860"/>
                    </a:moveTo>
                    <a:lnTo>
                      <a:pt x="191" y="1860"/>
                    </a:lnTo>
                    <a:lnTo>
                      <a:pt x="191" y="1846"/>
                    </a:lnTo>
                    <a:moveTo>
                      <a:pt x="191" y="1826"/>
                    </a:moveTo>
                    <a:lnTo>
                      <a:pt x="191" y="1826"/>
                    </a:lnTo>
                    <a:lnTo>
                      <a:pt x="191" y="1813"/>
                    </a:lnTo>
                    <a:moveTo>
                      <a:pt x="191" y="1793"/>
                    </a:moveTo>
                    <a:lnTo>
                      <a:pt x="191" y="1793"/>
                    </a:lnTo>
                    <a:lnTo>
                      <a:pt x="191" y="1780"/>
                    </a:lnTo>
                    <a:moveTo>
                      <a:pt x="191" y="1760"/>
                    </a:moveTo>
                    <a:lnTo>
                      <a:pt x="191" y="1760"/>
                    </a:lnTo>
                    <a:lnTo>
                      <a:pt x="191" y="1746"/>
                    </a:lnTo>
                    <a:moveTo>
                      <a:pt x="191" y="1726"/>
                    </a:moveTo>
                    <a:lnTo>
                      <a:pt x="191" y="1726"/>
                    </a:lnTo>
                    <a:lnTo>
                      <a:pt x="191" y="1713"/>
                    </a:lnTo>
                    <a:moveTo>
                      <a:pt x="191" y="1693"/>
                    </a:moveTo>
                    <a:lnTo>
                      <a:pt x="191" y="1693"/>
                    </a:lnTo>
                    <a:lnTo>
                      <a:pt x="191" y="1680"/>
                    </a:lnTo>
                    <a:moveTo>
                      <a:pt x="191" y="1660"/>
                    </a:moveTo>
                    <a:lnTo>
                      <a:pt x="191" y="1660"/>
                    </a:lnTo>
                    <a:lnTo>
                      <a:pt x="191" y="1646"/>
                    </a:lnTo>
                    <a:moveTo>
                      <a:pt x="191" y="1626"/>
                    </a:moveTo>
                    <a:lnTo>
                      <a:pt x="191" y="1626"/>
                    </a:lnTo>
                    <a:lnTo>
                      <a:pt x="191" y="1613"/>
                    </a:lnTo>
                    <a:moveTo>
                      <a:pt x="191" y="1593"/>
                    </a:moveTo>
                    <a:lnTo>
                      <a:pt x="191" y="1593"/>
                    </a:lnTo>
                    <a:lnTo>
                      <a:pt x="191" y="1580"/>
                    </a:lnTo>
                    <a:moveTo>
                      <a:pt x="191" y="1560"/>
                    </a:moveTo>
                    <a:lnTo>
                      <a:pt x="191" y="1560"/>
                    </a:lnTo>
                    <a:lnTo>
                      <a:pt x="191" y="1546"/>
                    </a:lnTo>
                    <a:moveTo>
                      <a:pt x="191" y="1526"/>
                    </a:moveTo>
                    <a:lnTo>
                      <a:pt x="191" y="1526"/>
                    </a:lnTo>
                    <a:lnTo>
                      <a:pt x="191" y="1513"/>
                    </a:lnTo>
                    <a:moveTo>
                      <a:pt x="191" y="1493"/>
                    </a:moveTo>
                    <a:lnTo>
                      <a:pt x="191" y="1493"/>
                    </a:lnTo>
                    <a:lnTo>
                      <a:pt x="191" y="1480"/>
                    </a:lnTo>
                    <a:moveTo>
                      <a:pt x="191" y="1460"/>
                    </a:moveTo>
                    <a:lnTo>
                      <a:pt x="191" y="1460"/>
                    </a:lnTo>
                    <a:lnTo>
                      <a:pt x="191" y="1446"/>
                    </a:lnTo>
                    <a:moveTo>
                      <a:pt x="191" y="1426"/>
                    </a:moveTo>
                    <a:lnTo>
                      <a:pt x="191" y="1426"/>
                    </a:lnTo>
                    <a:lnTo>
                      <a:pt x="191" y="1413"/>
                    </a:lnTo>
                    <a:moveTo>
                      <a:pt x="191" y="1393"/>
                    </a:moveTo>
                    <a:lnTo>
                      <a:pt x="191" y="1393"/>
                    </a:lnTo>
                    <a:lnTo>
                      <a:pt x="191" y="1380"/>
                    </a:lnTo>
                    <a:moveTo>
                      <a:pt x="191" y="1360"/>
                    </a:moveTo>
                    <a:lnTo>
                      <a:pt x="191" y="1360"/>
                    </a:lnTo>
                    <a:lnTo>
                      <a:pt x="191" y="1346"/>
                    </a:lnTo>
                    <a:moveTo>
                      <a:pt x="191" y="1326"/>
                    </a:moveTo>
                    <a:lnTo>
                      <a:pt x="191" y="1326"/>
                    </a:lnTo>
                    <a:lnTo>
                      <a:pt x="191" y="1313"/>
                    </a:lnTo>
                    <a:moveTo>
                      <a:pt x="191" y="1293"/>
                    </a:moveTo>
                    <a:lnTo>
                      <a:pt x="191" y="1293"/>
                    </a:lnTo>
                    <a:lnTo>
                      <a:pt x="191" y="1280"/>
                    </a:lnTo>
                    <a:moveTo>
                      <a:pt x="191" y="1260"/>
                    </a:moveTo>
                    <a:lnTo>
                      <a:pt x="191" y="1260"/>
                    </a:lnTo>
                    <a:lnTo>
                      <a:pt x="191" y="1246"/>
                    </a:lnTo>
                    <a:moveTo>
                      <a:pt x="191" y="1226"/>
                    </a:moveTo>
                    <a:lnTo>
                      <a:pt x="191" y="1226"/>
                    </a:lnTo>
                    <a:lnTo>
                      <a:pt x="191" y="1213"/>
                    </a:lnTo>
                    <a:moveTo>
                      <a:pt x="191" y="1193"/>
                    </a:moveTo>
                    <a:lnTo>
                      <a:pt x="191" y="1193"/>
                    </a:lnTo>
                    <a:lnTo>
                      <a:pt x="191" y="1180"/>
                    </a:lnTo>
                    <a:moveTo>
                      <a:pt x="191" y="1160"/>
                    </a:moveTo>
                    <a:lnTo>
                      <a:pt x="191" y="1160"/>
                    </a:lnTo>
                    <a:lnTo>
                      <a:pt x="191" y="1146"/>
                    </a:lnTo>
                    <a:moveTo>
                      <a:pt x="191" y="1126"/>
                    </a:moveTo>
                    <a:lnTo>
                      <a:pt x="191" y="1126"/>
                    </a:lnTo>
                    <a:lnTo>
                      <a:pt x="191" y="1113"/>
                    </a:lnTo>
                    <a:moveTo>
                      <a:pt x="191" y="1093"/>
                    </a:moveTo>
                    <a:lnTo>
                      <a:pt x="191" y="1093"/>
                    </a:lnTo>
                    <a:lnTo>
                      <a:pt x="191" y="1080"/>
                    </a:lnTo>
                    <a:moveTo>
                      <a:pt x="191" y="1060"/>
                    </a:moveTo>
                    <a:lnTo>
                      <a:pt x="191" y="1060"/>
                    </a:lnTo>
                    <a:lnTo>
                      <a:pt x="191" y="1046"/>
                    </a:lnTo>
                    <a:moveTo>
                      <a:pt x="191" y="1026"/>
                    </a:moveTo>
                    <a:lnTo>
                      <a:pt x="191" y="1026"/>
                    </a:lnTo>
                    <a:lnTo>
                      <a:pt x="191" y="1013"/>
                    </a:lnTo>
                    <a:moveTo>
                      <a:pt x="191" y="993"/>
                    </a:moveTo>
                    <a:lnTo>
                      <a:pt x="191" y="993"/>
                    </a:lnTo>
                    <a:lnTo>
                      <a:pt x="191" y="980"/>
                    </a:lnTo>
                    <a:moveTo>
                      <a:pt x="191" y="960"/>
                    </a:moveTo>
                    <a:lnTo>
                      <a:pt x="191" y="960"/>
                    </a:lnTo>
                    <a:lnTo>
                      <a:pt x="191" y="946"/>
                    </a:lnTo>
                    <a:moveTo>
                      <a:pt x="191" y="926"/>
                    </a:moveTo>
                    <a:lnTo>
                      <a:pt x="191" y="926"/>
                    </a:lnTo>
                    <a:lnTo>
                      <a:pt x="191" y="913"/>
                    </a:lnTo>
                    <a:moveTo>
                      <a:pt x="191" y="893"/>
                    </a:moveTo>
                    <a:lnTo>
                      <a:pt x="191" y="893"/>
                    </a:lnTo>
                    <a:lnTo>
                      <a:pt x="191" y="880"/>
                    </a:lnTo>
                    <a:moveTo>
                      <a:pt x="191" y="860"/>
                    </a:moveTo>
                    <a:lnTo>
                      <a:pt x="191" y="860"/>
                    </a:lnTo>
                    <a:lnTo>
                      <a:pt x="191" y="846"/>
                    </a:lnTo>
                    <a:moveTo>
                      <a:pt x="191" y="826"/>
                    </a:moveTo>
                    <a:lnTo>
                      <a:pt x="191" y="826"/>
                    </a:lnTo>
                    <a:lnTo>
                      <a:pt x="191" y="813"/>
                    </a:lnTo>
                    <a:moveTo>
                      <a:pt x="191" y="793"/>
                    </a:moveTo>
                    <a:lnTo>
                      <a:pt x="191" y="793"/>
                    </a:lnTo>
                    <a:lnTo>
                      <a:pt x="191" y="780"/>
                    </a:lnTo>
                    <a:moveTo>
                      <a:pt x="191" y="760"/>
                    </a:moveTo>
                    <a:lnTo>
                      <a:pt x="191" y="760"/>
                    </a:lnTo>
                    <a:lnTo>
                      <a:pt x="191" y="746"/>
                    </a:lnTo>
                    <a:moveTo>
                      <a:pt x="191" y="726"/>
                    </a:moveTo>
                    <a:lnTo>
                      <a:pt x="191" y="726"/>
                    </a:lnTo>
                    <a:lnTo>
                      <a:pt x="191" y="713"/>
                    </a:lnTo>
                    <a:moveTo>
                      <a:pt x="191" y="693"/>
                    </a:moveTo>
                    <a:lnTo>
                      <a:pt x="191" y="693"/>
                    </a:lnTo>
                    <a:lnTo>
                      <a:pt x="191" y="680"/>
                    </a:lnTo>
                    <a:moveTo>
                      <a:pt x="191" y="660"/>
                    </a:moveTo>
                    <a:lnTo>
                      <a:pt x="191" y="660"/>
                    </a:lnTo>
                    <a:lnTo>
                      <a:pt x="191" y="646"/>
                    </a:lnTo>
                    <a:moveTo>
                      <a:pt x="191" y="626"/>
                    </a:moveTo>
                    <a:lnTo>
                      <a:pt x="191" y="626"/>
                    </a:lnTo>
                    <a:lnTo>
                      <a:pt x="191" y="613"/>
                    </a:lnTo>
                    <a:moveTo>
                      <a:pt x="191" y="593"/>
                    </a:moveTo>
                    <a:lnTo>
                      <a:pt x="191" y="593"/>
                    </a:lnTo>
                    <a:lnTo>
                      <a:pt x="191" y="580"/>
                    </a:lnTo>
                    <a:moveTo>
                      <a:pt x="191" y="560"/>
                    </a:moveTo>
                    <a:lnTo>
                      <a:pt x="191" y="560"/>
                    </a:lnTo>
                    <a:lnTo>
                      <a:pt x="191" y="546"/>
                    </a:lnTo>
                    <a:moveTo>
                      <a:pt x="191" y="526"/>
                    </a:moveTo>
                    <a:lnTo>
                      <a:pt x="191" y="526"/>
                    </a:lnTo>
                    <a:lnTo>
                      <a:pt x="191" y="513"/>
                    </a:lnTo>
                    <a:moveTo>
                      <a:pt x="191" y="493"/>
                    </a:moveTo>
                    <a:lnTo>
                      <a:pt x="191" y="493"/>
                    </a:lnTo>
                    <a:lnTo>
                      <a:pt x="191" y="480"/>
                    </a:lnTo>
                    <a:moveTo>
                      <a:pt x="191" y="460"/>
                    </a:moveTo>
                    <a:lnTo>
                      <a:pt x="191" y="460"/>
                    </a:lnTo>
                    <a:lnTo>
                      <a:pt x="191" y="446"/>
                    </a:lnTo>
                    <a:moveTo>
                      <a:pt x="191" y="426"/>
                    </a:moveTo>
                    <a:lnTo>
                      <a:pt x="191" y="426"/>
                    </a:lnTo>
                    <a:lnTo>
                      <a:pt x="191" y="413"/>
                    </a:lnTo>
                    <a:moveTo>
                      <a:pt x="191" y="393"/>
                    </a:moveTo>
                    <a:lnTo>
                      <a:pt x="191" y="393"/>
                    </a:lnTo>
                    <a:lnTo>
                      <a:pt x="191" y="380"/>
                    </a:lnTo>
                    <a:moveTo>
                      <a:pt x="191" y="360"/>
                    </a:moveTo>
                    <a:lnTo>
                      <a:pt x="191" y="360"/>
                    </a:lnTo>
                    <a:lnTo>
                      <a:pt x="191" y="346"/>
                    </a:lnTo>
                    <a:moveTo>
                      <a:pt x="191" y="326"/>
                    </a:moveTo>
                    <a:lnTo>
                      <a:pt x="191" y="326"/>
                    </a:lnTo>
                    <a:lnTo>
                      <a:pt x="191" y="313"/>
                    </a:lnTo>
                    <a:moveTo>
                      <a:pt x="191" y="293"/>
                    </a:moveTo>
                    <a:lnTo>
                      <a:pt x="191" y="293"/>
                    </a:lnTo>
                    <a:lnTo>
                      <a:pt x="191" y="280"/>
                    </a:lnTo>
                    <a:moveTo>
                      <a:pt x="191" y="260"/>
                    </a:moveTo>
                    <a:lnTo>
                      <a:pt x="191" y="260"/>
                    </a:lnTo>
                    <a:lnTo>
                      <a:pt x="191" y="246"/>
                    </a:lnTo>
                    <a:moveTo>
                      <a:pt x="191" y="226"/>
                    </a:moveTo>
                    <a:lnTo>
                      <a:pt x="191" y="226"/>
                    </a:lnTo>
                    <a:lnTo>
                      <a:pt x="191" y="213"/>
                    </a:lnTo>
                    <a:moveTo>
                      <a:pt x="191" y="193"/>
                    </a:moveTo>
                    <a:lnTo>
                      <a:pt x="191" y="193"/>
                    </a:lnTo>
                    <a:lnTo>
                      <a:pt x="191" y="180"/>
                    </a:lnTo>
                    <a:moveTo>
                      <a:pt x="191" y="160"/>
                    </a:moveTo>
                    <a:lnTo>
                      <a:pt x="191" y="160"/>
                    </a:lnTo>
                    <a:lnTo>
                      <a:pt x="191" y="146"/>
                    </a:lnTo>
                    <a:moveTo>
                      <a:pt x="191" y="126"/>
                    </a:moveTo>
                    <a:lnTo>
                      <a:pt x="191" y="126"/>
                    </a:lnTo>
                    <a:lnTo>
                      <a:pt x="191" y="113"/>
                    </a:lnTo>
                    <a:moveTo>
                      <a:pt x="191" y="93"/>
                    </a:moveTo>
                    <a:lnTo>
                      <a:pt x="191" y="93"/>
                    </a:lnTo>
                    <a:lnTo>
                      <a:pt x="191" y="80"/>
                    </a:lnTo>
                    <a:moveTo>
                      <a:pt x="191" y="60"/>
                    </a:moveTo>
                    <a:lnTo>
                      <a:pt x="191" y="60"/>
                    </a:lnTo>
                    <a:lnTo>
                      <a:pt x="191" y="46"/>
                    </a:lnTo>
                    <a:moveTo>
                      <a:pt x="191" y="26"/>
                    </a:moveTo>
                    <a:lnTo>
                      <a:pt x="191" y="26"/>
                    </a:lnTo>
                    <a:lnTo>
                      <a:pt x="191" y="13"/>
                    </a:lnTo>
                    <a:moveTo>
                      <a:pt x="184" y="0"/>
                    </a:moveTo>
                    <a:lnTo>
                      <a:pt x="184" y="0"/>
                    </a:lnTo>
                    <a:lnTo>
                      <a:pt x="171" y="0"/>
                    </a:lnTo>
                    <a:moveTo>
                      <a:pt x="151" y="0"/>
                    </a:moveTo>
                    <a:lnTo>
                      <a:pt x="151" y="0"/>
                    </a:lnTo>
                    <a:lnTo>
                      <a:pt x="138" y="0"/>
                    </a:lnTo>
                    <a:moveTo>
                      <a:pt x="118" y="0"/>
                    </a:moveTo>
                    <a:lnTo>
                      <a:pt x="118" y="0"/>
                    </a:lnTo>
                    <a:lnTo>
                      <a:pt x="104" y="0"/>
                    </a:lnTo>
                    <a:moveTo>
                      <a:pt x="84" y="0"/>
                    </a:moveTo>
                    <a:lnTo>
                      <a:pt x="84" y="0"/>
                    </a:lnTo>
                    <a:lnTo>
                      <a:pt x="71" y="0"/>
                    </a:lnTo>
                    <a:moveTo>
                      <a:pt x="51" y="0"/>
                    </a:moveTo>
                    <a:lnTo>
                      <a:pt x="51" y="0"/>
                    </a:lnTo>
                    <a:lnTo>
                      <a:pt x="38" y="0"/>
                    </a:lnTo>
                    <a:moveTo>
                      <a:pt x="18" y="0"/>
                    </a:moveTo>
                    <a:lnTo>
                      <a:pt x="18" y="0"/>
                    </a:lnTo>
                    <a:lnTo>
                      <a:pt x="4" y="0"/>
                    </a:lnTo>
                  </a:path>
                </a:pathLst>
              </a:custGeom>
              <a:noFill/>
              <a:ln w="3175" cap="flat">
                <a:solidFill>
                  <a:srgbClr val="87CFF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Freeform 195"/>
              <p:cNvSpPr>
                <a:spLocks/>
              </p:cNvSpPr>
              <p:nvPr/>
            </p:nvSpPr>
            <p:spPr bwMode="auto">
              <a:xfrm>
                <a:off x="1575" y="2242"/>
                <a:ext cx="56" cy="780"/>
              </a:xfrm>
              <a:custGeom>
                <a:avLst/>
                <a:gdLst>
                  <a:gd name="T0" fmla="*/ 0 w 189"/>
                  <a:gd name="T1" fmla="*/ 0 h 2686"/>
                  <a:gd name="T2" fmla="*/ 0 w 189"/>
                  <a:gd name="T3" fmla="*/ 0 h 2686"/>
                  <a:gd name="T4" fmla="*/ 0 w 189"/>
                  <a:gd name="T5" fmla="*/ 2686 h 2686"/>
                  <a:gd name="T6" fmla="*/ 189 w 189"/>
                  <a:gd name="T7" fmla="*/ 2686 h 2686"/>
                  <a:gd name="T8" fmla="*/ 189 w 189"/>
                  <a:gd name="T9" fmla="*/ 0 h 2686"/>
                  <a:gd name="T10" fmla="*/ 0 w 189"/>
                  <a:gd name="T11" fmla="*/ 0 h 2686"/>
                </a:gdLst>
                <a:ahLst/>
                <a:cxnLst>
                  <a:cxn ang="0">
                    <a:pos x="T0" y="T1"/>
                  </a:cxn>
                  <a:cxn ang="0">
                    <a:pos x="T2" y="T3"/>
                  </a:cxn>
                  <a:cxn ang="0">
                    <a:pos x="T4" y="T5"/>
                  </a:cxn>
                  <a:cxn ang="0">
                    <a:pos x="T6" y="T7"/>
                  </a:cxn>
                  <a:cxn ang="0">
                    <a:pos x="T8" y="T9"/>
                  </a:cxn>
                  <a:cxn ang="0">
                    <a:pos x="T10" y="T11"/>
                  </a:cxn>
                </a:cxnLst>
                <a:rect l="0" t="0" r="r" b="b"/>
                <a:pathLst>
                  <a:path w="189" h="2686">
                    <a:moveTo>
                      <a:pt x="0" y="0"/>
                    </a:moveTo>
                    <a:lnTo>
                      <a:pt x="0" y="0"/>
                    </a:lnTo>
                    <a:lnTo>
                      <a:pt x="0" y="2686"/>
                    </a:lnTo>
                    <a:lnTo>
                      <a:pt x="189" y="2686"/>
                    </a:lnTo>
                    <a:lnTo>
                      <a:pt x="189"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Freeform 196"/>
              <p:cNvSpPr>
                <a:spLocks/>
              </p:cNvSpPr>
              <p:nvPr/>
            </p:nvSpPr>
            <p:spPr bwMode="auto">
              <a:xfrm>
                <a:off x="1799" y="1848"/>
                <a:ext cx="56" cy="1174"/>
              </a:xfrm>
              <a:custGeom>
                <a:avLst/>
                <a:gdLst>
                  <a:gd name="T0" fmla="*/ 0 w 190"/>
                  <a:gd name="T1" fmla="*/ 0 h 4043"/>
                  <a:gd name="T2" fmla="*/ 0 w 190"/>
                  <a:gd name="T3" fmla="*/ 0 h 4043"/>
                  <a:gd name="T4" fmla="*/ 0 w 190"/>
                  <a:gd name="T5" fmla="*/ 4043 h 4043"/>
                  <a:gd name="T6" fmla="*/ 190 w 190"/>
                  <a:gd name="T7" fmla="*/ 4043 h 4043"/>
                  <a:gd name="T8" fmla="*/ 190 w 190"/>
                  <a:gd name="T9" fmla="*/ 0 h 4043"/>
                  <a:gd name="T10" fmla="*/ 0 w 190"/>
                  <a:gd name="T11" fmla="*/ 0 h 4043"/>
                </a:gdLst>
                <a:ahLst/>
                <a:cxnLst>
                  <a:cxn ang="0">
                    <a:pos x="T0" y="T1"/>
                  </a:cxn>
                  <a:cxn ang="0">
                    <a:pos x="T2" y="T3"/>
                  </a:cxn>
                  <a:cxn ang="0">
                    <a:pos x="T4" y="T5"/>
                  </a:cxn>
                  <a:cxn ang="0">
                    <a:pos x="T6" y="T7"/>
                  </a:cxn>
                  <a:cxn ang="0">
                    <a:pos x="T8" y="T9"/>
                  </a:cxn>
                  <a:cxn ang="0">
                    <a:pos x="T10" y="T11"/>
                  </a:cxn>
                </a:cxnLst>
                <a:rect l="0" t="0" r="r" b="b"/>
                <a:pathLst>
                  <a:path w="190" h="4043">
                    <a:moveTo>
                      <a:pt x="0" y="0"/>
                    </a:moveTo>
                    <a:lnTo>
                      <a:pt x="0" y="0"/>
                    </a:lnTo>
                    <a:lnTo>
                      <a:pt x="0" y="4043"/>
                    </a:lnTo>
                    <a:lnTo>
                      <a:pt x="190" y="4043"/>
                    </a:lnTo>
                    <a:lnTo>
                      <a:pt x="190"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Freeform 197"/>
              <p:cNvSpPr>
                <a:spLocks/>
              </p:cNvSpPr>
              <p:nvPr/>
            </p:nvSpPr>
            <p:spPr bwMode="auto">
              <a:xfrm>
                <a:off x="2023" y="1730"/>
                <a:ext cx="56" cy="1292"/>
              </a:xfrm>
              <a:custGeom>
                <a:avLst/>
                <a:gdLst>
                  <a:gd name="T0" fmla="*/ 0 w 189"/>
                  <a:gd name="T1" fmla="*/ 0 h 4450"/>
                  <a:gd name="T2" fmla="*/ 0 w 189"/>
                  <a:gd name="T3" fmla="*/ 0 h 4450"/>
                  <a:gd name="T4" fmla="*/ 0 w 189"/>
                  <a:gd name="T5" fmla="*/ 4450 h 4450"/>
                  <a:gd name="T6" fmla="*/ 189 w 189"/>
                  <a:gd name="T7" fmla="*/ 4450 h 4450"/>
                  <a:gd name="T8" fmla="*/ 189 w 189"/>
                  <a:gd name="T9" fmla="*/ 0 h 4450"/>
                  <a:gd name="T10" fmla="*/ 0 w 189"/>
                  <a:gd name="T11" fmla="*/ 0 h 4450"/>
                </a:gdLst>
                <a:ahLst/>
                <a:cxnLst>
                  <a:cxn ang="0">
                    <a:pos x="T0" y="T1"/>
                  </a:cxn>
                  <a:cxn ang="0">
                    <a:pos x="T2" y="T3"/>
                  </a:cxn>
                  <a:cxn ang="0">
                    <a:pos x="T4" y="T5"/>
                  </a:cxn>
                  <a:cxn ang="0">
                    <a:pos x="T6" y="T7"/>
                  </a:cxn>
                  <a:cxn ang="0">
                    <a:pos x="T8" y="T9"/>
                  </a:cxn>
                  <a:cxn ang="0">
                    <a:pos x="T10" y="T11"/>
                  </a:cxn>
                </a:cxnLst>
                <a:rect l="0" t="0" r="r" b="b"/>
                <a:pathLst>
                  <a:path w="189" h="4450">
                    <a:moveTo>
                      <a:pt x="0" y="0"/>
                    </a:moveTo>
                    <a:lnTo>
                      <a:pt x="0" y="0"/>
                    </a:lnTo>
                    <a:lnTo>
                      <a:pt x="0" y="4450"/>
                    </a:lnTo>
                    <a:lnTo>
                      <a:pt x="189" y="4450"/>
                    </a:lnTo>
                    <a:lnTo>
                      <a:pt x="189"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Freeform 198"/>
              <p:cNvSpPr>
                <a:spLocks/>
              </p:cNvSpPr>
              <p:nvPr/>
            </p:nvSpPr>
            <p:spPr bwMode="auto">
              <a:xfrm>
                <a:off x="2247" y="2462"/>
                <a:ext cx="56" cy="560"/>
              </a:xfrm>
              <a:custGeom>
                <a:avLst/>
                <a:gdLst>
                  <a:gd name="T0" fmla="*/ 0 w 189"/>
                  <a:gd name="T1" fmla="*/ 0 h 1928"/>
                  <a:gd name="T2" fmla="*/ 0 w 189"/>
                  <a:gd name="T3" fmla="*/ 0 h 1928"/>
                  <a:gd name="T4" fmla="*/ 0 w 189"/>
                  <a:gd name="T5" fmla="*/ 1928 h 1928"/>
                  <a:gd name="T6" fmla="*/ 189 w 189"/>
                  <a:gd name="T7" fmla="*/ 1928 h 1928"/>
                  <a:gd name="T8" fmla="*/ 189 w 189"/>
                  <a:gd name="T9" fmla="*/ 0 h 1928"/>
                  <a:gd name="T10" fmla="*/ 0 w 189"/>
                  <a:gd name="T11" fmla="*/ 0 h 1928"/>
                </a:gdLst>
                <a:ahLst/>
                <a:cxnLst>
                  <a:cxn ang="0">
                    <a:pos x="T0" y="T1"/>
                  </a:cxn>
                  <a:cxn ang="0">
                    <a:pos x="T2" y="T3"/>
                  </a:cxn>
                  <a:cxn ang="0">
                    <a:pos x="T4" y="T5"/>
                  </a:cxn>
                  <a:cxn ang="0">
                    <a:pos x="T6" y="T7"/>
                  </a:cxn>
                  <a:cxn ang="0">
                    <a:pos x="T8" y="T9"/>
                  </a:cxn>
                  <a:cxn ang="0">
                    <a:pos x="T10" y="T11"/>
                  </a:cxn>
                </a:cxnLst>
                <a:rect l="0" t="0" r="r" b="b"/>
                <a:pathLst>
                  <a:path w="189" h="1928">
                    <a:moveTo>
                      <a:pt x="0" y="0"/>
                    </a:moveTo>
                    <a:lnTo>
                      <a:pt x="0" y="0"/>
                    </a:lnTo>
                    <a:lnTo>
                      <a:pt x="0" y="1928"/>
                    </a:lnTo>
                    <a:lnTo>
                      <a:pt x="189" y="1928"/>
                    </a:lnTo>
                    <a:lnTo>
                      <a:pt x="189"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Freeform 199"/>
              <p:cNvSpPr>
                <a:spLocks/>
              </p:cNvSpPr>
              <p:nvPr/>
            </p:nvSpPr>
            <p:spPr bwMode="auto">
              <a:xfrm>
                <a:off x="2471" y="1429"/>
                <a:ext cx="56" cy="1593"/>
              </a:xfrm>
              <a:custGeom>
                <a:avLst/>
                <a:gdLst>
                  <a:gd name="T0" fmla="*/ 0 w 190"/>
                  <a:gd name="T1" fmla="*/ 0 h 5487"/>
                  <a:gd name="T2" fmla="*/ 0 w 190"/>
                  <a:gd name="T3" fmla="*/ 0 h 5487"/>
                  <a:gd name="T4" fmla="*/ 0 w 190"/>
                  <a:gd name="T5" fmla="*/ 5487 h 5487"/>
                  <a:gd name="T6" fmla="*/ 190 w 190"/>
                  <a:gd name="T7" fmla="*/ 5487 h 5487"/>
                  <a:gd name="T8" fmla="*/ 190 w 190"/>
                  <a:gd name="T9" fmla="*/ 0 h 5487"/>
                  <a:gd name="T10" fmla="*/ 0 w 190"/>
                  <a:gd name="T11" fmla="*/ 0 h 5487"/>
                </a:gdLst>
                <a:ahLst/>
                <a:cxnLst>
                  <a:cxn ang="0">
                    <a:pos x="T0" y="T1"/>
                  </a:cxn>
                  <a:cxn ang="0">
                    <a:pos x="T2" y="T3"/>
                  </a:cxn>
                  <a:cxn ang="0">
                    <a:pos x="T4" y="T5"/>
                  </a:cxn>
                  <a:cxn ang="0">
                    <a:pos x="T6" y="T7"/>
                  </a:cxn>
                  <a:cxn ang="0">
                    <a:pos x="T8" y="T9"/>
                  </a:cxn>
                  <a:cxn ang="0">
                    <a:pos x="T10" y="T11"/>
                  </a:cxn>
                </a:cxnLst>
                <a:rect l="0" t="0" r="r" b="b"/>
                <a:pathLst>
                  <a:path w="190" h="5487">
                    <a:moveTo>
                      <a:pt x="0" y="0"/>
                    </a:moveTo>
                    <a:lnTo>
                      <a:pt x="0" y="0"/>
                    </a:lnTo>
                    <a:lnTo>
                      <a:pt x="0" y="5487"/>
                    </a:lnTo>
                    <a:lnTo>
                      <a:pt x="190" y="5487"/>
                    </a:lnTo>
                    <a:lnTo>
                      <a:pt x="190"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Freeform 200"/>
              <p:cNvSpPr>
                <a:spLocks/>
              </p:cNvSpPr>
              <p:nvPr/>
            </p:nvSpPr>
            <p:spPr bwMode="auto">
              <a:xfrm>
                <a:off x="2695" y="2945"/>
                <a:ext cx="56" cy="77"/>
              </a:xfrm>
              <a:custGeom>
                <a:avLst/>
                <a:gdLst>
                  <a:gd name="T0" fmla="*/ 0 w 189"/>
                  <a:gd name="T1" fmla="*/ 0 h 266"/>
                  <a:gd name="T2" fmla="*/ 0 w 189"/>
                  <a:gd name="T3" fmla="*/ 0 h 266"/>
                  <a:gd name="T4" fmla="*/ 0 w 189"/>
                  <a:gd name="T5" fmla="*/ 266 h 266"/>
                  <a:gd name="T6" fmla="*/ 189 w 189"/>
                  <a:gd name="T7" fmla="*/ 266 h 266"/>
                  <a:gd name="T8" fmla="*/ 189 w 189"/>
                  <a:gd name="T9" fmla="*/ 0 h 266"/>
                  <a:gd name="T10" fmla="*/ 0 w 189"/>
                  <a:gd name="T11" fmla="*/ 0 h 266"/>
                </a:gdLst>
                <a:ahLst/>
                <a:cxnLst>
                  <a:cxn ang="0">
                    <a:pos x="T0" y="T1"/>
                  </a:cxn>
                  <a:cxn ang="0">
                    <a:pos x="T2" y="T3"/>
                  </a:cxn>
                  <a:cxn ang="0">
                    <a:pos x="T4" y="T5"/>
                  </a:cxn>
                  <a:cxn ang="0">
                    <a:pos x="T6" y="T7"/>
                  </a:cxn>
                  <a:cxn ang="0">
                    <a:pos x="T8" y="T9"/>
                  </a:cxn>
                  <a:cxn ang="0">
                    <a:pos x="T10" y="T11"/>
                  </a:cxn>
                </a:cxnLst>
                <a:rect l="0" t="0" r="r" b="b"/>
                <a:pathLst>
                  <a:path w="189" h="266">
                    <a:moveTo>
                      <a:pt x="0" y="0"/>
                    </a:moveTo>
                    <a:lnTo>
                      <a:pt x="0" y="0"/>
                    </a:lnTo>
                    <a:lnTo>
                      <a:pt x="0" y="266"/>
                    </a:lnTo>
                    <a:lnTo>
                      <a:pt x="189" y="266"/>
                    </a:lnTo>
                    <a:lnTo>
                      <a:pt x="189"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201"/>
              <p:cNvSpPr>
                <a:spLocks/>
              </p:cNvSpPr>
              <p:nvPr/>
            </p:nvSpPr>
            <p:spPr bwMode="auto">
              <a:xfrm>
                <a:off x="2919" y="1711"/>
                <a:ext cx="56" cy="1311"/>
              </a:xfrm>
              <a:custGeom>
                <a:avLst/>
                <a:gdLst>
                  <a:gd name="T0" fmla="*/ 0 w 191"/>
                  <a:gd name="T1" fmla="*/ 0 h 4515"/>
                  <a:gd name="T2" fmla="*/ 0 w 191"/>
                  <a:gd name="T3" fmla="*/ 0 h 4515"/>
                  <a:gd name="T4" fmla="*/ 0 w 191"/>
                  <a:gd name="T5" fmla="*/ 4515 h 4515"/>
                  <a:gd name="T6" fmla="*/ 191 w 191"/>
                  <a:gd name="T7" fmla="*/ 4515 h 4515"/>
                  <a:gd name="T8" fmla="*/ 191 w 191"/>
                  <a:gd name="T9" fmla="*/ 0 h 4515"/>
                  <a:gd name="T10" fmla="*/ 0 w 191"/>
                  <a:gd name="T11" fmla="*/ 0 h 4515"/>
                </a:gdLst>
                <a:ahLst/>
                <a:cxnLst>
                  <a:cxn ang="0">
                    <a:pos x="T0" y="T1"/>
                  </a:cxn>
                  <a:cxn ang="0">
                    <a:pos x="T2" y="T3"/>
                  </a:cxn>
                  <a:cxn ang="0">
                    <a:pos x="T4" y="T5"/>
                  </a:cxn>
                  <a:cxn ang="0">
                    <a:pos x="T6" y="T7"/>
                  </a:cxn>
                  <a:cxn ang="0">
                    <a:pos x="T8" y="T9"/>
                  </a:cxn>
                  <a:cxn ang="0">
                    <a:pos x="T10" y="T11"/>
                  </a:cxn>
                </a:cxnLst>
                <a:rect l="0" t="0" r="r" b="b"/>
                <a:pathLst>
                  <a:path w="191" h="4515">
                    <a:moveTo>
                      <a:pt x="0" y="0"/>
                    </a:moveTo>
                    <a:lnTo>
                      <a:pt x="0" y="0"/>
                    </a:lnTo>
                    <a:lnTo>
                      <a:pt x="0" y="4515"/>
                    </a:lnTo>
                    <a:lnTo>
                      <a:pt x="191" y="4515"/>
                    </a:lnTo>
                    <a:lnTo>
                      <a:pt x="191"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 name="Freeform 202"/>
              <p:cNvSpPr>
                <a:spLocks/>
              </p:cNvSpPr>
              <p:nvPr/>
            </p:nvSpPr>
            <p:spPr bwMode="auto">
              <a:xfrm>
                <a:off x="3143" y="2624"/>
                <a:ext cx="56" cy="398"/>
              </a:xfrm>
              <a:custGeom>
                <a:avLst/>
                <a:gdLst>
                  <a:gd name="T0" fmla="*/ 0 w 191"/>
                  <a:gd name="T1" fmla="*/ 0 h 1371"/>
                  <a:gd name="T2" fmla="*/ 0 w 191"/>
                  <a:gd name="T3" fmla="*/ 0 h 1371"/>
                  <a:gd name="T4" fmla="*/ 0 w 191"/>
                  <a:gd name="T5" fmla="*/ 1371 h 1371"/>
                  <a:gd name="T6" fmla="*/ 191 w 191"/>
                  <a:gd name="T7" fmla="*/ 1371 h 1371"/>
                  <a:gd name="T8" fmla="*/ 191 w 191"/>
                  <a:gd name="T9" fmla="*/ 0 h 1371"/>
                  <a:gd name="T10" fmla="*/ 0 w 191"/>
                  <a:gd name="T11" fmla="*/ 0 h 1371"/>
                </a:gdLst>
                <a:ahLst/>
                <a:cxnLst>
                  <a:cxn ang="0">
                    <a:pos x="T0" y="T1"/>
                  </a:cxn>
                  <a:cxn ang="0">
                    <a:pos x="T2" y="T3"/>
                  </a:cxn>
                  <a:cxn ang="0">
                    <a:pos x="T4" y="T5"/>
                  </a:cxn>
                  <a:cxn ang="0">
                    <a:pos x="T6" y="T7"/>
                  </a:cxn>
                  <a:cxn ang="0">
                    <a:pos x="T8" y="T9"/>
                  </a:cxn>
                  <a:cxn ang="0">
                    <a:pos x="T10" y="T11"/>
                  </a:cxn>
                </a:cxnLst>
                <a:rect l="0" t="0" r="r" b="b"/>
                <a:pathLst>
                  <a:path w="191" h="1371">
                    <a:moveTo>
                      <a:pt x="0" y="0"/>
                    </a:moveTo>
                    <a:lnTo>
                      <a:pt x="0" y="0"/>
                    </a:lnTo>
                    <a:lnTo>
                      <a:pt x="0" y="1371"/>
                    </a:lnTo>
                    <a:lnTo>
                      <a:pt x="191" y="1371"/>
                    </a:lnTo>
                    <a:lnTo>
                      <a:pt x="191"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Freeform 203"/>
              <p:cNvSpPr>
                <a:spLocks/>
              </p:cNvSpPr>
              <p:nvPr/>
            </p:nvSpPr>
            <p:spPr bwMode="auto">
              <a:xfrm>
                <a:off x="3367" y="2658"/>
                <a:ext cx="56" cy="364"/>
              </a:xfrm>
              <a:custGeom>
                <a:avLst/>
                <a:gdLst>
                  <a:gd name="T0" fmla="*/ 0 w 190"/>
                  <a:gd name="T1" fmla="*/ 0 h 1255"/>
                  <a:gd name="T2" fmla="*/ 0 w 190"/>
                  <a:gd name="T3" fmla="*/ 0 h 1255"/>
                  <a:gd name="T4" fmla="*/ 0 w 190"/>
                  <a:gd name="T5" fmla="*/ 1255 h 1255"/>
                  <a:gd name="T6" fmla="*/ 190 w 190"/>
                  <a:gd name="T7" fmla="*/ 1255 h 1255"/>
                  <a:gd name="T8" fmla="*/ 190 w 190"/>
                  <a:gd name="T9" fmla="*/ 0 h 1255"/>
                  <a:gd name="T10" fmla="*/ 0 w 190"/>
                  <a:gd name="T11" fmla="*/ 0 h 1255"/>
                </a:gdLst>
                <a:ahLst/>
                <a:cxnLst>
                  <a:cxn ang="0">
                    <a:pos x="T0" y="T1"/>
                  </a:cxn>
                  <a:cxn ang="0">
                    <a:pos x="T2" y="T3"/>
                  </a:cxn>
                  <a:cxn ang="0">
                    <a:pos x="T4" y="T5"/>
                  </a:cxn>
                  <a:cxn ang="0">
                    <a:pos x="T6" y="T7"/>
                  </a:cxn>
                  <a:cxn ang="0">
                    <a:pos x="T8" y="T9"/>
                  </a:cxn>
                  <a:cxn ang="0">
                    <a:pos x="T10" y="T11"/>
                  </a:cxn>
                </a:cxnLst>
                <a:rect l="0" t="0" r="r" b="b"/>
                <a:pathLst>
                  <a:path w="190" h="1255">
                    <a:moveTo>
                      <a:pt x="0" y="0"/>
                    </a:moveTo>
                    <a:lnTo>
                      <a:pt x="0" y="0"/>
                    </a:lnTo>
                    <a:lnTo>
                      <a:pt x="0" y="1255"/>
                    </a:lnTo>
                    <a:lnTo>
                      <a:pt x="190" y="1255"/>
                    </a:lnTo>
                    <a:lnTo>
                      <a:pt x="190"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Freeform 204"/>
              <p:cNvSpPr>
                <a:spLocks/>
              </p:cNvSpPr>
              <p:nvPr/>
            </p:nvSpPr>
            <p:spPr bwMode="auto">
              <a:xfrm>
                <a:off x="3591" y="2517"/>
                <a:ext cx="56" cy="505"/>
              </a:xfrm>
              <a:custGeom>
                <a:avLst/>
                <a:gdLst>
                  <a:gd name="T0" fmla="*/ 0 w 191"/>
                  <a:gd name="T1" fmla="*/ 0 h 1740"/>
                  <a:gd name="T2" fmla="*/ 0 w 191"/>
                  <a:gd name="T3" fmla="*/ 0 h 1740"/>
                  <a:gd name="T4" fmla="*/ 0 w 191"/>
                  <a:gd name="T5" fmla="*/ 1740 h 1740"/>
                  <a:gd name="T6" fmla="*/ 191 w 191"/>
                  <a:gd name="T7" fmla="*/ 1740 h 1740"/>
                  <a:gd name="T8" fmla="*/ 191 w 191"/>
                  <a:gd name="T9" fmla="*/ 0 h 1740"/>
                  <a:gd name="T10" fmla="*/ 0 w 191"/>
                  <a:gd name="T11" fmla="*/ 0 h 1740"/>
                </a:gdLst>
                <a:ahLst/>
                <a:cxnLst>
                  <a:cxn ang="0">
                    <a:pos x="T0" y="T1"/>
                  </a:cxn>
                  <a:cxn ang="0">
                    <a:pos x="T2" y="T3"/>
                  </a:cxn>
                  <a:cxn ang="0">
                    <a:pos x="T4" y="T5"/>
                  </a:cxn>
                  <a:cxn ang="0">
                    <a:pos x="T6" y="T7"/>
                  </a:cxn>
                  <a:cxn ang="0">
                    <a:pos x="T8" y="T9"/>
                  </a:cxn>
                  <a:cxn ang="0">
                    <a:pos x="T10" y="T11"/>
                  </a:cxn>
                </a:cxnLst>
                <a:rect l="0" t="0" r="r" b="b"/>
                <a:pathLst>
                  <a:path w="191" h="1740">
                    <a:moveTo>
                      <a:pt x="0" y="0"/>
                    </a:moveTo>
                    <a:lnTo>
                      <a:pt x="0" y="0"/>
                    </a:lnTo>
                    <a:lnTo>
                      <a:pt x="0" y="1740"/>
                    </a:lnTo>
                    <a:lnTo>
                      <a:pt x="191" y="1740"/>
                    </a:lnTo>
                    <a:lnTo>
                      <a:pt x="191"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 name="Freeform 206"/>
            <p:cNvSpPr>
              <a:spLocks/>
            </p:cNvSpPr>
            <p:nvPr/>
          </p:nvSpPr>
          <p:spPr bwMode="auto">
            <a:xfrm>
              <a:off x="3815" y="2401"/>
              <a:ext cx="56" cy="621"/>
            </a:xfrm>
            <a:custGeom>
              <a:avLst/>
              <a:gdLst>
                <a:gd name="T0" fmla="*/ 0 w 191"/>
                <a:gd name="T1" fmla="*/ 0 h 2138"/>
                <a:gd name="T2" fmla="*/ 0 w 191"/>
                <a:gd name="T3" fmla="*/ 0 h 2138"/>
                <a:gd name="T4" fmla="*/ 0 w 191"/>
                <a:gd name="T5" fmla="*/ 2138 h 2138"/>
                <a:gd name="T6" fmla="*/ 191 w 191"/>
                <a:gd name="T7" fmla="*/ 2138 h 2138"/>
                <a:gd name="T8" fmla="*/ 191 w 191"/>
                <a:gd name="T9" fmla="*/ 0 h 2138"/>
                <a:gd name="T10" fmla="*/ 0 w 191"/>
                <a:gd name="T11" fmla="*/ 0 h 2138"/>
              </a:gdLst>
              <a:ahLst/>
              <a:cxnLst>
                <a:cxn ang="0">
                  <a:pos x="T0" y="T1"/>
                </a:cxn>
                <a:cxn ang="0">
                  <a:pos x="T2" y="T3"/>
                </a:cxn>
                <a:cxn ang="0">
                  <a:pos x="T4" y="T5"/>
                </a:cxn>
                <a:cxn ang="0">
                  <a:pos x="T6" y="T7"/>
                </a:cxn>
                <a:cxn ang="0">
                  <a:pos x="T8" y="T9"/>
                </a:cxn>
                <a:cxn ang="0">
                  <a:pos x="T10" y="T11"/>
                </a:cxn>
              </a:cxnLst>
              <a:rect l="0" t="0" r="r" b="b"/>
              <a:pathLst>
                <a:path w="191" h="2138">
                  <a:moveTo>
                    <a:pt x="0" y="0"/>
                  </a:moveTo>
                  <a:lnTo>
                    <a:pt x="0" y="0"/>
                  </a:lnTo>
                  <a:lnTo>
                    <a:pt x="0" y="2138"/>
                  </a:lnTo>
                  <a:lnTo>
                    <a:pt x="191" y="2138"/>
                  </a:lnTo>
                  <a:lnTo>
                    <a:pt x="191"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207"/>
            <p:cNvSpPr>
              <a:spLocks/>
            </p:cNvSpPr>
            <p:nvPr/>
          </p:nvSpPr>
          <p:spPr bwMode="auto">
            <a:xfrm>
              <a:off x="4039" y="2455"/>
              <a:ext cx="56" cy="567"/>
            </a:xfrm>
            <a:custGeom>
              <a:avLst/>
              <a:gdLst>
                <a:gd name="T0" fmla="*/ 0 w 190"/>
                <a:gd name="T1" fmla="*/ 0 h 1955"/>
                <a:gd name="T2" fmla="*/ 0 w 190"/>
                <a:gd name="T3" fmla="*/ 0 h 1955"/>
                <a:gd name="T4" fmla="*/ 0 w 190"/>
                <a:gd name="T5" fmla="*/ 1955 h 1955"/>
                <a:gd name="T6" fmla="*/ 190 w 190"/>
                <a:gd name="T7" fmla="*/ 1955 h 1955"/>
                <a:gd name="T8" fmla="*/ 190 w 190"/>
                <a:gd name="T9" fmla="*/ 0 h 1955"/>
                <a:gd name="T10" fmla="*/ 0 w 190"/>
                <a:gd name="T11" fmla="*/ 0 h 1955"/>
              </a:gdLst>
              <a:ahLst/>
              <a:cxnLst>
                <a:cxn ang="0">
                  <a:pos x="T0" y="T1"/>
                </a:cxn>
                <a:cxn ang="0">
                  <a:pos x="T2" y="T3"/>
                </a:cxn>
                <a:cxn ang="0">
                  <a:pos x="T4" y="T5"/>
                </a:cxn>
                <a:cxn ang="0">
                  <a:pos x="T6" y="T7"/>
                </a:cxn>
                <a:cxn ang="0">
                  <a:pos x="T8" y="T9"/>
                </a:cxn>
                <a:cxn ang="0">
                  <a:pos x="T10" y="T11"/>
                </a:cxn>
              </a:cxnLst>
              <a:rect l="0" t="0" r="r" b="b"/>
              <a:pathLst>
                <a:path w="190" h="1955">
                  <a:moveTo>
                    <a:pt x="0" y="0"/>
                  </a:moveTo>
                  <a:lnTo>
                    <a:pt x="0" y="0"/>
                  </a:lnTo>
                  <a:lnTo>
                    <a:pt x="0" y="1955"/>
                  </a:lnTo>
                  <a:lnTo>
                    <a:pt x="190" y="1955"/>
                  </a:lnTo>
                  <a:lnTo>
                    <a:pt x="190"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208"/>
            <p:cNvSpPr>
              <a:spLocks/>
            </p:cNvSpPr>
            <p:nvPr/>
          </p:nvSpPr>
          <p:spPr bwMode="auto">
            <a:xfrm>
              <a:off x="4263" y="1679"/>
              <a:ext cx="56" cy="1343"/>
            </a:xfrm>
            <a:custGeom>
              <a:avLst/>
              <a:gdLst>
                <a:gd name="T0" fmla="*/ 0 w 191"/>
                <a:gd name="T1" fmla="*/ 0 h 4627"/>
                <a:gd name="T2" fmla="*/ 0 w 191"/>
                <a:gd name="T3" fmla="*/ 0 h 4627"/>
                <a:gd name="T4" fmla="*/ 0 w 191"/>
                <a:gd name="T5" fmla="*/ 4627 h 4627"/>
                <a:gd name="T6" fmla="*/ 191 w 191"/>
                <a:gd name="T7" fmla="*/ 4627 h 4627"/>
                <a:gd name="T8" fmla="*/ 191 w 191"/>
                <a:gd name="T9" fmla="*/ 0 h 4627"/>
                <a:gd name="T10" fmla="*/ 0 w 191"/>
                <a:gd name="T11" fmla="*/ 0 h 4627"/>
              </a:gdLst>
              <a:ahLst/>
              <a:cxnLst>
                <a:cxn ang="0">
                  <a:pos x="T0" y="T1"/>
                </a:cxn>
                <a:cxn ang="0">
                  <a:pos x="T2" y="T3"/>
                </a:cxn>
                <a:cxn ang="0">
                  <a:pos x="T4" y="T5"/>
                </a:cxn>
                <a:cxn ang="0">
                  <a:pos x="T6" y="T7"/>
                </a:cxn>
                <a:cxn ang="0">
                  <a:pos x="T8" y="T9"/>
                </a:cxn>
                <a:cxn ang="0">
                  <a:pos x="T10" y="T11"/>
                </a:cxn>
              </a:cxnLst>
              <a:rect l="0" t="0" r="r" b="b"/>
              <a:pathLst>
                <a:path w="191" h="4627">
                  <a:moveTo>
                    <a:pt x="0" y="0"/>
                  </a:moveTo>
                  <a:lnTo>
                    <a:pt x="0" y="0"/>
                  </a:lnTo>
                  <a:lnTo>
                    <a:pt x="0" y="4627"/>
                  </a:lnTo>
                  <a:lnTo>
                    <a:pt x="191" y="4627"/>
                  </a:lnTo>
                  <a:lnTo>
                    <a:pt x="191"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209"/>
            <p:cNvSpPr>
              <a:spLocks/>
            </p:cNvSpPr>
            <p:nvPr/>
          </p:nvSpPr>
          <p:spPr bwMode="auto">
            <a:xfrm>
              <a:off x="4487" y="2044"/>
              <a:ext cx="56" cy="978"/>
            </a:xfrm>
            <a:custGeom>
              <a:avLst/>
              <a:gdLst>
                <a:gd name="T0" fmla="*/ 0 w 191"/>
                <a:gd name="T1" fmla="*/ 0 h 3368"/>
                <a:gd name="T2" fmla="*/ 0 w 191"/>
                <a:gd name="T3" fmla="*/ 0 h 3368"/>
                <a:gd name="T4" fmla="*/ 0 w 191"/>
                <a:gd name="T5" fmla="*/ 3368 h 3368"/>
                <a:gd name="T6" fmla="*/ 191 w 191"/>
                <a:gd name="T7" fmla="*/ 3368 h 3368"/>
                <a:gd name="T8" fmla="*/ 191 w 191"/>
                <a:gd name="T9" fmla="*/ 0 h 3368"/>
                <a:gd name="T10" fmla="*/ 0 w 191"/>
                <a:gd name="T11" fmla="*/ 0 h 3368"/>
              </a:gdLst>
              <a:ahLst/>
              <a:cxnLst>
                <a:cxn ang="0">
                  <a:pos x="T0" y="T1"/>
                </a:cxn>
                <a:cxn ang="0">
                  <a:pos x="T2" y="T3"/>
                </a:cxn>
                <a:cxn ang="0">
                  <a:pos x="T4" y="T5"/>
                </a:cxn>
                <a:cxn ang="0">
                  <a:pos x="T6" y="T7"/>
                </a:cxn>
                <a:cxn ang="0">
                  <a:pos x="T8" y="T9"/>
                </a:cxn>
                <a:cxn ang="0">
                  <a:pos x="T10" y="T11"/>
                </a:cxn>
              </a:cxnLst>
              <a:rect l="0" t="0" r="r" b="b"/>
              <a:pathLst>
                <a:path w="191" h="3368">
                  <a:moveTo>
                    <a:pt x="0" y="0"/>
                  </a:moveTo>
                  <a:lnTo>
                    <a:pt x="0" y="0"/>
                  </a:lnTo>
                  <a:lnTo>
                    <a:pt x="0" y="3368"/>
                  </a:lnTo>
                  <a:lnTo>
                    <a:pt x="191" y="3368"/>
                  </a:lnTo>
                  <a:lnTo>
                    <a:pt x="191"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210"/>
            <p:cNvSpPr>
              <a:spLocks noEditPoints="1"/>
            </p:cNvSpPr>
            <p:nvPr/>
          </p:nvSpPr>
          <p:spPr bwMode="auto">
            <a:xfrm>
              <a:off x="1591" y="1366"/>
              <a:ext cx="2936" cy="1597"/>
            </a:xfrm>
            <a:custGeom>
              <a:avLst/>
              <a:gdLst>
                <a:gd name="T0" fmla="*/ 42 w 9980"/>
                <a:gd name="T1" fmla="*/ 3629 h 5502"/>
                <a:gd name="T2" fmla="*/ 0 w 9980"/>
                <a:gd name="T3" fmla="*/ 3629 h 5502"/>
                <a:gd name="T4" fmla="*/ 83 w 9980"/>
                <a:gd name="T5" fmla="*/ 3629 h 5502"/>
                <a:gd name="T6" fmla="*/ 0 w 9980"/>
                <a:gd name="T7" fmla="*/ 2408 h 5502"/>
                <a:gd name="T8" fmla="*/ 803 w 9980"/>
                <a:gd name="T9" fmla="*/ 3266 h 5502"/>
                <a:gd name="T10" fmla="*/ 803 w 9980"/>
                <a:gd name="T11" fmla="*/ 57 h 5502"/>
                <a:gd name="T12" fmla="*/ 762 w 9980"/>
                <a:gd name="T13" fmla="*/ 3266 h 5502"/>
                <a:gd name="T14" fmla="*/ 762 w 9980"/>
                <a:gd name="T15" fmla="*/ 57 h 5502"/>
                <a:gd name="T16" fmla="*/ 844 w 9980"/>
                <a:gd name="T17" fmla="*/ 57 h 5502"/>
                <a:gd name="T18" fmla="*/ 1564 w 9980"/>
                <a:gd name="T19" fmla="*/ 1350 h 5502"/>
                <a:gd name="T20" fmla="*/ 1523 w 9980"/>
                <a:gd name="T21" fmla="*/ 1350 h 5502"/>
                <a:gd name="T22" fmla="*/ 1606 w 9980"/>
                <a:gd name="T23" fmla="*/ 1350 h 5502"/>
                <a:gd name="T24" fmla="*/ 1523 w 9980"/>
                <a:gd name="T25" fmla="*/ 1158 h 5502"/>
                <a:gd name="T26" fmla="*/ 2326 w 9980"/>
                <a:gd name="T27" fmla="*/ 4009 h 5502"/>
                <a:gd name="T28" fmla="*/ 2326 w 9980"/>
                <a:gd name="T29" fmla="*/ 3542 h 5502"/>
                <a:gd name="T30" fmla="*/ 2284 w 9980"/>
                <a:gd name="T31" fmla="*/ 4009 h 5502"/>
                <a:gd name="T32" fmla="*/ 2284 w 9980"/>
                <a:gd name="T33" fmla="*/ 3542 h 5502"/>
                <a:gd name="T34" fmla="*/ 2367 w 9980"/>
                <a:gd name="T35" fmla="*/ 3542 h 5502"/>
                <a:gd name="T36" fmla="*/ 3087 w 9980"/>
                <a:gd name="T37" fmla="*/ 434 h 5502"/>
                <a:gd name="T38" fmla="*/ 3046 w 9980"/>
                <a:gd name="T39" fmla="*/ 434 h 5502"/>
                <a:gd name="T40" fmla="*/ 3128 w 9980"/>
                <a:gd name="T41" fmla="*/ 434 h 5502"/>
                <a:gd name="T42" fmla="*/ 3046 w 9980"/>
                <a:gd name="T43" fmla="*/ 0 h 5502"/>
                <a:gd name="T44" fmla="*/ 3848 w 9980"/>
                <a:gd name="T45" fmla="*/ 5502 h 5502"/>
                <a:gd name="T46" fmla="*/ 3848 w 9980"/>
                <a:gd name="T47" fmla="*/ 5376 h 5502"/>
                <a:gd name="T48" fmla="*/ 3807 w 9980"/>
                <a:gd name="T49" fmla="*/ 5502 h 5502"/>
                <a:gd name="T50" fmla="*/ 3807 w 9980"/>
                <a:gd name="T51" fmla="*/ 5376 h 5502"/>
                <a:gd name="T52" fmla="*/ 3890 w 9980"/>
                <a:gd name="T53" fmla="*/ 5376 h 5502"/>
                <a:gd name="T54" fmla="*/ 4610 w 9980"/>
                <a:gd name="T55" fmla="*/ 1310 h 5502"/>
                <a:gd name="T56" fmla="*/ 4568 w 9980"/>
                <a:gd name="T57" fmla="*/ 1310 h 5502"/>
                <a:gd name="T58" fmla="*/ 4651 w 9980"/>
                <a:gd name="T59" fmla="*/ 1310 h 5502"/>
                <a:gd name="T60" fmla="*/ 4568 w 9980"/>
                <a:gd name="T61" fmla="*/ 1069 h 5502"/>
                <a:gd name="T62" fmla="*/ 5371 w 9980"/>
                <a:gd name="T63" fmla="*/ 4376 h 5502"/>
                <a:gd name="T64" fmla="*/ 5371 w 9980"/>
                <a:gd name="T65" fmla="*/ 4292 h 5502"/>
                <a:gd name="T66" fmla="*/ 5330 w 9980"/>
                <a:gd name="T67" fmla="*/ 4376 h 5502"/>
                <a:gd name="T68" fmla="*/ 5330 w 9980"/>
                <a:gd name="T69" fmla="*/ 4292 h 5502"/>
                <a:gd name="T70" fmla="*/ 5412 w 9980"/>
                <a:gd name="T71" fmla="*/ 4292 h 5502"/>
                <a:gd name="T72" fmla="*/ 6132 w 9980"/>
                <a:gd name="T73" fmla="*/ 4686 h 5502"/>
                <a:gd name="T74" fmla="*/ 6091 w 9980"/>
                <a:gd name="T75" fmla="*/ 4686 h 5502"/>
                <a:gd name="T76" fmla="*/ 6174 w 9980"/>
                <a:gd name="T77" fmla="*/ 4686 h 5502"/>
                <a:gd name="T78" fmla="*/ 6091 w 9980"/>
                <a:gd name="T79" fmla="*/ 4212 h 5502"/>
                <a:gd name="T80" fmla="*/ 6894 w 9980"/>
                <a:gd name="T81" fmla="*/ 4606 h 5502"/>
                <a:gd name="T82" fmla="*/ 6894 w 9980"/>
                <a:gd name="T83" fmla="*/ 3321 h 5502"/>
                <a:gd name="T84" fmla="*/ 6852 w 9980"/>
                <a:gd name="T85" fmla="*/ 4606 h 5502"/>
                <a:gd name="T86" fmla="*/ 6852 w 9980"/>
                <a:gd name="T87" fmla="*/ 3321 h 5502"/>
                <a:gd name="T88" fmla="*/ 6935 w 9980"/>
                <a:gd name="T89" fmla="*/ 3321 h 5502"/>
                <a:gd name="T90" fmla="*/ 7655 w 9980"/>
                <a:gd name="T91" fmla="*/ 3621 h 5502"/>
                <a:gd name="T92" fmla="*/ 7614 w 9980"/>
                <a:gd name="T93" fmla="*/ 3621 h 5502"/>
                <a:gd name="T94" fmla="*/ 7696 w 9980"/>
                <a:gd name="T95" fmla="*/ 3621 h 5502"/>
                <a:gd name="T96" fmla="*/ 7614 w 9980"/>
                <a:gd name="T97" fmla="*/ 3513 h 5502"/>
                <a:gd name="T98" fmla="*/ 8416 w 9980"/>
                <a:gd name="T99" fmla="*/ 3808 h 5502"/>
                <a:gd name="T100" fmla="*/ 8416 w 9980"/>
                <a:gd name="T101" fmla="*/ 3692 h 5502"/>
                <a:gd name="T102" fmla="*/ 8375 w 9980"/>
                <a:gd name="T103" fmla="*/ 3808 h 5502"/>
                <a:gd name="T104" fmla="*/ 8375 w 9980"/>
                <a:gd name="T105" fmla="*/ 3692 h 5502"/>
                <a:gd name="T106" fmla="*/ 8458 w 9980"/>
                <a:gd name="T107" fmla="*/ 3692 h 5502"/>
                <a:gd name="T108" fmla="*/ 9178 w 9980"/>
                <a:gd name="T109" fmla="*/ 1148 h 5502"/>
                <a:gd name="T110" fmla="*/ 9136 w 9980"/>
                <a:gd name="T111" fmla="*/ 1148 h 5502"/>
                <a:gd name="T112" fmla="*/ 9219 w 9980"/>
                <a:gd name="T113" fmla="*/ 1148 h 5502"/>
                <a:gd name="T114" fmla="*/ 9136 w 9980"/>
                <a:gd name="T115" fmla="*/ 1008 h 5502"/>
                <a:gd name="T116" fmla="*/ 9939 w 9980"/>
                <a:gd name="T117" fmla="*/ 2402 h 5502"/>
                <a:gd name="T118" fmla="*/ 9939 w 9980"/>
                <a:gd name="T119" fmla="*/ 2270 h 5502"/>
                <a:gd name="T120" fmla="*/ 9898 w 9980"/>
                <a:gd name="T121" fmla="*/ 2402 h 5502"/>
                <a:gd name="T122" fmla="*/ 9898 w 9980"/>
                <a:gd name="T123" fmla="*/ 2270 h 5502"/>
                <a:gd name="T124" fmla="*/ 9980 w 9980"/>
                <a:gd name="T125" fmla="*/ 2270 h 5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80" h="5502">
                  <a:moveTo>
                    <a:pt x="42" y="3629"/>
                  </a:moveTo>
                  <a:lnTo>
                    <a:pt x="42" y="3629"/>
                  </a:lnTo>
                  <a:lnTo>
                    <a:pt x="42" y="2408"/>
                  </a:lnTo>
                  <a:moveTo>
                    <a:pt x="0" y="3629"/>
                  </a:moveTo>
                  <a:lnTo>
                    <a:pt x="0" y="3629"/>
                  </a:lnTo>
                  <a:lnTo>
                    <a:pt x="83" y="3629"/>
                  </a:lnTo>
                  <a:moveTo>
                    <a:pt x="0" y="2408"/>
                  </a:moveTo>
                  <a:lnTo>
                    <a:pt x="0" y="2408"/>
                  </a:lnTo>
                  <a:lnTo>
                    <a:pt x="83" y="2408"/>
                  </a:lnTo>
                  <a:moveTo>
                    <a:pt x="803" y="3266"/>
                  </a:moveTo>
                  <a:lnTo>
                    <a:pt x="803" y="3266"/>
                  </a:lnTo>
                  <a:lnTo>
                    <a:pt x="803" y="57"/>
                  </a:lnTo>
                  <a:moveTo>
                    <a:pt x="762" y="3266"/>
                  </a:moveTo>
                  <a:lnTo>
                    <a:pt x="762" y="3266"/>
                  </a:lnTo>
                  <a:lnTo>
                    <a:pt x="844" y="3266"/>
                  </a:lnTo>
                  <a:moveTo>
                    <a:pt x="762" y="57"/>
                  </a:moveTo>
                  <a:lnTo>
                    <a:pt x="762" y="57"/>
                  </a:lnTo>
                  <a:lnTo>
                    <a:pt x="844" y="57"/>
                  </a:lnTo>
                  <a:moveTo>
                    <a:pt x="1564" y="1350"/>
                  </a:moveTo>
                  <a:lnTo>
                    <a:pt x="1564" y="1350"/>
                  </a:lnTo>
                  <a:lnTo>
                    <a:pt x="1564" y="1158"/>
                  </a:lnTo>
                  <a:moveTo>
                    <a:pt x="1523" y="1350"/>
                  </a:moveTo>
                  <a:lnTo>
                    <a:pt x="1523" y="1350"/>
                  </a:lnTo>
                  <a:lnTo>
                    <a:pt x="1606" y="1350"/>
                  </a:lnTo>
                  <a:moveTo>
                    <a:pt x="1523" y="1158"/>
                  </a:moveTo>
                  <a:lnTo>
                    <a:pt x="1523" y="1158"/>
                  </a:lnTo>
                  <a:lnTo>
                    <a:pt x="1606" y="1158"/>
                  </a:lnTo>
                  <a:moveTo>
                    <a:pt x="2326" y="4009"/>
                  </a:moveTo>
                  <a:lnTo>
                    <a:pt x="2326" y="4009"/>
                  </a:lnTo>
                  <a:lnTo>
                    <a:pt x="2326" y="3542"/>
                  </a:lnTo>
                  <a:moveTo>
                    <a:pt x="2284" y="4009"/>
                  </a:moveTo>
                  <a:lnTo>
                    <a:pt x="2284" y="4009"/>
                  </a:lnTo>
                  <a:lnTo>
                    <a:pt x="2367" y="4009"/>
                  </a:lnTo>
                  <a:moveTo>
                    <a:pt x="2284" y="3542"/>
                  </a:moveTo>
                  <a:lnTo>
                    <a:pt x="2284" y="3542"/>
                  </a:lnTo>
                  <a:lnTo>
                    <a:pt x="2367" y="3542"/>
                  </a:lnTo>
                  <a:moveTo>
                    <a:pt x="3087" y="434"/>
                  </a:moveTo>
                  <a:lnTo>
                    <a:pt x="3087" y="434"/>
                  </a:lnTo>
                  <a:lnTo>
                    <a:pt x="3087" y="0"/>
                  </a:lnTo>
                  <a:moveTo>
                    <a:pt x="3046" y="434"/>
                  </a:moveTo>
                  <a:lnTo>
                    <a:pt x="3046" y="434"/>
                  </a:lnTo>
                  <a:lnTo>
                    <a:pt x="3128" y="434"/>
                  </a:lnTo>
                  <a:moveTo>
                    <a:pt x="3046" y="0"/>
                  </a:moveTo>
                  <a:lnTo>
                    <a:pt x="3046" y="0"/>
                  </a:lnTo>
                  <a:lnTo>
                    <a:pt x="3128" y="0"/>
                  </a:lnTo>
                  <a:moveTo>
                    <a:pt x="3848" y="5502"/>
                  </a:moveTo>
                  <a:lnTo>
                    <a:pt x="3848" y="5502"/>
                  </a:lnTo>
                  <a:lnTo>
                    <a:pt x="3848" y="5376"/>
                  </a:lnTo>
                  <a:moveTo>
                    <a:pt x="3807" y="5502"/>
                  </a:moveTo>
                  <a:lnTo>
                    <a:pt x="3807" y="5502"/>
                  </a:lnTo>
                  <a:lnTo>
                    <a:pt x="3890" y="5502"/>
                  </a:lnTo>
                  <a:moveTo>
                    <a:pt x="3807" y="5376"/>
                  </a:moveTo>
                  <a:lnTo>
                    <a:pt x="3807" y="5376"/>
                  </a:lnTo>
                  <a:lnTo>
                    <a:pt x="3890" y="5376"/>
                  </a:lnTo>
                  <a:moveTo>
                    <a:pt x="4610" y="1310"/>
                  </a:moveTo>
                  <a:lnTo>
                    <a:pt x="4610" y="1310"/>
                  </a:lnTo>
                  <a:lnTo>
                    <a:pt x="4610" y="1069"/>
                  </a:lnTo>
                  <a:moveTo>
                    <a:pt x="4568" y="1310"/>
                  </a:moveTo>
                  <a:lnTo>
                    <a:pt x="4568" y="1310"/>
                  </a:lnTo>
                  <a:lnTo>
                    <a:pt x="4651" y="1310"/>
                  </a:lnTo>
                  <a:moveTo>
                    <a:pt x="4568" y="1069"/>
                  </a:moveTo>
                  <a:lnTo>
                    <a:pt x="4568" y="1069"/>
                  </a:lnTo>
                  <a:lnTo>
                    <a:pt x="4651" y="1069"/>
                  </a:lnTo>
                  <a:moveTo>
                    <a:pt x="5371" y="4376"/>
                  </a:moveTo>
                  <a:lnTo>
                    <a:pt x="5371" y="4376"/>
                  </a:lnTo>
                  <a:lnTo>
                    <a:pt x="5371" y="4292"/>
                  </a:lnTo>
                  <a:moveTo>
                    <a:pt x="5330" y="4376"/>
                  </a:moveTo>
                  <a:lnTo>
                    <a:pt x="5330" y="4376"/>
                  </a:lnTo>
                  <a:lnTo>
                    <a:pt x="5412" y="4376"/>
                  </a:lnTo>
                  <a:moveTo>
                    <a:pt x="5330" y="4292"/>
                  </a:moveTo>
                  <a:lnTo>
                    <a:pt x="5330" y="4292"/>
                  </a:lnTo>
                  <a:lnTo>
                    <a:pt x="5412" y="4292"/>
                  </a:lnTo>
                  <a:moveTo>
                    <a:pt x="6132" y="4686"/>
                  </a:moveTo>
                  <a:lnTo>
                    <a:pt x="6132" y="4686"/>
                  </a:lnTo>
                  <a:lnTo>
                    <a:pt x="6132" y="4212"/>
                  </a:lnTo>
                  <a:moveTo>
                    <a:pt x="6091" y="4686"/>
                  </a:moveTo>
                  <a:lnTo>
                    <a:pt x="6091" y="4686"/>
                  </a:lnTo>
                  <a:lnTo>
                    <a:pt x="6174" y="4686"/>
                  </a:lnTo>
                  <a:moveTo>
                    <a:pt x="6091" y="4212"/>
                  </a:moveTo>
                  <a:lnTo>
                    <a:pt x="6091" y="4212"/>
                  </a:lnTo>
                  <a:lnTo>
                    <a:pt x="6174" y="4212"/>
                  </a:lnTo>
                  <a:moveTo>
                    <a:pt x="6894" y="4606"/>
                  </a:moveTo>
                  <a:lnTo>
                    <a:pt x="6894" y="4606"/>
                  </a:lnTo>
                  <a:lnTo>
                    <a:pt x="6894" y="3321"/>
                  </a:lnTo>
                  <a:moveTo>
                    <a:pt x="6852" y="4606"/>
                  </a:moveTo>
                  <a:lnTo>
                    <a:pt x="6852" y="4606"/>
                  </a:lnTo>
                  <a:lnTo>
                    <a:pt x="6935" y="4606"/>
                  </a:lnTo>
                  <a:moveTo>
                    <a:pt x="6852" y="3321"/>
                  </a:moveTo>
                  <a:lnTo>
                    <a:pt x="6852" y="3321"/>
                  </a:lnTo>
                  <a:lnTo>
                    <a:pt x="6935" y="3321"/>
                  </a:lnTo>
                  <a:moveTo>
                    <a:pt x="7655" y="3621"/>
                  </a:moveTo>
                  <a:lnTo>
                    <a:pt x="7655" y="3621"/>
                  </a:lnTo>
                  <a:lnTo>
                    <a:pt x="7655" y="3513"/>
                  </a:lnTo>
                  <a:moveTo>
                    <a:pt x="7614" y="3621"/>
                  </a:moveTo>
                  <a:lnTo>
                    <a:pt x="7614" y="3621"/>
                  </a:lnTo>
                  <a:lnTo>
                    <a:pt x="7696" y="3621"/>
                  </a:lnTo>
                  <a:moveTo>
                    <a:pt x="7614" y="3513"/>
                  </a:moveTo>
                  <a:lnTo>
                    <a:pt x="7614" y="3513"/>
                  </a:lnTo>
                  <a:lnTo>
                    <a:pt x="7696" y="3513"/>
                  </a:lnTo>
                  <a:moveTo>
                    <a:pt x="8416" y="3808"/>
                  </a:moveTo>
                  <a:lnTo>
                    <a:pt x="8416" y="3808"/>
                  </a:lnTo>
                  <a:lnTo>
                    <a:pt x="8416" y="3692"/>
                  </a:lnTo>
                  <a:moveTo>
                    <a:pt x="8375" y="3808"/>
                  </a:moveTo>
                  <a:lnTo>
                    <a:pt x="8375" y="3808"/>
                  </a:lnTo>
                  <a:lnTo>
                    <a:pt x="8458" y="3808"/>
                  </a:lnTo>
                  <a:moveTo>
                    <a:pt x="8375" y="3692"/>
                  </a:moveTo>
                  <a:lnTo>
                    <a:pt x="8375" y="3692"/>
                  </a:lnTo>
                  <a:lnTo>
                    <a:pt x="8458" y="3692"/>
                  </a:lnTo>
                  <a:moveTo>
                    <a:pt x="9178" y="1148"/>
                  </a:moveTo>
                  <a:lnTo>
                    <a:pt x="9178" y="1148"/>
                  </a:lnTo>
                  <a:lnTo>
                    <a:pt x="9178" y="1008"/>
                  </a:lnTo>
                  <a:moveTo>
                    <a:pt x="9136" y="1148"/>
                  </a:moveTo>
                  <a:lnTo>
                    <a:pt x="9136" y="1148"/>
                  </a:lnTo>
                  <a:lnTo>
                    <a:pt x="9219" y="1148"/>
                  </a:lnTo>
                  <a:moveTo>
                    <a:pt x="9136" y="1008"/>
                  </a:moveTo>
                  <a:lnTo>
                    <a:pt x="9136" y="1008"/>
                  </a:lnTo>
                  <a:lnTo>
                    <a:pt x="9219" y="1008"/>
                  </a:lnTo>
                  <a:moveTo>
                    <a:pt x="9939" y="2402"/>
                  </a:moveTo>
                  <a:lnTo>
                    <a:pt x="9939" y="2402"/>
                  </a:lnTo>
                  <a:lnTo>
                    <a:pt x="9939" y="2270"/>
                  </a:lnTo>
                  <a:moveTo>
                    <a:pt x="9898" y="2402"/>
                  </a:moveTo>
                  <a:lnTo>
                    <a:pt x="9898" y="2402"/>
                  </a:lnTo>
                  <a:lnTo>
                    <a:pt x="9980" y="2402"/>
                  </a:lnTo>
                  <a:moveTo>
                    <a:pt x="9898" y="2270"/>
                  </a:moveTo>
                  <a:lnTo>
                    <a:pt x="9898" y="2270"/>
                  </a:lnTo>
                  <a:lnTo>
                    <a:pt x="9980" y="227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211"/>
            <p:cNvSpPr>
              <a:spLocks/>
            </p:cNvSpPr>
            <p:nvPr/>
          </p:nvSpPr>
          <p:spPr bwMode="auto">
            <a:xfrm>
              <a:off x="1591" y="2230"/>
              <a:ext cx="25" cy="25"/>
            </a:xfrm>
            <a:custGeom>
              <a:avLst/>
              <a:gdLst>
                <a:gd name="T0" fmla="*/ 0 w 84"/>
                <a:gd name="T1" fmla="*/ 0 h 84"/>
                <a:gd name="T2" fmla="*/ 0 w 84"/>
                <a:gd name="T3" fmla="*/ 0 h 84"/>
                <a:gd name="T4" fmla="*/ 84 w 84"/>
                <a:gd name="T5" fmla="*/ 84 h 84"/>
              </a:gdLst>
              <a:ahLst/>
              <a:cxnLst>
                <a:cxn ang="0">
                  <a:pos x="T0" y="T1"/>
                </a:cxn>
                <a:cxn ang="0">
                  <a:pos x="T2" y="T3"/>
                </a:cxn>
                <a:cxn ang="0">
                  <a:pos x="T4" y="T5"/>
                </a:cxn>
              </a:cxnLst>
              <a:rect l="0" t="0" r="r" b="b"/>
              <a:pathLst>
                <a:path w="84" h="84">
                  <a:moveTo>
                    <a:pt x="0" y="0"/>
                  </a:moveTo>
                  <a:lnTo>
                    <a:pt x="0" y="0"/>
                  </a:lnTo>
                  <a:lnTo>
                    <a:pt x="84" y="84"/>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212"/>
            <p:cNvSpPr>
              <a:spLocks/>
            </p:cNvSpPr>
            <p:nvPr/>
          </p:nvSpPr>
          <p:spPr bwMode="auto">
            <a:xfrm>
              <a:off x="1591" y="2230"/>
              <a:ext cx="25" cy="25"/>
            </a:xfrm>
            <a:custGeom>
              <a:avLst/>
              <a:gdLst>
                <a:gd name="T0" fmla="*/ 0 w 84"/>
                <a:gd name="T1" fmla="*/ 84 h 84"/>
                <a:gd name="T2" fmla="*/ 0 w 84"/>
                <a:gd name="T3" fmla="*/ 84 h 84"/>
                <a:gd name="T4" fmla="*/ 84 w 84"/>
                <a:gd name="T5" fmla="*/ 0 h 84"/>
              </a:gdLst>
              <a:ahLst/>
              <a:cxnLst>
                <a:cxn ang="0">
                  <a:pos x="T0" y="T1"/>
                </a:cxn>
                <a:cxn ang="0">
                  <a:pos x="T2" y="T3"/>
                </a:cxn>
                <a:cxn ang="0">
                  <a:pos x="T4" y="T5"/>
                </a:cxn>
              </a:cxnLst>
              <a:rect l="0" t="0" r="r" b="b"/>
              <a:pathLst>
                <a:path w="84" h="84">
                  <a:moveTo>
                    <a:pt x="0" y="84"/>
                  </a:moveTo>
                  <a:lnTo>
                    <a:pt x="0" y="84"/>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213"/>
            <p:cNvSpPr>
              <a:spLocks/>
            </p:cNvSpPr>
            <p:nvPr/>
          </p:nvSpPr>
          <p:spPr bwMode="auto">
            <a:xfrm>
              <a:off x="1815" y="1836"/>
              <a:ext cx="24" cy="25"/>
            </a:xfrm>
            <a:custGeom>
              <a:avLst/>
              <a:gdLst>
                <a:gd name="T0" fmla="*/ 0 w 84"/>
                <a:gd name="T1" fmla="*/ 0 h 84"/>
                <a:gd name="T2" fmla="*/ 0 w 84"/>
                <a:gd name="T3" fmla="*/ 0 h 84"/>
                <a:gd name="T4" fmla="*/ 84 w 84"/>
                <a:gd name="T5" fmla="*/ 84 h 84"/>
              </a:gdLst>
              <a:ahLst/>
              <a:cxnLst>
                <a:cxn ang="0">
                  <a:pos x="T0" y="T1"/>
                </a:cxn>
                <a:cxn ang="0">
                  <a:pos x="T2" y="T3"/>
                </a:cxn>
                <a:cxn ang="0">
                  <a:pos x="T4" y="T5"/>
                </a:cxn>
              </a:cxnLst>
              <a:rect l="0" t="0" r="r" b="b"/>
              <a:pathLst>
                <a:path w="84" h="84">
                  <a:moveTo>
                    <a:pt x="0" y="0"/>
                  </a:moveTo>
                  <a:lnTo>
                    <a:pt x="0" y="0"/>
                  </a:lnTo>
                  <a:lnTo>
                    <a:pt x="84" y="84"/>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214"/>
            <p:cNvSpPr>
              <a:spLocks/>
            </p:cNvSpPr>
            <p:nvPr/>
          </p:nvSpPr>
          <p:spPr bwMode="auto">
            <a:xfrm>
              <a:off x="1815" y="1836"/>
              <a:ext cx="24" cy="25"/>
            </a:xfrm>
            <a:custGeom>
              <a:avLst/>
              <a:gdLst>
                <a:gd name="T0" fmla="*/ 0 w 84"/>
                <a:gd name="T1" fmla="*/ 84 h 84"/>
                <a:gd name="T2" fmla="*/ 0 w 84"/>
                <a:gd name="T3" fmla="*/ 84 h 84"/>
                <a:gd name="T4" fmla="*/ 84 w 84"/>
                <a:gd name="T5" fmla="*/ 0 h 84"/>
              </a:gdLst>
              <a:ahLst/>
              <a:cxnLst>
                <a:cxn ang="0">
                  <a:pos x="T0" y="T1"/>
                </a:cxn>
                <a:cxn ang="0">
                  <a:pos x="T2" y="T3"/>
                </a:cxn>
                <a:cxn ang="0">
                  <a:pos x="T4" y="T5"/>
                </a:cxn>
              </a:cxnLst>
              <a:rect l="0" t="0" r="r" b="b"/>
              <a:pathLst>
                <a:path w="84" h="84">
                  <a:moveTo>
                    <a:pt x="0" y="84"/>
                  </a:moveTo>
                  <a:lnTo>
                    <a:pt x="0" y="84"/>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215"/>
            <p:cNvSpPr>
              <a:spLocks/>
            </p:cNvSpPr>
            <p:nvPr/>
          </p:nvSpPr>
          <p:spPr bwMode="auto">
            <a:xfrm>
              <a:off x="2039" y="1718"/>
              <a:ext cx="24" cy="24"/>
            </a:xfrm>
            <a:custGeom>
              <a:avLst/>
              <a:gdLst>
                <a:gd name="T0" fmla="*/ 0 w 84"/>
                <a:gd name="T1" fmla="*/ 0 h 84"/>
                <a:gd name="T2" fmla="*/ 0 w 84"/>
                <a:gd name="T3" fmla="*/ 0 h 84"/>
                <a:gd name="T4" fmla="*/ 84 w 84"/>
                <a:gd name="T5" fmla="*/ 84 h 84"/>
              </a:gdLst>
              <a:ahLst/>
              <a:cxnLst>
                <a:cxn ang="0">
                  <a:pos x="T0" y="T1"/>
                </a:cxn>
                <a:cxn ang="0">
                  <a:pos x="T2" y="T3"/>
                </a:cxn>
                <a:cxn ang="0">
                  <a:pos x="T4" y="T5"/>
                </a:cxn>
              </a:cxnLst>
              <a:rect l="0" t="0" r="r" b="b"/>
              <a:pathLst>
                <a:path w="84" h="84">
                  <a:moveTo>
                    <a:pt x="0" y="0"/>
                  </a:moveTo>
                  <a:lnTo>
                    <a:pt x="0" y="0"/>
                  </a:lnTo>
                  <a:lnTo>
                    <a:pt x="84" y="84"/>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216"/>
            <p:cNvSpPr>
              <a:spLocks/>
            </p:cNvSpPr>
            <p:nvPr/>
          </p:nvSpPr>
          <p:spPr bwMode="auto">
            <a:xfrm>
              <a:off x="2039" y="1718"/>
              <a:ext cx="24" cy="24"/>
            </a:xfrm>
            <a:custGeom>
              <a:avLst/>
              <a:gdLst>
                <a:gd name="T0" fmla="*/ 0 w 84"/>
                <a:gd name="T1" fmla="*/ 84 h 84"/>
                <a:gd name="T2" fmla="*/ 0 w 84"/>
                <a:gd name="T3" fmla="*/ 84 h 84"/>
                <a:gd name="T4" fmla="*/ 84 w 84"/>
                <a:gd name="T5" fmla="*/ 0 h 84"/>
              </a:gdLst>
              <a:ahLst/>
              <a:cxnLst>
                <a:cxn ang="0">
                  <a:pos x="T0" y="T1"/>
                </a:cxn>
                <a:cxn ang="0">
                  <a:pos x="T2" y="T3"/>
                </a:cxn>
                <a:cxn ang="0">
                  <a:pos x="T4" y="T5"/>
                </a:cxn>
              </a:cxnLst>
              <a:rect l="0" t="0" r="r" b="b"/>
              <a:pathLst>
                <a:path w="84" h="84">
                  <a:moveTo>
                    <a:pt x="0" y="84"/>
                  </a:moveTo>
                  <a:lnTo>
                    <a:pt x="0" y="84"/>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217"/>
            <p:cNvSpPr>
              <a:spLocks/>
            </p:cNvSpPr>
            <p:nvPr/>
          </p:nvSpPr>
          <p:spPr bwMode="auto">
            <a:xfrm>
              <a:off x="2263" y="2450"/>
              <a:ext cx="25" cy="25"/>
            </a:xfrm>
            <a:custGeom>
              <a:avLst/>
              <a:gdLst>
                <a:gd name="T0" fmla="*/ 0 w 84"/>
                <a:gd name="T1" fmla="*/ 0 h 84"/>
                <a:gd name="T2" fmla="*/ 0 w 84"/>
                <a:gd name="T3" fmla="*/ 0 h 84"/>
                <a:gd name="T4" fmla="*/ 84 w 84"/>
                <a:gd name="T5" fmla="*/ 84 h 84"/>
              </a:gdLst>
              <a:ahLst/>
              <a:cxnLst>
                <a:cxn ang="0">
                  <a:pos x="T0" y="T1"/>
                </a:cxn>
                <a:cxn ang="0">
                  <a:pos x="T2" y="T3"/>
                </a:cxn>
                <a:cxn ang="0">
                  <a:pos x="T4" y="T5"/>
                </a:cxn>
              </a:cxnLst>
              <a:rect l="0" t="0" r="r" b="b"/>
              <a:pathLst>
                <a:path w="84" h="84">
                  <a:moveTo>
                    <a:pt x="0" y="0"/>
                  </a:moveTo>
                  <a:lnTo>
                    <a:pt x="0" y="0"/>
                  </a:lnTo>
                  <a:lnTo>
                    <a:pt x="84" y="84"/>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218"/>
            <p:cNvSpPr>
              <a:spLocks/>
            </p:cNvSpPr>
            <p:nvPr/>
          </p:nvSpPr>
          <p:spPr bwMode="auto">
            <a:xfrm>
              <a:off x="2263" y="2450"/>
              <a:ext cx="25" cy="25"/>
            </a:xfrm>
            <a:custGeom>
              <a:avLst/>
              <a:gdLst>
                <a:gd name="T0" fmla="*/ 0 w 84"/>
                <a:gd name="T1" fmla="*/ 84 h 84"/>
                <a:gd name="T2" fmla="*/ 0 w 84"/>
                <a:gd name="T3" fmla="*/ 84 h 84"/>
                <a:gd name="T4" fmla="*/ 84 w 84"/>
                <a:gd name="T5" fmla="*/ 0 h 84"/>
              </a:gdLst>
              <a:ahLst/>
              <a:cxnLst>
                <a:cxn ang="0">
                  <a:pos x="T0" y="T1"/>
                </a:cxn>
                <a:cxn ang="0">
                  <a:pos x="T2" y="T3"/>
                </a:cxn>
                <a:cxn ang="0">
                  <a:pos x="T4" y="T5"/>
                </a:cxn>
              </a:cxnLst>
              <a:rect l="0" t="0" r="r" b="b"/>
              <a:pathLst>
                <a:path w="84" h="84">
                  <a:moveTo>
                    <a:pt x="0" y="84"/>
                  </a:moveTo>
                  <a:lnTo>
                    <a:pt x="0" y="84"/>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19"/>
            <p:cNvSpPr>
              <a:spLocks/>
            </p:cNvSpPr>
            <p:nvPr/>
          </p:nvSpPr>
          <p:spPr bwMode="auto">
            <a:xfrm>
              <a:off x="2487" y="1417"/>
              <a:ext cx="24" cy="24"/>
            </a:xfrm>
            <a:custGeom>
              <a:avLst/>
              <a:gdLst>
                <a:gd name="T0" fmla="*/ 0 w 84"/>
                <a:gd name="T1" fmla="*/ 0 h 84"/>
                <a:gd name="T2" fmla="*/ 0 w 84"/>
                <a:gd name="T3" fmla="*/ 0 h 84"/>
                <a:gd name="T4" fmla="*/ 84 w 84"/>
                <a:gd name="T5" fmla="*/ 84 h 84"/>
              </a:gdLst>
              <a:ahLst/>
              <a:cxnLst>
                <a:cxn ang="0">
                  <a:pos x="T0" y="T1"/>
                </a:cxn>
                <a:cxn ang="0">
                  <a:pos x="T2" y="T3"/>
                </a:cxn>
                <a:cxn ang="0">
                  <a:pos x="T4" y="T5"/>
                </a:cxn>
              </a:cxnLst>
              <a:rect l="0" t="0" r="r" b="b"/>
              <a:pathLst>
                <a:path w="84" h="84">
                  <a:moveTo>
                    <a:pt x="0" y="0"/>
                  </a:moveTo>
                  <a:lnTo>
                    <a:pt x="0" y="0"/>
                  </a:lnTo>
                  <a:lnTo>
                    <a:pt x="84" y="84"/>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20"/>
            <p:cNvSpPr>
              <a:spLocks/>
            </p:cNvSpPr>
            <p:nvPr/>
          </p:nvSpPr>
          <p:spPr bwMode="auto">
            <a:xfrm>
              <a:off x="2487" y="1417"/>
              <a:ext cx="24" cy="24"/>
            </a:xfrm>
            <a:custGeom>
              <a:avLst/>
              <a:gdLst>
                <a:gd name="T0" fmla="*/ 0 w 84"/>
                <a:gd name="T1" fmla="*/ 84 h 84"/>
                <a:gd name="T2" fmla="*/ 0 w 84"/>
                <a:gd name="T3" fmla="*/ 84 h 84"/>
                <a:gd name="T4" fmla="*/ 84 w 84"/>
                <a:gd name="T5" fmla="*/ 0 h 84"/>
              </a:gdLst>
              <a:ahLst/>
              <a:cxnLst>
                <a:cxn ang="0">
                  <a:pos x="T0" y="T1"/>
                </a:cxn>
                <a:cxn ang="0">
                  <a:pos x="T2" y="T3"/>
                </a:cxn>
                <a:cxn ang="0">
                  <a:pos x="T4" y="T5"/>
                </a:cxn>
              </a:cxnLst>
              <a:rect l="0" t="0" r="r" b="b"/>
              <a:pathLst>
                <a:path w="84" h="84">
                  <a:moveTo>
                    <a:pt x="0" y="84"/>
                  </a:moveTo>
                  <a:lnTo>
                    <a:pt x="0" y="84"/>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21"/>
            <p:cNvSpPr>
              <a:spLocks/>
            </p:cNvSpPr>
            <p:nvPr/>
          </p:nvSpPr>
          <p:spPr bwMode="auto">
            <a:xfrm>
              <a:off x="2711" y="2933"/>
              <a:ext cx="24" cy="24"/>
            </a:xfrm>
            <a:custGeom>
              <a:avLst/>
              <a:gdLst>
                <a:gd name="T0" fmla="*/ 0 w 84"/>
                <a:gd name="T1" fmla="*/ 0 h 84"/>
                <a:gd name="T2" fmla="*/ 0 w 84"/>
                <a:gd name="T3" fmla="*/ 0 h 84"/>
                <a:gd name="T4" fmla="*/ 84 w 84"/>
                <a:gd name="T5" fmla="*/ 84 h 84"/>
              </a:gdLst>
              <a:ahLst/>
              <a:cxnLst>
                <a:cxn ang="0">
                  <a:pos x="T0" y="T1"/>
                </a:cxn>
                <a:cxn ang="0">
                  <a:pos x="T2" y="T3"/>
                </a:cxn>
                <a:cxn ang="0">
                  <a:pos x="T4" y="T5"/>
                </a:cxn>
              </a:cxnLst>
              <a:rect l="0" t="0" r="r" b="b"/>
              <a:pathLst>
                <a:path w="84" h="84">
                  <a:moveTo>
                    <a:pt x="0" y="0"/>
                  </a:moveTo>
                  <a:lnTo>
                    <a:pt x="0" y="0"/>
                  </a:lnTo>
                  <a:lnTo>
                    <a:pt x="84" y="84"/>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22"/>
            <p:cNvSpPr>
              <a:spLocks/>
            </p:cNvSpPr>
            <p:nvPr/>
          </p:nvSpPr>
          <p:spPr bwMode="auto">
            <a:xfrm>
              <a:off x="2711" y="2933"/>
              <a:ext cx="24" cy="24"/>
            </a:xfrm>
            <a:custGeom>
              <a:avLst/>
              <a:gdLst>
                <a:gd name="T0" fmla="*/ 0 w 84"/>
                <a:gd name="T1" fmla="*/ 84 h 84"/>
                <a:gd name="T2" fmla="*/ 0 w 84"/>
                <a:gd name="T3" fmla="*/ 84 h 84"/>
                <a:gd name="T4" fmla="*/ 84 w 84"/>
                <a:gd name="T5" fmla="*/ 0 h 84"/>
              </a:gdLst>
              <a:ahLst/>
              <a:cxnLst>
                <a:cxn ang="0">
                  <a:pos x="T0" y="T1"/>
                </a:cxn>
                <a:cxn ang="0">
                  <a:pos x="T2" y="T3"/>
                </a:cxn>
                <a:cxn ang="0">
                  <a:pos x="T4" y="T5"/>
                </a:cxn>
              </a:cxnLst>
              <a:rect l="0" t="0" r="r" b="b"/>
              <a:pathLst>
                <a:path w="84" h="84">
                  <a:moveTo>
                    <a:pt x="0" y="84"/>
                  </a:moveTo>
                  <a:lnTo>
                    <a:pt x="0" y="84"/>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23"/>
            <p:cNvSpPr>
              <a:spLocks/>
            </p:cNvSpPr>
            <p:nvPr/>
          </p:nvSpPr>
          <p:spPr bwMode="auto">
            <a:xfrm>
              <a:off x="2935" y="1699"/>
              <a:ext cx="24" cy="25"/>
            </a:xfrm>
            <a:custGeom>
              <a:avLst/>
              <a:gdLst>
                <a:gd name="T0" fmla="*/ 0 w 84"/>
                <a:gd name="T1" fmla="*/ 0 h 84"/>
                <a:gd name="T2" fmla="*/ 0 w 84"/>
                <a:gd name="T3" fmla="*/ 0 h 84"/>
                <a:gd name="T4" fmla="*/ 84 w 84"/>
                <a:gd name="T5" fmla="*/ 84 h 84"/>
              </a:gdLst>
              <a:ahLst/>
              <a:cxnLst>
                <a:cxn ang="0">
                  <a:pos x="T0" y="T1"/>
                </a:cxn>
                <a:cxn ang="0">
                  <a:pos x="T2" y="T3"/>
                </a:cxn>
                <a:cxn ang="0">
                  <a:pos x="T4" y="T5"/>
                </a:cxn>
              </a:cxnLst>
              <a:rect l="0" t="0" r="r" b="b"/>
              <a:pathLst>
                <a:path w="84" h="84">
                  <a:moveTo>
                    <a:pt x="0" y="0"/>
                  </a:moveTo>
                  <a:lnTo>
                    <a:pt x="0" y="0"/>
                  </a:lnTo>
                  <a:lnTo>
                    <a:pt x="84" y="84"/>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24"/>
            <p:cNvSpPr>
              <a:spLocks/>
            </p:cNvSpPr>
            <p:nvPr/>
          </p:nvSpPr>
          <p:spPr bwMode="auto">
            <a:xfrm>
              <a:off x="2935" y="1699"/>
              <a:ext cx="24" cy="25"/>
            </a:xfrm>
            <a:custGeom>
              <a:avLst/>
              <a:gdLst>
                <a:gd name="T0" fmla="*/ 0 w 84"/>
                <a:gd name="T1" fmla="*/ 84 h 84"/>
                <a:gd name="T2" fmla="*/ 0 w 84"/>
                <a:gd name="T3" fmla="*/ 84 h 84"/>
                <a:gd name="T4" fmla="*/ 84 w 84"/>
                <a:gd name="T5" fmla="*/ 0 h 84"/>
              </a:gdLst>
              <a:ahLst/>
              <a:cxnLst>
                <a:cxn ang="0">
                  <a:pos x="T0" y="T1"/>
                </a:cxn>
                <a:cxn ang="0">
                  <a:pos x="T2" y="T3"/>
                </a:cxn>
                <a:cxn ang="0">
                  <a:pos x="T4" y="T5"/>
                </a:cxn>
              </a:cxnLst>
              <a:rect l="0" t="0" r="r" b="b"/>
              <a:pathLst>
                <a:path w="84" h="84">
                  <a:moveTo>
                    <a:pt x="0" y="84"/>
                  </a:moveTo>
                  <a:lnTo>
                    <a:pt x="0" y="84"/>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25"/>
            <p:cNvSpPr>
              <a:spLocks/>
            </p:cNvSpPr>
            <p:nvPr/>
          </p:nvSpPr>
          <p:spPr bwMode="auto">
            <a:xfrm>
              <a:off x="3159" y="2612"/>
              <a:ext cx="24" cy="24"/>
            </a:xfrm>
            <a:custGeom>
              <a:avLst/>
              <a:gdLst>
                <a:gd name="T0" fmla="*/ 0 w 84"/>
                <a:gd name="T1" fmla="*/ 0 h 84"/>
                <a:gd name="T2" fmla="*/ 0 w 84"/>
                <a:gd name="T3" fmla="*/ 0 h 84"/>
                <a:gd name="T4" fmla="*/ 84 w 84"/>
                <a:gd name="T5" fmla="*/ 84 h 84"/>
              </a:gdLst>
              <a:ahLst/>
              <a:cxnLst>
                <a:cxn ang="0">
                  <a:pos x="T0" y="T1"/>
                </a:cxn>
                <a:cxn ang="0">
                  <a:pos x="T2" y="T3"/>
                </a:cxn>
                <a:cxn ang="0">
                  <a:pos x="T4" y="T5"/>
                </a:cxn>
              </a:cxnLst>
              <a:rect l="0" t="0" r="r" b="b"/>
              <a:pathLst>
                <a:path w="84" h="84">
                  <a:moveTo>
                    <a:pt x="0" y="0"/>
                  </a:moveTo>
                  <a:lnTo>
                    <a:pt x="0" y="0"/>
                  </a:lnTo>
                  <a:lnTo>
                    <a:pt x="84" y="84"/>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6"/>
            <p:cNvSpPr>
              <a:spLocks/>
            </p:cNvSpPr>
            <p:nvPr/>
          </p:nvSpPr>
          <p:spPr bwMode="auto">
            <a:xfrm>
              <a:off x="3159" y="2612"/>
              <a:ext cx="24" cy="24"/>
            </a:xfrm>
            <a:custGeom>
              <a:avLst/>
              <a:gdLst>
                <a:gd name="T0" fmla="*/ 0 w 84"/>
                <a:gd name="T1" fmla="*/ 84 h 84"/>
                <a:gd name="T2" fmla="*/ 0 w 84"/>
                <a:gd name="T3" fmla="*/ 84 h 84"/>
                <a:gd name="T4" fmla="*/ 84 w 84"/>
                <a:gd name="T5" fmla="*/ 0 h 84"/>
              </a:gdLst>
              <a:ahLst/>
              <a:cxnLst>
                <a:cxn ang="0">
                  <a:pos x="T0" y="T1"/>
                </a:cxn>
                <a:cxn ang="0">
                  <a:pos x="T2" y="T3"/>
                </a:cxn>
                <a:cxn ang="0">
                  <a:pos x="T4" y="T5"/>
                </a:cxn>
              </a:cxnLst>
              <a:rect l="0" t="0" r="r" b="b"/>
              <a:pathLst>
                <a:path w="84" h="84">
                  <a:moveTo>
                    <a:pt x="0" y="84"/>
                  </a:moveTo>
                  <a:lnTo>
                    <a:pt x="0" y="84"/>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7"/>
            <p:cNvSpPr>
              <a:spLocks/>
            </p:cNvSpPr>
            <p:nvPr/>
          </p:nvSpPr>
          <p:spPr bwMode="auto">
            <a:xfrm>
              <a:off x="3383" y="2646"/>
              <a:ext cx="24" cy="24"/>
            </a:xfrm>
            <a:custGeom>
              <a:avLst/>
              <a:gdLst>
                <a:gd name="T0" fmla="*/ 0 w 84"/>
                <a:gd name="T1" fmla="*/ 0 h 84"/>
                <a:gd name="T2" fmla="*/ 0 w 84"/>
                <a:gd name="T3" fmla="*/ 0 h 84"/>
                <a:gd name="T4" fmla="*/ 84 w 84"/>
                <a:gd name="T5" fmla="*/ 84 h 84"/>
              </a:gdLst>
              <a:ahLst/>
              <a:cxnLst>
                <a:cxn ang="0">
                  <a:pos x="T0" y="T1"/>
                </a:cxn>
                <a:cxn ang="0">
                  <a:pos x="T2" y="T3"/>
                </a:cxn>
                <a:cxn ang="0">
                  <a:pos x="T4" y="T5"/>
                </a:cxn>
              </a:cxnLst>
              <a:rect l="0" t="0" r="r" b="b"/>
              <a:pathLst>
                <a:path w="84" h="84">
                  <a:moveTo>
                    <a:pt x="0" y="0"/>
                  </a:moveTo>
                  <a:lnTo>
                    <a:pt x="0" y="0"/>
                  </a:lnTo>
                  <a:lnTo>
                    <a:pt x="84" y="84"/>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28"/>
            <p:cNvSpPr>
              <a:spLocks/>
            </p:cNvSpPr>
            <p:nvPr/>
          </p:nvSpPr>
          <p:spPr bwMode="auto">
            <a:xfrm>
              <a:off x="3383" y="2646"/>
              <a:ext cx="24" cy="24"/>
            </a:xfrm>
            <a:custGeom>
              <a:avLst/>
              <a:gdLst>
                <a:gd name="T0" fmla="*/ 0 w 84"/>
                <a:gd name="T1" fmla="*/ 84 h 84"/>
                <a:gd name="T2" fmla="*/ 0 w 84"/>
                <a:gd name="T3" fmla="*/ 84 h 84"/>
                <a:gd name="T4" fmla="*/ 84 w 84"/>
                <a:gd name="T5" fmla="*/ 0 h 84"/>
              </a:gdLst>
              <a:ahLst/>
              <a:cxnLst>
                <a:cxn ang="0">
                  <a:pos x="T0" y="T1"/>
                </a:cxn>
                <a:cxn ang="0">
                  <a:pos x="T2" y="T3"/>
                </a:cxn>
                <a:cxn ang="0">
                  <a:pos x="T4" y="T5"/>
                </a:cxn>
              </a:cxnLst>
              <a:rect l="0" t="0" r="r" b="b"/>
              <a:pathLst>
                <a:path w="84" h="84">
                  <a:moveTo>
                    <a:pt x="0" y="84"/>
                  </a:moveTo>
                  <a:lnTo>
                    <a:pt x="0" y="84"/>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9"/>
            <p:cNvSpPr>
              <a:spLocks/>
            </p:cNvSpPr>
            <p:nvPr/>
          </p:nvSpPr>
          <p:spPr bwMode="auto">
            <a:xfrm>
              <a:off x="3607" y="2505"/>
              <a:ext cx="24" cy="24"/>
            </a:xfrm>
            <a:custGeom>
              <a:avLst/>
              <a:gdLst>
                <a:gd name="T0" fmla="*/ 0 w 84"/>
                <a:gd name="T1" fmla="*/ 0 h 84"/>
                <a:gd name="T2" fmla="*/ 0 w 84"/>
                <a:gd name="T3" fmla="*/ 0 h 84"/>
                <a:gd name="T4" fmla="*/ 84 w 84"/>
                <a:gd name="T5" fmla="*/ 84 h 84"/>
              </a:gdLst>
              <a:ahLst/>
              <a:cxnLst>
                <a:cxn ang="0">
                  <a:pos x="T0" y="T1"/>
                </a:cxn>
                <a:cxn ang="0">
                  <a:pos x="T2" y="T3"/>
                </a:cxn>
                <a:cxn ang="0">
                  <a:pos x="T4" y="T5"/>
                </a:cxn>
              </a:cxnLst>
              <a:rect l="0" t="0" r="r" b="b"/>
              <a:pathLst>
                <a:path w="84" h="84">
                  <a:moveTo>
                    <a:pt x="0" y="0"/>
                  </a:moveTo>
                  <a:lnTo>
                    <a:pt x="0" y="0"/>
                  </a:lnTo>
                  <a:lnTo>
                    <a:pt x="84" y="84"/>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0"/>
            <p:cNvSpPr>
              <a:spLocks/>
            </p:cNvSpPr>
            <p:nvPr/>
          </p:nvSpPr>
          <p:spPr bwMode="auto">
            <a:xfrm>
              <a:off x="3607" y="2505"/>
              <a:ext cx="24" cy="24"/>
            </a:xfrm>
            <a:custGeom>
              <a:avLst/>
              <a:gdLst>
                <a:gd name="T0" fmla="*/ 0 w 84"/>
                <a:gd name="T1" fmla="*/ 84 h 84"/>
                <a:gd name="T2" fmla="*/ 0 w 84"/>
                <a:gd name="T3" fmla="*/ 84 h 84"/>
                <a:gd name="T4" fmla="*/ 84 w 84"/>
                <a:gd name="T5" fmla="*/ 0 h 84"/>
              </a:gdLst>
              <a:ahLst/>
              <a:cxnLst>
                <a:cxn ang="0">
                  <a:pos x="T0" y="T1"/>
                </a:cxn>
                <a:cxn ang="0">
                  <a:pos x="T2" y="T3"/>
                </a:cxn>
                <a:cxn ang="0">
                  <a:pos x="T4" y="T5"/>
                </a:cxn>
              </a:cxnLst>
              <a:rect l="0" t="0" r="r" b="b"/>
              <a:pathLst>
                <a:path w="84" h="84">
                  <a:moveTo>
                    <a:pt x="0" y="84"/>
                  </a:moveTo>
                  <a:lnTo>
                    <a:pt x="0" y="84"/>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1"/>
            <p:cNvSpPr>
              <a:spLocks/>
            </p:cNvSpPr>
            <p:nvPr/>
          </p:nvSpPr>
          <p:spPr bwMode="auto">
            <a:xfrm>
              <a:off x="3831" y="2389"/>
              <a:ext cx="24" cy="25"/>
            </a:xfrm>
            <a:custGeom>
              <a:avLst/>
              <a:gdLst>
                <a:gd name="T0" fmla="*/ 0 w 84"/>
                <a:gd name="T1" fmla="*/ 0 h 84"/>
                <a:gd name="T2" fmla="*/ 0 w 84"/>
                <a:gd name="T3" fmla="*/ 0 h 84"/>
                <a:gd name="T4" fmla="*/ 84 w 84"/>
                <a:gd name="T5" fmla="*/ 84 h 84"/>
              </a:gdLst>
              <a:ahLst/>
              <a:cxnLst>
                <a:cxn ang="0">
                  <a:pos x="T0" y="T1"/>
                </a:cxn>
                <a:cxn ang="0">
                  <a:pos x="T2" y="T3"/>
                </a:cxn>
                <a:cxn ang="0">
                  <a:pos x="T4" y="T5"/>
                </a:cxn>
              </a:cxnLst>
              <a:rect l="0" t="0" r="r" b="b"/>
              <a:pathLst>
                <a:path w="84" h="84">
                  <a:moveTo>
                    <a:pt x="0" y="0"/>
                  </a:moveTo>
                  <a:lnTo>
                    <a:pt x="0" y="0"/>
                  </a:lnTo>
                  <a:lnTo>
                    <a:pt x="84" y="84"/>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32"/>
            <p:cNvSpPr>
              <a:spLocks/>
            </p:cNvSpPr>
            <p:nvPr/>
          </p:nvSpPr>
          <p:spPr bwMode="auto">
            <a:xfrm>
              <a:off x="3831" y="2389"/>
              <a:ext cx="24" cy="25"/>
            </a:xfrm>
            <a:custGeom>
              <a:avLst/>
              <a:gdLst>
                <a:gd name="T0" fmla="*/ 0 w 84"/>
                <a:gd name="T1" fmla="*/ 84 h 84"/>
                <a:gd name="T2" fmla="*/ 0 w 84"/>
                <a:gd name="T3" fmla="*/ 84 h 84"/>
                <a:gd name="T4" fmla="*/ 84 w 84"/>
                <a:gd name="T5" fmla="*/ 0 h 84"/>
              </a:gdLst>
              <a:ahLst/>
              <a:cxnLst>
                <a:cxn ang="0">
                  <a:pos x="T0" y="T1"/>
                </a:cxn>
                <a:cxn ang="0">
                  <a:pos x="T2" y="T3"/>
                </a:cxn>
                <a:cxn ang="0">
                  <a:pos x="T4" y="T5"/>
                </a:cxn>
              </a:cxnLst>
              <a:rect l="0" t="0" r="r" b="b"/>
              <a:pathLst>
                <a:path w="84" h="84">
                  <a:moveTo>
                    <a:pt x="0" y="84"/>
                  </a:moveTo>
                  <a:lnTo>
                    <a:pt x="0" y="84"/>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33"/>
            <p:cNvSpPr>
              <a:spLocks/>
            </p:cNvSpPr>
            <p:nvPr/>
          </p:nvSpPr>
          <p:spPr bwMode="auto">
            <a:xfrm>
              <a:off x="4055" y="2442"/>
              <a:ext cx="24" cy="25"/>
            </a:xfrm>
            <a:custGeom>
              <a:avLst/>
              <a:gdLst>
                <a:gd name="T0" fmla="*/ 0 w 84"/>
                <a:gd name="T1" fmla="*/ 0 h 84"/>
                <a:gd name="T2" fmla="*/ 0 w 84"/>
                <a:gd name="T3" fmla="*/ 0 h 84"/>
                <a:gd name="T4" fmla="*/ 84 w 84"/>
                <a:gd name="T5" fmla="*/ 84 h 84"/>
              </a:gdLst>
              <a:ahLst/>
              <a:cxnLst>
                <a:cxn ang="0">
                  <a:pos x="T0" y="T1"/>
                </a:cxn>
                <a:cxn ang="0">
                  <a:pos x="T2" y="T3"/>
                </a:cxn>
                <a:cxn ang="0">
                  <a:pos x="T4" y="T5"/>
                </a:cxn>
              </a:cxnLst>
              <a:rect l="0" t="0" r="r" b="b"/>
              <a:pathLst>
                <a:path w="84" h="84">
                  <a:moveTo>
                    <a:pt x="0" y="0"/>
                  </a:moveTo>
                  <a:lnTo>
                    <a:pt x="0" y="0"/>
                  </a:lnTo>
                  <a:lnTo>
                    <a:pt x="84" y="84"/>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234"/>
            <p:cNvSpPr>
              <a:spLocks/>
            </p:cNvSpPr>
            <p:nvPr/>
          </p:nvSpPr>
          <p:spPr bwMode="auto">
            <a:xfrm>
              <a:off x="4055" y="2442"/>
              <a:ext cx="24" cy="25"/>
            </a:xfrm>
            <a:custGeom>
              <a:avLst/>
              <a:gdLst>
                <a:gd name="T0" fmla="*/ 0 w 84"/>
                <a:gd name="T1" fmla="*/ 84 h 84"/>
                <a:gd name="T2" fmla="*/ 0 w 84"/>
                <a:gd name="T3" fmla="*/ 84 h 84"/>
                <a:gd name="T4" fmla="*/ 84 w 84"/>
                <a:gd name="T5" fmla="*/ 0 h 84"/>
              </a:gdLst>
              <a:ahLst/>
              <a:cxnLst>
                <a:cxn ang="0">
                  <a:pos x="T0" y="T1"/>
                </a:cxn>
                <a:cxn ang="0">
                  <a:pos x="T2" y="T3"/>
                </a:cxn>
                <a:cxn ang="0">
                  <a:pos x="T4" y="T5"/>
                </a:cxn>
              </a:cxnLst>
              <a:rect l="0" t="0" r="r" b="b"/>
              <a:pathLst>
                <a:path w="84" h="84">
                  <a:moveTo>
                    <a:pt x="0" y="84"/>
                  </a:moveTo>
                  <a:lnTo>
                    <a:pt x="0" y="84"/>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235"/>
            <p:cNvSpPr>
              <a:spLocks/>
            </p:cNvSpPr>
            <p:nvPr/>
          </p:nvSpPr>
          <p:spPr bwMode="auto">
            <a:xfrm>
              <a:off x="4279" y="1667"/>
              <a:ext cx="24" cy="24"/>
            </a:xfrm>
            <a:custGeom>
              <a:avLst/>
              <a:gdLst>
                <a:gd name="T0" fmla="*/ 0 w 84"/>
                <a:gd name="T1" fmla="*/ 0 h 84"/>
                <a:gd name="T2" fmla="*/ 0 w 84"/>
                <a:gd name="T3" fmla="*/ 0 h 84"/>
                <a:gd name="T4" fmla="*/ 84 w 84"/>
                <a:gd name="T5" fmla="*/ 84 h 84"/>
              </a:gdLst>
              <a:ahLst/>
              <a:cxnLst>
                <a:cxn ang="0">
                  <a:pos x="T0" y="T1"/>
                </a:cxn>
                <a:cxn ang="0">
                  <a:pos x="T2" y="T3"/>
                </a:cxn>
                <a:cxn ang="0">
                  <a:pos x="T4" y="T5"/>
                </a:cxn>
              </a:cxnLst>
              <a:rect l="0" t="0" r="r" b="b"/>
              <a:pathLst>
                <a:path w="84" h="84">
                  <a:moveTo>
                    <a:pt x="0" y="0"/>
                  </a:moveTo>
                  <a:lnTo>
                    <a:pt x="0" y="0"/>
                  </a:lnTo>
                  <a:lnTo>
                    <a:pt x="84" y="84"/>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236"/>
            <p:cNvSpPr>
              <a:spLocks/>
            </p:cNvSpPr>
            <p:nvPr/>
          </p:nvSpPr>
          <p:spPr bwMode="auto">
            <a:xfrm>
              <a:off x="4279" y="1667"/>
              <a:ext cx="24" cy="24"/>
            </a:xfrm>
            <a:custGeom>
              <a:avLst/>
              <a:gdLst>
                <a:gd name="T0" fmla="*/ 0 w 84"/>
                <a:gd name="T1" fmla="*/ 84 h 84"/>
                <a:gd name="T2" fmla="*/ 0 w 84"/>
                <a:gd name="T3" fmla="*/ 84 h 84"/>
                <a:gd name="T4" fmla="*/ 84 w 84"/>
                <a:gd name="T5" fmla="*/ 0 h 84"/>
              </a:gdLst>
              <a:ahLst/>
              <a:cxnLst>
                <a:cxn ang="0">
                  <a:pos x="T0" y="T1"/>
                </a:cxn>
                <a:cxn ang="0">
                  <a:pos x="T2" y="T3"/>
                </a:cxn>
                <a:cxn ang="0">
                  <a:pos x="T4" y="T5"/>
                </a:cxn>
              </a:cxnLst>
              <a:rect l="0" t="0" r="r" b="b"/>
              <a:pathLst>
                <a:path w="84" h="84">
                  <a:moveTo>
                    <a:pt x="0" y="84"/>
                  </a:moveTo>
                  <a:lnTo>
                    <a:pt x="0" y="84"/>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237"/>
            <p:cNvSpPr>
              <a:spLocks/>
            </p:cNvSpPr>
            <p:nvPr/>
          </p:nvSpPr>
          <p:spPr bwMode="auto">
            <a:xfrm>
              <a:off x="4503" y="2032"/>
              <a:ext cx="24" cy="25"/>
            </a:xfrm>
            <a:custGeom>
              <a:avLst/>
              <a:gdLst>
                <a:gd name="T0" fmla="*/ 0 w 84"/>
                <a:gd name="T1" fmla="*/ 0 h 84"/>
                <a:gd name="T2" fmla="*/ 0 w 84"/>
                <a:gd name="T3" fmla="*/ 0 h 84"/>
                <a:gd name="T4" fmla="*/ 84 w 84"/>
                <a:gd name="T5" fmla="*/ 84 h 84"/>
              </a:gdLst>
              <a:ahLst/>
              <a:cxnLst>
                <a:cxn ang="0">
                  <a:pos x="T0" y="T1"/>
                </a:cxn>
                <a:cxn ang="0">
                  <a:pos x="T2" y="T3"/>
                </a:cxn>
                <a:cxn ang="0">
                  <a:pos x="T4" y="T5"/>
                </a:cxn>
              </a:cxnLst>
              <a:rect l="0" t="0" r="r" b="b"/>
              <a:pathLst>
                <a:path w="84" h="84">
                  <a:moveTo>
                    <a:pt x="0" y="0"/>
                  </a:moveTo>
                  <a:lnTo>
                    <a:pt x="0" y="0"/>
                  </a:lnTo>
                  <a:lnTo>
                    <a:pt x="84" y="84"/>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238"/>
            <p:cNvSpPr>
              <a:spLocks/>
            </p:cNvSpPr>
            <p:nvPr/>
          </p:nvSpPr>
          <p:spPr bwMode="auto">
            <a:xfrm>
              <a:off x="4503" y="2032"/>
              <a:ext cx="24" cy="25"/>
            </a:xfrm>
            <a:custGeom>
              <a:avLst/>
              <a:gdLst>
                <a:gd name="T0" fmla="*/ 0 w 84"/>
                <a:gd name="T1" fmla="*/ 84 h 84"/>
                <a:gd name="T2" fmla="*/ 0 w 84"/>
                <a:gd name="T3" fmla="*/ 84 h 84"/>
                <a:gd name="T4" fmla="*/ 84 w 84"/>
                <a:gd name="T5" fmla="*/ 0 h 84"/>
              </a:gdLst>
              <a:ahLst/>
              <a:cxnLst>
                <a:cxn ang="0">
                  <a:pos x="T0" y="T1"/>
                </a:cxn>
                <a:cxn ang="0">
                  <a:pos x="T2" y="T3"/>
                </a:cxn>
                <a:cxn ang="0">
                  <a:pos x="T4" y="T5"/>
                </a:cxn>
              </a:cxnLst>
              <a:rect l="0" t="0" r="r" b="b"/>
              <a:pathLst>
                <a:path w="84" h="84">
                  <a:moveTo>
                    <a:pt x="0" y="84"/>
                  </a:moveTo>
                  <a:lnTo>
                    <a:pt x="0" y="84"/>
                  </a:lnTo>
                  <a:lnTo>
                    <a:pt x="84" y="0"/>
                  </a:lnTo>
                </a:path>
              </a:pathLst>
            </a:custGeom>
            <a:noFill/>
            <a:ln w="158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239"/>
            <p:cNvSpPr>
              <a:spLocks noEditPoints="1"/>
            </p:cNvSpPr>
            <p:nvPr/>
          </p:nvSpPr>
          <p:spPr bwMode="auto">
            <a:xfrm>
              <a:off x="1401" y="1294"/>
              <a:ext cx="3248" cy="1728"/>
            </a:xfrm>
            <a:custGeom>
              <a:avLst/>
              <a:gdLst>
                <a:gd name="T0" fmla="*/ 0 w 11040"/>
                <a:gd name="T1" fmla="*/ 0 h 5952"/>
                <a:gd name="T2" fmla="*/ 0 w 11040"/>
                <a:gd name="T3" fmla="*/ 0 h 5952"/>
                <a:gd name="T4" fmla="*/ 0 w 11040"/>
                <a:gd name="T5" fmla="*/ 5952 h 5952"/>
                <a:gd name="T6" fmla="*/ 11040 w 11040"/>
                <a:gd name="T7" fmla="*/ 5952 h 5952"/>
                <a:gd name="T8" fmla="*/ 0 w 11040"/>
                <a:gd name="T9" fmla="*/ 0 h 5952"/>
                <a:gd name="T10" fmla="*/ 0 w 11040"/>
                <a:gd name="T11" fmla="*/ 0 h 5952"/>
              </a:gdLst>
              <a:ahLst/>
              <a:cxnLst>
                <a:cxn ang="0">
                  <a:pos x="T0" y="T1"/>
                </a:cxn>
                <a:cxn ang="0">
                  <a:pos x="T2" y="T3"/>
                </a:cxn>
                <a:cxn ang="0">
                  <a:pos x="T4" y="T5"/>
                </a:cxn>
                <a:cxn ang="0">
                  <a:pos x="T6" y="T7"/>
                </a:cxn>
                <a:cxn ang="0">
                  <a:pos x="T8" y="T9"/>
                </a:cxn>
                <a:cxn ang="0">
                  <a:pos x="T10" y="T11"/>
                </a:cxn>
              </a:cxnLst>
              <a:rect l="0" t="0" r="r" b="b"/>
              <a:pathLst>
                <a:path w="11040" h="5952">
                  <a:moveTo>
                    <a:pt x="0" y="0"/>
                  </a:moveTo>
                  <a:lnTo>
                    <a:pt x="0" y="0"/>
                  </a:lnTo>
                  <a:lnTo>
                    <a:pt x="0" y="5952"/>
                  </a:lnTo>
                  <a:lnTo>
                    <a:pt x="11040" y="5952"/>
                  </a:lnTo>
                  <a:moveTo>
                    <a:pt x="0" y="0"/>
                  </a:moveTo>
                  <a:lnTo>
                    <a:pt x="0" y="0"/>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en-US" dirty="0"/>
              <a:t>Large Scale Experiment</a:t>
            </a:r>
          </a:p>
        </p:txBody>
      </p:sp>
      <p:sp>
        <p:nvSpPr>
          <p:cNvPr id="9" name="Content Placeholder 2"/>
          <p:cNvSpPr txBox="1">
            <a:spLocks/>
          </p:cNvSpPr>
          <p:nvPr/>
        </p:nvSpPr>
        <p:spPr>
          <a:xfrm>
            <a:off x="127000" y="5708430"/>
            <a:ext cx="8842853" cy="792324"/>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dirty="0" smtClean="0"/>
              <a:t>OpenRF provides 1.6x gain in TCP throughput</a:t>
            </a:r>
            <a:endParaRPr lang="en-US" b="1" dirty="0"/>
          </a:p>
        </p:txBody>
      </p:sp>
      <p:sp>
        <p:nvSpPr>
          <p:cNvPr id="5" name="Rectangle 4"/>
          <p:cNvSpPr/>
          <p:nvPr/>
        </p:nvSpPr>
        <p:spPr>
          <a:xfrm>
            <a:off x="2249154" y="1549720"/>
            <a:ext cx="5053345" cy="3248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0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94"/>
          <p:cNvGrpSpPr>
            <a:grpSpLocks noChangeAspect="1"/>
          </p:cNvGrpSpPr>
          <p:nvPr/>
        </p:nvGrpSpPr>
        <p:grpSpPr bwMode="auto">
          <a:xfrm>
            <a:off x="830263" y="4429125"/>
            <a:ext cx="4343400" cy="2428875"/>
            <a:chOff x="523" y="2790"/>
            <a:chExt cx="2736" cy="1530"/>
          </a:xfrm>
        </p:grpSpPr>
        <p:sp>
          <p:nvSpPr>
            <p:cNvPr id="105" name="AutoShape 93"/>
            <p:cNvSpPr>
              <a:spLocks noChangeAspect="1" noChangeArrowheads="1" noTextEdit="1"/>
            </p:cNvSpPr>
            <p:nvPr/>
          </p:nvSpPr>
          <p:spPr bwMode="auto">
            <a:xfrm>
              <a:off x="523" y="2790"/>
              <a:ext cx="2736" cy="1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95"/>
            <p:cNvSpPr>
              <a:spLocks/>
            </p:cNvSpPr>
            <p:nvPr/>
          </p:nvSpPr>
          <p:spPr bwMode="auto">
            <a:xfrm>
              <a:off x="1080" y="4028"/>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96"/>
            <p:cNvSpPr>
              <a:spLocks noEditPoints="1"/>
            </p:cNvSpPr>
            <p:nvPr/>
          </p:nvSpPr>
          <p:spPr bwMode="auto">
            <a:xfrm>
              <a:off x="978" y="3994"/>
              <a:ext cx="42" cy="66"/>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97"/>
            <p:cNvSpPr>
              <a:spLocks/>
            </p:cNvSpPr>
            <p:nvPr/>
          </p:nvSpPr>
          <p:spPr bwMode="auto">
            <a:xfrm>
              <a:off x="1080" y="3886"/>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98"/>
            <p:cNvSpPr>
              <a:spLocks/>
            </p:cNvSpPr>
            <p:nvPr/>
          </p:nvSpPr>
          <p:spPr bwMode="auto">
            <a:xfrm>
              <a:off x="882" y="3852"/>
              <a:ext cx="22" cy="65"/>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99"/>
            <p:cNvSpPr>
              <a:spLocks noEditPoints="1"/>
            </p:cNvSpPr>
            <p:nvPr/>
          </p:nvSpPr>
          <p:spPr bwMode="auto">
            <a:xfrm>
              <a:off x="927" y="3852"/>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00"/>
            <p:cNvSpPr>
              <a:spLocks noEditPoints="1"/>
            </p:cNvSpPr>
            <p:nvPr/>
          </p:nvSpPr>
          <p:spPr bwMode="auto">
            <a:xfrm>
              <a:off x="978" y="3852"/>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01"/>
            <p:cNvSpPr>
              <a:spLocks/>
            </p:cNvSpPr>
            <p:nvPr/>
          </p:nvSpPr>
          <p:spPr bwMode="auto">
            <a:xfrm>
              <a:off x="1080" y="3745"/>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102"/>
            <p:cNvSpPr>
              <a:spLocks/>
            </p:cNvSpPr>
            <p:nvPr/>
          </p:nvSpPr>
          <p:spPr bwMode="auto">
            <a:xfrm>
              <a:off x="876" y="3711"/>
              <a:ext cx="43" cy="64"/>
            </a:xfrm>
            <a:custGeom>
              <a:avLst/>
              <a:gdLst>
                <a:gd name="T0" fmla="*/ 226 w 229"/>
                <a:gd name="T1" fmla="*/ 298 h 340"/>
                <a:gd name="T2" fmla="*/ 226 w 229"/>
                <a:gd name="T3" fmla="*/ 298 h 340"/>
                <a:gd name="T4" fmla="*/ 48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8 w 229"/>
                <a:gd name="T25" fmla="*/ 37 h 340"/>
                <a:gd name="T26" fmla="*/ 186 w 229"/>
                <a:gd name="T27" fmla="*/ 100 h 340"/>
                <a:gd name="T28" fmla="*/ 140 w 229"/>
                <a:gd name="T29" fmla="*/ 168 h 340"/>
                <a:gd name="T30" fmla="*/ 95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8"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1" y="95"/>
                    <a:pt x="54" y="81"/>
                    <a:pt x="60" y="70"/>
                  </a:cubicBezTo>
                  <a:cubicBezTo>
                    <a:pt x="71" y="49"/>
                    <a:pt x="93" y="37"/>
                    <a:pt x="118" y="37"/>
                  </a:cubicBezTo>
                  <a:cubicBezTo>
                    <a:pt x="157" y="37"/>
                    <a:pt x="186" y="64"/>
                    <a:pt x="186" y="100"/>
                  </a:cubicBezTo>
                  <a:cubicBezTo>
                    <a:pt x="186" y="127"/>
                    <a:pt x="170" y="150"/>
                    <a:pt x="140" y="168"/>
                  </a:cubicBezTo>
                  <a:lnTo>
                    <a:pt x="95" y="192"/>
                  </a:lnTo>
                  <a:cubicBezTo>
                    <a:pt x="25"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103"/>
            <p:cNvSpPr>
              <a:spLocks noEditPoints="1"/>
            </p:cNvSpPr>
            <p:nvPr/>
          </p:nvSpPr>
          <p:spPr bwMode="auto">
            <a:xfrm>
              <a:off x="927" y="3711"/>
              <a:ext cx="43" cy="66"/>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104"/>
            <p:cNvSpPr>
              <a:spLocks noEditPoints="1"/>
            </p:cNvSpPr>
            <p:nvPr/>
          </p:nvSpPr>
          <p:spPr bwMode="auto">
            <a:xfrm>
              <a:off x="978" y="3711"/>
              <a:ext cx="42" cy="66"/>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105"/>
            <p:cNvSpPr>
              <a:spLocks/>
            </p:cNvSpPr>
            <p:nvPr/>
          </p:nvSpPr>
          <p:spPr bwMode="auto">
            <a:xfrm>
              <a:off x="1080" y="3603"/>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106"/>
            <p:cNvSpPr>
              <a:spLocks/>
            </p:cNvSpPr>
            <p:nvPr/>
          </p:nvSpPr>
          <p:spPr bwMode="auto">
            <a:xfrm>
              <a:off x="876" y="3569"/>
              <a:ext cx="43" cy="67"/>
            </a:xfrm>
            <a:custGeom>
              <a:avLst/>
              <a:gdLst>
                <a:gd name="T0" fmla="*/ 91 w 227"/>
                <a:gd name="T1" fmla="*/ 184 h 351"/>
                <a:gd name="T2" fmla="*/ 91 w 227"/>
                <a:gd name="T3" fmla="*/ 184 h 351"/>
                <a:gd name="T4" fmla="*/ 96 w 227"/>
                <a:gd name="T5" fmla="*/ 184 h 351"/>
                <a:gd name="T6" fmla="*/ 114 w 227"/>
                <a:gd name="T7" fmla="*/ 183 h 351"/>
                <a:gd name="T8" fmla="*/ 184 w 227"/>
                <a:gd name="T9" fmla="*/ 245 h 351"/>
                <a:gd name="T10" fmla="*/ 114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70 w 227"/>
                <a:gd name="T23" fmla="*/ 164 h 351"/>
                <a:gd name="T24" fmla="*/ 217 w 227"/>
                <a:gd name="T25" fmla="*/ 93 h 351"/>
                <a:gd name="T26" fmla="*/ 114 w 227"/>
                <a:gd name="T27" fmla="*/ 0 h 351"/>
                <a:gd name="T28" fmla="*/ 7 w 227"/>
                <a:gd name="T29" fmla="*/ 110 h 351"/>
                <a:gd name="T30" fmla="*/ 50 w 227"/>
                <a:gd name="T31" fmla="*/ 110 h 351"/>
                <a:gd name="T32" fmla="*/ 57 w 227"/>
                <a:gd name="T33" fmla="*/ 67 h 351"/>
                <a:gd name="T34" fmla="*/ 114 w 227"/>
                <a:gd name="T35" fmla="*/ 37 h 351"/>
                <a:gd name="T36" fmla="*/ 174 w 227"/>
                <a:gd name="T37" fmla="*/ 95 h 351"/>
                <a:gd name="T38" fmla="*/ 147 w 227"/>
                <a:gd name="T39" fmla="*/ 141 h 351"/>
                <a:gd name="T40" fmla="*/ 91 w 227"/>
                <a:gd name="T41" fmla="*/ 148 h 351"/>
                <a:gd name="T42" fmla="*/ 91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1" y="184"/>
                  </a:moveTo>
                  <a:lnTo>
                    <a:pt x="91" y="184"/>
                  </a:lnTo>
                  <a:lnTo>
                    <a:pt x="96" y="184"/>
                  </a:lnTo>
                  <a:lnTo>
                    <a:pt x="114" y="183"/>
                  </a:lnTo>
                  <a:cubicBezTo>
                    <a:pt x="160" y="183"/>
                    <a:pt x="184" y="204"/>
                    <a:pt x="184" y="245"/>
                  </a:cubicBezTo>
                  <a:cubicBezTo>
                    <a:pt x="184" y="288"/>
                    <a:pt x="158" y="313"/>
                    <a:pt x="114" y="313"/>
                  </a:cubicBezTo>
                  <a:cubicBezTo>
                    <a:pt x="68" y="313"/>
                    <a:pt x="45" y="290"/>
                    <a:pt x="42" y="241"/>
                  </a:cubicBezTo>
                  <a:lnTo>
                    <a:pt x="0" y="241"/>
                  </a:lnTo>
                  <a:cubicBezTo>
                    <a:pt x="2" y="268"/>
                    <a:pt x="7" y="286"/>
                    <a:pt x="15" y="301"/>
                  </a:cubicBezTo>
                  <a:cubicBezTo>
                    <a:pt x="32" y="334"/>
                    <a:pt x="66" y="351"/>
                    <a:pt x="112" y="351"/>
                  </a:cubicBezTo>
                  <a:cubicBezTo>
                    <a:pt x="182" y="351"/>
                    <a:pt x="227" y="309"/>
                    <a:pt x="227" y="245"/>
                  </a:cubicBezTo>
                  <a:cubicBezTo>
                    <a:pt x="227" y="202"/>
                    <a:pt x="210" y="178"/>
                    <a:pt x="170" y="164"/>
                  </a:cubicBezTo>
                  <a:cubicBezTo>
                    <a:pt x="201" y="151"/>
                    <a:pt x="217" y="127"/>
                    <a:pt x="217" y="93"/>
                  </a:cubicBezTo>
                  <a:cubicBezTo>
                    <a:pt x="217" y="35"/>
                    <a:pt x="178" y="0"/>
                    <a:pt x="114" y="0"/>
                  </a:cubicBezTo>
                  <a:cubicBezTo>
                    <a:pt x="45" y="0"/>
                    <a:pt x="9" y="37"/>
                    <a:pt x="7" y="110"/>
                  </a:cubicBezTo>
                  <a:lnTo>
                    <a:pt x="50" y="110"/>
                  </a:lnTo>
                  <a:cubicBezTo>
                    <a:pt x="50" y="89"/>
                    <a:pt x="52" y="77"/>
                    <a:pt x="57" y="67"/>
                  </a:cubicBezTo>
                  <a:cubicBezTo>
                    <a:pt x="67" y="48"/>
                    <a:pt x="88" y="37"/>
                    <a:pt x="114" y="37"/>
                  </a:cubicBezTo>
                  <a:cubicBezTo>
                    <a:pt x="152" y="37"/>
                    <a:pt x="174" y="59"/>
                    <a:pt x="174" y="95"/>
                  </a:cubicBezTo>
                  <a:cubicBezTo>
                    <a:pt x="174" y="119"/>
                    <a:pt x="165" y="133"/>
                    <a:pt x="147" y="141"/>
                  </a:cubicBezTo>
                  <a:cubicBezTo>
                    <a:pt x="135" y="146"/>
                    <a:pt x="120" y="147"/>
                    <a:pt x="91" y="148"/>
                  </a:cubicBezTo>
                  <a:lnTo>
                    <a:pt x="91"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07"/>
            <p:cNvSpPr>
              <a:spLocks noEditPoints="1"/>
            </p:cNvSpPr>
            <p:nvPr/>
          </p:nvSpPr>
          <p:spPr bwMode="auto">
            <a:xfrm>
              <a:off x="927" y="3569"/>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108"/>
            <p:cNvSpPr>
              <a:spLocks noEditPoints="1"/>
            </p:cNvSpPr>
            <p:nvPr/>
          </p:nvSpPr>
          <p:spPr bwMode="auto">
            <a:xfrm>
              <a:off x="978" y="3569"/>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09"/>
            <p:cNvSpPr>
              <a:spLocks/>
            </p:cNvSpPr>
            <p:nvPr/>
          </p:nvSpPr>
          <p:spPr bwMode="auto">
            <a:xfrm>
              <a:off x="1080" y="3462"/>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110"/>
            <p:cNvSpPr>
              <a:spLocks noEditPoints="1"/>
            </p:cNvSpPr>
            <p:nvPr/>
          </p:nvSpPr>
          <p:spPr bwMode="auto">
            <a:xfrm>
              <a:off x="875" y="3427"/>
              <a:ext cx="45" cy="65"/>
            </a:xfrm>
            <a:custGeom>
              <a:avLst/>
              <a:gdLst>
                <a:gd name="T0" fmla="*/ 144 w 236"/>
                <a:gd name="T1" fmla="*/ 258 h 340"/>
                <a:gd name="T2" fmla="*/ 144 w 236"/>
                <a:gd name="T3" fmla="*/ 258 h 340"/>
                <a:gd name="T4" fmla="*/ 144 w 236"/>
                <a:gd name="T5" fmla="*/ 340 h 340"/>
                <a:gd name="T6" fmla="*/ 186 w 236"/>
                <a:gd name="T7" fmla="*/ 340 h 340"/>
                <a:gd name="T8" fmla="*/ 186 w 236"/>
                <a:gd name="T9" fmla="*/ 258 h 340"/>
                <a:gd name="T10" fmla="*/ 236 w 236"/>
                <a:gd name="T11" fmla="*/ 258 h 340"/>
                <a:gd name="T12" fmla="*/ 236 w 236"/>
                <a:gd name="T13" fmla="*/ 220 h 340"/>
                <a:gd name="T14" fmla="*/ 186 w 236"/>
                <a:gd name="T15" fmla="*/ 220 h 340"/>
                <a:gd name="T16" fmla="*/ 186 w 236"/>
                <a:gd name="T17" fmla="*/ 0 h 340"/>
                <a:gd name="T18" fmla="*/ 155 w 236"/>
                <a:gd name="T19" fmla="*/ 0 h 340"/>
                <a:gd name="T20" fmla="*/ 0 w 236"/>
                <a:gd name="T21" fmla="*/ 214 h 340"/>
                <a:gd name="T22" fmla="*/ 0 w 236"/>
                <a:gd name="T23" fmla="*/ 258 h 340"/>
                <a:gd name="T24" fmla="*/ 144 w 236"/>
                <a:gd name="T25" fmla="*/ 258 h 340"/>
                <a:gd name="T26" fmla="*/ 144 w 236"/>
                <a:gd name="T27" fmla="*/ 220 h 340"/>
                <a:gd name="T28" fmla="*/ 144 w 236"/>
                <a:gd name="T29" fmla="*/ 220 h 340"/>
                <a:gd name="T30" fmla="*/ 37 w 236"/>
                <a:gd name="T31" fmla="*/ 220 h 340"/>
                <a:gd name="T32" fmla="*/ 144 w 236"/>
                <a:gd name="T33" fmla="*/ 72 h 340"/>
                <a:gd name="T34" fmla="*/ 144 w 236"/>
                <a:gd name="T35" fmla="*/ 22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340">
                  <a:moveTo>
                    <a:pt x="144" y="258"/>
                  </a:moveTo>
                  <a:lnTo>
                    <a:pt x="144" y="258"/>
                  </a:lnTo>
                  <a:lnTo>
                    <a:pt x="144" y="340"/>
                  </a:lnTo>
                  <a:lnTo>
                    <a:pt x="186" y="340"/>
                  </a:lnTo>
                  <a:lnTo>
                    <a:pt x="186" y="258"/>
                  </a:lnTo>
                  <a:lnTo>
                    <a:pt x="236" y="258"/>
                  </a:lnTo>
                  <a:lnTo>
                    <a:pt x="236" y="220"/>
                  </a:lnTo>
                  <a:lnTo>
                    <a:pt x="186" y="220"/>
                  </a:lnTo>
                  <a:lnTo>
                    <a:pt x="186" y="0"/>
                  </a:lnTo>
                  <a:lnTo>
                    <a:pt x="155" y="0"/>
                  </a:lnTo>
                  <a:lnTo>
                    <a:pt x="0" y="214"/>
                  </a:lnTo>
                  <a:lnTo>
                    <a:pt x="0" y="258"/>
                  </a:lnTo>
                  <a:lnTo>
                    <a:pt x="144" y="258"/>
                  </a:lnTo>
                  <a:close/>
                  <a:moveTo>
                    <a:pt x="144" y="220"/>
                  </a:moveTo>
                  <a:lnTo>
                    <a:pt x="144" y="220"/>
                  </a:lnTo>
                  <a:lnTo>
                    <a:pt x="37" y="220"/>
                  </a:lnTo>
                  <a:lnTo>
                    <a:pt x="144" y="72"/>
                  </a:lnTo>
                  <a:lnTo>
                    <a:pt x="144"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11"/>
            <p:cNvSpPr>
              <a:spLocks noEditPoints="1"/>
            </p:cNvSpPr>
            <p:nvPr/>
          </p:nvSpPr>
          <p:spPr bwMode="auto">
            <a:xfrm>
              <a:off x="927" y="3427"/>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12"/>
            <p:cNvSpPr>
              <a:spLocks noEditPoints="1"/>
            </p:cNvSpPr>
            <p:nvPr/>
          </p:nvSpPr>
          <p:spPr bwMode="auto">
            <a:xfrm>
              <a:off x="978" y="3427"/>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13"/>
            <p:cNvSpPr>
              <a:spLocks/>
            </p:cNvSpPr>
            <p:nvPr/>
          </p:nvSpPr>
          <p:spPr bwMode="auto">
            <a:xfrm>
              <a:off x="1080" y="3320"/>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Freeform 114"/>
            <p:cNvSpPr>
              <a:spLocks/>
            </p:cNvSpPr>
            <p:nvPr/>
          </p:nvSpPr>
          <p:spPr bwMode="auto">
            <a:xfrm>
              <a:off x="876" y="3286"/>
              <a:ext cx="43" cy="67"/>
            </a:xfrm>
            <a:custGeom>
              <a:avLst/>
              <a:gdLst>
                <a:gd name="T0" fmla="*/ 211 w 229"/>
                <a:gd name="T1" fmla="*/ 0 h 351"/>
                <a:gd name="T2" fmla="*/ 211 w 229"/>
                <a:gd name="T3" fmla="*/ 0 h 351"/>
                <a:gd name="T4" fmla="*/ 36 w 229"/>
                <a:gd name="T5" fmla="*/ 0 h 351"/>
                <a:gd name="T6" fmla="*/ 10 w 229"/>
                <a:gd name="T7" fmla="*/ 185 h 351"/>
                <a:gd name="T8" fmla="*/ 49 w 229"/>
                <a:gd name="T9" fmla="*/ 185 h 351"/>
                <a:gd name="T10" fmla="*/ 111 w 229"/>
                <a:gd name="T11" fmla="*/ 153 h 351"/>
                <a:gd name="T12" fmla="*/ 185 w 229"/>
                <a:gd name="T13" fmla="*/ 235 h 351"/>
                <a:gd name="T14" fmla="*/ 111 w 229"/>
                <a:gd name="T15" fmla="*/ 313 h 351"/>
                <a:gd name="T16" fmla="*/ 42 w 229"/>
                <a:gd name="T17" fmla="*/ 256 h 351"/>
                <a:gd name="T18" fmla="*/ 0 w 229"/>
                <a:gd name="T19" fmla="*/ 256 h 351"/>
                <a:gd name="T20" fmla="*/ 20 w 229"/>
                <a:gd name="T21" fmla="*/ 310 h 351"/>
                <a:gd name="T22" fmla="*/ 112 w 229"/>
                <a:gd name="T23" fmla="*/ 351 h 351"/>
                <a:gd name="T24" fmla="*/ 229 w 229"/>
                <a:gd name="T25" fmla="*/ 229 h 351"/>
                <a:gd name="T26" fmla="*/ 119 w 229"/>
                <a:gd name="T27" fmla="*/ 116 h 351"/>
                <a:gd name="T28" fmla="*/ 56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0" y="185"/>
                  </a:lnTo>
                  <a:lnTo>
                    <a:pt x="49" y="185"/>
                  </a:lnTo>
                  <a:cubicBezTo>
                    <a:pt x="69" y="161"/>
                    <a:pt x="85" y="153"/>
                    <a:pt x="111" y="153"/>
                  </a:cubicBezTo>
                  <a:cubicBezTo>
                    <a:pt x="157" y="153"/>
                    <a:pt x="185" y="184"/>
                    <a:pt x="185" y="235"/>
                  </a:cubicBezTo>
                  <a:cubicBezTo>
                    <a:pt x="185" y="283"/>
                    <a:pt x="157" y="313"/>
                    <a:pt x="111" y="313"/>
                  </a:cubicBezTo>
                  <a:cubicBezTo>
                    <a:pt x="74" y="313"/>
                    <a:pt x="52" y="294"/>
                    <a:pt x="42" y="256"/>
                  </a:cubicBezTo>
                  <a:lnTo>
                    <a:pt x="0" y="256"/>
                  </a:lnTo>
                  <a:cubicBezTo>
                    <a:pt x="5" y="284"/>
                    <a:pt x="10" y="297"/>
                    <a:pt x="20" y="310"/>
                  </a:cubicBezTo>
                  <a:cubicBezTo>
                    <a:pt x="39" y="336"/>
                    <a:pt x="74" y="351"/>
                    <a:pt x="112" y="351"/>
                  </a:cubicBezTo>
                  <a:cubicBezTo>
                    <a:pt x="181" y="351"/>
                    <a:pt x="229" y="301"/>
                    <a:pt x="229" y="229"/>
                  </a:cubicBezTo>
                  <a:cubicBezTo>
                    <a:pt x="229" y="162"/>
                    <a:pt x="184" y="116"/>
                    <a:pt x="119" y="116"/>
                  </a:cubicBezTo>
                  <a:cubicBezTo>
                    <a:pt x="95" y="116"/>
                    <a:pt x="76" y="122"/>
                    <a:pt x="56"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15"/>
            <p:cNvSpPr>
              <a:spLocks noEditPoints="1"/>
            </p:cNvSpPr>
            <p:nvPr/>
          </p:nvSpPr>
          <p:spPr bwMode="auto">
            <a:xfrm>
              <a:off x="927" y="3286"/>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16"/>
            <p:cNvSpPr>
              <a:spLocks noEditPoints="1"/>
            </p:cNvSpPr>
            <p:nvPr/>
          </p:nvSpPr>
          <p:spPr bwMode="auto">
            <a:xfrm>
              <a:off x="978" y="3286"/>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17"/>
            <p:cNvSpPr>
              <a:spLocks/>
            </p:cNvSpPr>
            <p:nvPr/>
          </p:nvSpPr>
          <p:spPr bwMode="auto">
            <a:xfrm>
              <a:off x="1080" y="3179"/>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Freeform 118"/>
            <p:cNvSpPr>
              <a:spLocks noEditPoints="1"/>
            </p:cNvSpPr>
            <p:nvPr/>
          </p:nvSpPr>
          <p:spPr bwMode="auto">
            <a:xfrm>
              <a:off x="877" y="3144"/>
              <a:ext cx="42" cy="67"/>
            </a:xfrm>
            <a:custGeom>
              <a:avLst/>
              <a:gdLst>
                <a:gd name="T0" fmla="*/ 218 w 226"/>
                <a:gd name="T1" fmla="*/ 89 h 351"/>
                <a:gd name="T2" fmla="*/ 218 w 226"/>
                <a:gd name="T3" fmla="*/ 89 h 351"/>
                <a:gd name="T4" fmla="*/ 122 w 226"/>
                <a:gd name="T5" fmla="*/ 0 h 351"/>
                <a:gd name="T6" fmla="*/ 31 w 226"/>
                <a:gd name="T7" fmla="*/ 48 h 351"/>
                <a:gd name="T8" fmla="*/ 0 w 226"/>
                <a:gd name="T9" fmla="*/ 185 h 351"/>
                <a:gd name="T10" fmla="*/ 29 w 226"/>
                <a:gd name="T11" fmla="*/ 308 h 351"/>
                <a:gd name="T12" fmla="*/ 114 w 226"/>
                <a:gd name="T13" fmla="*/ 351 h 351"/>
                <a:gd name="T14" fmla="*/ 226 w 226"/>
                <a:gd name="T15" fmla="*/ 236 h 351"/>
                <a:gd name="T16" fmla="*/ 122 w 226"/>
                <a:gd name="T17" fmla="*/ 128 h 351"/>
                <a:gd name="T18" fmla="*/ 44 w 226"/>
                <a:gd name="T19" fmla="*/ 166 h 351"/>
                <a:gd name="T20" fmla="*/ 119 w 226"/>
                <a:gd name="T21" fmla="*/ 37 h 351"/>
                <a:gd name="T22" fmla="*/ 176 w 226"/>
                <a:gd name="T23" fmla="*/ 89 h 351"/>
                <a:gd name="T24" fmla="*/ 218 w 226"/>
                <a:gd name="T25" fmla="*/ 89 h 351"/>
                <a:gd name="T26" fmla="*/ 116 w 226"/>
                <a:gd name="T27" fmla="*/ 166 h 351"/>
                <a:gd name="T28" fmla="*/ 116 w 226"/>
                <a:gd name="T29" fmla="*/ 166 h 351"/>
                <a:gd name="T30" fmla="*/ 182 w 226"/>
                <a:gd name="T31" fmla="*/ 239 h 351"/>
                <a:gd name="T32" fmla="*/ 115 w 226"/>
                <a:gd name="T33" fmla="*/ 313 h 351"/>
                <a:gd name="T34" fmla="*/ 46 w 226"/>
                <a:gd name="T35" fmla="*/ 237 h 351"/>
                <a:gd name="T36" fmla="*/ 116 w 226"/>
                <a:gd name="T37" fmla="*/ 16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6" h="351">
                  <a:moveTo>
                    <a:pt x="218" y="89"/>
                  </a:moveTo>
                  <a:lnTo>
                    <a:pt x="218" y="89"/>
                  </a:lnTo>
                  <a:cubicBezTo>
                    <a:pt x="210" y="33"/>
                    <a:pt x="174" y="0"/>
                    <a:pt x="122" y="0"/>
                  </a:cubicBezTo>
                  <a:cubicBezTo>
                    <a:pt x="85" y="0"/>
                    <a:pt x="51" y="18"/>
                    <a:pt x="31" y="48"/>
                  </a:cubicBezTo>
                  <a:cubicBezTo>
                    <a:pt x="10" y="81"/>
                    <a:pt x="0" y="123"/>
                    <a:pt x="0" y="185"/>
                  </a:cubicBezTo>
                  <a:cubicBezTo>
                    <a:pt x="0" y="242"/>
                    <a:pt x="9" y="278"/>
                    <a:pt x="29" y="308"/>
                  </a:cubicBezTo>
                  <a:cubicBezTo>
                    <a:pt x="47" y="336"/>
                    <a:pt x="77" y="351"/>
                    <a:pt x="114" y="351"/>
                  </a:cubicBezTo>
                  <a:cubicBezTo>
                    <a:pt x="179" y="351"/>
                    <a:pt x="226" y="303"/>
                    <a:pt x="226" y="236"/>
                  </a:cubicBezTo>
                  <a:cubicBezTo>
                    <a:pt x="226" y="173"/>
                    <a:pt x="182" y="128"/>
                    <a:pt x="122" y="128"/>
                  </a:cubicBezTo>
                  <a:cubicBezTo>
                    <a:pt x="88" y="128"/>
                    <a:pt x="62" y="141"/>
                    <a:pt x="44" y="166"/>
                  </a:cubicBezTo>
                  <a:cubicBezTo>
                    <a:pt x="44" y="83"/>
                    <a:pt x="71" y="37"/>
                    <a:pt x="119" y="37"/>
                  </a:cubicBezTo>
                  <a:cubicBezTo>
                    <a:pt x="149" y="37"/>
                    <a:pt x="170" y="56"/>
                    <a:pt x="176" y="89"/>
                  </a:cubicBezTo>
                  <a:lnTo>
                    <a:pt x="218" y="89"/>
                  </a:lnTo>
                  <a:close/>
                  <a:moveTo>
                    <a:pt x="116" y="166"/>
                  </a:moveTo>
                  <a:lnTo>
                    <a:pt x="116" y="166"/>
                  </a:lnTo>
                  <a:cubicBezTo>
                    <a:pt x="157" y="166"/>
                    <a:pt x="182" y="194"/>
                    <a:pt x="182" y="239"/>
                  </a:cubicBezTo>
                  <a:cubicBezTo>
                    <a:pt x="182" y="282"/>
                    <a:pt x="154" y="313"/>
                    <a:pt x="115" y="313"/>
                  </a:cubicBezTo>
                  <a:cubicBezTo>
                    <a:pt x="76" y="313"/>
                    <a:pt x="46" y="281"/>
                    <a:pt x="46" y="237"/>
                  </a:cubicBezTo>
                  <a:cubicBezTo>
                    <a:pt x="46" y="195"/>
                    <a:pt x="75" y="166"/>
                    <a:pt x="116" y="16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19"/>
            <p:cNvSpPr>
              <a:spLocks noEditPoints="1"/>
            </p:cNvSpPr>
            <p:nvPr/>
          </p:nvSpPr>
          <p:spPr bwMode="auto">
            <a:xfrm>
              <a:off x="927" y="3144"/>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20"/>
            <p:cNvSpPr>
              <a:spLocks noEditPoints="1"/>
            </p:cNvSpPr>
            <p:nvPr/>
          </p:nvSpPr>
          <p:spPr bwMode="auto">
            <a:xfrm>
              <a:off x="978" y="3144"/>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21"/>
            <p:cNvSpPr>
              <a:spLocks/>
            </p:cNvSpPr>
            <p:nvPr/>
          </p:nvSpPr>
          <p:spPr bwMode="auto">
            <a:xfrm>
              <a:off x="1080" y="3037"/>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122"/>
            <p:cNvSpPr>
              <a:spLocks/>
            </p:cNvSpPr>
            <p:nvPr/>
          </p:nvSpPr>
          <p:spPr bwMode="auto">
            <a:xfrm>
              <a:off x="877" y="3003"/>
              <a:ext cx="43" cy="65"/>
            </a:xfrm>
            <a:custGeom>
              <a:avLst/>
              <a:gdLst>
                <a:gd name="T0" fmla="*/ 227 w 227"/>
                <a:gd name="T1" fmla="*/ 0 h 340"/>
                <a:gd name="T2" fmla="*/ 227 w 227"/>
                <a:gd name="T3" fmla="*/ 0 h 340"/>
                <a:gd name="T4" fmla="*/ 0 w 227"/>
                <a:gd name="T5" fmla="*/ 0 h 340"/>
                <a:gd name="T6" fmla="*/ 0 w 227"/>
                <a:gd name="T7" fmla="*/ 42 h 340"/>
                <a:gd name="T8" fmla="*/ 183 w 227"/>
                <a:gd name="T9" fmla="*/ 42 h 340"/>
                <a:gd name="T10" fmla="*/ 44 w 227"/>
                <a:gd name="T11" fmla="*/ 340 h 340"/>
                <a:gd name="T12" fmla="*/ 89 w 227"/>
                <a:gd name="T13" fmla="*/ 340 h 340"/>
                <a:gd name="T14" fmla="*/ 227 w 227"/>
                <a:gd name="T15" fmla="*/ 35 h 340"/>
                <a:gd name="T16" fmla="*/ 227 w 227"/>
                <a:gd name="T1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40">
                  <a:moveTo>
                    <a:pt x="227" y="0"/>
                  </a:moveTo>
                  <a:lnTo>
                    <a:pt x="227" y="0"/>
                  </a:lnTo>
                  <a:lnTo>
                    <a:pt x="0" y="0"/>
                  </a:lnTo>
                  <a:lnTo>
                    <a:pt x="0" y="42"/>
                  </a:lnTo>
                  <a:lnTo>
                    <a:pt x="183" y="42"/>
                  </a:lnTo>
                  <a:cubicBezTo>
                    <a:pt x="102" y="157"/>
                    <a:pt x="69" y="228"/>
                    <a:pt x="44" y="340"/>
                  </a:cubicBezTo>
                  <a:lnTo>
                    <a:pt x="89" y="340"/>
                  </a:lnTo>
                  <a:cubicBezTo>
                    <a:pt x="108" y="231"/>
                    <a:pt x="150" y="137"/>
                    <a:pt x="227" y="35"/>
                  </a:cubicBezTo>
                  <a:lnTo>
                    <a:pt x="22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23"/>
            <p:cNvSpPr>
              <a:spLocks noEditPoints="1"/>
            </p:cNvSpPr>
            <p:nvPr/>
          </p:nvSpPr>
          <p:spPr bwMode="auto">
            <a:xfrm>
              <a:off x="927" y="3003"/>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24"/>
            <p:cNvSpPr>
              <a:spLocks noEditPoints="1"/>
            </p:cNvSpPr>
            <p:nvPr/>
          </p:nvSpPr>
          <p:spPr bwMode="auto">
            <a:xfrm>
              <a:off x="978" y="3003"/>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25"/>
            <p:cNvSpPr>
              <a:spLocks/>
            </p:cNvSpPr>
            <p:nvPr/>
          </p:nvSpPr>
          <p:spPr bwMode="auto">
            <a:xfrm>
              <a:off x="1080" y="2896"/>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Freeform 126"/>
            <p:cNvSpPr>
              <a:spLocks noEditPoints="1"/>
            </p:cNvSpPr>
            <p:nvPr/>
          </p:nvSpPr>
          <p:spPr bwMode="auto">
            <a:xfrm>
              <a:off x="876" y="2861"/>
              <a:ext cx="43" cy="67"/>
            </a:xfrm>
            <a:custGeom>
              <a:avLst/>
              <a:gdLst>
                <a:gd name="T0" fmla="*/ 169 w 228"/>
                <a:gd name="T1" fmla="*/ 161 h 351"/>
                <a:gd name="T2" fmla="*/ 169 w 228"/>
                <a:gd name="T3" fmla="*/ 161 h 351"/>
                <a:gd name="T4" fmla="*/ 216 w 228"/>
                <a:gd name="T5" fmla="*/ 90 h 351"/>
                <a:gd name="T6" fmla="*/ 114 w 228"/>
                <a:gd name="T7" fmla="*/ 0 h 351"/>
                <a:gd name="T8" fmla="*/ 12 w 228"/>
                <a:gd name="T9" fmla="*/ 90 h 351"/>
                <a:gd name="T10" fmla="*/ 58 w 228"/>
                <a:gd name="T11" fmla="*/ 161 h 351"/>
                <a:gd name="T12" fmla="*/ 0 w 228"/>
                <a:gd name="T13" fmla="*/ 245 h 351"/>
                <a:gd name="T14" fmla="*/ 114 w 228"/>
                <a:gd name="T15" fmla="*/ 351 h 351"/>
                <a:gd name="T16" fmla="*/ 228 w 228"/>
                <a:gd name="T17" fmla="*/ 246 h 351"/>
                <a:gd name="T18" fmla="*/ 169 w 228"/>
                <a:gd name="T19" fmla="*/ 161 h 351"/>
                <a:gd name="T20" fmla="*/ 114 w 228"/>
                <a:gd name="T21" fmla="*/ 37 h 351"/>
                <a:gd name="T22" fmla="*/ 114 w 228"/>
                <a:gd name="T23" fmla="*/ 37 h 351"/>
                <a:gd name="T24" fmla="*/ 173 w 228"/>
                <a:gd name="T25" fmla="*/ 91 h 351"/>
                <a:gd name="T26" fmla="*/ 114 w 228"/>
                <a:gd name="T27" fmla="*/ 144 h 351"/>
                <a:gd name="T28" fmla="*/ 55 w 228"/>
                <a:gd name="T29" fmla="*/ 91 h 351"/>
                <a:gd name="T30" fmla="*/ 114 w 228"/>
                <a:gd name="T31" fmla="*/ 37 h 351"/>
                <a:gd name="T32" fmla="*/ 114 w 228"/>
                <a:gd name="T33" fmla="*/ 180 h 351"/>
                <a:gd name="T34" fmla="*/ 114 w 228"/>
                <a:gd name="T35" fmla="*/ 180 h 351"/>
                <a:gd name="T36" fmla="*/ 184 w 228"/>
                <a:gd name="T37" fmla="*/ 246 h 351"/>
                <a:gd name="T38" fmla="*/ 113 w 228"/>
                <a:gd name="T39" fmla="*/ 313 h 351"/>
                <a:gd name="T40" fmla="*/ 43 w 228"/>
                <a:gd name="T41" fmla="*/ 246 h 351"/>
                <a:gd name="T42" fmla="*/ 114 w 228"/>
                <a:gd name="T43" fmla="*/ 18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351">
                  <a:moveTo>
                    <a:pt x="169" y="161"/>
                  </a:moveTo>
                  <a:lnTo>
                    <a:pt x="169" y="161"/>
                  </a:lnTo>
                  <a:cubicBezTo>
                    <a:pt x="204" y="140"/>
                    <a:pt x="216" y="123"/>
                    <a:pt x="216" y="90"/>
                  </a:cubicBezTo>
                  <a:cubicBezTo>
                    <a:pt x="216" y="37"/>
                    <a:pt x="174" y="0"/>
                    <a:pt x="114" y="0"/>
                  </a:cubicBezTo>
                  <a:cubicBezTo>
                    <a:pt x="54" y="0"/>
                    <a:pt x="12" y="37"/>
                    <a:pt x="12" y="90"/>
                  </a:cubicBezTo>
                  <a:cubicBezTo>
                    <a:pt x="12" y="122"/>
                    <a:pt x="23" y="139"/>
                    <a:pt x="58" y="161"/>
                  </a:cubicBezTo>
                  <a:cubicBezTo>
                    <a:pt x="19" y="180"/>
                    <a:pt x="0" y="208"/>
                    <a:pt x="0" y="245"/>
                  </a:cubicBezTo>
                  <a:cubicBezTo>
                    <a:pt x="0" y="307"/>
                    <a:pt x="47" y="351"/>
                    <a:pt x="114" y="351"/>
                  </a:cubicBezTo>
                  <a:cubicBezTo>
                    <a:pt x="181" y="351"/>
                    <a:pt x="228" y="307"/>
                    <a:pt x="228" y="246"/>
                  </a:cubicBezTo>
                  <a:cubicBezTo>
                    <a:pt x="228" y="208"/>
                    <a:pt x="208" y="180"/>
                    <a:pt x="169" y="161"/>
                  </a:cubicBezTo>
                  <a:close/>
                  <a:moveTo>
                    <a:pt x="114" y="37"/>
                  </a:moveTo>
                  <a:lnTo>
                    <a:pt x="114" y="37"/>
                  </a:lnTo>
                  <a:cubicBezTo>
                    <a:pt x="150" y="37"/>
                    <a:pt x="173" y="58"/>
                    <a:pt x="173" y="91"/>
                  </a:cubicBezTo>
                  <a:cubicBezTo>
                    <a:pt x="173" y="123"/>
                    <a:pt x="149" y="144"/>
                    <a:pt x="114" y="144"/>
                  </a:cubicBezTo>
                  <a:cubicBezTo>
                    <a:pt x="78" y="144"/>
                    <a:pt x="55" y="123"/>
                    <a:pt x="55" y="91"/>
                  </a:cubicBezTo>
                  <a:cubicBezTo>
                    <a:pt x="55" y="58"/>
                    <a:pt x="78" y="37"/>
                    <a:pt x="114" y="37"/>
                  </a:cubicBezTo>
                  <a:close/>
                  <a:moveTo>
                    <a:pt x="114" y="180"/>
                  </a:moveTo>
                  <a:lnTo>
                    <a:pt x="114" y="180"/>
                  </a:lnTo>
                  <a:cubicBezTo>
                    <a:pt x="156" y="180"/>
                    <a:pt x="184" y="206"/>
                    <a:pt x="184" y="246"/>
                  </a:cubicBezTo>
                  <a:cubicBezTo>
                    <a:pt x="184" y="286"/>
                    <a:pt x="156" y="313"/>
                    <a:pt x="113" y="313"/>
                  </a:cubicBezTo>
                  <a:cubicBezTo>
                    <a:pt x="71" y="313"/>
                    <a:pt x="43" y="286"/>
                    <a:pt x="43" y="246"/>
                  </a:cubicBezTo>
                  <a:cubicBezTo>
                    <a:pt x="43" y="206"/>
                    <a:pt x="71" y="180"/>
                    <a:pt x="114" y="18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27"/>
            <p:cNvSpPr>
              <a:spLocks noEditPoints="1"/>
            </p:cNvSpPr>
            <p:nvPr/>
          </p:nvSpPr>
          <p:spPr bwMode="auto">
            <a:xfrm>
              <a:off x="927" y="2861"/>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28"/>
            <p:cNvSpPr>
              <a:spLocks noEditPoints="1"/>
            </p:cNvSpPr>
            <p:nvPr/>
          </p:nvSpPr>
          <p:spPr bwMode="auto">
            <a:xfrm>
              <a:off x="978" y="2861"/>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29"/>
            <p:cNvSpPr>
              <a:spLocks/>
            </p:cNvSpPr>
            <p:nvPr/>
          </p:nvSpPr>
          <p:spPr bwMode="auto">
            <a:xfrm>
              <a:off x="1080" y="4012"/>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Freeform 130"/>
            <p:cNvSpPr>
              <a:spLocks noEditPoints="1"/>
            </p:cNvSpPr>
            <p:nvPr/>
          </p:nvSpPr>
          <p:spPr bwMode="auto">
            <a:xfrm>
              <a:off x="1071" y="4085"/>
              <a:ext cx="42"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31"/>
            <p:cNvSpPr>
              <a:spLocks/>
            </p:cNvSpPr>
            <p:nvPr/>
          </p:nvSpPr>
          <p:spPr bwMode="auto">
            <a:xfrm>
              <a:off x="1420" y="4012"/>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132"/>
            <p:cNvSpPr>
              <a:spLocks/>
            </p:cNvSpPr>
            <p:nvPr/>
          </p:nvSpPr>
          <p:spPr bwMode="auto">
            <a:xfrm>
              <a:off x="1392" y="4085"/>
              <a:ext cx="22" cy="65"/>
            </a:xfrm>
            <a:custGeom>
              <a:avLst/>
              <a:gdLst>
                <a:gd name="T0" fmla="*/ 75 w 118"/>
                <a:gd name="T1" fmla="*/ 98 h 340"/>
                <a:gd name="T2" fmla="*/ 75 w 118"/>
                <a:gd name="T3" fmla="*/ 98 h 340"/>
                <a:gd name="T4" fmla="*/ 75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5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5" y="98"/>
                  </a:moveTo>
                  <a:lnTo>
                    <a:pt x="75" y="98"/>
                  </a:lnTo>
                  <a:lnTo>
                    <a:pt x="75" y="340"/>
                  </a:lnTo>
                  <a:lnTo>
                    <a:pt x="118" y="340"/>
                  </a:lnTo>
                  <a:lnTo>
                    <a:pt x="118" y="0"/>
                  </a:lnTo>
                  <a:lnTo>
                    <a:pt x="90"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33"/>
            <p:cNvSpPr>
              <a:spLocks noEditPoints="1"/>
            </p:cNvSpPr>
            <p:nvPr/>
          </p:nvSpPr>
          <p:spPr bwMode="auto">
            <a:xfrm>
              <a:off x="1437" y="4085"/>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34"/>
            <p:cNvSpPr>
              <a:spLocks/>
            </p:cNvSpPr>
            <p:nvPr/>
          </p:nvSpPr>
          <p:spPr bwMode="auto">
            <a:xfrm>
              <a:off x="1761" y="4012"/>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135"/>
            <p:cNvSpPr>
              <a:spLocks/>
            </p:cNvSpPr>
            <p:nvPr/>
          </p:nvSpPr>
          <p:spPr bwMode="auto">
            <a:xfrm>
              <a:off x="1726" y="4085"/>
              <a:ext cx="44" cy="65"/>
            </a:xfrm>
            <a:custGeom>
              <a:avLst/>
              <a:gdLst>
                <a:gd name="T0" fmla="*/ 226 w 228"/>
                <a:gd name="T1" fmla="*/ 298 h 340"/>
                <a:gd name="T2" fmla="*/ 226 w 228"/>
                <a:gd name="T3" fmla="*/ 298 h 340"/>
                <a:gd name="T4" fmla="*/ 47 w 228"/>
                <a:gd name="T5" fmla="*/ 298 h 340"/>
                <a:gd name="T6" fmla="*/ 108 w 228"/>
                <a:gd name="T7" fmla="*/ 228 h 340"/>
                <a:gd name="T8" fmla="*/ 156 w 228"/>
                <a:gd name="T9" fmla="*/ 202 h 340"/>
                <a:gd name="T10" fmla="*/ 228 w 228"/>
                <a:gd name="T11" fmla="*/ 100 h 340"/>
                <a:gd name="T12" fmla="*/ 196 w 228"/>
                <a:gd name="T13" fmla="*/ 27 h 340"/>
                <a:gd name="T14" fmla="*/ 119 w 228"/>
                <a:gd name="T15" fmla="*/ 0 h 340"/>
                <a:gd name="T16" fmla="*/ 25 w 228"/>
                <a:gd name="T17" fmla="*/ 44 h 340"/>
                <a:gd name="T18" fmla="*/ 7 w 228"/>
                <a:gd name="T19" fmla="*/ 118 h 340"/>
                <a:gd name="T20" fmla="*/ 49 w 228"/>
                <a:gd name="T21" fmla="*/ 118 h 340"/>
                <a:gd name="T22" fmla="*/ 59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1" y="270"/>
                    <a:pt x="67" y="252"/>
                    <a:pt x="108" y="228"/>
                  </a:cubicBezTo>
                  <a:lnTo>
                    <a:pt x="156" y="202"/>
                  </a:lnTo>
                  <a:cubicBezTo>
                    <a:pt x="204" y="176"/>
                    <a:pt x="228" y="141"/>
                    <a:pt x="228" y="100"/>
                  </a:cubicBezTo>
                  <a:cubicBezTo>
                    <a:pt x="228" y="71"/>
                    <a:pt x="217" y="45"/>
                    <a:pt x="196" y="27"/>
                  </a:cubicBezTo>
                  <a:cubicBezTo>
                    <a:pt x="176" y="9"/>
                    <a:pt x="151" y="0"/>
                    <a:pt x="119" y="0"/>
                  </a:cubicBezTo>
                  <a:cubicBezTo>
                    <a:pt x="76" y="0"/>
                    <a:pt x="44" y="15"/>
                    <a:pt x="25" y="44"/>
                  </a:cubicBezTo>
                  <a:cubicBezTo>
                    <a:pt x="14" y="62"/>
                    <a:pt x="8" y="83"/>
                    <a:pt x="7" y="118"/>
                  </a:cubicBezTo>
                  <a:lnTo>
                    <a:pt x="49" y="118"/>
                  </a:lnTo>
                  <a:cubicBezTo>
                    <a:pt x="51" y="95"/>
                    <a:pt x="54" y="81"/>
                    <a:pt x="59" y="70"/>
                  </a:cubicBezTo>
                  <a:cubicBezTo>
                    <a:pt x="71" y="49"/>
                    <a:pt x="93" y="37"/>
                    <a:pt x="118" y="37"/>
                  </a:cubicBezTo>
                  <a:cubicBezTo>
                    <a:pt x="156" y="37"/>
                    <a:pt x="185" y="64"/>
                    <a:pt x="185" y="100"/>
                  </a:cubicBezTo>
                  <a:cubicBezTo>
                    <a:pt x="185" y="127"/>
                    <a:pt x="169" y="150"/>
                    <a:pt x="139" y="168"/>
                  </a:cubicBezTo>
                  <a:lnTo>
                    <a:pt x="95" y="192"/>
                  </a:lnTo>
                  <a:cubicBezTo>
                    <a:pt x="24" y="233"/>
                    <a:pt x="3"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36"/>
            <p:cNvSpPr>
              <a:spLocks noEditPoints="1"/>
            </p:cNvSpPr>
            <p:nvPr/>
          </p:nvSpPr>
          <p:spPr bwMode="auto">
            <a:xfrm>
              <a:off x="1778" y="4085"/>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37"/>
            <p:cNvSpPr>
              <a:spLocks/>
            </p:cNvSpPr>
            <p:nvPr/>
          </p:nvSpPr>
          <p:spPr bwMode="auto">
            <a:xfrm>
              <a:off x="2102" y="4012"/>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138"/>
            <p:cNvSpPr>
              <a:spLocks/>
            </p:cNvSpPr>
            <p:nvPr/>
          </p:nvSpPr>
          <p:spPr bwMode="auto">
            <a:xfrm>
              <a:off x="2067" y="4085"/>
              <a:ext cx="43" cy="67"/>
            </a:xfrm>
            <a:custGeom>
              <a:avLst/>
              <a:gdLst>
                <a:gd name="T0" fmla="*/ 90 w 227"/>
                <a:gd name="T1" fmla="*/ 184 h 351"/>
                <a:gd name="T2" fmla="*/ 90 w 227"/>
                <a:gd name="T3" fmla="*/ 184 h 351"/>
                <a:gd name="T4" fmla="*/ 95 w 227"/>
                <a:gd name="T5" fmla="*/ 184 h 351"/>
                <a:gd name="T6" fmla="*/ 113 w 227"/>
                <a:gd name="T7" fmla="*/ 183 h 351"/>
                <a:gd name="T8" fmla="*/ 184 w 227"/>
                <a:gd name="T9" fmla="*/ 245 h 351"/>
                <a:gd name="T10" fmla="*/ 113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69 w 227"/>
                <a:gd name="T23" fmla="*/ 164 h 351"/>
                <a:gd name="T24" fmla="*/ 217 w 227"/>
                <a:gd name="T25" fmla="*/ 93 h 351"/>
                <a:gd name="T26" fmla="*/ 113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6 w 227"/>
                <a:gd name="T39" fmla="*/ 141 h 351"/>
                <a:gd name="T40" fmla="*/ 90 w 227"/>
                <a:gd name="T41" fmla="*/ 148 h 351"/>
                <a:gd name="T42" fmla="*/ 90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0" y="184"/>
                  </a:moveTo>
                  <a:lnTo>
                    <a:pt x="90" y="184"/>
                  </a:lnTo>
                  <a:lnTo>
                    <a:pt x="95" y="184"/>
                  </a:lnTo>
                  <a:lnTo>
                    <a:pt x="113" y="183"/>
                  </a:lnTo>
                  <a:cubicBezTo>
                    <a:pt x="160" y="183"/>
                    <a:pt x="184" y="204"/>
                    <a:pt x="184" y="245"/>
                  </a:cubicBezTo>
                  <a:cubicBezTo>
                    <a:pt x="184" y="288"/>
                    <a:pt x="157" y="313"/>
                    <a:pt x="113" y="313"/>
                  </a:cubicBezTo>
                  <a:cubicBezTo>
                    <a:pt x="67" y="313"/>
                    <a:pt x="45" y="290"/>
                    <a:pt x="42" y="241"/>
                  </a:cubicBezTo>
                  <a:lnTo>
                    <a:pt x="0" y="241"/>
                  </a:lnTo>
                  <a:cubicBezTo>
                    <a:pt x="2" y="268"/>
                    <a:pt x="6" y="286"/>
                    <a:pt x="15" y="301"/>
                  </a:cubicBezTo>
                  <a:cubicBezTo>
                    <a:pt x="32" y="334"/>
                    <a:pt x="65" y="351"/>
                    <a:pt x="112" y="351"/>
                  </a:cubicBezTo>
                  <a:cubicBezTo>
                    <a:pt x="182" y="351"/>
                    <a:pt x="227" y="309"/>
                    <a:pt x="227" y="245"/>
                  </a:cubicBezTo>
                  <a:cubicBezTo>
                    <a:pt x="227" y="202"/>
                    <a:pt x="210" y="178"/>
                    <a:pt x="169" y="164"/>
                  </a:cubicBezTo>
                  <a:cubicBezTo>
                    <a:pt x="201" y="151"/>
                    <a:pt x="217" y="127"/>
                    <a:pt x="217" y="93"/>
                  </a:cubicBezTo>
                  <a:cubicBezTo>
                    <a:pt x="217" y="35"/>
                    <a:pt x="178" y="0"/>
                    <a:pt x="113" y="0"/>
                  </a:cubicBezTo>
                  <a:cubicBezTo>
                    <a:pt x="45" y="0"/>
                    <a:pt x="8" y="37"/>
                    <a:pt x="7" y="110"/>
                  </a:cubicBezTo>
                  <a:lnTo>
                    <a:pt x="49" y="110"/>
                  </a:lnTo>
                  <a:cubicBezTo>
                    <a:pt x="49" y="89"/>
                    <a:pt x="51" y="77"/>
                    <a:pt x="57" y="67"/>
                  </a:cubicBezTo>
                  <a:cubicBezTo>
                    <a:pt x="66" y="48"/>
                    <a:pt x="87" y="37"/>
                    <a:pt x="114" y="37"/>
                  </a:cubicBezTo>
                  <a:cubicBezTo>
                    <a:pt x="151" y="37"/>
                    <a:pt x="174" y="59"/>
                    <a:pt x="174" y="95"/>
                  </a:cubicBezTo>
                  <a:cubicBezTo>
                    <a:pt x="174" y="119"/>
                    <a:pt x="165" y="133"/>
                    <a:pt x="146" y="141"/>
                  </a:cubicBezTo>
                  <a:cubicBezTo>
                    <a:pt x="135" y="146"/>
                    <a:pt x="120" y="147"/>
                    <a:pt x="90" y="148"/>
                  </a:cubicBezTo>
                  <a:lnTo>
                    <a:pt x="90"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39"/>
            <p:cNvSpPr>
              <a:spLocks noEditPoints="1"/>
            </p:cNvSpPr>
            <p:nvPr/>
          </p:nvSpPr>
          <p:spPr bwMode="auto">
            <a:xfrm>
              <a:off x="2119" y="4085"/>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40"/>
            <p:cNvSpPr>
              <a:spLocks/>
            </p:cNvSpPr>
            <p:nvPr/>
          </p:nvSpPr>
          <p:spPr bwMode="auto">
            <a:xfrm>
              <a:off x="2443" y="4012"/>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141"/>
            <p:cNvSpPr>
              <a:spLocks noEditPoints="1"/>
            </p:cNvSpPr>
            <p:nvPr/>
          </p:nvSpPr>
          <p:spPr bwMode="auto">
            <a:xfrm>
              <a:off x="2407" y="4085"/>
              <a:ext cx="45" cy="65"/>
            </a:xfrm>
            <a:custGeom>
              <a:avLst/>
              <a:gdLst>
                <a:gd name="T0" fmla="*/ 143 w 235"/>
                <a:gd name="T1" fmla="*/ 258 h 340"/>
                <a:gd name="T2" fmla="*/ 143 w 235"/>
                <a:gd name="T3" fmla="*/ 258 h 340"/>
                <a:gd name="T4" fmla="*/ 143 w 235"/>
                <a:gd name="T5" fmla="*/ 340 h 340"/>
                <a:gd name="T6" fmla="*/ 185 w 235"/>
                <a:gd name="T7" fmla="*/ 340 h 340"/>
                <a:gd name="T8" fmla="*/ 185 w 235"/>
                <a:gd name="T9" fmla="*/ 258 h 340"/>
                <a:gd name="T10" fmla="*/ 235 w 235"/>
                <a:gd name="T11" fmla="*/ 258 h 340"/>
                <a:gd name="T12" fmla="*/ 235 w 235"/>
                <a:gd name="T13" fmla="*/ 220 h 340"/>
                <a:gd name="T14" fmla="*/ 185 w 235"/>
                <a:gd name="T15" fmla="*/ 220 h 340"/>
                <a:gd name="T16" fmla="*/ 185 w 235"/>
                <a:gd name="T17" fmla="*/ 0 h 340"/>
                <a:gd name="T18" fmla="*/ 154 w 235"/>
                <a:gd name="T19" fmla="*/ 0 h 340"/>
                <a:gd name="T20" fmla="*/ 0 w 235"/>
                <a:gd name="T21" fmla="*/ 214 h 340"/>
                <a:gd name="T22" fmla="*/ 0 w 235"/>
                <a:gd name="T23" fmla="*/ 258 h 340"/>
                <a:gd name="T24" fmla="*/ 143 w 235"/>
                <a:gd name="T25" fmla="*/ 258 h 340"/>
                <a:gd name="T26" fmla="*/ 143 w 235"/>
                <a:gd name="T27" fmla="*/ 220 h 340"/>
                <a:gd name="T28" fmla="*/ 143 w 235"/>
                <a:gd name="T29" fmla="*/ 220 h 340"/>
                <a:gd name="T30" fmla="*/ 37 w 235"/>
                <a:gd name="T31" fmla="*/ 220 h 340"/>
                <a:gd name="T32" fmla="*/ 143 w 235"/>
                <a:gd name="T33" fmla="*/ 72 h 340"/>
                <a:gd name="T34" fmla="*/ 143 w 235"/>
                <a:gd name="T35" fmla="*/ 22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340">
                  <a:moveTo>
                    <a:pt x="143" y="258"/>
                  </a:moveTo>
                  <a:lnTo>
                    <a:pt x="143" y="258"/>
                  </a:lnTo>
                  <a:lnTo>
                    <a:pt x="143" y="340"/>
                  </a:lnTo>
                  <a:lnTo>
                    <a:pt x="185" y="340"/>
                  </a:lnTo>
                  <a:lnTo>
                    <a:pt x="185" y="258"/>
                  </a:lnTo>
                  <a:lnTo>
                    <a:pt x="235" y="258"/>
                  </a:lnTo>
                  <a:lnTo>
                    <a:pt x="235" y="220"/>
                  </a:lnTo>
                  <a:lnTo>
                    <a:pt x="185" y="220"/>
                  </a:lnTo>
                  <a:lnTo>
                    <a:pt x="185" y="0"/>
                  </a:lnTo>
                  <a:lnTo>
                    <a:pt x="154" y="0"/>
                  </a:lnTo>
                  <a:lnTo>
                    <a:pt x="0" y="214"/>
                  </a:lnTo>
                  <a:lnTo>
                    <a:pt x="0" y="258"/>
                  </a:lnTo>
                  <a:lnTo>
                    <a:pt x="143" y="258"/>
                  </a:lnTo>
                  <a:close/>
                  <a:moveTo>
                    <a:pt x="143" y="220"/>
                  </a:moveTo>
                  <a:lnTo>
                    <a:pt x="143" y="220"/>
                  </a:lnTo>
                  <a:lnTo>
                    <a:pt x="37" y="220"/>
                  </a:lnTo>
                  <a:lnTo>
                    <a:pt x="143" y="72"/>
                  </a:lnTo>
                  <a:lnTo>
                    <a:pt x="143"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42"/>
            <p:cNvSpPr>
              <a:spLocks noEditPoints="1"/>
            </p:cNvSpPr>
            <p:nvPr/>
          </p:nvSpPr>
          <p:spPr bwMode="auto">
            <a:xfrm>
              <a:off x="2459" y="4085"/>
              <a:ext cx="43"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143"/>
            <p:cNvSpPr>
              <a:spLocks/>
            </p:cNvSpPr>
            <p:nvPr/>
          </p:nvSpPr>
          <p:spPr bwMode="auto">
            <a:xfrm>
              <a:off x="2783" y="4012"/>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144"/>
            <p:cNvSpPr>
              <a:spLocks/>
            </p:cNvSpPr>
            <p:nvPr/>
          </p:nvSpPr>
          <p:spPr bwMode="auto">
            <a:xfrm>
              <a:off x="2749" y="4085"/>
              <a:ext cx="43" cy="67"/>
            </a:xfrm>
            <a:custGeom>
              <a:avLst/>
              <a:gdLst>
                <a:gd name="T0" fmla="*/ 211 w 229"/>
                <a:gd name="T1" fmla="*/ 0 h 351"/>
                <a:gd name="T2" fmla="*/ 211 w 229"/>
                <a:gd name="T3" fmla="*/ 0 h 351"/>
                <a:gd name="T4" fmla="*/ 36 w 229"/>
                <a:gd name="T5" fmla="*/ 0 h 351"/>
                <a:gd name="T6" fmla="*/ 11 w 229"/>
                <a:gd name="T7" fmla="*/ 185 h 351"/>
                <a:gd name="T8" fmla="*/ 49 w 229"/>
                <a:gd name="T9" fmla="*/ 185 h 351"/>
                <a:gd name="T10" fmla="*/ 112 w 229"/>
                <a:gd name="T11" fmla="*/ 153 h 351"/>
                <a:gd name="T12" fmla="*/ 186 w 229"/>
                <a:gd name="T13" fmla="*/ 235 h 351"/>
                <a:gd name="T14" fmla="*/ 112 w 229"/>
                <a:gd name="T15" fmla="*/ 313 h 351"/>
                <a:gd name="T16" fmla="*/ 42 w 229"/>
                <a:gd name="T17" fmla="*/ 256 h 351"/>
                <a:gd name="T18" fmla="*/ 0 w 229"/>
                <a:gd name="T19" fmla="*/ 256 h 351"/>
                <a:gd name="T20" fmla="*/ 21 w 229"/>
                <a:gd name="T21" fmla="*/ 310 h 351"/>
                <a:gd name="T22" fmla="*/ 113 w 229"/>
                <a:gd name="T23" fmla="*/ 351 h 351"/>
                <a:gd name="T24" fmla="*/ 229 w 229"/>
                <a:gd name="T25" fmla="*/ 229 h 351"/>
                <a:gd name="T26" fmla="*/ 119 w 229"/>
                <a:gd name="T27" fmla="*/ 116 h 351"/>
                <a:gd name="T28" fmla="*/ 57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1" y="185"/>
                  </a:lnTo>
                  <a:lnTo>
                    <a:pt x="49" y="185"/>
                  </a:lnTo>
                  <a:cubicBezTo>
                    <a:pt x="69" y="161"/>
                    <a:pt x="85" y="153"/>
                    <a:pt x="112" y="153"/>
                  </a:cubicBezTo>
                  <a:cubicBezTo>
                    <a:pt x="157" y="153"/>
                    <a:pt x="186" y="184"/>
                    <a:pt x="186" y="235"/>
                  </a:cubicBezTo>
                  <a:cubicBezTo>
                    <a:pt x="186" y="283"/>
                    <a:pt x="158" y="313"/>
                    <a:pt x="112" y="313"/>
                  </a:cubicBezTo>
                  <a:cubicBezTo>
                    <a:pt x="75" y="313"/>
                    <a:pt x="52" y="294"/>
                    <a:pt x="42" y="256"/>
                  </a:cubicBezTo>
                  <a:lnTo>
                    <a:pt x="0" y="256"/>
                  </a:lnTo>
                  <a:cubicBezTo>
                    <a:pt x="6" y="284"/>
                    <a:pt x="11" y="297"/>
                    <a:pt x="21" y="310"/>
                  </a:cubicBezTo>
                  <a:cubicBezTo>
                    <a:pt x="40" y="336"/>
                    <a:pt x="74" y="351"/>
                    <a:pt x="113" y="351"/>
                  </a:cubicBezTo>
                  <a:cubicBezTo>
                    <a:pt x="181" y="351"/>
                    <a:pt x="229" y="301"/>
                    <a:pt x="229" y="229"/>
                  </a:cubicBezTo>
                  <a:cubicBezTo>
                    <a:pt x="229" y="162"/>
                    <a:pt x="185" y="116"/>
                    <a:pt x="119" y="116"/>
                  </a:cubicBezTo>
                  <a:cubicBezTo>
                    <a:pt x="95" y="116"/>
                    <a:pt x="76" y="122"/>
                    <a:pt x="57"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45"/>
            <p:cNvSpPr>
              <a:spLocks noEditPoints="1"/>
            </p:cNvSpPr>
            <p:nvPr/>
          </p:nvSpPr>
          <p:spPr bwMode="auto">
            <a:xfrm>
              <a:off x="2800" y="4085"/>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46"/>
            <p:cNvSpPr>
              <a:spLocks/>
            </p:cNvSpPr>
            <p:nvPr/>
          </p:nvSpPr>
          <p:spPr bwMode="auto">
            <a:xfrm>
              <a:off x="3124" y="4012"/>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147"/>
            <p:cNvSpPr>
              <a:spLocks noEditPoints="1"/>
            </p:cNvSpPr>
            <p:nvPr/>
          </p:nvSpPr>
          <p:spPr bwMode="auto">
            <a:xfrm>
              <a:off x="3090" y="4085"/>
              <a:ext cx="43" cy="67"/>
            </a:xfrm>
            <a:custGeom>
              <a:avLst/>
              <a:gdLst>
                <a:gd name="T0" fmla="*/ 218 w 225"/>
                <a:gd name="T1" fmla="*/ 89 h 351"/>
                <a:gd name="T2" fmla="*/ 218 w 225"/>
                <a:gd name="T3" fmla="*/ 89 h 351"/>
                <a:gd name="T4" fmla="*/ 122 w 225"/>
                <a:gd name="T5" fmla="*/ 0 h 351"/>
                <a:gd name="T6" fmla="*/ 31 w 225"/>
                <a:gd name="T7" fmla="*/ 48 h 351"/>
                <a:gd name="T8" fmla="*/ 0 w 225"/>
                <a:gd name="T9" fmla="*/ 185 h 351"/>
                <a:gd name="T10" fmla="*/ 29 w 225"/>
                <a:gd name="T11" fmla="*/ 308 h 351"/>
                <a:gd name="T12" fmla="*/ 114 w 225"/>
                <a:gd name="T13" fmla="*/ 351 h 351"/>
                <a:gd name="T14" fmla="*/ 225 w 225"/>
                <a:gd name="T15" fmla="*/ 236 h 351"/>
                <a:gd name="T16" fmla="*/ 121 w 225"/>
                <a:gd name="T17" fmla="*/ 128 h 351"/>
                <a:gd name="T18" fmla="*/ 43 w 225"/>
                <a:gd name="T19" fmla="*/ 166 h 351"/>
                <a:gd name="T20" fmla="*/ 119 w 225"/>
                <a:gd name="T21" fmla="*/ 37 h 351"/>
                <a:gd name="T22" fmla="*/ 176 w 225"/>
                <a:gd name="T23" fmla="*/ 89 h 351"/>
                <a:gd name="T24" fmla="*/ 218 w 225"/>
                <a:gd name="T25" fmla="*/ 89 h 351"/>
                <a:gd name="T26" fmla="*/ 116 w 225"/>
                <a:gd name="T27" fmla="*/ 166 h 351"/>
                <a:gd name="T28" fmla="*/ 116 w 225"/>
                <a:gd name="T29" fmla="*/ 166 h 351"/>
                <a:gd name="T30" fmla="*/ 182 w 225"/>
                <a:gd name="T31" fmla="*/ 239 h 351"/>
                <a:gd name="T32" fmla="*/ 114 w 225"/>
                <a:gd name="T33" fmla="*/ 313 h 351"/>
                <a:gd name="T34" fmla="*/ 45 w 225"/>
                <a:gd name="T35" fmla="*/ 237 h 351"/>
                <a:gd name="T36" fmla="*/ 116 w 225"/>
                <a:gd name="T37" fmla="*/ 16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351">
                  <a:moveTo>
                    <a:pt x="218" y="89"/>
                  </a:moveTo>
                  <a:lnTo>
                    <a:pt x="218" y="89"/>
                  </a:lnTo>
                  <a:cubicBezTo>
                    <a:pt x="210" y="33"/>
                    <a:pt x="173" y="0"/>
                    <a:pt x="122" y="0"/>
                  </a:cubicBezTo>
                  <a:cubicBezTo>
                    <a:pt x="84" y="0"/>
                    <a:pt x="51" y="18"/>
                    <a:pt x="31" y="48"/>
                  </a:cubicBezTo>
                  <a:cubicBezTo>
                    <a:pt x="10" y="81"/>
                    <a:pt x="0" y="123"/>
                    <a:pt x="0" y="185"/>
                  </a:cubicBezTo>
                  <a:cubicBezTo>
                    <a:pt x="0" y="242"/>
                    <a:pt x="9" y="278"/>
                    <a:pt x="29" y="308"/>
                  </a:cubicBezTo>
                  <a:cubicBezTo>
                    <a:pt x="47" y="336"/>
                    <a:pt x="77" y="351"/>
                    <a:pt x="114" y="351"/>
                  </a:cubicBezTo>
                  <a:cubicBezTo>
                    <a:pt x="179" y="351"/>
                    <a:pt x="225" y="303"/>
                    <a:pt x="225" y="236"/>
                  </a:cubicBezTo>
                  <a:cubicBezTo>
                    <a:pt x="225" y="173"/>
                    <a:pt x="182" y="128"/>
                    <a:pt x="121" y="128"/>
                  </a:cubicBezTo>
                  <a:cubicBezTo>
                    <a:pt x="88" y="128"/>
                    <a:pt x="61" y="141"/>
                    <a:pt x="43" y="166"/>
                  </a:cubicBezTo>
                  <a:cubicBezTo>
                    <a:pt x="44" y="83"/>
                    <a:pt x="70" y="37"/>
                    <a:pt x="119" y="37"/>
                  </a:cubicBezTo>
                  <a:cubicBezTo>
                    <a:pt x="148" y="37"/>
                    <a:pt x="169" y="56"/>
                    <a:pt x="176" y="89"/>
                  </a:cubicBezTo>
                  <a:lnTo>
                    <a:pt x="218" y="89"/>
                  </a:lnTo>
                  <a:close/>
                  <a:moveTo>
                    <a:pt x="116" y="166"/>
                  </a:moveTo>
                  <a:lnTo>
                    <a:pt x="116" y="166"/>
                  </a:lnTo>
                  <a:cubicBezTo>
                    <a:pt x="157" y="166"/>
                    <a:pt x="182" y="194"/>
                    <a:pt x="182" y="239"/>
                  </a:cubicBezTo>
                  <a:cubicBezTo>
                    <a:pt x="182" y="282"/>
                    <a:pt x="153" y="313"/>
                    <a:pt x="114" y="313"/>
                  </a:cubicBezTo>
                  <a:cubicBezTo>
                    <a:pt x="75" y="313"/>
                    <a:pt x="45" y="281"/>
                    <a:pt x="45" y="237"/>
                  </a:cubicBezTo>
                  <a:cubicBezTo>
                    <a:pt x="45" y="195"/>
                    <a:pt x="74" y="166"/>
                    <a:pt x="116" y="16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48"/>
            <p:cNvSpPr>
              <a:spLocks noEditPoints="1"/>
            </p:cNvSpPr>
            <p:nvPr/>
          </p:nvSpPr>
          <p:spPr bwMode="auto">
            <a:xfrm>
              <a:off x="3141" y="4085"/>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49"/>
            <p:cNvSpPr>
              <a:spLocks noEditPoints="1"/>
            </p:cNvSpPr>
            <p:nvPr/>
          </p:nvSpPr>
          <p:spPr bwMode="auto">
            <a:xfrm>
              <a:off x="1080" y="2896"/>
              <a:ext cx="2044" cy="1132"/>
            </a:xfrm>
            <a:custGeom>
              <a:avLst/>
              <a:gdLst>
                <a:gd name="T0" fmla="*/ 0 w 10752"/>
                <a:gd name="T1" fmla="*/ 0 h 5952"/>
                <a:gd name="T2" fmla="*/ 0 w 10752"/>
                <a:gd name="T3" fmla="*/ 0 h 5952"/>
                <a:gd name="T4" fmla="*/ 0 w 10752"/>
                <a:gd name="T5" fmla="*/ 5952 h 5952"/>
                <a:gd name="T6" fmla="*/ 10752 w 10752"/>
                <a:gd name="T7" fmla="*/ 5952 h 5952"/>
                <a:gd name="T8" fmla="*/ 0 w 10752"/>
                <a:gd name="T9" fmla="*/ 0 h 5952"/>
                <a:gd name="T10" fmla="*/ 0 w 10752"/>
                <a:gd name="T11" fmla="*/ 0 h 5952"/>
              </a:gdLst>
              <a:ahLst/>
              <a:cxnLst>
                <a:cxn ang="0">
                  <a:pos x="T0" y="T1"/>
                </a:cxn>
                <a:cxn ang="0">
                  <a:pos x="T2" y="T3"/>
                </a:cxn>
                <a:cxn ang="0">
                  <a:pos x="T4" y="T5"/>
                </a:cxn>
                <a:cxn ang="0">
                  <a:pos x="T6" y="T7"/>
                </a:cxn>
                <a:cxn ang="0">
                  <a:pos x="T8" y="T9"/>
                </a:cxn>
                <a:cxn ang="0">
                  <a:pos x="T10" y="T11"/>
                </a:cxn>
              </a:cxnLst>
              <a:rect l="0" t="0" r="r" b="b"/>
              <a:pathLst>
                <a:path w="10752" h="5952">
                  <a:moveTo>
                    <a:pt x="0" y="0"/>
                  </a:moveTo>
                  <a:lnTo>
                    <a:pt x="0" y="0"/>
                  </a:lnTo>
                  <a:lnTo>
                    <a:pt x="0" y="5952"/>
                  </a:lnTo>
                  <a:lnTo>
                    <a:pt x="10752" y="5952"/>
                  </a:lnTo>
                  <a:moveTo>
                    <a:pt x="0" y="0"/>
                  </a:move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50"/>
            <p:cNvSpPr>
              <a:spLocks noEditPoints="1"/>
            </p:cNvSpPr>
            <p:nvPr/>
          </p:nvSpPr>
          <p:spPr bwMode="auto">
            <a:xfrm>
              <a:off x="669" y="3823"/>
              <a:ext cx="67" cy="54"/>
            </a:xfrm>
            <a:custGeom>
              <a:avLst/>
              <a:gdLst>
                <a:gd name="T0" fmla="*/ 199 w 349"/>
                <a:gd name="T1" fmla="*/ 236 h 281"/>
                <a:gd name="T2" fmla="*/ 199 w 349"/>
                <a:gd name="T3" fmla="*/ 236 h 281"/>
                <a:gd name="T4" fmla="*/ 199 w 349"/>
                <a:gd name="T5" fmla="*/ 121 h 281"/>
                <a:gd name="T6" fmla="*/ 261 w 349"/>
                <a:gd name="T7" fmla="*/ 64 h 281"/>
                <a:gd name="T8" fmla="*/ 292 w 349"/>
                <a:gd name="T9" fmla="*/ 64 h 281"/>
                <a:gd name="T10" fmla="*/ 349 w 349"/>
                <a:gd name="T11" fmla="*/ 54 h 281"/>
                <a:gd name="T12" fmla="*/ 349 w 349"/>
                <a:gd name="T13" fmla="*/ 0 h 281"/>
                <a:gd name="T14" fmla="*/ 338 w 349"/>
                <a:gd name="T15" fmla="*/ 0 h 281"/>
                <a:gd name="T16" fmla="*/ 268 w 349"/>
                <a:gd name="T17" fmla="*/ 21 h 281"/>
                <a:gd name="T18" fmla="*/ 177 w 349"/>
                <a:gd name="T19" fmla="*/ 69 h 281"/>
                <a:gd name="T20" fmla="*/ 94 w 349"/>
                <a:gd name="T21" fmla="*/ 14 h 281"/>
                <a:gd name="T22" fmla="*/ 0 w 349"/>
                <a:gd name="T23" fmla="*/ 120 h 281"/>
                <a:gd name="T24" fmla="*/ 0 w 349"/>
                <a:gd name="T25" fmla="*/ 281 h 281"/>
                <a:gd name="T26" fmla="*/ 349 w 349"/>
                <a:gd name="T27" fmla="*/ 281 h 281"/>
                <a:gd name="T28" fmla="*/ 349 w 349"/>
                <a:gd name="T29" fmla="*/ 236 h 281"/>
                <a:gd name="T30" fmla="*/ 199 w 349"/>
                <a:gd name="T31" fmla="*/ 236 h 281"/>
                <a:gd name="T32" fmla="*/ 160 w 349"/>
                <a:gd name="T33" fmla="*/ 236 h 281"/>
                <a:gd name="T34" fmla="*/ 160 w 349"/>
                <a:gd name="T35" fmla="*/ 236 h 281"/>
                <a:gd name="T36" fmla="*/ 40 w 349"/>
                <a:gd name="T37" fmla="*/ 236 h 281"/>
                <a:gd name="T38" fmla="*/ 40 w 349"/>
                <a:gd name="T39" fmla="*/ 129 h 281"/>
                <a:gd name="T40" fmla="*/ 53 w 349"/>
                <a:gd name="T41" fmla="*/ 78 h 281"/>
                <a:gd name="T42" fmla="*/ 100 w 349"/>
                <a:gd name="T43" fmla="*/ 60 h 281"/>
                <a:gd name="T44" fmla="*/ 160 w 349"/>
                <a:gd name="T45" fmla="*/ 129 h 281"/>
                <a:gd name="T46" fmla="*/ 160 w 349"/>
                <a:gd name="T47" fmla="*/ 23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81">
                  <a:moveTo>
                    <a:pt x="199" y="236"/>
                  </a:moveTo>
                  <a:lnTo>
                    <a:pt x="199" y="236"/>
                  </a:lnTo>
                  <a:lnTo>
                    <a:pt x="199" y="121"/>
                  </a:lnTo>
                  <a:cubicBezTo>
                    <a:pt x="199" y="82"/>
                    <a:pt x="218" y="64"/>
                    <a:pt x="261" y="64"/>
                  </a:cubicBezTo>
                  <a:lnTo>
                    <a:pt x="292" y="64"/>
                  </a:lnTo>
                  <a:cubicBezTo>
                    <a:pt x="314" y="64"/>
                    <a:pt x="335" y="61"/>
                    <a:pt x="349" y="54"/>
                  </a:cubicBezTo>
                  <a:lnTo>
                    <a:pt x="349" y="0"/>
                  </a:lnTo>
                  <a:lnTo>
                    <a:pt x="338" y="0"/>
                  </a:lnTo>
                  <a:cubicBezTo>
                    <a:pt x="327" y="17"/>
                    <a:pt x="315" y="20"/>
                    <a:pt x="268" y="21"/>
                  </a:cubicBezTo>
                  <a:cubicBezTo>
                    <a:pt x="211" y="22"/>
                    <a:pt x="193" y="31"/>
                    <a:pt x="177" y="69"/>
                  </a:cubicBezTo>
                  <a:cubicBezTo>
                    <a:pt x="158" y="29"/>
                    <a:pt x="133" y="14"/>
                    <a:pt x="94" y="14"/>
                  </a:cubicBezTo>
                  <a:cubicBezTo>
                    <a:pt x="33" y="14"/>
                    <a:pt x="0" y="51"/>
                    <a:pt x="0" y="120"/>
                  </a:cubicBezTo>
                  <a:lnTo>
                    <a:pt x="0" y="281"/>
                  </a:lnTo>
                  <a:lnTo>
                    <a:pt x="349" y="281"/>
                  </a:lnTo>
                  <a:lnTo>
                    <a:pt x="349" y="236"/>
                  </a:lnTo>
                  <a:lnTo>
                    <a:pt x="199" y="236"/>
                  </a:lnTo>
                  <a:close/>
                  <a:moveTo>
                    <a:pt x="160" y="236"/>
                  </a:moveTo>
                  <a:lnTo>
                    <a:pt x="160" y="236"/>
                  </a:lnTo>
                  <a:lnTo>
                    <a:pt x="40" y="236"/>
                  </a:lnTo>
                  <a:lnTo>
                    <a:pt x="40" y="129"/>
                  </a:lnTo>
                  <a:cubicBezTo>
                    <a:pt x="40" y="104"/>
                    <a:pt x="43" y="89"/>
                    <a:pt x="53" y="78"/>
                  </a:cubicBezTo>
                  <a:cubicBezTo>
                    <a:pt x="63" y="66"/>
                    <a:pt x="79" y="60"/>
                    <a:pt x="100" y="60"/>
                  </a:cubicBezTo>
                  <a:cubicBezTo>
                    <a:pt x="141" y="60"/>
                    <a:pt x="160" y="81"/>
                    <a:pt x="160" y="129"/>
                  </a:cubicBezTo>
                  <a:lnTo>
                    <a:pt x="160" y="23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51"/>
            <p:cNvSpPr>
              <a:spLocks noEditPoints="1"/>
            </p:cNvSpPr>
            <p:nvPr/>
          </p:nvSpPr>
          <p:spPr bwMode="auto">
            <a:xfrm>
              <a:off x="687" y="3773"/>
              <a:ext cx="51" cy="43"/>
            </a:xfrm>
            <a:custGeom>
              <a:avLst/>
              <a:gdLst>
                <a:gd name="T0" fmla="*/ 146 w 270"/>
                <a:gd name="T1" fmla="*/ 0 h 227"/>
                <a:gd name="T2" fmla="*/ 146 w 270"/>
                <a:gd name="T3" fmla="*/ 0 h 227"/>
                <a:gd name="T4" fmla="*/ 66 w 270"/>
                <a:gd name="T5" fmla="*/ 10 h 227"/>
                <a:gd name="T6" fmla="*/ 0 w 270"/>
                <a:gd name="T7" fmla="*/ 112 h 227"/>
                <a:gd name="T8" fmla="*/ 136 w 270"/>
                <a:gd name="T9" fmla="*/ 227 h 227"/>
                <a:gd name="T10" fmla="*/ 270 w 270"/>
                <a:gd name="T11" fmla="*/ 113 h 227"/>
                <a:gd name="T12" fmla="*/ 182 w 270"/>
                <a:gd name="T13" fmla="*/ 5 h 227"/>
                <a:gd name="T14" fmla="*/ 182 w 270"/>
                <a:gd name="T15" fmla="*/ 46 h 227"/>
                <a:gd name="T16" fmla="*/ 233 w 270"/>
                <a:gd name="T17" fmla="*/ 111 h 227"/>
                <a:gd name="T18" fmla="*/ 200 w 270"/>
                <a:gd name="T19" fmla="*/ 172 h 227"/>
                <a:gd name="T20" fmla="*/ 146 w 270"/>
                <a:gd name="T21" fmla="*/ 185 h 227"/>
                <a:gd name="T22" fmla="*/ 146 w 270"/>
                <a:gd name="T23" fmla="*/ 0 h 227"/>
                <a:gd name="T24" fmla="*/ 114 w 270"/>
                <a:gd name="T25" fmla="*/ 184 h 227"/>
                <a:gd name="T26" fmla="*/ 114 w 270"/>
                <a:gd name="T27" fmla="*/ 184 h 227"/>
                <a:gd name="T28" fmla="*/ 37 w 270"/>
                <a:gd name="T29" fmla="*/ 112 h 227"/>
                <a:gd name="T30" fmla="*/ 111 w 270"/>
                <a:gd name="T31" fmla="*/ 43 h 227"/>
                <a:gd name="T32" fmla="*/ 114 w 270"/>
                <a:gd name="T33" fmla="*/ 43 h 227"/>
                <a:gd name="T34" fmla="*/ 114 w 270"/>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7">
                  <a:moveTo>
                    <a:pt x="146" y="0"/>
                  </a:moveTo>
                  <a:lnTo>
                    <a:pt x="146" y="0"/>
                  </a:lnTo>
                  <a:cubicBezTo>
                    <a:pt x="108" y="0"/>
                    <a:pt x="85" y="3"/>
                    <a:pt x="66" y="10"/>
                  </a:cubicBezTo>
                  <a:cubicBezTo>
                    <a:pt x="25" y="26"/>
                    <a:pt x="0" y="65"/>
                    <a:pt x="0" y="112"/>
                  </a:cubicBezTo>
                  <a:cubicBezTo>
                    <a:pt x="0" y="182"/>
                    <a:pt x="54" y="227"/>
                    <a:pt x="136" y="227"/>
                  </a:cubicBezTo>
                  <a:cubicBezTo>
                    <a:pt x="219" y="227"/>
                    <a:pt x="270" y="183"/>
                    <a:pt x="270" y="113"/>
                  </a:cubicBezTo>
                  <a:cubicBezTo>
                    <a:pt x="270" y="55"/>
                    <a:pt x="237" y="15"/>
                    <a:pt x="182" y="5"/>
                  </a:cubicBezTo>
                  <a:lnTo>
                    <a:pt x="182" y="46"/>
                  </a:lnTo>
                  <a:cubicBezTo>
                    <a:pt x="215" y="57"/>
                    <a:pt x="233" y="79"/>
                    <a:pt x="233" y="111"/>
                  </a:cubicBezTo>
                  <a:cubicBezTo>
                    <a:pt x="233" y="137"/>
                    <a:pt x="221" y="158"/>
                    <a:pt x="200" y="172"/>
                  </a:cubicBezTo>
                  <a:cubicBezTo>
                    <a:pt x="186" y="181"/>
                    <a:pt x="171" y="185"/>
                    <a:pt x="146" y="185"/>
                  </a:cubicBezTo>
                  <a:lnTo>
                    <a:pt x="146" y="0"/>
                  </a:lnTo>
                  <a:close/>
                  <a:moveTo>
                    <a:pt x="114" y="184"/>
                  </a:moveTo>
                  <a:lnTo>
                    <a:pt x="114" y="184"/>
                  </a:lnTo>
                  <a:cubicBezTo>
                    <a:pt x="67" y="181"/>
                    <a:pt x="37" y="152"/>
                    <a:pt x="37" y="112"/>
                  </a:cubicBezTo>
                  <a:cubicBezTo>
                    <a:pt x="37" y="73"/>
                    <a:pt x="70" y="43"/>
                    <a:pt x="111" y="43"/>
                  </a:cubicBezTo>
                  <a:cubicBezTo>
                    <a:pt x="112" y="43"/>
                    <a:pt x="113" y="43"/>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52"/>
            <p:cNvSpPr>
              <a:spLocks/>
            </p:cNvSpPr>
            <p:nvPr/>
          </p:nvSpPr>
          <p:spPr bwMode="auto">
            <a:xfrm>
              <a:off x="687" y="3727"/>
              <a:ext cx="51" cy="39"/>
            </a:xfrm>
            <a:custGeom>
              <a:avLst/>
              <a:gdLst>
                <a:gd name="T0" fmla="*/ 77 w 270"/>
                <a:gd name="T1" fmla="*/ 10 h 204"/>
                <a:gd name="T2" fmla="*/ 77 w 270"/>
                <a:gd name="T3" fmla="*/ 10 h 204"/>
                <a:gd name="T4" fmla="*/ 0 w 270"/>
                <a:gd name="T5" fmla="*/ 101 h 204"/>
                <a:gd name="T6" fmla="*/ 77 w 270"/>
                <a:gd name="T7" fmla="*/ 197 h 204"/>
                <a:gd name="T8" fmla="*/ 149 w 270"/>
                <a:gd name="T9" fmla="*/ 118 h 204"/>
                <a:gd name="T10" fmla="*/ 158 w 270"/>
                <a:gd name="T11" fmla="*/ 81 h 204"/>
                <a:gd name="T12" fmla="*/ 193 w 270"/>
                <a:gd name="T13" fmla="*/ 42 h 204"/>
                <a:gd name="T14" fmla="*/ 233 w 270"/>
                <a:gd name="T15" fmla="*/ 100 h 204"/>
                <a:gd name="T16" fmla="*/ 216 w 270"/>
                <a:gd name="T17" fmla="*/ 150 h 204"/>
                <a:gd name="T18" fmla="*/ 184 w 270"/>
                <a:gd name="T19" fmla="*/ 162 h 204"/>
                <a:gd name="T20" fmla="*/ 184 w 270"/>
                <a:gd name="T21" fmla="*/ 204 h 204"/>
                <a:gd name="T22" fmla="*/ 270 w 270"/>
                <a:gd name="T23" fmla="*/ 104 h 204"/>
                <a:gd name="T24" fmla="*/ 190 w 270"/>
                <a:gd name="T25" fmla="*/ 0 h 204"/>
                <a:gd name="T26" fmla="*/ 120 w 270"/>
                <a:gd name="T27" fmla="*/ 71 h 204"/>
                <a:gd name="T28" fmla="*/ 111 w 270"/>
                <a:gd name="T29" fmla="*/ 109 h 204"/>
                <a:gd name="T30" fmla="*/ 75 w 270"/>
                <a:gd name="T31" fmla="*/ 156 h 204"/>
                <a:gd name="T32" fmla="*/ 37 w 270"/>
                <a:gd name="T33" fmla="*/ 103 h 204"/>
                <a:gd name="T34" fmla="*/ 77 w 270"/>
                <a:gd name="T35" fmla="*/ 52 h 204"/>
                <a:gd name="T36" fmla="*/ 77 w 270"/>
                <a:gd name="T37" fmla="*/ 1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204">
                  <a:moveTo>
                    <a:pt x="77" y="10"/>
                  </a:moveTo>
                  <a:lnTo>
                    <a:pt x="77" y="10"/>
                  </a:lnTo>
                  <a:cubicBezTo>
                    <a:pt x="28" y="11"/>
                    <a:pt x="0" y="43"/>
                    <a:pt x="0" y="101"/>
                  </a:cubicBezTo>
                  <a:cubicBezTo>
                    <a:pt x="0" y="160"/>
                    <a:pt x="30" y="197"/>
                    <a:pt x="77" y="197"/>
                  </a:cubicBezTo>
                  <a:cubicBezTo>
                    <a:pt x="116" y="197"/>
                    <a:pt x="135" y="177"/>
                    <a:pt x="149" y="118"/>
                  </a:cubicBezTo>
                  <a:lnTo>
                    <a:pt x="158" y="81"/>
                  </a:lnTo>
                  <a:cubicBezTo>
                    <a:pt x="165" y="53"/>
                    <a:pt x="175" y="42"/>
                    <a:pt x="193" y="42"/>
                  </a:cubicBezTo>
                  <a:cubicBezTo>
                    <a:pt x="217" y="42"/>
                    <a:pt x="233" y="65"/>
                    <a:pt x="233" y="100"/>
                  </a:cubicBezTo>
                  <a:cubicBezTo>
                    <a:pt x="233" y="122"/>
                    <a:pt x="226" y="140"/>
                    <a:pt x="216" y="150"/>
                  </a:cubicBezTo>
                  <a:cubicBezTo>
                    <a:pt x="209" y="156"/>
                    <a:pt x="201" y="159"/>
                    <a:pt x="184" y="162"/>
                  </a:cubicBezTo>
                  <a:lnTo>
                    <a:pt x="184" y="204"/>
                  </a:lnTo>
                  <a:cubicBezTo>
                    <a:pt x="242" y="202"/>
                    <a:pt x="270" y="169"/>
                    <a:pt x="270" y="104"/>
                  </a:cubicBezTo>
                  <a:cubicBezTo>
                    <a:pt x="270" y="40"/>
                    <a:pt x="238" y="0"/>
                    <a:pt x="190" y="0"/>
                  </a:cubicBezTo>
                  <a:cubicBezTo>
                    <a:pt x="153" y="0"/>
                    <a:pt x="132" y="21"/>
                    <a:pt x="120" y="71"/>
                  </a:cubicBezTo>
                  <a:lnTo>
                    <a:pt x="111" y="109"/>
                  </a:lnTo>
                  <a:cubicBezTo>
                    <a:pt x="103" y="142"/>
                    <a:pt x="93" y="156"/>
                    <a:pt x="75" y="156"/>
                  </a:cubicBezTo>
                  <a:cubicBezTo>
                    <a:pt x="52" y="156"/>
                    <a:pt x="37" y="135"/>
                    <a:pt x="37" y="103"/>
                  </a:cubicBezTo>
                  <a:cubicBezTo>
                    <a:pt x="37" y="71"/>
                    <a:pt x="51" y="53"/>
                    <a:pt x="77" y="52"/>
                  </a:cubicBezTo>
                  <a:lnTo>
                    <a:pt x="77"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153"/>
            <p:cNvSpPr>
              <a:spLocks noEditPoints="1"/>
            </p:cNvSpPr>
            <p:nvPr/>
          </p:nvSpPr>
          <p:spPr bwMode="auto">
            <a:xfrm>
              <a:off x="687" y="3675"/>
              <a:ext cx="69" cy="43"/>
            </a:xfrm>
            <a:custGeom>
              <a:avLst/>
              <a:gdLst>
                <a:gd name="T0" fmla="*/ 363 w 363"/>
                <a:gd name="T1" fmla="*/ 225 h 225"/>
                <a:gd name="T2" fmla="*/ 363 w 363"/>
                <a:gd name="T3" fmla="*/ 225 h 225"/>
                <a:gd name="T4" fmla="*/ 363 w 363"/>
                <a:gd name="T5" fmla="*/ 185 h 225"/>
                <a:gd name="T6" fmla="*/ 232 w 363"/>
                <a:gd name="T7" fmla="*/ 185 h 225"/>
                <a:gd name="T8" fmla="*/ 270 w 363"/>
                <a:gd name="T9" fmla="*/ 108 h 225"/>
                <a:gd name="T10" fmla="*/ 137 w 363"/>
                <a:gd name="T11" fmla="*/ 0 h 225"/>
                <a:gd name="T12" fmla="*/ 0 w 363"/>
                <a:gd name="T13" fmla="*/ 108 h 225"/>
                <a:gd name="T14" fmla="*/ 45 w 363"/>
                <a:gd name="T15" fmla="*/ 188 h 225"/>
                <a:gd name="T16" fmla="*/ 7 w 363"/>
                <a:gd name="T17" fmla="*/ 188 h 225"/>
                <a:gd name="T18" fmla="*/ 7 w 363"/>
                <a:gd name="T19" fmla="*/ 225 h 225"/>
                <a:gd name="T20" fmla="*/ 363 w 363"/>
                <a:gd name="T21" fmla="*/ 225 h 225"/>
                <a:gd name="T22" fmla="*/ 38 w 363"/>
                <a:gd name="T23" fmla="*/ 115 h 225"/>
                <a:gd name="T24" fmla="*/ 38 w 363"/>
                <a:gd name="T25" fmla="*/ 115 h 225"/>
                <a:gd name="T26" fmla="*/ 136 w 363"/>
                <a:gd name="T27" fmla="*/ 42 h 225"/>
                <a:gd name="T28" fmla="*/ 232 w 363"/>
                <a:gd name="T29" fmla="*/ 115 h 225"/>
                <a:gd name="T30" fmla="*/ 135 w 363"/>
                <a:gd name="T31" fmla="*/ 185 h 225"/>
                <a:gd name="T32" fmla="*/ 38 w 363"/>
                <a:gd name="T33" fmla="*/ 11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3" h="225">
                  <a:moveTo>
                    <a:pt x="363" y="225"/>
                  </a:moveTo>
                  <a:lnTo>
                    <a:pt x="363" y="225"/>
                  </a:lnTo>
                  <a:lnTo>
                    <a:pt x="363" y="185"/>
                  </a:lnTo>
                  <a:lnTo>
                    <a:pt x="232" y="185"/>
                  </a:lnTo>
                  <a:cubicBezTo>
                    <a:pt x="258" y="164"/>
                    <a:pt x="270" y="140"/>
                    <a:pt x="270" y="108"/>
                  </a:cubicBezTo>
                  <a:cubicBezTo>
                    <a:pt x="270" y="43"/>
                    <a:pt x="217" y="0"/>
                    <a:pt x="137" y="0"/>
                  </a:cubicBezTo>
                  <a:cubicBezTo>
                    <a:pt x="53" y="0"/>
                    <a:pt x="0" y="42"/>
                    <a:pt x="0" y="108"/>
                  </a:cubicBezTo>
                  <a:cubicBezTo>
                    <a:pt x="0" y="142"/>
                    <a:pt x="16" y="170"/>
                    <a:pt x="45" y="188"/>
                  </a:cubicBezTo>
                  <a:lnTo>
                    <a:pt x="7" y="188"/>
                  </a:lnTo>
                  <a:lnTo>
                    <a:pt x="7" y="225"/>
                  </a:lnTo>
                  <a:lnTo>
                    <a:pt x="363" y="225"/>
                  </a:lnTo>
                  <a:close/>
                  <a:moveTo>
                    <a:pt x="38" y="115"/>
                  </a:moveTo>
                  <a:lnTo>
                    <a:pt x="38" y="115"/>
                  </a:lnTo>
                  <a:cubicBezTo>
                    <a:pt x="38" y="71"/>
                    <a:pt x="76" y="42"/>
                    <a:pt x="136" y="42"/>
                  </a:cubicBezTo>
                  <a:cubicBezTo>
                    <a:pt x="193" y="42"/>
                    <a:pt x="232" y="71"/>
                    <a:pt x="232" y="115"/>
                  </a:cubicBezTo>
                  <a:cubicBezTo>
                    <a:pt x="232" y="157"/>
                    <a:pt x="194" y="185"/>
                    <a:pt x="135" y="185"/>
                  </a:cubicBezTo>
                  <a:cubicBezTo>
                    <a:pt x="76" y="185"/>
                    <a:pt x="38" y="157"/>
                    <a:pt x="38" y="11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154"/>
            <p:cNvSpPr>
              <a:spLocks noEditPoints="1"/>
            </p:cNvSpPr>
            <p:nvPr/>
          </p:nvSpPr>
          <p:spPr bwMode="auto">
            <a:xfrm>
              <a:off x="687" y="3626"/>
              <a:ext cx="51" cy="43"/>
            </a:xfrm>
            <a:custGeom>
              <a:avLst/>
              <a:gdLst>
                <a:gd name="T0" fmla="*/ 0 w 270"/>
                <a:gd name="T1" fmla="*/ 114 h 227"/>
                <a:gd name="T2" fmla="*/ 0 w 270"/>
                <a:gd name="T3" fmla="*/ 114 h 227"/>
                <a:gd name="T4" fmla="*/ 135 w 270"/>
                <a:gd name="T5" fmla="*/ 227 h 227"/>
                <a:gd name="T6" fmla="*/ 270 w 270"/>
                <a:gd name="T7" fmla="*/ 113 h 227"/>
                <a:gd name="T8" fmla="*/ 137 w 270"/>
                <a:gd name="T9" fmla="*/ 0 h 227"/>
                <a:gd name="T10" fmla="*/ 0 w 270"/>
                <a:gd name="T11" fmla="*/ 114 h 227"/>
                <a:gd name="T12" fmla="*/ 37 w 270"/>
                <a:gd name="T13" fmla="*/ 113 h 227"/>
                <a:gd name="T14" fmla="*/ 37 w 270"/>
                <a:gd name="T15" fmla="*/ 113 h 227"/>
                <a:gd name="T16" fmla="*/ 136 w 270"/>
                <a:gd name="T17" fmla="*/ 42 h 227"/>
                <a:gd name="T18" fmla="*/ 233 w 270"/>
                <a:gd name="T19" fmla="*/ 113 h 227"/>
                <a:gd name="T20" fmla="*/ 135 w 270"/>
                <a:gd name="T21" fmla="*/ 185 h 227"/>
                <a:gd name="T22" fmla="*/ 37 w 270"/>
                <a:gd name="T23"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27">
                  <a:moveTo>
                    <a:pt x="0" y="114"/>
                  </a:moveTo>
                  <a:lnTo>
                    <a:pt x="0" y="114"/>
                  </a:lnTo>
                  <a:cubicBezTo>
                    <a:pt x="0" y="184"/>
                    <a:pt x="51" y="227"/>
                    <a:pt x="135" y="227"/>
                  </a:cubicBezTo>
                  <a:cubicBezTo>
                    <a:pt x="219" y="227"/>
                    <a:pt x="270" y="185"/>
                    <a:pt x="270" y="113"/>
                  </a:cubicBezTo>
                  <a:cubicBezTo>
                    <a:pt x="270" y="43"/>
                    <a:pt x="219" y="0"/>
                    <a:pt x="137" y="0"/>
                  </a:cubicBezTo>
                  <a:cubicBezTo>
                    <a:pt x="50" y="0"/>
                    <a:pt x="0" y="42"/>
                    <a:pt x="0" y="114"/>
                  </a:cubicBezTo>
                  <a:close/>
                  <a:moveTo>
                    <a:pt x="37" y="113"/>
                  </a:moveTo>
                  <a:lnTo>
                    <a:pt x="37" y="113"/>
                  </a:lnTo>
                  <a:cubicBezTo>
                    <a:pt x="37" y="68"/>
                    <a:pt x="74" y="42"/>
                    <a:pt x="136" y="42"/>
                  </a:cubicBezTo>
                  <a:cubicBezTo>
                    <a:pt x="195" y="42"/>
                    <a:pt x="233" y="69"/>
                    <a:pt x="233" y="113"/>
                  </a:cubicBezTo>
                  <a:cubicBezTo>
                    <a:pt x="233" y="158"/>
                    <a:pt x="196" y="185"/>
                    <a:pt x="135" y="185"/>
                  </a:cubicBezTo>
                  <a:cubicBezTo>
                    <a:pt x="75" y="185"/>
                    <a:pt x="37" y="158"/>
                    <a:pt x="37" y="11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155"/>
            <p:cNvSpPr>
              <a:spLocks/>
            </p:cNvSpPr>
            <p:nvPr/>
          </p:nvSpPr>
          <p:spPr bwMode="auto">
            <a:xfrm>
              <a:off x="687" y="3577"/>
              <a:ext cx="49" cy="38"/>
            </a:xfrm>
            <a:custGeom>
              <a:avLst/>
              <a:gdLst>
                <a:gd name="T0" fmla="*/ 7 w 258"/>
                <a:gd name="T1" fmla="*/ 200 h 200"/>
                <a:gd name="T2" fmla="*/ 7 w 258"/>
                <a:gd name="T3" fmla="*/ 200 h 200"/>
                <a:gd name="T4" fmla="*/ 258 w 258"/>
                <a:gd name="T5" fmla="*/ 200 h 200"/>
                <a:gd name="T6" fmla="*/ 258 w 258"/>
                <a:gd name="T7" fmla="*/ 159 h 200"/>
                <a:gd name="T8" fmla="*/ 120 w 258"/>
                <a:gd name="T9" fmla="*/ 159 h 200"/>
                <a:gd name="T10" fmla="*/ 35 w 258"/>
                <a:gd name="T11" fmla="*/ 91 h 200"/>
                <a:gd name="T12" fmla="*/ 85 w 258"/>
                <a:gd name="T13" fmla="*/ 40 h 200"/>
                <a:gd name="T14" fmla="*/ 258 w 258"/>
                <a:gd name="T15" fmla="*/ 40 h 200"/>
                <a:gd name="T16" fmla="*/ 258 w 258"/>
                <a:gd name="T17" fmla="*/ 0 h 200"/>
                <a:gd name="T18" fmla="*/ 69 w 258"/>
                <a:gd name="T19" fmla="*/ 0 h 200"/>
                <a:gd name="T20" fmla="*/ 0 w 258"/>
                <a:gd name="T21" fmla="*/ 79 h 200"/>
                <a:gd name="T22" fmla="*/ 50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59"/>
                  </a:lnTo>
                  <a:lnTo>
                    <a:pt x="120" y="159"/>
                  </a:lnTo>
                  <a:cubicBezTo>
                    <a:pt x="69" y="159"/>
                    <a:pt x="35" y="133"/>
                    <a:pt x="35" y="91"/>
                  </a:cubicBezTo>
                  <a:cubicBezTo>
                    <a:pt x="35" y="60"/>
                    <a:pt x="54" y="40"/>
                    <a:pt x="85" y="40"/>
                  </a:cubicBezTo>
                  <a:lnTo>
                    <a:pt x="258" y="40"/>
                  </a:lnTo>
                  <a:lnTo>
                    <a:pt x="258" y="0"/>
                  </a:lnTo>
                  <a:lnTo>
                    <a:pt x="69" y="0"/>
                  </a:lnTo>
                  <a:cubicBezTo>
                    <a:pt x="27" y="0"/>
                    <a:pt x="0" y="31"/>
                    <a:pt x="0" y="79"/>
                  </a:cubicBezTo>
                  <a:cubicBezTo>
                    <a:pt x="0" y="117"/>
                    <a:pt x="15" y="141"/>
                    <a:pt x="50"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56"/>
            <p:cNvSpPr>
              <a:spLocks/>
            </p:cNvSpPr>
            <p:nvPr/>
          </p:nvSpPr>
          <p:spPr bwMode="auto">
            <a:xfrm>
              <a:off x="687" y="3529"/>
              <a:ext cx="51" cy="38"/>
            </a:xfrm>
            <a:custGeom>
              <a:avLst/>
              <a:gdLst>
                <a:gd name="T0" fmla="*/ 77 w 270"/>
                <a:gd name="T1" fmla="*/ 11 h 204"/>
                <a:gd name="T2" fmla="*/ 77 w 270"/>
                <a:gd name="T3" fmla="*/ 11 h 204"/>
                <a:gd name="T4" fmla="*/ 0 w 270"/>
                <a:gd name="T5" fmla="*/ 102 h 204"/>
                <a:gd name="T6" fmla="*/ 77 w 270"/>
                <a:gd name="T7" fmla="*/ 198 h 204"/>
                <a:gd name="T8" fmla="*/ 149 w 270"/>
                <a:gd name="T9" fmla="*/ 118 h 204"/>
                <a:gd name="T10" fmla="*/ 158 w 270"/>
                <a:gd name="T11" fmla="*/ 81 h 204"/>
                <a:gd name="T12" fmla="*/ 193 w 270"/>
                <a:gd name="T13" fmla="*/ 42 h 204"/>
                <a:gd name="T14" fmla="*/ 233 w 270"/>
                <a:gd name="T15" fmla="*/ 101 h 204"/>
                <a:gd name="T16" fmla="*/ 216 w 270"/>
                <a:gd name="T17" fmla="*/ 150 h 204"/>
                <a:gd name="T18" fmla="*/ 184 w 270"/>
                <a:gd name="T19" fmla="*/ 162 h 204"/>
                <a:gd name="T20" fmla="*/ 184 w 270"/>
                <a:gd name="T21" fmla="*/ 204 h 204"/>
                <a:gd name="T22" fmla="*/ 270 w 270"/>
                <a:gd name="T23" fmla="*/ 104 h 204"/>
                <a:gd name="T24" fmla="*/ 190 w 270"/>
                <a:gd name="T25" fmla="*/ 0 h 204"/>
                <a:gd name="T26" fmla="*/ 120 w 270"/>
                <a:gd name="T27" fmla="*/ 71 h 204"/>
                <a:gd name="T28" fmla="*/ 111 w 270"/>
                <a:gd name="T29" fmla="*/ 110 h 204"/>
                <a:gd name="T30" fmla="*/ 75 w 270"/>
                <a:gd name="T31" fmla="*/ 156 h 204"/>
                <a:gd name="T32" fmla="*/ 37 w 270"/>
                <a:gd name="T33" fmla="*/ 103 h 204"/>
                <a:gd name="T34" fmla="*/ 77 w 270"/>
                <a:gd name="T35" fmla="*/ 53 h 204"/>
                <a:gd name="T36" fmla="*/ 77 w 270"/>
                <a:gd name="T37" fmla="*/ 1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204">
                  <a:moveTo>
                    <a:pt x="77" y="11"/>
                  </a:moveTo>
                  <a:lnTo>
                    <a:pt x="77" y="11"/>
                  </a:lnTo>
                  <a:cubicBezTo>
                    <a:pt x="28" y="11"/>
                    <a:pt x="0" y="44"/>
                    <a:pt x="0" y="102"/>
                  </a:cubicBezTo>
                  <a:cubicBezTo>
                    <a:pt x="0" y="160"/>
                    <a:pt x="30" y="198"/>
                    <a:pt x="77" y="198"/>
                  </a:cubicBezTo>
                  <a:cubicBezTo>
                    <a:pt x="116" y="198"/>
                    <a:pt x="135" y="178"/>
                    <a:pt x="149" y="118"/>
                  </a:cubicBezTo>
                  <a:lnTo>
                    <a:pt x="158" y="81"/>
                  </a:lnTo>
                  <a:cubicBezTo>
                    <a:pt x="165" y="53"/>
                    <a:pt x="175" y="42"/>
                    <a:pt x="193" y="42"/>
                  </a:cubicBezTo>
                  <a:cubicBezTo>
                    <a:pt x="217" y="42"/>
                    <a:pt x="233" y="66"/>
                    <a:pt x="233" y="101"/>
                  </a:cubicBezTo>
                  <a:cubicBezTo>
                    <a:pt x="233" y="122"/>
                    <a:pt x="226" y="140"/>
                    <a:pt x="216" y="150"/>
                  </a:cubicBezTo>
                  <a:cubicBezTo>
                    <a:pt x="209" y="157"/>
                    <a:pt x="201" y="160"/>
                    <a:pt x="184" y="162"/>
                  </a:cubicBezTo>
                  <a:lnTo>
                    <a:pt x="184" y="204"/>
                  </a:lnTo>
                  <a:cubicBezTo>
                    <a:pt x="242" y="202"/>
                    <a:pt x="270" y="170"/>
                    <a:pt x="270" y="104"/>
                  </a:cubicBezTo>
                  <a:cubicBezTo>
                    <a:pt x="270" y="41"/>
                    <a:pt x="238" y="0"/>
                    <a:pt x="190" y="0"/>
                  </a:cubicBezTo>
                  <a:cubicBezTo>
                    <a:pt x="153" y="0"/>
                    <a:pt x="132" y="22"/>
                    <a:pt x="120" y="71"/>
                  </a:cubicBezTo>
                  <a:lnTo>
                    <a:pt x="111" y="110"/>
                  </a:lnTo>
                  <a:cubicBezTo>
                    <a:pt x="103" y="142"/>
                    <a:pt x="93" y="156"/>
                    <a:pt x="75" y="156"/>
                  </a:cubicBezTo>
                  <a:cubicBezTo>
                    <a:pt x="52" y="156"/>
                    <a:pt x="37" y="136"/>
                    <a:pt x="37" y="103"/>
                  </a:cubicBezTo>
                  <a:cubicBezTo>
                    <a:pt x="37" y="71"/>
                    <a:pt x="51" y="54"/>
                    <a:pt x="77" y="53"/>
                  </a:cubicBezTo>
                  <a:lnTo>
                    <a:pt x="77"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57"/>
            <p:cNvSpPr>
              <a:spLocks noEditPoints="1"/>
            </p:cNvSpPr>
            <p:nvPr/>
          </p:nvSpPr>
          <p:spPr bwMode="auto">
            <a:xfrm>
              <a:off x="687" y="3478"/>
              <a:ext cx="51" cy="43"/>
            </a:xfrm>
            <a:custGeom>
              <a:avLst/>
              <a:gdLst>
                <a:gd name="T0" fmla="*/ 146 w 270"/>
                <a:gd name="T1" fmla="*/ 0 h 226"/>
                <a:gd name="T2" fmla="*/ 146 w 270"/>
                <a:gd name="T3" fmla="*/ 0 h 226"/>
                <a:gd name="T4" fmla="*/ 66 w 270"/>
                <a:gd name="T5" fmla="*/ 10 h 226"/>
                <a:gd name="T6" fmla="*/ 0 w 270"/>
                <a:gd name="T7" fmla="*/ 111 h 226"/>
                <a:gd name="T8" fmla="*/ 136 w 270"/>
                <a:gd name="T9" fmla="*/ 226 h 226"/>
                <a:gd name="T10" fmla="*/ 270 w 270"/>
                <a:gd name="T11" fmla="*/ 112 h 226"/>
                <a:gd name="T12" fmla="*/ 182 w 270"/>
                <a:gd name="T13" fmla="*/ 5 h 226"/>
                <a:gd name="T14" fmla="*/ 182 w 270"/>
                <a:gd name="T15" fmla="*/ 45 h 226"/>
                <a:gd name="T16" fmla="*/ 233 w 270"/>
                <a:gd name="T17" fmla="*/ 111 h 226"/>
                <a:gd name="T18" fmla="*/ 200 w 270"/>
                <a:gd name="T19" fmla="*/ 171 h 226"/>
                <a:gd name="T20" fmla="*/ 146 w 270"/>
                <a:gd name="T21" fmla="*/ 185 h 226"/>
                <a:gd name="T22" fmla="*/ 146 w 270"/>
                <a:gd name="T23" fmla="*/ 0 h 226"/>
                <a:gd name="T24" fmla="*/ 114 w 270"/>
                <a:gd name="T25" fmla="*/ 184 h 226"/>
                <a:gd name="T26" fmla="*/ 114 w 270"/>
                <a:gd name="T27" fmla="*/ 184 h 226"/>
                <a:gd name="T28" fmla="*/ 37 w 270"/>
                <a:gd name="T29" fmla="*/ 112 h 226"/>
                <a:gd name="T30" fmla="*/ 111 w 270"/>
                <a:gd name="T31" fmla="*/ 42 h 226"/>
                <a:gd name="T32" fmla="*/ 114 w 270"/>
                <a:gd name="T33" fmla="*/ 43 h 226"/>
                <a:gd name="T34" fmla="*/ 114 w 270"/>
                <a:gd name="T35" fmla="*/ 1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6">
                  <a:moveTo>
                    <a:pt x="146" y="0"/>
                  </a:moveTo>
                  <a:lnTo>
                    <a:pt x="146" y="0"/>
                  </a:lnTo>
                  <a:cubicBezTo>
                    <a:pt x="108" y="0"/>
                    <a:pt x="85" y="2"/>
                    <a:pt x="66" y="10"/>
                  </a:cubicBezTo>
                  <a:cubicBezTo>
                    <a:pt x="25" y="26"/>
                    <a:pt x="0" y="64"/>
                    <a:pt x="0" y="111"/>
                  </a:cubicBezTo>
                  <a:cubicBezTo>
                    <a:pt x="0" y="181"/>
                    <a:pt x="54" y="226"/>
                    <a:pt x="136" y="226"/>
                  </a:cubicBezTo>
                  <a:cubicBezTo>
                    <a:pt x="219" y="226"/>
                    <a:pt x="270" y="183"/>
                    <a:pt x="270" y="112"/>
                  </a:cubicBezTo>
                  <a:cubicBezTo>
                    <a:pt x="270" y="55"/>
                    <a:pt x="237" y="15"/>
                    <a:pt x="182" y="5"/>
                  </a:cubicBezTo>
                  <a:lnTo>
                    <a:pt x="182" y="45"/>
                  </a:lnTo>
                  <a:cubicBezTo>
                    <a:pt x="215" y="56"/>
                    <a:pt x="233" y="79"/>
                    <a:pt x="233" y="111"/>
                  </a:cubicBezTo>
                  <a:cubicBezTo>
                    <a:pt x="233" y="136"/>
                    <a:pt x="221" y="158"/>
                    <a:pt x="200" y="171"/>
                  </a:cubicBezTo>
                  <a:cubicBezTo>
                    <a:pt x="186" y="181"/>
                    <a:pt x="171" y="184"/>
                    <a:pt x="146" y="185"/>
                  </a:cubicBezTo>
                  <a:lnTo>
                    <a:pt x="146" y="0"/>
                  </a:lnTo>
                  <a:close/>
                  <a:moveTo>
                    <a:pt x="114" y="184"/>
                  </a:moveTo>
                  <a:lnTo>
                    <a:pt x="114" y="184"/>
                  </a:lnTo>
                  <a:cubicBezTo>
                    <a:pt x="67" y="180"/>
                    <a:pt x="37" y="152"/>
                    <a:pt x="37" y="112"/>
                  </a:cubicBezTo>
                  <a:cubicBezTo>
                    <a:pt x="37" y="72"/>
                    <a:pt x="70" y="42"/>
                    <a:pt x="111" y="42"/>
                  </a:cubicBezTo>
                  <a:cubicBezTo>
                    <a:pt x="112" y="42"/>
                    <a:pt x="113" y="42"/>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158"/>
            <p:cNvSpPr>
              <a:spLocks/>
            </p:cNvSpPr>
            <p:nvPr/>
          </p:nvSpPr>
          <p:spPr bwMode="auto">
            <a:xfrm>
              <a:off x="669" y="3395"/>
              <a:ext cx="67" cy="52"/>
            </a:xfrm>
            <a:custGeom>
              <a:avLst/>
              <a:gdLst>
                <a:gd name="T0" fmla="*/ 40 w 349"/>
                <a:gd name="T1" fmla="*/ 114 h 274"/>
                <a:gd name="T2" fmla="*/ 40 w 349"/>
                <a:gd name="T3" fmla="*/ 114 h 274"/>
                <a:gd name="T4" fmla="*/ 40 w 349"/>
                <a:gd name="T5" fmla="*/ 0 h 274"/>
                <a:gd name="T6" fmla="*/ 0 w 349"/>
                <a:gd name="T7" fmla="*/ 0 h 274"/>
                <a:gd name="T8" fmla="*/ 0 w 349"/>
                <a:gd name="T9" fmla="*/ 274 h 274"/>
                <a:gd name="T10" fmla="*/ 40 w 349"/>
                <a:gd name="T11" fmla="*/ 274 h 274"/>
                <a:gd name="T12" fmla="*/ 40 w 349"/>
                <a:gd name="T13" fmla="*/ 159 h 274"/>
                <a:gd name="T14" fmla="*/ 349 w 349"/>
                <a:gd name="T15" fmla="*/ 159 h 274"/>
                <a:gd name="T16" fmla="*/ 349 w 349"/>
                <a:gd name="T17" fmla="*/ 114 h 274"/>
                <a:gd name="T18" fmla="*/ 40 w 349"/>
                <a:gd name="T19" fmla="*/ 11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9" h="274">
                  <a:moveTo>
                    <a:pt x="40" y="114"/>
                  </a:moveTo>
                  <a:lnTo>
                    <a:pt x="40" y="114"/>
                  </a:lnTo>
                  <a:lnTo>
                    <a:pt x="40" y="0"/>
                  </a:lnTo>
                  <a:lnTo>
                    <a:pt x="0" y="0"/>
                  </a:lnTo>
                  <a:lnTo>
                    <a:pt x="0" y="274"/>
                  </a:lnTo>
                  <a:lnTo>
                    <a:pt x="40" y="274"/>
                  </a:lnTo>
                  <a:lnTo>
                    <a:pt x="40" y="159"/>
                  </a:lnTo>
                  <a:lnTo>
                    <a:pt x="349" y="159"/>
                  </a:lnTo>
                  <a:lnTo>
                    <a:pt x="349" y="114"/>
                  </a:lnTo>
                  <a:lnTo>
                    <a:pt x="40"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59"/>
            <p:cNvSpPr>
              <a:spLocks noEditPoints="1"/>
            </p:cNvSpPr>
            <p:nvPr/>
          </p:nvSpPr>
          <p:spPr bwMode="auto">
            <a:xfrm>
              <a:off x="669" y="3379"/>
              <a:ext cx="67" cy="8"/>
            </a:xfrm>
            <a:custGeom>
              <a:avLst/>
              <a:gdLst>
                <a:gd name="T0" fmla="*/ 98 w 349"/>
                <a:gd name="T1" fmla="*/ 0 h 40"/>
                <a:gd name="T2" fmla="*/ 98 w 349"/>
                <a:gd name="T3" fmla="*/ 0 h 40"/>
                <a:gd name="T4" fmla="*/ 98 w 349"/>
                <a:gd name="T5" fmla="*/ 40 h 40"/>
                <a:gd name="T6" fmla="*/ 349 w 349"/>
                <a:gd name="T7" fmla="*/ 40 h 40"/>
                <a:gd name="T8" fmla="*/ 349 w 349"/>
                <a:gd name="T9" fmla="*/ 0 h 40"/>
                <a:gd name="T10" fmla="*/ 98 w 349"/>
                <a:gd name="T11" fmla="*/ 0 h 40"/>
                <a:gd name="T12" fmla="*/ 0 w 349"/>
                <a:gd name="T13" fmla="*/ 0 h 40"/>
                <a:gd name="T14" fmla="*/ 0 w 349"/>
                <a:gd name="T15" fmla="*/ 0 h 40"/>
                <a:gd name="T16" fmla="*/ 0 w 349"/>
                <a:gd name="T17" fmla="*/ 40 h 40"/>
                <a:gd name="T18" fmla="*/ 51 w 349"/>
                <a:gd name="T19" fmla="*/ 40 h 40"/>
                <a:gd name="T20" fmla="*/ 51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40"/>
                  </a:lnTo>
                  <a:lnTo>
                    <a:pt x="349" y="40"/>
                  </a:lnTo>
                  <a:lnTo>
                    <a:pt x="349" y="0"/>
                  </a:lnTo>
                  <a:lnTo>
                    <a:pt x="98" y="0"/>
                  </a:lnTo>
                  <a:close/>
                  <a:moveTo>
                    <a:pt x="0" y="0"/>
                  </a:moveTo>
                  <a:lnTo>
                    <a:pt x="0" y="0"/>
                  </a:lnTo>
                  <a:lnTo>
                    <a:pt x="0" y="40"/>
                  </a:lnTo>
                  <a:lnTo>
                    <a:pt x="51" y="40"/>
                  </a:lnTo>
                  <a:lnTo>
                    <a:pt x="51"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60"/>
            <p:cNvSpPr>
              <a:spLocks/>
            </p:cNvSpPr>
            <p:nvPr/>
          </p:nvSpPr>
          <p:spPr bwMode="auto">
            <a:xfrm>
              <a:off x="687" y="3303"/>
              <a:ext cx="49" cy="63"/>
            </a:xfrm>
            <a:custGeom>
              <a:avLst/>
              <a:gdLst>
                <a:gd name="T0" fmla="*/ 7 w 258"/>
                <a:gd name="T1" fmla="*/ 332 h 332"/>
                <a:gd name="T2" fmla="*/ 7 w 258"/>
                <a:gd name="T3" fmla="*/ 332 h 332"/>
                <a:gd name="T4" fmla="*/ 258 w 258"/>
                <a:gd name="T5" fmla="*/ 332 h 332"/>
                <a:gd name="T6" fmla="*/ 258 w 258"/>
                <a:gd name="T7" fmla="*/ 291 h 332"/>
                <a:gd name="T8" fmla="*/ 101 w 258"/>
                <a:gd name="T9" fmla="*/ 291 h 332"/>
                <a:gd name="T10" fmla="*/ 35 w 258"/>
                <a:gd name="T11" fmla="*/ 233 h 332"/>
                <a:gd name="T12" fmla="*/ 86 w 258"/>
                <a:gd name="T13" fmla="*/ 186 h 332"/>
                <a:gd name="T14" fmla="*/ 258 w 258"/>
                <a:gd name="T15" fmla="*/ 186 h 332"/>
                <a:gd name="T16" fmla="*/ 258 w 258"/>
                <a:gd name="T17" fmla="*/ 146 h 332"/>
                <a:gd name="T18" fmla="*/ 101 w 258"/>
                <a:gd name="T19" fmla="*/ 146 h 332"/>
                <a:gd name="T20" fmla="*/ 35 w 258"/>
                <a:gd name="T21" fmla="*/ 87 h 332"/>
                <a:gd name="T22" fmla="*/ 86 w 258"/>
                <a:gd name="T23" fmla="*/ 40 h 332"/>
                <a:gd name="T24" fmla="*/ 258 w 258"/>
                <a:gd name="T25" fmla="*/ 40 h 332"/>
                <a:gd name="T26" fmla="*/ 258 w 258"/>
                <a:gd name="T27" fmla="*/ 0 h 332"/>
                <a:gd name="T28" fmla="*/ 70 w 258"/>
                <a:gd name="T29" fmla="*/ 0 h 332"/>
                <a:gd name="T30" fmla="*/ 0 w 258"/>
                <a:gd name="T31" fmla="*/ 73 h 332"/>
                <a:gd name="T32" fmla="*/ 39 w 258"/>
                <a:gd name="T33" fmla="*/ 150 h 332"/>
                <a:gd name="T34" fmla="*/ 0 w 258"/>
                <a:gd name="T35" fmla="*/ 218 h 332"/>
                <a:gd name="T36" fmla="*/ 43 w 258"/>
                <a:gd name="T37" fmla="*/ 295 h 332"/>
                <a:gd name="T38" fmla="*/ 7 w 258"/>
                <a:gd name="T39" fmla="*/ 295 h 332"/>
                <a:gd name="T40" fmla="*/ 7 w 258"/>
                <a:gd name="T41"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332">
                  <a:moveTo>
                    <a:pt x="7" y="332"/>
                  </a:moveTo>
                  <a:lnTo>
                    <a:pt x="7" y="332"/>
                  </a:lnTo>
                  <a:lnTo>
                    <a:pt x="258" y="332"/>
                  </a:lnTo>
                  <a:lnTo>
                    <a:pt x="258" y="291"/>
                  </a:lnTo>
                  <a:lnTo>
                    <a:pt x="101" y="291"/>
                  </a:lnTo>
                  <a:cubicBezTo>
                    <a:pt x="64" y="291"/>
                    <a:pt x="35" y="265"/>
                    <a:pt x="35" y="233"/>
                  </a:cubicBezTo>
                  <a:cubicBezTo>
                    <a:pt x="35" y="203"/>
                    <a:pt x="53" y="186"/>
                    <a:pt x="86" y="186"/>
                  </a:cubicBezTo>
                  <a:lnTo>
                    <a:pt x="258" y="186"/>
                  </a:lnTo>
                  <a:lnTo>
                    <a:pt x="258" y="146"/>
                  </a:lnTo>
                  <a:lnTo>
                    <a:pt x="101" y="146"/>
                  </a:lnTo>
                  <a:cubicBezTo>
                    <a:pt x="64" y="146"/>
                    <a:pt x="35" y="119"/>
                    <a:pt x="35" y="87"/>
                  </a:cubicBezTo>
                  <a:cubicBezTo>
                    <a:pt x="35" y="58"/>
                    <a:pt x="54" y="40"/>
                    <a:pt x="86" y="40"/>
                  </a:cubicBezTo>
                  <a:lnTo>
                    <a:pt x="258" y="40"/>
                  </a:lnTo>
                  <a:lnTo>
                    <a:pt x="258" y="0"/>
                  </a:lnTo>
                  <a:lnTo>
                    <a:pt x="70" y="0"/>
                  </a:lnTo>
                  <a:cubicBezTo>
                    <a:pt x="25" y="0"/>
                    <a:pt x="0" y="26"/>
                    <a:pt x="0" y="73"/>
                  </a:cubicBezTo>
                  <a:cubicBezTo>
                    <a:pt x="0" y="107"/>
                    <a:pt x="10" y="127"/>
                    <a:pt x="39" y="150"/>
                  </a:cubicBezTo>
                  <a:cubicBezTo>
                    <a:pt x="12" y="165"/>
                    <a:pt x="0" y="185"/>
                    <a:pt x="0" y="218"/>
                  </a:cubicBezTo>
                  <a:cubicBezTo>
                    <a:pt x="0" y="251"/>
                    <a:pt x="13" y="273"/>
                    <a:pt x="43" y="295"/>
                  </a:cubicBezTo>
                  <a:lnTo>
                    <a:pt x="7" y="295"/>
                  </a:lnTo>
                  <a:lnTo>
                    <a:pt x="7" y="33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61"/>
            <p:cNvSpPr>
              <a:spLocks noEditPoints="1"/>
            </p:cNvSpPr>
            <p:nvPr/>
          </p:nvSpPr>
          <p:spPr bwMode="auto">
            <a:xfrm>
              <a:off x="687" y="3250"/>
              <a:ext cx="51" cy="43"/>
            </a:xfrm>
            <a:custGeom>
              <a:avLst/>
              <a:gdLst>
                <a:gd name="T0" fmla="*/ 146 w 270"/>
                <a:gd name="T1" fmla="*/ 0 h 226"/>
                <a:gd name="T2" fmla="*/ 146 w 270"/>
                <a:gd name="T3" fmla="*/ 0 h 226"/>
                <a:gd name="T4" fmla="*/ 66 w 270"/>
                <a:gd name="T5" fmla="*/ 10 h 226"/>
                <a:gd name="T6" fmla="*/ 0 w 270"/>
                <a:gd name="T7" fmla="*/ 111 h 226"/>
                <a:gd name="T8" fmla="*/ 136 w 270"/>
                <a:gd name="T9" fmla="*/ 226 h 226"/>
                <a:gd name="T10" fmla="*/ 270 w 270"/>
                <a:gd name="T11" fmla="*/ 112 h 226"/>
                <a:gd name="T12" fmla="*/ 182 w 270"/>
                <a:gd name="T13" fmla="*/ 5 h 226"/>
                <a:gd name="T14" fmla="*/ 182 w 270"/>
                <a:gd name="T15" fmla="*/ 45 h 226"/>
                <a:gd name="T16" fmla="*/ 233 w 270"/>
                <a:gd name="T17" fmla="*/ 111 h 226"/>
                <a:gd name="T18" fmla="*/ 200 w 270"/>
                <a:gd name="T19" fmla="*/ 171 h 226"/>
                <a:gd name="T20" fmla="*/ 146 w 270"/>
                <a:gd name="T21" fmla="*/ 185 h 226"/>
                <a:gd name="T22" fmla="*/ 146 w 270"/>
                <a:gd name="T23" fmla="*/ 0 h 226"/>
                <a:gd name="T24" fmla="*/ 114 w 270"/>
                <a:gd name="T25" fmla="*/ 184 h 226"/>
                <a:gd name="T26" fmla="*/ 114 w 270"/>
                <a:gd name="T27" fmla="*/ 184 h 226"/>
                <a:gd name="T28" fmla="*/ 37 w 270"/>
                <a:gd name="T29" fmla="*/ 112 h 226"/>
                <a:gd name="T30" fmla="*/ 111 w 270"/>
                <a:gd name="T31" fmla="*/ 42 h 226"/>
                <a:gd name="T32" fmla="*/ 114 w 270"/>
                <a:gd name="T33" fmla="*/ 43 h 226"/>
                <a:gd name="T34" fmla="*/ 114 w 270"/>
                <a:gd name="T35" fmla="*/ 1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6">
                  <a:moveTo>
                    <a:pt x="146" y="0"/>
                  </a:moveTo>
                  <a:lnTo>
                    <a:pt x="146" y="0"/>
                  </a:lnTo>
                  <a:cubicBezTo>
                    <a:pt x="108" y="0"/>
                    <a:pt x="85" y="2"/>
                    <a:pt x="66" y="10"/>
                  </a:cubicBezTo>
                  <a:cubicBezTo>
                    <a:pt x="25" y="26"/>
                    <a:pt x="0" y="64"/>
                    <a:pt x="0" y="111"/>
                  </a:cubicBezTo>
                  <a:cubicBezTo>
                    <a:pt x="0" y="181"/>
                    <a:pt x="54" y="226"/>
                    <a:pt x="136" y="226"/>
                  </a:cubicBezTo>
                  <a:cubicBezTo>
                    <a:pt x="219" y="226"/>
                    <a:pt x="270" y="183"/>
                    <a:pt x="270" y="112"/>
                  </a:cubicBezTo>
                  <a:cubicBezTo>
                    <a:pt x="270" y="55"/>
                    <a:pt x="237" y="15"/>
                    <a:pt x="182" y="5"/>
                  </a:cubicBezTo>
                  <a:lnTo>
                    <a:pt x="182" y="45"/>
                  </a:lnTo>
                  <a:cubicBezTo>
                    <a:pt x="215" y="56"/>
                    <a:pt x="233" y="79"/>
                    <a:pt x="233" y="111"/>
                  </a:cubicBezTo>
                  <a:cubicBezTo>
                    <a:pt x="233" y="136"/>
                    <a:pt x="221" y="158"/>
                    <a:pt x="200" y="171"/>
                  </a:cubicBezTo>
                  <a:cubicBezTo>
                    <a:pt x="186" y="181"/>
                    <a:pt x="171" y="184"/>
                    <a:pt x="146" y="185"/>
                  </a:cubicBezTo>
                  <a:lnTo>
                    <a:pt x="146" y="0"/>
                  </a:lnTo>
                  <a:close/>
                  <a:moveTo>
                    <a:pt x="114" y="184"/>
                  </a:moveTo>
                  <a:lnTo>
                    <a:pt x="114" y="184"/>
                  </a:lnTo>
                  <a:cubicBezTo>
                    <a:pt x="67" y="180"/>
                    <a:pt x="37" y="152"/>
                    <a:pt x="37" y="112"/>
                  </a:cubicBezTo>
                  <a:cubicBezTo>
                    <a:pt x="37" y="72"/>
                    <a:pt x="70" y="42"/>
                    <a:pt x="111" y="42"/>
                  </a:cubicBezTo>
                  <a:cubicBezTo>
                    <a:pt x="112" y="42"/>
                    <a:pt x="113" y="42"/>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62"/>
            <p:cNvSpPr>
              <a:spLocks/>
            </p:cNvSpPr>
            <p:nvPr/>
          </p:nvSpPr>
          <p:spPr bwMode="auto">
            <a:xfrm>
              <a:off x="669" y="3194"/>
              <a:ext cx="86" cy="20"/>
            </a:xfrm>
            <a:custGeom>
              <a:avLst/>
              <a:gdLst>
                <a:gd name="T0" fmla="*/ 0 w 451"/>
                <a:gd name="T1" fmla="*/ 26 h 104"/>
                <a:gd name="T2" fmla="*/ 0 w 451"/>
                <a:gd name="T3" fmla="*/ 26 h 104"/>
                <a:gd name="T4" fmla="*/ 225 w 451"/>
                <a:gd name="T5" fmla="*/ 104 h 104"/>
                <a:gd name="T6" fmla="*/ 451 w 451"/>
                <a:gd name="T7" fmla="*/ 26 h 104"/>
                <a:gd name="T8" fmla="*/ 451 w 451"/>
                <a:gd name="T9" fmla="*/ 0 h 104"/>
                <a:gd name="T10" fmla="*/ 225 w 451"/>
                <a:gd name="T11" fmla="*/ 65 h 104"/>
                <a:gd name="T12" fmla="*/ 0 w 451"/>
                <a:gd name="T13" fmla="*/ 0 h 104"/>
                <a:gd name="T14" fmla="*/ 0 w 451"/>
                <a:gd name="T15" fmla="*/ 26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4">
                  <a:moveTo>
                    <a:pt x="0" y="26"/>
                  </a:moveTo>
                  <a:lnTo>
                    <a:pt x="0" y="26"/>
                  </a:lnTo>
                  <a:cubicBezTo>
                    <a:pt x="63" y="74"/>
                    <a:pt x="150" y="104"/>
                    <a:pt x="225" y="104"/>
                  </a:cubicBezTo>
                  <a:cubicBezTo>
                    <a:pt x="301" y="104"/>
                    <a:pt x="388" y="74"/>
                    <a:pt x="451" y="26"/>
                  </a:cubicBezTo>
                  <a:lnTo>
                    <a:pt x="451" y="0"/>
                  </a:lnTo>
                  <a:cubicBezTo>
                    <a:pt x="383" y="42"/>
                    <a:pt x="302" y="65"/>
                    <a:pt x="225" y="65"/>
                  </a:cubicBezTo>
                  <a:cubicBezTo>
                    <a:pt x="149" y="65"/>
                    <a:pt x="68" y="42"/>
                    <a:pt x="0" y="0"/>
                  </a:cubicBez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63"/>
            <p:cNvSpPr>
              <a:spLocks/>
            </p:cNvSpPr>
            <p:nvPr/>
          </p:nvSpPr>
          <p:spPr bwMode="auto">
            <a:xfrm>
              <a:off x="687" y="3121"/>
              <a:ext cx="49" cy="63"/>
            </a:xfrm>
            <a:custGeom>
              <a:avLst/>
              <a:gdLst>
                <a:gd name="T0" fmla="*/ 7 w 258"/>
                <a:gd name="T1" fmla="*/ 332 h 332"/>
                <a:gd name="T2" fmla="*/ 7 w 258"/>
                <a:gd name="T3" fmla="*/ 332 h 332"/>
                <a:gd name="T4" fmla="*/ 258 w 258"/>
                <a:gd name="T5" fmla="*/ 332 h 332"/>
                <a:gd name="T6" fmla="*/ 258 w 258"/>
                <a:gd name="T7" fmla="*/ 291 h 332"/>
                <a:gd name="T8" fmla="*/ 101 w 258"/>
                <a:gd name="T9" fmla="*/ 291 h 332"/>
                <a:gd name="T10" fmla="*/ 35 w 258"/>
                <a:gd name="T11" fmla="*/ 233 h 332"/>
                <a:gd name="T12" fmla="*/ 86 w 258"/>
                <a:gd name="T13" fmla="*/ 186 h 332"/>
                <a:gd name="T14" fmla="*/ 258 w 258"/>
                <a:gd name="T15" fmla="*/ 186 h 332"/>
                <a:gd name="T16" fmla="*/ 258 w 258"/>
                <a:gd name="T17" fmla="*/ 146 h 332"/>
                <a:gd name="T18" fmla="*/ 101 w 258"/>
                <a:gd name="T19" fmla="*/ 146 h 332"/>
                <a:gd name="T20" fmla="*/ 35 w 258"/>
                <a:gd name="T21" fmla="*/ 87 h 332"/>
                <a:gd name="T22" fmla="*/ 86 w 258"/>
                <a:gd name="T23" fmla="*/ 40 h 332"/>
                <a:gd name="T24" fmla="*/ 258 w 258"/>
                <a:gd name="T25" fmla="*/ 40 h 332"/>
                <a:gd name="T26" fmla="*/ 258 w 258"/>
                <a:gd name="T27" fmla="*/ 0 h 332"/>
                <a:gd name="T28" fmla="*/ 70 w 258"/>
                <a:gd name="T29" fmla="*/ 0 h 332"/>
                <a:gd name="T30" fmla="*/ 0 w 258"/>
                <a:gd name="T31" fmla="*/ 73 h 332"/>
                <a:gd name="T32" fmla="*/ 39 w 258"/>
                <a:gd name="T33" fmla="*/ 150 h 332"/>
                <a:gd name="T34" fmla="*/ 0 w 258"/>
                <a:gd name="T35" fmla="*/ 218 h 332"/>
                <a:gd name="T36" fmla="*/ 43 w 258"/>
                <a:gd name="T37" fmla="*/ 295 h 332"/>
                <a:gd name="T38" fmla="*/ 7 w 258"/>
                <a:gd name="T39" fmla="*/ 295 h 332"/>
                <a:gd name="T40" fmla="*/ 7 w 258"/>
                <a:gd name="T41"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332">
                  <a:moveTo>
                    <a:pt x="7" y="332"/>
                  </a:moveTo>
                  <a:lnTo>
                    <a:pt x="7" y="332"/>
                  </a:lnTo>
                  <a:lnTo>
                    <a:pt x="258" y="332"/>
                  </a:lnTo>
                  <a:lnTo>
                    <a:pt x="258" y="291"/>
                  </a:lnTo>
                  <a:lnTo>
                    <a:pt x="101" y="291"/>
                  </a:lnTo>
                  <a:cubicBezTo>
                    <a:pt x="64" y="291"/>
                    <a:pt x="35" y="265"/>
                    <a:pt x="35" y="233"/>
                  </a:cubicBezTo>
                  <a:cubicBezTo>
                    <a:pt x="35" y="203"/>
                    <a:pt x="53" y="186"/>
                    <a:pt x="86" y="186"/>
                  </a:cubicBezTo>
                  <a:lnTo>
                    <a:pt x="258" y="186"/>
                  </a:lnTo>
                  <a:lnTo>
                    <a:pt x="258" y="146"/>
                  </a:lnTo>
                  <a:lnTo>
                    <a:pt x="101" y="146"/>
                  </a:lnTo>
                  <a:cubicBezTo>
                    <a:pt x="64" y="146"/>
                    <a:pt x="35" y="119"/>
                    <a:pt x="35" y="87"/>
                  </a:cubicBezTo>
                  <a:cubicBezTo>
                    <a:pt x="35" y="58"/>
                    <a:pt x="54" y="40"/>
                    <a:pt x="86" y="40"/>
                  </a:cubicBezTo>
                  <a:lnTo>
                    <a:pt x="258" y="40"/>
                  </a:lnTo>
                  <a:lnTo>
                    <a:pt x="258" y="0"/>
                  </a:lnTo>
                  <a:lnTo>
                    <a:pt x="70" y="0"/>
                  </a:lnTo>
                  <a:cubicBezTo>
                    <a:pt x="25" y="0"/>
                    <a:pt x="0" y="26"/>
                    <a:pt x="0" y="73"/>
                  </a:cubicBezTo>
                  <a:cubicBezTo>
                    <a:pt x="0" y="107"/>
                    <a:pt x="10" y="127"/>
                    <a:pt x="39" y="150"/>
                  </a:cubicBezTo>
                  <a:cubicBezTo>
                    <a:pt x="12" y="165"/>
                    <a:pt x="0" y="185"/>
                    <a:pt x="0" y="218"/>
                  </a:cubicBezTo>
                  <a:cubicBezTo>
                    <a:pt x="0" y="251"/>
                    <a:pt x="13" y="273"/>
                    <a:pt x="43" y="295"/>
                  </a:cubicBezTo>
                  <a:lnTo>
                    <a:pt x="7" y="295"/>
                  </a:lnTo>
                  <a:lnTo>
                    <a:pt x="7" y="33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64"/>
            <p:cNvSpPr>
              <a:spLocks/>
            </p:cNvSpPr>
            <p:nvPr/>
          </p:nvSpPr>
          <p:spPr bwMode="auto">
            <a:xfrm>
              <a:off x="687" y="3072"/>
              <a:ext cx="51" cy="39"/>
            </a:xfrm>
            <a:custGeom>
              <a:avLst/>
              <a:gdLst>
                <a:gd name="T0" fmla="*/ 77 w 270"/>
                <a:gd name="T1" fmla="*/ 11 h 204"/>
                <a:gd name="T2" fmla="*/ 77 w 270"/>
                <a:gd name="T3" fmla="*/ 11 h 204"/>
                <a:gd name="T4" fmla="*/ 0 w 270"/>
                <a:gd name="T5" fmla="*/ 102 h 204"/>
                <a:gd name="T6" fmla="*/ 77 w 270"/>
                <a:gd name="T7" fmla="*/ 198 h 204"/>
                <a:gd name="T8" fmla="*/ 149 w 270"/>
                <a:gd name="T9" fmla="*/ 118 h 204"/>
                <a:gd name="T10" fmla="*/ 158 w 270"/>
                <a:gd name="T11" fmla="*/ 81 h 204"/>
                <a:gd name="T12" fmla="*/ 193 w 270"/>
                <a:gd name="T13" fmla="*/ 42 h 204"/>
                <a:gd name="T14" fmla="*/ 233 w 270"/>
                <a:gd name="T15" fmla="*/ 101 h 204"/>
                <a:gd name="T16" fmla="*/ 216 w 270"/>
                <a:gd name="T17" fmla="*/ 150 h 204"/>
                <a:gd name="T18" fmla="*/ 184 w 270"/>
                <a:gd name="T19" fmla="*/ 162 h 204"/>
                <a:gd name="T20" fmla="*/ 184 w 270"/>
                <a:gd name="T21" fmla="*/ 204 h 204"/>
                <a:gd name="T22" fmla="*/ 270 w 270"/>
                <a:gd name="T23" fmla="*/ 104 h 204"/>
                <a:gd name="T24" fmla="*/ 190 w 270"/>
                <a:gd name="T25" fmla="*/ 0 h 204"/>
                <a:gd name="T26" fmla="*/ 120 w 270"/>
                <a:gd name="T27" fmla="*/ 71 h 204"/>
                <a:gd name="T28" fmla="*/ 111 w 270"/>
                <a:gd name="T29" fmla="*/ 110 h 204"/>
                <a:gd name="T30" fmla="*/ 75 w 270"/>
                <a:gd name="T31" fmla="*/ 156 h 204"/>
                <a:gd name="T32" fmla="*/ 37 w 270"/>
                <a:gd name="T33" fmla="*/ 103 h 204"/>
                <a:gd name="T34" fmla="*/ 77 w 270"/>
                <a:gd name="T35" fmla="*/ 53 h 204"/>
                <a:gd name="T36" fmla="*/ 77 w 270"/>
                <a:gd name="T37" fmla="*/ 1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204">
                  <a:moveTo>
                    <a:pt x="77" y="11"/>
                  </a:moveTo>
                  <a:lnTo>
                    <a:pt x="77" y="11"/>
                  </a:lnTo>
                  <a:cubicBezTo>
                    <a:pt x="28" y="11"/>
                    <a:pt x="0" y="44"/>
                    <a:pt x="0" y="102"/>
                  </a:cubicBezTo>
                  <a:cubicBezTo>
                    <a:pt x="0" y="160"/>
                    <a:pt x="30" y="198"/>
                    <a:pt x="77" y="198"/>
                  </a:cubicBezTo>
                  <a:cubicBezTo>
                    <a:pt x="116" y="198"/>
                    <a:pt x="135" y="178"/>
                    <a:pt x="149" y="118"/>
                  </a:cubicBezTo>
                  <a:lnTo>
                    <a:pt x="158" y="81"/>
                  </a:lnTo>
                  <a:cubicBezTo>
                    <a:pt x="165" y="53"/>
                    <a:pt x="175" y="42"/>
                    <a:pt x="193" y="42"/>
                  </a:cubicBezTo>
                  <a:cubicBezTo>
                    <a:pt x="217" y="42"/>
                    <a:pt x="233" y="66"/>
                    <a:pt x="233" y="101"/>
                  </a:cubicBezTo>
                  <a:cubicBezTo>
                    <a:pt x="233" y="122"/>
                    <a:pt x="226" y="140"/>
                    <a:pt x="216" y="150"/>
                  </a:cubicBezTo>
                  <a:cubicBezTo>
                    <a:pt x="209" y="157"/>
                    <a:pt x="201" y="160"/>
                    <a:pt x="184" y="162"/>
                  </a:cubicBezTo>
                  <a:lnTo>
                    <a:pt x="184" y="204"/>
                  </a:lnTo>
                  <a:cubicBezTo>
                    <a:pt x="242" y="202"/>
                    <a:pt x="270" y="170"/>
                    <a:pt x="270" y="104"/>
                  </a:cubicBezTo>
                  <a:cubicBezTo>
                    <a:pt x="270" y="41"/>
                    <a:pt x="238" y="0"/>
                    <a:pt x="190" y="0"/>
                  </a:cubicBezTo>
                  <a:cubicBezTo>
                    <a:pt x="153" y="0"/>
                    <a:pt x="132" y="22"/>
                    <a:pt x="120" y="71"/>
                  </a:cubicBezTo>
                  <a:lnTo>
                    <a:pt x="111" y="110"/>
                  </a:lnTo>
                  <a:cubicBezTo>
                    <a:pt x="103" y="142"/>
                    <a:pt x="93" y="156"/>
                    <a:pt x="75" y="156"/>
                  </a:cubicBezTo>
                  <a:cubicBezTo>
                    <a:pt x="52" y="156"/>
                    <a:pt x="37" y="136"/>
                    <a:pt x="37" y="103"/>
                  </a:cubicBezTo>
                  <a:cubicBezTo>
                    <a:pt x="37" y="71"/>
                    <a:pt x="51" y="54"/>
                    <a:pt x="77" y="53"/>
                  </a:cubicBezTo>
                  <a:lnTo>
                    <a:pt x="77"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65"/>
            <p:cNvSpPr>
              <a:spLocks/>
            </p:cNvSpPr>
            <p:nvPr/>
          </p:nvSpPr>
          <p:spPr bwMode="auto">
            <a:xfrm>
              <a:off x="669" y="3045"/>
              <a:ext cx="86" cy="20"/>
            </a:xfrm>
            <a:custGeom>
              <a:avLst/>
              <a:gdLst>
                <a:gd name="T0" fmla="*/ 451 w 451"/>
                <a:gd name="T1" fmla="*/ 78 h 104"/>
                <a:gd name="T2" fmla="*/ 451 w 451"/>
                <a:gd name="T3" fmla="*/ 78 h 104"/>
                <a:gd name="T4" fmla="*/ 226 w 451"/>
                <a:gd name="T5" fmla="*/ 0 h 104"/>
                <a:gd name="T6" fmla="*/ 0 w 451"/>
                <a:gd name="T7" fmla="*/ 78 h 104"/>
                <a:gd name="T8" fmla="*/ 0 w 451"/>
                <a:gd name="T9" fmla="*/ 104 h 104"/>
                <a:gd name="T10" fmla="*/ 226 w 451"/>
                <a:gd name="T11" fmla="*/ 39 h 104"/>
                <a:gd name="T12" fmla="*/ 451 w 451"/>
                <a:gd name="T13" fmla="*/ 104 h 104"/>
                <a:gd name="T14" fmla="*/ 451 w 451"/>
                <a:gd name="T15" fmla="*/ 78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4">
                  <a:moveTo>
                    <a:pt x="451" y="78"/>
                  </a:moveTo>
                  <a:lnTo>
                    <a:pt x="451" y="78"/>
                  </a:lnTo>
                  <a:cubicBezTo>
                    <a:pt x="388" y="30"/>
                    <a:pt x="301" y="0"/>
                    <a:pt x="226" y="0"/>
                  </a:cubicBezTo>
                  <a:cubicBezTo>
                    <a:pt x="150" y="0"/>
                    <a:pt x="63" y="30"/>
                    <a:pt x="0" y="78"/>
                  </a:cubicBezTo>
                  <a:lnTo>
                    <a:pt x="0" y="104"/>
                  </a:lnTo>
                  <a:cubicBezTo>
                    <a:pt x="69" y="62"/>
                    <a:pt x="149" y="39"/>
                    <a:pt x="226" y="39"/>
                  </a:cubicBezTo>
                  <a:cubicBezTo>
                    <a:pt x="302" y="39"/>
                    <a:pt x="383" y="62"/>
                    <a:pt x="451" y="104"/>
                  </a:cubicBezTo>
                  <a:lnTo>
                    <a:pt x="451"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66"/>
            <p:cNvSpPr>
              <a:spLocks/>
            </p:cNvSpPr>
            <p:nvPr/>
          </p:nvSpPr>
          <p:spPr bwMode="auto">
            <a:xfrm>
              <a:off x="1937" y="4220"/>
              <a:ext cx="52" cy="67"/>
            </a:xfrm>
            <a:custGeom>
              <a:avLst/>
              <a:gdLst>
                <a:gd name="T0" fmla="*/ 159 w 274"/>
                <a:gd name="T1" fmla="*/ 40 h 350"/>
                <a:gd name="T2" fmla="*/ 159 w 274"/>
                <a:gd name="T3" fmla="*/ 40 h 350"/>
                <a:gd name="T4" fmla="*/ 274 w 274"/>
                <a:gd name="T5" fmla="*/ 40 h 350"/>
                <a:gd name="T6" fmla="*/ 274 w 274"/>
                <a:gd name="T7" fmla="*/ 0 h 350"/>
                <a:gd name="T8" fmla="*/ 0 w 274"/>
                <a:gd name="T9" fmla="*/ 0 h 350"/>
                <a:gd name="T10" fmla="*/ 0 w 274"/>
                <a:gd name="T11" fmla="*/ 40 h 350"/>
                <a:gd name="T12" fmla="*/ 115 w 274"/>
                <a:gd name="T13" fmla="*/ 40 h 350"/>
                <a:gd name="T14" fmla="*/ 115 w 274"/>
                <a:gd name="T15" fmla="*/ 350 h 350"/>
                <a:gd name="T16" fmla="*/ 159 w 274"/>
                <a:gd name="T17" fmla="*/ 350 h 350"/>
                <a:gd name="T18" fmla="*/ 159 w 274"/>
                <a:gd name="T19" fmla="*/ 4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 h="350">
                  <a:moveTo>
                    <a:pt x="159" y="40"/>
                  </a:moveTo>
                  <a:lnTo>
                    <a:pt x="159" y="40"/>
                  </a:lnTo>
                  <a:lnTo>
                    <a:pt x="274" y="40"/>
                  </a:lnTo>
                  <a:lnTo>
                    <a:pt x="274" y="0"/>
                  </a:lnTo>
                  <a:lnTo>
                    <a:pt x="0" y="0"/>
                  </a:lnTo>
                  <a:lnTo>
                    <a:pt x="0" y="40"/>
                  </a:lnTo>
                  <a:lnTo>
                    <a:pt x="115" y="40"/>
                  </a:lnTo>
                  <a:lnTo>
                    <a:pt x="115" y="350"/>
                  </a:lnTo>
                  <a:lnTo>
                    <a:pt x="159" y="350"/>
                  </a:lnTo>
                  <a:lnTo>
                    <a:pt x="159" y="4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67"/>
            <p:cNvSpPr>
              <a:spLocks noEditPoints="1"/>
            </p:cNvSpPr>
            <p:nvPr/>
          </p:nvSpPr>
          <p:spPr bwMode="auto">
            <a:xfrm>
              <a:off x="1997" y="4220"/>
              <a:ext cx="7" cy="67"/>
            </a:xfrm>
            <a:custGeom>
              <a:avLst/>
              <a:gdLst>
                <a:gd name="T0" fmla="*/ 40 w 40"/>
                <a:gd name="T1" fmla="*/ 99 h 350"/>
                <a:gd name="T2" fmla="*/ 40 w 40"/>
                <a:gd name="T3" fmla="*/ 99 h 350"/>
                <a:gd name="T4" fmla="*/ 0 w 40"/>
                <a:gd name="T5" fmla="*/ 99 h 350"/>
                <a:gd name="T6" fmla="*/ 0 w 40"/>
                <a:gd name="T7" fmla="*/ 350 h 350"/>
                <a:gd name="T8" fmla="*/ 40 w 40"/>
                <a:gd name="T9" fmla="*/ 350 h 350"/>
                <a:gd name="T10" fmla="*/ 40 w 40"/>
                <a:gd name="T11" fmla="*/ 99 h 350"/>
                <a:gd name="T12" fmla="*/ 40 w 40"/>
                <a:gd name="T13" fmla="*/ 0 h 350"/>
                <a:gd name="T14" fmla="*/ 40 w 40"/>
                <a:gd name="T15" fmla="*/ 0 h 350"/>
                <a:gd name="T16" fmla="*/ 0 w 40"/>
                <a:gd name="T17" fmla="*/ 0 h 350"/>
                <a:gd name="T18" fmla="*/ 0 w 40"/>
                <a:gd name="T19" fmla="*/ 51 h 350"/>
                <a:gd name="T20" fmla="*/ 40 w 40"/>
                <a:gd name="T21" fmla="*/ 51 h 350"/>
                <a:gd name="T22" fmla="*/ 40 w 40"/>
                <a:gd name="T23"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50">
                  <a:moveTo>
                    <a:pt x="40" y="99"/>
                  </a:moveTo>
                  <a:lnTo>
                    <a:pt x="40" y="99"/>
                  </a:lnTo>
                  <a:lnTo>
                    <a:pt x="0" y="99"/>
                  </a:lnTo>
                  <a:lnTo>
                    <a:pt x="0" y="350"/>
                  </a:lnTo>
                  <a:lnTo>
                    <a:pt x="40" y="350"/>
                  </a:lnTo>
                  <a:lnTo>
                    <a:pt x="40" y="99"/>
                  </a:lnTo>
                  <a:close/>
                  <a:moveTo>
                    <a:pt x="40" y="0"/>
                  </a:moveTo>
                  <a:lnTo>
                    <a:pt x="40" y="0"/>
                  </a:lnTo>
                  <a:lnTo>
                    <a:pt x="0" y="0"/>
                  </a:lnTo>
                  <a:lnTo>
                    <a:pt x="0" y="51"/>
                  </a:lnTo>
                  <a:lnTo>
                    <a:pt x="40" y="51"/>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68"/>
            <p:cNvSpPr>
              <a:spLocks/>
            </p:cNvSpPr>
            <p:nvPr/>
          </p:nvSpPr>
          <p:spPr bwMode="auto">
            <a:xfrm>
              <a:off x="2017" y="4237"/>
              <a:ext cx="63" cy="50"/>
            </a:xfrm>
            <a:custGeom>
              <a:avLst/>
              <a:gdLst>
                <a:gd name="T0" fmla="*/ 0 w 332"/>
                <a:gd name="T1" fmla="*/ 8 h 259"/>
                <a:gd name="T2" fmla="*/ 0 w 332"/>
                <a:gd name="T3" fmla="*/ 8 h 259"/>
                <a:gd name="T4" fmla="*/ 0 w 332"/>
                <a:gd name="T5" fmla="*/ 259 h 259"/>
                <a:gd name="T6" fmla="*/ 40 w 332"/>
                <a:gd name="T7" fmla="*/ 259 h 259"/>
                <a:gd name="T8" fmla="*/ 40 w 332"/>
                <a:gd name="T9" fmla="*/ 101 h 259"/>
                <a:gd name="T10" fmla="*/ 99 w 332"/>
                <a:gd name="T11" fmla="*/ 35 h 259"/>
                <a:gd name="T12" fmla="*/ 146 w 332"/>
                <a:gd name="T13" fmla="*/ 86 h 259"/>
                <a:gd name="T14" fmla="*/ 146 w 332"/>
                <a:gd name="T15" fmla="*/ 259 h 259"/>
                <a:gd name="T16" fmla="*/ 186 w 332"/>
                <a:gd name="T17" fmla="*/ 259 h 259"/>
                <a:gd name="T18" fmla="*/ 186 w 332"/>
                <a:gd name="T19" fmla="*/ 101 h 259"/>
                <a:gd name="T20" fmla="*/ 245 w 332"/>
                <a:gd name="T21" fmla="*/ 35 h 259"/>
                <a:gd name="T22" fmla="*/ 291 w 332"/>
                <a:gd name="T23" fmla="*/ 86 h 259"/>
                <a:gd name="T24" fmla="*/ 291 w 332"/>
                <a:gd name="T25" fmla="*/ 259 h 259"/>
                <a:gd name="T26" fmla="*/ 332 w 332"/>
                <a:gd name="T27" fmla="*/ 259 h 259"/>
                <a:gd name="T28" fmla="*/ 332 w 332"/>
                <a:gd name="T29" fmla="*/ 70 h 259"/>
                <a:gd name="T30" fmla="*/ 259 w 332"/>
                <a:gd name="T31" fmla="*/ 0 h 259"/>
                <a:gd name="T32" fmla="*/ 182 w 332"/>
                <a:gd name="T33" fmla="*/ 39 h 259"/>
                <a:gd name="T34" fmla="*/ 114 w 332"/>
                <a:gd name="T35" fmla="*/ 0 h 259"/>
                <a:gd name="T36" fmla="*/ 37 w 332"/>
                <a:gd name="T37" fmla="*/ 43 h 259"/>
                <a:gd name="T38" fmla="*/ 37 w 332"/>
                <a:gd name="T39" fmla="*/ 8 h 259"/>
                <a:gd name="T40" fmla="*/ 0 w 332"/>
                <a:gd name="T41"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2" h="259">
                  <a:moveTo>
                    <a:pt x="0" y="8"/>
                  </a:moveTo>
                  <a:lnTo>
                    <a:pt x="0" y="8"/>
                  </a:lnTo>
                  <a:lnTo>
                    <a:pt x="0" y="259"/>
                  </a:lnTo>
                  <a:lnTo>
                    <a:pt x="40" y="259"/>
                  </a:lnTo>
                  <a:lnTo>
                    <a:pt x="40" y="101"/>
                  </a:lnTo>
                  <a:cubicBezTo>
                    <a:pt x="40" y="65"/>
                    <a:pt x="67" y="35"/>
                    <a:pt x="99" y="35"/>
                  </a:cubicBezTo>
                  <a:cubicBezTo>
                    <a:pt x="129" y="35"/>
                    <a:pt x="146" y="53"/>
                    <a:pt x="146" y="86"/>
                  </a:cubicBezTo>
                  <a:lnTo>
                    <a:pt x="146" y="259"/>
                  </a:lnTo>
                  <a:lnTo>
                    <a:pt x="186" y="259"/>
                  </a:lnTo>
                  <a:lnTo>
                    <a:pt x="186" y="101"/>
                  </a:lnTo>
                  <a:cubicBezTo>
                    <a:pt x="186" y="65"/>
                    <a:pt x="212" y="35"/>
                    <a:pt x="245" y="35"/>
                  </a:cubicBezTo>
                  <a:cubicBezTo>
                    <a:pt x="274" y="35"/>
                    <a:pt x="291" y="54"/>
                    <a:pt x="291" y="86"/>
                  </a:cubicBezTo>
                  <a:lnTo>
                    <a:pt x="291" y="259"/>
                  </a:lnTo>
                  <a:lnTo>
                    <a:pt x="332" y="259"/>
                  </a:lnTo>
                  <a:lnTo>
                    <a:pt x="332" y="70"/>
                  </a:lnTo>
                  <a:cubicBezTo>
                    <a:pt x="332" y="25"/>
                    <a:pt x="306" y="0"/>
                    <a:pt x="259" y="0"/>
                  </a:cubicBezTo>
                  <a:cubicBezTo>
                    <a:pt x="225" y="0"/>
                    <a:pt x="205" y="10"/>
                    <a:pt x="182" y="39"/>
                  </a:cubicBezTo>
                  <a:cubicBezTo>
                    <a:pt x="167" y="12"/>
                    <a:pt x="147" y="0"/>
                    <a:pt x="114" y="0"/>
                  </a:cubicBezTo>
                  <a:cubicBezTo>
                    <a:pt x="81" y="0"/>
                    <a:pt x="58" y="13"/>
                    <a:pt x="37" y="43"/>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69"/>
            <p:cNvSpPr>
              <a:spLocks noEditPoints="1"/>
            </p:cNvSpPr>
            <p:nvPr/>
          </p:nvSpPr>
          <p:spPr bwMode="auto">
            <a:xfrm>
              <a:off x="2090" y="4237"/>
              <a:ext cx="43" cy="52"/>
            </a:xfrm>
            <a:custGeom>
              <a:avLst/>
              <a:gdLst>
                <a:gd name="T0" fmla="*/ 226 w 226"/>
                <a:gd name="T1" fmla="*/ 146 h 270"/>
                <a:gd name="T2" fmla="*/ 226 w 226"/>
                <a:gd name="T3" fmla="*/ 146 h 270"/>
                <a:gd name="T4" fmla="*/ 216 w 226"/>
                <a:gd name="T5" fmla="*/ 66 h 270"/>
                <a:gd name="T6" fmla="*/ 114 w 226"/>
                <a:gd name="T7" fmla="*/ 0 h 270"/>
                <a:gd name="T8" fmla="*/ 0 w 226"/>
                <a:gd name="T9" fmla="*/ 136 h 270"/>
                <a:gd name="T10" fmla="*/ 114 w 226"/>
                <a:gd name="T11" fmla="*/ 270 h 270"/>
                <a:gd name="T12" fmla="*/ 221 w 226"/>
                <a:gd name="T13" fmla="*/ 182 h 270"/>
                <a:gd name="T14" fmla="*/ 181 w 226"/>
                <a:gd name="T15" fmla="*/ 182 h 270"/>
                <a:gd name="T16" fmla="*/ 115 w 226"/>
                <a:gd name="T17" fmla="*/ 233 h 270"/>
                <a:gd name="T18" fmla="*/ 55 w 226"/>
                <a:gd name="T19" fmla="*/ 200 h 270"/>
                <a:gd name="T20" fmla="*/ 41 w 226"/>
                <a:gd name="T21" fmla="*/ 146 h 270"/>
                <a:gd name="T22" fmla="*/ 226 w 226"/>
                <a:gd name="T23" fmla="*/ 146 h 270"/>
                <a:gd name="T24" fmla="*/ 42 w 226"/>
                <a:gd name="T25" fmla="*/ 114 h 270"/>
                <a:gd name="T26" fmla="*/ 42 w 226"/>
                <a:gd name="T27" fmla="*/ 114 h 270"/>
                <a:gd name="T28" fmla="*/ 114 w 226"/>
                <a:gd name="T29" fmla="*/ 37 h 270"/>
                <a:gd name="T30" fmla="*/ 183 w 226"/>
                <a:gd name="T31" fmla="*/ 111 h 270"/>
                <a:gd name="T32" fmla="*/ 183 w 226"/>
                <a:gd name="T33" fmla="*/ 114 h 270"/>
                <a:gd name="T34" fmla="*/ 42 w 226"/>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70">
                  <a:moveTo>
                    <a:pt x="226" y="146"/>
                  </a:moveTo>
                  <a:lnTo>
                    <a:pt x="226" y="146"/>
                  </a:lnTo>
                  <a:cubicBezTo>
                    <a:pt x="226" y="108"/>
                    <a:pt x="223" y="85"/>
                    <a:pt x="216" y="66"/>
                  </a:cubicBezTo>
                  <a:cubicBezTo>
                    <a:pt x="200" y="25"/>
                    <a:pt x="161" y="0"/>
                    <a:pt x="114" y="0"/>
                  </a:cubicBezTo>
                  <a:cubicBezTo>
                    <a:pt x="45" y="0"/>
                    <a:pt x="0" y="54"/>
                    <a:pt x="0" y="136"/>
                  </a:cubicBezTo>
                  <a:cubicBezTo>
                    <a:pt x="0" y="219"/>
                    <a:pt x="43" y="270"/>
                    <a:pt x="114" y="270"/>
                  </a:cubicBezTo>
                  <a:cubicBezTo>
                    <a:pt x="171" y="270"/>
                    <a:pt x="211" y="237"/>
                    <a:pt x="221" y="182"/>
                  </a:cubicBezTo>
                  <a:lnTo>
                    <a:pt x="181" y="182"/>
                  </a:lnTo>
                  <a:cubicBezTo>
                    <a:pt x="170" y="215"/>
                    <a:pt x="147" y="233"/>
                    <a:pt x="115" y="233"/>
                  </a:cubicBezTo>
                  <a:cubicBezTo>
                    <a:pt x="90" y="233"/>
                    <a:pt x="68" y="221"/>
                    <a:pt x="55" y="200"/>
                  </a:cubicBezTo>
                  <a:cubicBezTo>
                    <a:pt x="45" y="186"/>
                    <a:pt x="42" y="171"/>
                    <a:pt x="41" y="146"/>
                  </a:cubicBezTo>
                  <a:lnTo>
                    <a:pt x="226" y="146"/>
                  </a:lnTo>
                  <a:close/>
                  <a:moveTo>
                    <a:pt x="42" y="114"/>
                  </a:moveTo>
                  <a:lnTo>
                    <a:pt x="42" y="114"/>
                  </a:lnTo>
                  <a:cubicBezTo>
                    <a:pt x="45" y="67"/>
                    <a:pt x="74" y="37"/>
                    <a:pt x="114" y="37"/>
                  </a:cubicBezTo>
                  <a:cubicBezTo>
                    <a:pt x="153" y="37"/>
                    <a:pt x="183" y="70"/>
                    <a:pt x="183" y="111"/>
                  </a:cubicBezTo>
                  <a:cubicBezTo>
                    <a:pt x="183" y="112"/>
                    <a:pt x="183" y="113"/>
                    <a:pt x="183" y="114"/>
                  </a:cubicBezTo>
                  <a:lnTo>
                    <a:pt x="42"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170"/>
            <p:cNvSpPr>
              <a:spLocks/>
            </p:cNvSpPr>
            <p:nvPr/>
          </p:nvSpPr>
          <p:spPr bwMode="auto">
            <a:xfrm>
              <a:off x="2170" y="4220"/>
              <a:ext cx="19" cy="86"/>
            </a:xfrm>
            <a:custGeom>
              <a:avLst/>
              <a:gdLst>
                <a:gd name="T0" fmla="*/ 78 w 104"/>
                <a:gd name="T1" fmla="*/ 0 h 451"/>
                <a:gd name="T2" fmla="*/ 78 w 104"/>
                <a:gd name="T3" fmla="*/ 0 h 451"/>
                <a:gd name="T4" fmla="*/ 0 w 104"/>
                <a:gd name="T5" fmla="*/ 225 h 451"/>
                <a:gd name="T6" fmla="*/ 78 w 104"/>
                <a:gd name="T7" fmla="*/ 451 h 451"/>
                <a:gd name="T8" fmla="*/ 104 w 104"/>
                <a:gd name="T9" fmla="*/ 451 h 451"/>
                <a:gd name="T10" fmla="*/ 38 w 104"/>
                <a:gd name="T11" fmla="*/ 225 h 451"/>
                <a:gd name="T12" fmla="*/ 104 w 104"/>
                <a:gd name="T13" fmla="*/ 0 h 451"/>
                <a:gd name="T14" fmla="*/ 78 w 104"/>
                <a:gd name="T15" fmla="*/ 0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51">
                  <a:moveTo>
                    <a:pt x="78" y="0"/>
                  </a:moveTo>
                  <a:lnTo>
                    <a:pt x="78" y="0"/>
                  </a:lnTo>
                  <a:cubicBezTo>
                    <a:pt x="30" y="63"/>
                    <a:pt x="0" y="150"/>
                    <a:pt x="0" y="225"/>
                  </a:cubicBezTo>
                  <a:cubicBezTo>
                    <a:pt x="0" y="301"/>
                    <a:pt x="30" y="388"/>
                    <a:pt x="78" y="451"/>
                  </a:cubicBezTo>
                  <a:lnTo>
                    <a:pt x="104" y="451"/>
                  </a:lnTo>
                  <a:cubicBezTo>
                    <a:pt x="62" y="383"/>
                    <a:pt x="38" y="302"/>
                    <a:pt x="38" y="225"/>
                  </a:cubicBezTo>
                  <a:cubicBezTo>
                    <a:pt x="38" y="149"/>
                    <a:pt x="62" y="68"/>
                    <a:pt x="104" y="0"/>
                  </a:cubicBezTo>
                  <a:lnTo>
                    <a:pt x="7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71"/>
            <p:cNvSpPr>
              <a:spLocks/>
            </p:cNvSpPr>
            <p:nvPr/>
          </p:nvSpPr>
          <p:spPr bwMode="auto">
            <a:xfrm>
              <a:off x="2196" y="4237"/>
              <a:ext cx="39" cy="52"/>
            </a:xfrm>
            <a:custGeom>
              <a:avLst/>
              <a:gdLst>
                <a:gd name="T0" fmla="*/ 193 w 203"/>
                <a:gd name="T1" fmla="*/ 77 h 270"/>
                <a:gd name="T2" fmla="*/ 193 w 203"/>
                <a:gd name="T3" fmla="*/ 77 h 270"/>
                <a:gd name="T4" fmla="*/ 102 w 203"/>
                <a:gd name="T5" fmla="*/ 0 h 270"/>
                <a:gd name="T6" fmla="*/ 6 w 203"/>
                <a:gd name="T7" fmla="*/ 77 h 270"/>
                <a:gd name="T8" fmla="*/ 86 w 203"/>
                <a:gd name="T9" fmla="*/ 149 h 270"/>
                <a:gd name="T10" fmla="*/ 123 w 203"/>
                <a:gd name="T11" fmla="*/ 158 h 270"/>
                <a:gd name="T12" fmla="*/ 162 w 203"/>
                <a:gd name="T13" fmla="*/ 193 h 270"/>
                <a:gd name="T14" fmla="*/ 103 w 203"/>
                <a:gd name="T15" fmla="*/ 233 h 270"/>
                <a:gd name="T16" fmla="*/ 53 w 203"/>
                <a:gd name="T17" fmla="*/ 216 h 270"/>
                <a:gd name="T18" fmla="*/ 42 w 203"/>
                <a:gd name="T19" fmla="*/ 184 h 270"/>
                <a:gd name="T20" fmla="*/ 0 w 203"/>
                <a:gd name="T21" fmla="*/ 184 h 270"/>
                <a:gd name="T22" fmla="*/ 100 w 203"/>
                <a:gd name="T23" fmla="*/ 270 h 270"/>
                <a:gd name="T24" fmla="*/ 203 w 203"/>
                <a:gd name="T25" fmla="*/ 190 h 270"/>
                <a:gd name="T26" fmla="*/ 132 w 203"/>
                <a:gd name="T27" fmla="*/ 120 h 270"/>
                <a:gd name="T28" fmla="*/ 94 w 203"/>
                <a:gd name="T29" fmla="*/ 111 h 270"/>
                <a:gd name="T30" fmla="*/ 48 w 203"/>
                <a:gd name="T31" fmla="*/ 75 h 270"/>
                <a:gd name="T32" fmla="*/ 101 w 203"/>
                <a:gd name="T33" fmla="*/ 37 h 270"/>
                <a:gd name="T34" fmla="*/ 151 w 203"/>
                <a:gd name="T35" fmla="*/ 77 h 270"/>
                <a:gd name="T36" fmla="*/ 193 w 203"/>
                <a:gd name="T37" fmla="*/ 7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3" h="270">
                  <a:moveTo>
                    <a:pt x="193" y="77"/>
                  </a:moveTo>
                  <a:lnTo>
                    <a:pt x="193" y="77"/>
                  </a:lnTo>
                  <a:cubicBezTo>
                    <a:pt x="193" y="28"/>
                    <a:pt x="160" y="0"/>
                    <a:pt x="102" y="0"/>
                  </a:cubicBezTo>
                  <a:cubicBezTo>
                    <a:pt x="44" y="0"/>
                    <a:pt x="6" y="31"/>
                    <a:pt x="6" y="77"/>
                  </a:cubicBezTo>
                  <a:cubicBezTo>
                    <a:pt x="6" y="116"/>
                    <a:pt x="26" y="135"/>
                    <a:pt x="86" y="149"/>
                  </a:cubicBezTo>
                  <a:lnTo>
                    <a:pt x="123" y="158"/>
                  </a:lnTo>
                  <a:cubicBezTo>
                    <a:pt x="151" y="165"/>
                    <a:pt x="162" y="175"/>
                    <a:pt x="162" y="193"/>
                  </a:cubicBezTo>
                  <a:cubicBezTo>
                    <a:pt x="162" y="217"/>
                    <a:pt x="138" y="233"/>
                    <a:pt x="103" y="233"/>
                  </a:cubicBezTo>
                  <a:cubicBezTo>
                    <a:pt x="82" y="233"/>
                    <a:pt x="64" y="226"/>
                    <a:pt x="53" y="216"/>
                  </a:cubicBezTo>
                  <a:cubicBezTo>
                    <a:pt x="47" y="209"/>
                    <a:pt x="44" y="202"/>
                    <a:pt x="42" y="184"/>
                  </a:cubicBezTo>
                  <a:lnTo>
                    <a:pt x="0" y="184"/>
                  </a:lnTo>
                  <a:cubicBezTo>
                    <a:pt x="2" y="242"/>
                    <a:pt x="34" y="270"/>
                    <a:pt x="100" y="270"/>
                  </a:cubicBezTo>
                  <a:cubicBezTo>
                    <a:pt x="163" y="270"/>
                    <a:pt x="203" y="238"/>
                    <a:pt x="203" y="190"/>
                  </a:cubicBezTo>
                  <a:cubicBezTo>
                    <a:pt x="203" y="153"/>
                    <a:pt x="182" y="132"/>
                    <a:pt x="132" y="120"/>
                  </a:cubicBezTo>
                  <a:lnTo>
                    <a:pt x="94" y="111"/>
                  </a:lnTo>
                  <a:cubicBezTo>
                    <a:pt x="62" y="103"/>
                    <a:pt x="48" y="93"/>
                    <a:pt x="48" y="75"/>
                  </a:cubicBezTo>
                  <a:cubicBezTo>
                    <a:pt x="48" y="52"/>
                    <a:pt x="68" y="37"/>
                    <a:pt x="101" y="37"/>
                  </a:cubicBezTo>
                  <a:cubicBezTo>
                    <a:pt x="133" y="37"/>
                    <a:pt x="150" y="51"/>
                    <a:pt x="151" y="77"/>
                  </a:cubicBezTo>
                  <a:lnTo>
                    <a:pt x="193" y="7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172"/>
            <p:cNvSpPr>
              <a:spLocks/>
            </p:cNvSpPr>
            <p:nvPr/>
          </p:nvSpPr>
          <p:spPr bwMode="auto">
            <a:xfrm>
              <a:off x="2242" y="4220"/>
              <a:ext cx="20" cy="86"/>
            </a:xfrm>
            <a:custGeom>
              <a:avLst/>
              <a:gdLst>
                <a:gd name="T0" fmla="*/ 26 w 104"/>
                <a:gd name="T1" fmla="*/ 451 h 451"/>
                <a:gd name="T2" fmla="*/ 26 w 104"/>
                <a:gd name="T3" fmla="*/ 451 h 451"/>
                <a:gd name="T4" fmla="*/ 104 w 104"/>
                <a:gd name="T5" fmla="*/ 226 h 451"/>
                <a:gd name="T6" fmla="*/ 26 w 104"/>
                <a:gd name="T7" fmla="*/ 0 h 451"/>
                <a:gd name="T8" fmla="*/ 0 w 104"/>
                <a:gd name="T9" fmla="*/ 0 h 451"/>
                <a:gd name="T10" fmla="*/ 65 w 104"/>
                <a:gd name="T11" fmla="*/ 226 h 451"/>
                <a:gd name="T12" fmla="*/ 0 w 104"/>
                <a:gd name="T13" fmla="*/ 451 h 451"/>
                <a:gd name="T14" fmla="*/ 26 w 104"/>
                <a:gd name="T15" fmla="*/ 451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51">
                  <a:moveTo>
                    <a:pt x="26" y="451"/>
                  </a:moveTo>
                  <a:lnTo>
                    <a:pt x="26" y="451"/>
                  </a:lnTo>
                  <a:cubicBezTo>
                    <a:pt x="74" y="388"/>
                    <a:pt x="104" y="301"/>
                    <a:pt x="104" y="226"/>
                  </a:cubicBezTo>
                  <a:cubicBezTo>
                    <a:pt x="104" y="150"/>
                    <a:pt x="74" y="63"/>
                    <a:pt x="26" y="0"/>
                  </a:cubicBezTo>
                  <a:lnTo>
                    <a:pt x="0" y="0"/>
                  </a:lnTo>
                  <a:cubicBezTo>
                    <a:pt x="42" y="69"/>
                    <a:pt x="65" y="149"/>
                    <a:pt x="65" y="226"/>
                  </a:cubicBezTo>
                  <a:cubicBezTo>
                    <a:pt x="65" y="302"/>
                    <a:pt x="42" y="383"/>
                    <a:pt x="0" y="451"/>
                  </a:cubicBezTo>
                  <a:lnTo>
                    <a:pt x="26" y="4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73"/>
            <p:cNvSpPr>
              <a:spLocks/>
            </p:cNvSpPr>
            <p:nvPr/>
          </p:nvSpPr>
          <p:spPr bwMode="auto">
            <a:xfrm>
              <a:off x="1263" y="2920"/>
              <a:ext cx="57" cy="70"/>
            </a:xfrm>
            <a:custGeom>
              <a:avLst/>
              <a:gdLst>
                <a:gd name="T0" fmla="*/ 294 w 301"/>
                <a:gd name="T1" fmla="*/ 114 h 366"/>
                <a:gd name="T2" fmla="*/ 294 w 301"/>
                <a:gd name="T3" fmla="*/ 114 h 366"/>
                <a:gd name="T4" fmla="*/ 159 w 301"/>
                <a:gd name="T5" fmla="*/ 0 h 366"/>
                <a:gd name="T6" fmla="*/ 49 w 301"/>
                <a:gd name="T7" fmla="*/ 43 h 366"/>
                <a:gd name="T8" fmla="*/ 0 w 301"/>
                <a:gd name="T9" fmla="*/ 184 h 366"/>
                <a:gd name="T10" fmla="*/ 51 w 301"/>
                <a:gd name="T11" fmla="*/ 325 h 366"/>
                <a:gd name="T12" fmla="*/ 158 w 301"/>
                <a:gd name="T13" fmla="*/ 366 h 366"/>
                <a:gd name="T14" fmla="*/ 301 w 301"/>
                <a:gd name="T15" fmla="*/ 227 h 366"/>
                <a:gd name="T16" fmla="*/ 255 w 301"/>
                <a:gd name="T17" fmla="*/ 227 h 366"/>
                <a:gd name="T18" fmla="*/ 239 w 301"/>
                <a:gd name="T19" fmla="*/ 281 h 366"/>
                <a:gd name="T20" fmla="*/ 158 w 301"/>
                <a:gd name="T21" fmla="*/ 326 h 366"/>
                <a:gd name="T22" fmla="*/ 44 w 301"/>
                <a:gd name="T23" fmla="*/ 184 h 366"/>
                <a:gd name="T24" fmla="*/ 154 w 301"/>
                <a:gd name="T25" fmla="*/ 39 h 366"/>
                <a:gd name="T26" fmla="*/ 223 w 301"/>
                <a:gd name="T27" fmla="*/ 61 h 366"/>
                <a:gd name="T28" fmla="*/ 249 w 301"/>
                <a:gd name="T29" fmla="*/ 114 h 366"/>
                <a:gd name="T30" fmla="*/ 294 w 301"/>
                <a:gd name="T31" fmla="*/ 11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1" h="366">
                  <a:moveTo>
                    <a:pt x="294" y="114"/>
                  </a:moveTo>
                  <a:lnTo>
                    <a:pt x="294" y="114"/>
                  </a:lnTo>
                  <a:cubicBezTo>
                    <a:pt x="280" y="37"/>
                    <a:pt x="236" y="0"/>
                    <a:pt x="159" y="0"/>
                  </a:cubicBezTo>
                  <a:cubicBezTo>
                    <a:pt x="112" y="0"/>
                    <a:pt x="75" y="14"/>
                    <a:pt x="49" y="43"/>
                  </a:cubicBezTo>
                  <a:cubicBezTo>
                    <a:pt x="17" y="78"/>
                    <a:pt x="0" y="127"/>
                    <a:pt x="0" y="184"/>
                  </a:cubicBezTo>
                  <a:cubicBezTo>
                    <a:pt x="0" y="241"/>
                    <a:pt x="18" y="291"/>
                    <a:pt x="51" y="325"/>
                  </a:cubicBezTo>
                  <a:cubicBezTo>
                    <a:pt x="78" y="353"/>
                    <a:pt x="112" y="366"/>
                    <a:pt x="158" y="366"/>
                  </a:cubicBezTo>
                  <a:cubicBezTo>
                    <a:pt x="243" y="366"/>
                    <a:pt x="291" y="320"/>
                    <a:pt x="301" y="227"/>
                  </a:cubicBezTo>
                  <a:lnTo>
                    <a:pt x="255" y="227"/>
                  </a:lnTo>
                  <a:cubicBezTo>
                    <a:pt x="251" y="251"/>
                    <a:pt x="247" y="267"/>
                    <a:pt x="239" y="281"/>
                  </a:cubicBezTo>
                  <a:cubicBezTo>
                    <a:pt x="225" y="310"/>
                    <a:pt x="195" y="326"/>
                    <a:pt x="158" y="326"/>
                  </a:cubicBezTo>
                  <a:cubicBezTo>
                    <a:pt x="89" y="326"/>
                    <a:pt x="44" y="271"/>
                    <a:pt x="44" y="184"/>
                  </a:cubicBezTo>
                  <a:cubicBezTo>
                    <a:pt x="44" y="94"/>
                    <a:pt x="87" y="39"/>
                    <a:pt x="154" y="39"/>
                  </a:cubicBezTo>
                  <a:cubicBezTo>
                    <a:pt x="182" y="39"/>
                    <a:pt x="209" y="47"/>
                    <a:pt x="223" y="61"/>
                  </a:cubicBezTo>
                  <a:cubicBezTo>
                    <a:pt x="236" y="73"/>
                    <a:pt x="243" y="88"/>
                    <a:pt x="249" y="114"/>
                  </a:cubicBezTo>
                  <a:lnTo>
                    <a:pt x="294"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74"/>
            <p:cNvSpPr>
              <a:spLocks/>
            </p:cNvSpPr>
            <p:nvPr/>
          </p:nvSpPr>
          <p:spPr bwMode="auto">
            <a:xfrm>
              <a:off x="1330" y="2921"/>
              <a:ext cx="8" cy="67"/>
            </a:xfrm>
            <a:custGeom>
              <a:avLst/>
              <a:gdLst>
                <a:gd name="T0" fmla="*/ 40 w 40"/>
                <a:gd name="T1" fmla="*/ 0 h 350"/>
                <a:gd name="T2" fmla="*/ 40 w 40"/>
                <a:gd name="T3" fmla="*/ 0 h 350"/>
                <a:gd name="T4" fmla="*/ 0 w 40"/>
                <a:gd name="T5" fmla="*/ 0 h 350"/>
                <a:gd name="T6" fmla="*/ 0 w 40"/>
                <a:gd name="T7" fmla="*/ 350 h 350"/>
                <a:gd name="T8" fmla="*/ 40 w 40"/>
                <a:gd name="T9" fmla="*/ 350 h 350"/>
                <a:gd name="T10" fmla="*/ 40 w 40"/>
                <a:gd name="T11" fmla="*/ 0 h 350"/>
              </a:gdLst>
              <a:ahLst/>
              <a:cxnLst>
                <a:cxn ang="0">
                  <a:pos x="T0" y="T1"/>
                </a:cxn>
                <a:cxn ang="0">
                  <a:pos x="T2" y="T3"/>
                </a:cxn>
                <a:cxn ang="0">
                  <a:pos x="T4" y="T5"/>
                </a:cxn>
                <a:cxn ang="0">
                  <a:pos x="T6" y="T7"/>
                </a:cxn>
                <a:cxn ang="0">
                  <a:pos x="T8" y="T9"/>
                </a:cxn>
                <a:cxn ang="0">
                  <a:pos x="T10" y="T11"/>
                </a:cxn>
              </a:cxnLst>
              <a:rect l="0" t="0" r="r" b="b"/>
              <a:pathLst>
                <a:path w="40" h="350">
                  <a:moveTo>
                    <a:pt x="40" y="0"/>
                  </a:moveTo>
                  <a:lnTo>
                    <a:pt x="40" y="0"/>
                  </a:lnTo>
                  <a:lnTo>
                    <a:pt x="0" y="0"/>
                  </a:lnTo>
                  <a:lnTo>
                    <a:pt x="0" y="350"/>
                  </a:lnTo>
                  <a:lnTo>
                    <a:pt x="40" y="350"/>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75"/>
            <p:cNvSpPr>
              <a:spLocks noEditPoints="1"/>
            </p:cNvSpPr>
            <p:nvPr/>
          </p:nvSpPr>
          <p:spPr bwMode="auto">
            <a:xfrm>
              <a:off x="1350" y="2921"/>
              <a:ext cx="8" cy="67"/>
            </a:xfrm>
            <a:custGeom>
              <a:avLst/>
              <a:gdLst>
                <a:gd name="T0" fmla="*/ 40 w 40"/>
                <a:gd name="T1" fmla="*/ 99 h 350"/>
                <a:gd name="T2" fmla="*/ 40 w 40"/>
                <a:gd name="T3" fmla="*/ 99 h 350"/>
                <a:gd name="T4" fmla="*/ 0 w 40"/>
                <a:gd name="T5" fmla="*/ 99 h 350"/>
                <a:gd name="T6" fmla="*/ 0 w 40"/>
                <a:gd name="T7" fmla="*/ 350 h 350"/>
                <a:gd name="T8" fmla="*/ 40 w 40"/>
                <a:gd name="T9" fmla="*/ 350 h 350"/>
                <a:gd name="T10" fmla="*/ 40 w 40"/>
                <a:gd name="T11" fmla="*/ 99 h 350"/>
                <a:gd name="T12" fmla="*/ 40 w 40"/>
                <a:gd name="T13" fmla="*/ 0 h 350"/>
                <a:gd name="T14" fmla="*/ 40 w 40"/>
                <a:gd name="T15" fmla="*/ 0 h 350"/>
                <a:gd name="T16" fmla="*/ 0 w 40"/>
                <a:gd name="T17" fmla="*/ 0 h 350"/>
                <a:gd name="T18" fmla="*/ 0 w 40"/>
                <a:gd name="T19" fmla="*/ 51 h 350"/>
                <a:gd name="T20" fmla="*/ 40 w 40"/>
                <a:gd name="T21" fmla="*/ 51 h 350"/>
                <a:gd name="T22" fmla="*/ 40 w 40"/>
                <a:gd name="T23"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50">
                  <a:moveTo>
                    <a:pt x="40" y="99"/>
                  </a:moveTo>
                  <a:lnTo>
                    <a:pt x="40" y="99"/>
                  </a:lnTo>
                  <a:lnTo>
                    <a:pt x="0" y="99"/>
                  </a:lnTo>
                  <a:lnTo>
                    <a:pt x="0" y="350"/>
                  </a:lnTo>
                  <a:lnTo>
                    <a:pt x="40" y="350"/>
                  </a:lnTo>
                  <a:lnTo>
                    <a:pt x="40" y="99"/>
                  </a:lnTo>
                  <a:close/>
                  <a:moveTo>
                    <a:pt x="40" y="0"/>
                  </a:moveTo>
                  <a:lnTo>
                    <a:pt x="40" y="0"/>
                  </a:lnTo>
                  <a:lnTo>
                    <a:pt x="0" y="0"/>
                  </a:lnTo>
                  <a:lnTo>
                    <a:pt x="0" y="51"/>
                  </a:lnTo>
                  <a:lnTo>
                    <a:pt x="40" y="51"/>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76"/>
            <p:cNvSpPr>
              <a:spLocks noEditPoints="1"/>
            </p:cNvSpPr>
            <p:nvPr/>
          </p:nvSpPr>
          <p:spPr bwMode="auto">
            <a:xfrm>
              <a:off x="1368" y="2938"/>
              <a:ext cx="43" cy="52"/>
            </a:xfrm>
            <a:custGeom>
              <a:avLst/>
              <a:gdLst>
                <a:gd name="T0" fmla="*/ 226 w 226"/>
                <a:gd name="T1" fmla="*/ 146 h 270"/>
                <a:gd name="T2" fmla="*/ 226 w 226"/>
                <a:gd name="T3" fmla="*/ 146 h 270"/>
                <a:gd name="T4" fmla="*/ 216 w 226"/>
                <a:gd name="T5" fmla="*/ 66 h 270"/>
                <a:gd name="T6" fmla="*/ 115 w 226"/>
                <a:gd name="T7" fmla="*/ 0 h 270"/>
                <a:gd name="T8" fmla="*/ 0 w 226"/>
                <a:gd name="T9" fmla="*/ 136 h 270"/>
                <a:gd name="T10" fmla="*/ 114 w 226"/>
                <a:gd name="T11" fmla="*/ 270 h 270"/>
                <a:gd name="T12" fmla="*/ 221 w 226"/>
                <a:gd name="T13" fmla="*/ 182 h 270"/>
                <a:gd name="T14" fmla="*/ 181 w 226"/>
                <a:gd name="T15" fmla="*/ 182 h 270"/>
                <a:gd name="T16" fmla="*/ 115 w 226"/>
                <a:gd name="T17" fmla="*/ 233 h 270"/>
                <a:gd name="T18" fmla="*/ 55 w 226"/>
                <a:gd name="T19" fmla="*/ 200 h 270"/>
                <a:gd name="T20" fmla="*/ 41 w 226"/>
                <a:gd name="T21" fmla="*/ 146 h 270"/>
                <a:gd name="T22" fmla="*/ 226 w 226"/>
                <a:gd name="T23" fmla="*/ 146 h 270"/>
                <a:gd name="T24" fmla="*/ 42 w 226"/>
                <a:gd name="T25" fmla="*/ 114 h 270"/>
                <a:gd name="T26" fmla="*/ 42 w 226"/>
                <a:gd name="T27" fmla="*/ 114 h 270"/>
                <a:gd name="T28" fmla="*/ 114 w 226"/>
                <a:gd name="T29" fmla="*/ 37 h 270"/>
                <a:gd name="T30" fmla="*/ 184 w 226"/>
                <a:gd name="T31" fmla="*/ 111 h 270"/>
                <a:gd name="T32" fmla="*/ 183 w 226"/>
                <a:gd name="T33" fmla="*/ 114 h 270"/>
                <a:gd name="T34" fmla="*/ 42 w 226"/>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70">
                  <a:moveTo>
                    <a:pt x="226" y="146"/>
                  </a:moveTo>
                  <a:lnTo>
                    <a:pt x="226" y="146"/>
                  </a:lnTo>
                  <a:cubicBezTo>
                    <a:pt x="226" y="108"/>
                    <a:pt x="223" y="85"/>
                    <a:pt x="216" y="66"/>
                  </a:cubicBezTo>
                  <a:cubicBezTo>
                    <a:pt x="200" y="25"/>
                    <a:pt x="162" y="0"/>
                    <a:pt x="115" y="0"/>
                  </a:cubicBezTo>
                  <a:cubicBezTo>
                    <a:pt x="45" y="0"/>
                    <a:pt x="0" y="54"/>
                    <a:pt x="0" y="136"/>
                  </a:cubicBezTo>
                  <a:cubicBezTo>
                    <a:pt x="0" y="219"/>
                    <a:pt x="43" y="270"/>
                    <a:pt x="114" y="270"/>
                  </a:cubicBezTo>
                  <a:cubicBezTo>
                    <a:pt x="171" y="270"/>
                    <a:pt x="211" y="237"/>
                    <a:pt x="221" y="182"/>
                  </a:cubicBezTo>
                  <a:lnTo>
                    <a:pt x="181" y="182"/>
                  </a:lnTo>
                  <a:cubicBezTo>
                    <a:pt x="170" y="215"/>
                    <a:pt x="147" y="233"/>
                    <a:pt x="115" y="233"/>
                  </a:cubicBezTo>
                  <a:cubicBezTo>
                    <a:pt x="90" y="233"/>
                    <a:pt x="68" y="221"/>
                    <a:pt x="55" y="200"/>
                  </a:cubicBezTo>
                  <a:cubicBezTo>
                    <a:pt x="45" y="186"/>
                    <a:pt x="42" y="171"/>
                    <a:pt x="41" y="146"/>
                  </a:cubicBezTo>
                  <a:lnTo>
                    <a:pt x="226" y="146"/>
                  </a:lnTo>
                  <a:close/>
                  <a:moveTo>
                    <a:pt x="42" y="114"/>
                  </a:moveTo>
                  <a:lnTo>
                    <a:pt x="42" y="114"/>
                  </a:lnTo>
                  <a:cubicBezTo>
                    <a:pt x="46" y="67"/>
                    <a:pt x="74" y="37"/>
                    <a:pt x="114" y="37"/>
                  </a:cubicBezTo>
                  <a:cubicBezTo>
                    <a:pt x="154" y="37"/>
                    <a:pt x="184" y="70"/>
                    <a:pt x="184" y="111"/>
                  </a:cubicBezTo>
                  <a:cubicBezTo>
                    <a:pt x="184" y="112"/>
                    <a:pt x="184" y="113"/>
                    <a:pt x="183" y="114"/>
                  </a:cubicBezTo>
                  <a:lnTo>
                    <a:pt x="42"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77"/>
            <p:cNvSpPr>
              <a:spLocks/>
            </p:cNvSpPr>
            <p:nvPr/>
          </p:nvSpPr>
          <p:spPr bwMode="auto">
            <a:xfrm>
              <a:off x="1422" y="2938"/>
              <a:ext cx="38" cy="50"/>
            </a:xfrm>
            <a:custGeom>
              <a:avLst/>
              <a:gdLst>
                <a:gd name="T0" fmla="*/ 0 w 200"/>
                <a:gd name="T1" fmla="*/ 8 h 259"/>
                <a:gd name="T2" fmla="*/ 0 w 200"/>
                <a:gd name="T3" fmla="*/ 8 h 259"/>
                <a:gd name="T4" fmla="*/ 0 w 200"/>
                <a:gd name="T5" fmla="*/ 259 h 259"/>
                <a:gd name="T6" fmla="*/ 40 w 200"/>
                <a:gd name="T7" fmla="*/ 259 h 259"/>
                <a:gd name="T8" fmla="*/ 40 w 200"/>
                <a:gd name="T9" fmla="*/ 120 h 259"/>
                <a:gd name="T10" fmla="*/ 108 w 200"/>
                <a:gd name="T11" fmla="*/ 35 h 259"/>
                <a:gd name="T12" fmla="*/ 160 w 200"/>
                <a:gd name="T13" fmla="*/ 85 h 259"/>
                <a:gd name="T14" fmla="*/ 160 w 200"/>
                <a:gd name="T15" fmla="*/ 259 h 259"/>
                <a:gd name="T16" fmla="*/ 200 w 200"/>
                <a:gd name="T17" fmla="*/ 259 h 259"/>
                <a:gd name="T18" fmla="*/ 200 w 200"/>
                <a:gd name="T19" fmla="*/ 69 h 259"/>
                <a:gd name="T20" fmla="*/ 120 w 200"/>
                <a:gd name="T21" fmla="*/ 0 h 259"/>
                <a:gd name="T22" fmla="*/ 37 w 200"/>
                <a:gd name="T23" fmla="*/ 50 h 259"/>
                <a:gd name="T24" fmla="*/ 37 w 200"/>
                <a:gd name="T25" fmla="*/ 8 h 259"/>
                <a:gd name="T26" fmla="*/ 0 w 200"/>
                <a:gd name="T27"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59">
                  <a:moveTo>
                    <a:pt x="0" y="8"/>
                  </a:moveTo>
                  <a:lnTo>
                    <a:pt x="0" y="8"/>
                  </a:lnTo>
                  <a:lnTo>
                    <a:pt x="0" y="259"/>
                  </a:lnTo>
                  <a:lnTo>
                    <a:pt x="40" y="259"/>
                  </a:lnTo>
                  <a:lnTo>
                    <a:pt x="40" y="120"/>
                  </a:lnTo>
                  <a:cubicBezTo>
                    <a:pt x="40" y="69"/>
                    <a:pt x="67" y="35"/>
                    <a:pt x="108" y="35"/>
                  </a:cubicBezTo>
                  <a:cubicBezTo>
                    <a:pt x="140" y="35"/>
                    <a:pt x="160" y="54"/>
                    <a:pt x="160" y="85"/>
                  </a:cubicBezTo>
                  <a:lnTo>
                    <a:pt x="160" y="259"/>
                  </a:lnTo>
                  <a:lnTo>
                    <a:pt x="200" y="259"/>
                  </a:lnTo>
                  <a:lnTo>
                    <a:pt x="200" y="69"/>
                  </a:lnTo>
                  <a:cubicBezTo>
                    <a:pt x="200" y="27"/>
                    <a:pt x="169" y="0"/>
                    <a:pt x="120" y="0"/>
                  </a:cubicBezTo>
                  <a:cubicBezTo>
                    <a:pt x="83" y="0"/>
                    <a:pt x="59" y="15"/>
                    <a:pt x="37" y="50"/>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178"/>
            <p:cNvSpPr>
              <a:spLocks/>
            </p:cNvSpPr>
            <p:nvPr/>
          </p:nvSpPr>
          <p:spPr bwMode="auto">
            <a:xfrm>
              <a:off x="1467" y="2927"/>
              <a:ext cx="22" cy="63"/>
            </a:xfrm>
            <a:custGeom>
              <a:avLst/>
              <a:gdLst>
                <a:gd name="T0" fmla="*/ 115 w 115"/>
                <a:gd name="T1" fmla="*/ 69 h 331"/>
                <a:gd name="T2" fmla="*/ 115 w 115"/>
                <a:gd name="T3" fmla="*/ 69 h 331"/>
                <a:gd name="T4" fmla="*/ 74 w 115"/>
                <a:gd name="T5" fmla="*/ 69 h 331"/>
                <a:gd name="T6" fmla="*/ 74 w 115"/>
                <a:gd name="T7" fmla="*/ 0 h 331"/>
                <a:gd name="T8" fmla="*/ 34 w 115"/>
                <a:gd name="T9" fmla="*/ 0 h 331"/>
                <a:gd name="T10" fmla="*/ 34 w 115"/>
                <a:gd name="T11" fmla="*/ 69 h 331"/>
                <a:gd name="T12" fmla="*/ 0 w 115"/>
                <a:gd name="T13" fmla="*/ 69 h 331"/>
                <a:gd name="T14" fmla="*/ 0 w 115"/>
                <a:gd name="T15" fmla="*/ 101 h 331"/>
                <a:gd name="T16" fmla="*/ 34 w 115"/>
                <a:gd name="T17" fmla="*/ 101 h 331"/>
                <a:gd name="T18" fmla="*/ 34 w 115"/>
                <a:gd name="T19" fmla="*/ 291 h 331"/>
                <a:gd name="T20" fmla="*/ 82 w 115"/>
                <a:gd name="T21" fmla="*/ 331 h 331"/>
                <a:gd name="T22" fmla="*/ 115 w 115"/>
                <a:gd name="T23" fmla="*/ 327 h 331"/>
                <a:gd name="T24" fmla="*/ 115 w 115"/>
                <a:gd name="T25" fmla="*/ 294 h 331"/>
                <a:gd name="T26" fmla="*/ 96 w 115"/>
                <a:gd name="T27" fmla="*/ 296 h 331"/>
                <a:gd name="T28" fmla="*/ 74 w 115"/>
                <a:gd name="T29" fmla="*/ 273 h 331"/>
                <a:gd name="T30" fmla="*/ 74 w 115"/>
                <a:gd name="T31" fmla="*/ 101 h 331"/>
                <a:gd name="T32" fmla="*/ 115 w 115"/>
                <a:gd name="T33" fmla="*/ 101 h 331"/>
                <a:gd name="T34" fmla="*/ 115 w 115"/>
                <a:gd name="T35" fmla="*/ 6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331">
                  <a:moveTo>
                    <a:pt x="115" y="69"/>
                  </a:moveTo>
                  <a:lnTo>
                    <a:pt x="115" y="69"/>
                  </a:lnTo>
                  <a:lnTo>
                    <a:pt x="74" y="69"/>
                  </a:lnTo>
                  <a:lnTo>
                    <a:pt x="74" y="0"/>
                  </a:lnTo>
                  <a:lnTo>
                    <a:pt x="34" y="0"/>
                  </a:lnTo>
                  <a:lnTo>
                    <a:pt x="34" y="69"/>
                  </a:lnTo>
                  <a:lnTo>
                    <a:pt x="0" y="69"/>
                  </a:lnTo>
                  <a:lnTo>
                    <a:pt x="0" y="101"/>
                  </a:lnTo>
                  <a:lnTo>
                    <a:pt x="34" y="101"/>
                  </a:lnTo>
                  <a:lnTo>
                    <a:pt x="34" y="291"/>
                  </a:lnTo>
                  <a:cubicBezTo>
                    <a:pt x="34" y="316"/>
                    <a:pt x="51" y="331"/>
                    <a:pt x="82" y="331"/>
                  </a:cubicBezTo>
                  <a:cubicBezTo>
                    <a:pt x="92" y="331"/>
                    <a:pt x="102" y="330"/>
                    <a:pt x="115" y="327"/>
                  </a:cubicBezTo>
                  <a:lnTo>
                    <a:pt x="115" y="294"/>
                  </a:lnTo>
                  <a:cubicBezTo>
                    <a:pt x="110" y="295"/>
                    <a:pt x="104" y="296"/>
                    <a:pt x="96" y="296"/>
                  </a:cubicBezTo>
                  <a:cubicBezTo>
                    <a:pt x="79" y="296"/>
                    <a:pt x="74" y="291"/>
                    <a:pt x="74" y="273"/>
                  </a:cubicBezTo>
                  <a:lnTo>
                    <a:pt x="74" y="101"/>
                  </a:lnTo>
                  <a:lnTo>
                    <a:pt x="115" y="101"/>
                  </a:lnTo>
                  <a:lnTo>
                    <a:pt x="115" y="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79"/>
            <p:cNvSpPr>
              <a:spLocks/>
            </p:cNvSpPr>
            <p:nvPr/>
          </p:nvSpPr>
          <p:spPr bwMode="auto">
            <a:xfrm>
              <a:off x="1496" y="2959"/>
              <a:ext cx="21" cy="7"/>
            </a:xfrm>
            <a:custGeom>
              <a:avLst/>
              <a:gdLst>
                <a:gd name="T0" fmla="*/ 114 w 114"/>
                <a:gd name="T1" fmla="*/ 0 h 35"/>
                <a:gd name="T2" fmla="*/ 114 w 114"/>
                <a:gd name="T3" fmla="*/ 0 h 35"/>
                <a:gd name="T4" fmla="*/ 0 w 114"/>
                <a:gd name="T5" fmla="*/ 0 h 35"/>
                <a:gd name="T6" fmla="*/ 0 w 114"/>
                <a:gd name="T7" fmla="*/ 35 h 35"/>
                <a:gd name="T8" fmla="*/ 114 w 114"/>
                <a:gd name="T9" fmla="*/ 35 h 35"/>
                <a:gd name="T10" fmla="*/ 114 w 114"/>
                <a:gd name="T11" fmla="*/ 0 h 35"/>
              </a:gdLst>
              <a:ahLst/>
              <a:cxnLst>
                <a:cxn ang="0">
                  <a:pos x="T0" y="T1"/>
                </a:cxn>
                <a:cxn ang="0">
                  <a:pos x="T2" y="T3"/>
                </a:cxn>
                <a:cxn ang="0">
                  <a:pos x="T4" y="T5"/>
                </a:cxn>
                <a:cxn ang="0">
                  <a:pos x="T6" y="T7"/>
                </a:cxn>
                <a:cxn ang="0">
                  <a:pos x="T8" y="T9"/>
                </a:cxn>
                <a:cxn ang="0">
                  <a:pos x="T10" y="T11"/>
                </a:cxn>
              </a:cxnLst>
              <a:rect l="0" t="0" r="r" b="b"/>
              <a:pathLst>
                <a:path w="114" h="35">
                  <a:moveTo>
                    <a:pt x="114" y="0"/>
                  </a:moveTo>
                  <a:lnTo>
                    <a:pt x="114" y="0"/>
                  </a:lnTo>
                  <a:lnTo>
                    <a:pt x="0" y="0"/>
                  </a:lnTo>
                  <a:lnTo>
                    <a:pt x="0" y="35"/>
                  </a:lnTo>
                  <a:lnTo>
                    <a:pt x="114" y="35"/>
                  </a:lnTo>
                  <a:lnTo>
                    <a:pt x="11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180"/>
            <p:cNvSpPr>
              <a:spLocks/>
            </p:cNvSpPr>
            <p:nvPr/>
          </p:nvSpPr>
          <p:spPr bwMode="auto">
            <a:xfrm>
              <a:off x="1531" y="2923"/>
              <a:ext cx="22" cy="65"/>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81"/>
            <p:cNvSpPr>
              <a:spLocks noEditPoints="1"/>
            </p:cNvSpPr>
            <p:nvPr/>
          </p:nvSpPr>
          <p:spPr bwMode="auto">
            <a:xfrm>
              <a:off x="1080" y="2957"/>
              <a:ext cx="2010" cy="1007"/>
            </a:xfrm>
            <a:custGeom>
              <a:avLst/>
              <a:gdLst>
                <a:gd name="T0" fmla="*/ 2880 w 10574"/>
                <a:gd name="T1" fmla="*/ 0 h 5294"/>
                <a:gd name="T2" fmla="*/ 0 w 10574"/>
                <a:gd name="T3" fmla="*/ 5288 h 5294"/>
                <a:gd name="T4" fmla="*/ 179 w 10574"/>
                <a:gd name="T5" fmla="*/ 5281 h 5294"/>
                <a:gd name="T6" fmla="*/ 538 w 10574"/>
                <a:gd name="T7" fmla="*/ 5273 h 5294"/>
                <a:gd name="T8" fmla="*/ 896 w 10574"/>
                <a:gd name="T9" fmla="*/ 5258 h 5294"/>
                <a:gd name="T10" fmla="*/ 1255 w 10574"/>
                <a:gd name="T11" fmla="*/ 5268 h 5294"/>
                <a:gd name="T12" fmla="*/ 1614 w 10574"/>
                <a:gd name="T13" fmla="*/ 5285 h 5294"/>
                <a:gd name="T14" fmla="*/ 1971 w 10574"/>
                <a:gd name="T15" fmla="*/ 5257 h 5294"/>
                <a:gd name="T16" fmla="*/ 2330 w 10574"/>
                <a:gd name="T17" fmla="*/ 5273 h 5294"/>
                <a:gd name="T18" fmla="*/ 2688 w 10574"/>
                <a:gd name="T19" fmla="*/ 5278 h 5294"/>
                <a:gd name="T20" fmla="*/ 3047 w 10574"/>
                <a:gd name="T21" fmla="*/ 5261 h 5294"/>
                <a:gd name="T22" fmla="*/ 3406 w 10574"/>
                <a:gd name="T23" fmla="*/ 5270 h 5294"/>
                <a:gd name="T24" fmla="*/ 3763 w 10574"/>
                <a:gd name="T25" fmla="*/ 5273 h 5294"/>
                <a:gd name="T26" fmla="*/ 4122 w 10574"/>
                <a:gd name="T27" fmla="*/ 5266 h 5294"/>
                <a:gd name="T28" fmla="*/ 4480 w 10574"/>
                <a:gd name="T29" fmla="*/ 5264 h 5294"/>
                <a:gd name="T30" fmla="*/ 4839 w 10574"/>
                <a:gd name="T31" fmla="*/ 5294 h 5294"/>
                <a:gd name="T32" fmla="*/ 5198 w 10574"/>
                <a:gd name="T33" fmla="*/ 5272 h 5294"/>
                <a:gd name="T34" fmla="*/ 5555 w 10574"/>
                <a:gd name="T35" fmla="*/ 5268 h 5294"/>
                <a:gd name="T36" fmla="*/ 5914 w 10574"/>
                <a:gd name="T37" fmla="*/ 5257 h 5294"/>
                <a:gd name="T38" fmla="*/ 6272 w 10574"/>
                <a:gd name="T39" fmla="*/ 5208 h 5294"/>
                <a:gd name="T40" fmla="*/ 6631 w 10574"/>
                <a:gd name="T41" fmla="*/ 5221 h 5294"/>
                <a:gd name="T42" fmla="*/ 6990 w 10574"/>
                <a:gd name="T43" fmla="*/ 5138 h 5294"/>
                <a:gd name="T44" fmla="*/ 7347 w 10574"/>
                <a:gd name="T45" fmla="*/ 5138 h 5294"/>
                <a:gd name="T46" fmla="*/ 7706 w 10574"/>
                <a:gd name="T47" fmla="*/ 5158 h 5294"/>
                <a:gd name="T48" fmla="*/ 8064 w 10574"/>
                <a:gd name="T49" fmla="*/ 5220 h 5294"/>
                <a:gd name="T50" fmla="*/ 8423 w 10574"/>
                <a:gd name="T51" fmla="*/ 5278 h 5294"/>
                <a:gd name="T52" fmla="*/ 8782 w 10574"/>
                <a:gd name="T53" fmla="*/ 5274 h 5294"/>
                <a:gd name="T54" fmla="*/ 9139 w 10574"/>
                <a:gd name="T55" fmla="*/ 5182 h 5294"/>
                <a:gd name="T56" fmla="*/ 9498 w 10574"/>
                <a:gd name="T57" fmla="*/ 5164 h 5294"/>
                <a:gd name="T58" fmla="*/ 9856 w 10574"/>
                <a:gd name="T59" fmla="*/ 5096 h 5294"/>
                <a:gd name="T60" fmla="*/ 10215 w 10574"/>
                <a:gd name="T61" fmla="*/ 5269 h 5294"/>
                <a:gd name="T62" fmla="*/ 10574 w 10574"/>
                <a:gd name="T63" fmla="*/ 5092 h 5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574" h="5294">
                  <a:moveTo>
                    <a:pt x="2880" y="0"/>
                  </a:moveTo>
                  <a:lnTo>
                    <a:pt x="2880" y="0"/>
                  </a:lnTo>
                  <a:lnTo>
                    <a:pt x="4116" y="0"/>
                  </a:lnTo>
                  <a:moveTo>
                    <a:pt x="0" y="5288"/>
                  </a:moveTo>
                  <a:lnTo>
                    <a:pt x="0" y="5288"/>
                  </a:lnTo>
                  <a:lnTo>
                    <a:pt x="179" y="5281"/>
                  </a:lnTo>
                  <a:lnTo>
                    <a:pt x="359" y="5276"/>
                  </a:lnTo>
                  <a:lnTo>
                    <a:pt x="538" y="5273"/>
                  </a:lnTo>
                  <a:lnTo>
                    <a:pt x="718" y="5273"/>
                  </a:lnTo>
                  <a:lnTo>
                    <a:pt x="896" y="5258"/>
                  </a:lnTo>
                  <a:lnTo>
                    <a:pt x="1075" y="5260"/>
                  </a:lnTo>
                  <a:lnTo>
                    <a:pt x="1255" y="5268"/>
                  </a:lnTo>
                  <a:lnTo>
                    <a:pt x="1434" y="5264"/>
                  </a:lnTo>
                  <a:lnTo>
                    <a:pt x="1614" y="5285"/>
                  </a:lnTo>
                  <a:lnTo>
                    <a:pt x="1792" y="5273"/>
                  </a:lnTo>
                  <a:lnTo>
                    <a:pt x="1971" y="5257"/>
                  </a:lnTo>
                  <a:lnTo>
                    <a:pt x="2151" y="5233"/>
                  </a:lnTo>
                  <a:lnTo>
                    <a:pt x="2330" y="5273"/>
                  </a:lnTo>
                  <a:lnTo>
                    <a:pt x="2510" y="5266"/>
                  </a:lnTo>
                  <a:lnTo>
                    <a:pt x="2688" y="5278"/>
                  </a:lnTo>
                  <a:lnTo>
                    <a:pt x="2867" y="5254"/>
                  </a:lnTo>
                  <a:lnTo>
                    <a:pt x="3047" y="5261"/>
                  </a:lnTo>
                  <a:lnTo>
                    <a:pt x="3226" y="5262"/>
                  </a:lnTo>
                  <a:lnTo>
                    <a:pt x="3406" y="5270"/>
                  </a:lnTo>
                  <a:lnTo>
                    <a:pt x="3584" y="5274"/>
                  </a:lnTo>
                  <a:lnTo>
                    <a:pt x="3763" y="5273"/>
                  </a:lnTo>
                  <a:lnTo>
                    <a:pt x="3943" y="5265"/>
                  </a:lnTo>
                  <a:lnTo>
                    <a:pt x="4122" y="5266"/>
                  </a:lnTo>
                  <a:lnTo>
                    <a:pt x="4302" y="5278"/>
                  </a:lnTo>
                  <a:lnTo>
                    <a:pt x="4480" y="5264"/>
                  </a:lnTo>
                  <a:lnTo>
                    <a:pt x="4659" y="5277"/>
                  </a:lnTo>
                  <a:lnTo>
                    <a:pt x="4839" y="5294"/>
                  </a:lnTo>
                  <a:lnTo>
                    <a:pt x="5018" y="5278"/>
                  </a:lnTo>
                  <a:lnTo>
                    <a:pt x="5198" y="5272"/>
                  </a:lnTo>
                  <a:lnTo>
                    <a:pt x="5376" y="5274"/>
                  </a:lnTo>
                  <a:lnTo>
                    <a:pt x="5555" y="5268"/>
                  </a:lnTo>
                  <a:lnTo>
                    <a:pt x="5735" y="5182"/>
                  </a:lnTo>
                  <a:lnTo>
                    <a:pt x="5914" y="5257"/>
                  </a:lnTo>
                  <a:lnTo>
                    <a:pt x="6094" y="5269"/>
                  </a:lnTo>
                  <a:lnTo>
                    <a:pt x="6272" y="5208"/>
                  </a:lnTo>
                  <a:lnTo>
                    <a:pt x="6451" y="5172"/>
                  </a:lnTo>
                  <a:lnTo>
                    <a:pt x="6631" y="5221"/>
                  </a:lnTo>
                  <a:lnTo>
                    <a:pt x="6810" y="5293"/>
                  </a:lnTo>
                  <a:lnTo>
                    <a:pt x="6990" y="5138"/>
                  </a:lnTo>
                  <a:lnTo>
                    <a:pt x="7168" y="4998"/>
                  </a:lnTo>
                  <a:lnTo>
                    <a:pt x="7347" y="5138"/>
                  </a:lnTo>
                  <a:lnTo>
                    <a:pt x="7527" y="5164"/>
                  </a:lnTo>
                  <a:lnTo>
                    <a:pt x="7706" y="5158"/>
                  </a:lnTo>
                  <a:lnTo>
                    <a:pt x="7886" y="5269"/>
                  </a:lnTo>
                  <a:lnTo>
                    <a:pt x="8064" y="5220"/>
                  </a:lnTo>
                  <a:lnTo>
                    <a:pt x="8243" y="5092"/>
                  </a:lnTo>
                  <a:lnTo>
                    <a:pt x="8423" y="5278"/>
                  </a:lnTo>
                  <a:lnTo>
                    <a:pt x="8602" y="5272"/>
                  </a:lnTo>
                  <a:lnTo>
                    <a:pt x="8782" y="5274"/>
                  </a:lnTo>
                  <a:lnTo>
                    <a:pt x="8960" y="5268"/>
                  </a:lnTo>
                  <a:lnTo>
                    <a:pt x="9139" y="5182"/>
                  </a:lnTo>
                  <a:lnTo>
                    <a:pt x="9319" y="5138"/>
                  </a:lnTo>
                  <a:lnTo>
                    <a:pt x="9498" y="5164"/>
                  </a:lnTo>
                  <a:lnTo>
                    <a:pt x="9678" y="5136"/>
                  </a:lnTo>
                  <a:lnTo>
                    <a:pt x="9856" y="5096"/>
                  </a:lnTo>
                  <a:lnTo>
                    <a:pt x="10035" y="5158"/>
                  </a:lnTo>
                  <a:lnTo>
                    <a:pt x="10215" y="5269"/>
                  </a:lnTo>
                  <a:lnTo>
                    <a:pt x="10394" y="5220"/>
                  </a:lnTo>
                  <a:lnTo>
                    <a:pt x="10574" y="5092"/>
                  </a:lnTo>
                </a:path>
              </a:pathLst>
            </a:custGeom>
            <a:noFill/>
            <a:ln w="20638" cap="flat">
              <a:solidFill>
                <a:srgbClr val="0000C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182"/>
            <p:cNvSpPr>
              <a:spLocks/>
            </p:cNvSpPr>
            <p:nvPr/>
          </p:nvSpPr>
          <p:spPr bwMode="auto">
            <a:xfrm>
              <a:off x="1263" y="3011"/>
              <a:ext cx="57" cy="70"/>
            </a:xfrm>
            <a:custGeom>
              <a:avLst/>
              <a:gdLst>
                <a:gd name="T0" fmla="*/ 294 w 301"/>
                <a:gd name="T1" fmla="*/ 114 h 366"/>
                <a:gd name="T2" fmla="*/ 294 w 301"/>
                <a:gd name="T3" fmla="*/ 114 h 366"/>
                <a:gd name="T4" fmla="*/ 159 w 301"/>
                <a:gd name="T5" fmla="*/ 0 h 366"/>
                <a:gd name="T6" fmla="*/ 49 w 301"/>
                <a:gd name="T7" fmla="*/ 43 h 366"/>
                <a:gd name="T8" fmla="*/ 0 w 301"/>
                <a:gd name="T9" fmla="*/ 184 h 366"/>
                <a:gd name="T10" fmla="*/ 51 w 301"/>
                <a:gd name="T11" fmla="*/ 325 h 366"/>
                <a:gd name="T12" fmla="*/ 158 w 301"/>
                <a:gd name="T13" fmla="*/ 366 h 366"/>
                <a:gd name="T14" fmla="*/ 301 w 301"/>
                <a:gd name="T15" fmla="*/ 227 h 366"/>
                <a:gd name="T16" fmla="*/ 255 w 301"/>
                <a:gd name="T17" fmla="*/ 227 h 366"/>
                <a:gd name="T18" fmla="*/ 239 w 301"/>
                <a:gd name="T19" fmla="*/ 281 h 366"/>
                <a:gd name="T20" fmla="*/ 158 w 301"/>
                <a:gd name="T21" fmla="*/ 326 h 366"/>
                <a:gd name="T22" fmla="*/ 44 w 301"/>
                <a:gd name="T23" fmla="*/ 184 h 366"/>
                <a:gd name="T24" fmla="*/ 154 w 301"/>
                <a:gd name="T25" fmla="*/ 39 h 366"/>
                <a:gd name="T26" fmla="*/ 223 w 301"/>
                <a:gd name="T27" fmla="*/ 61 h 366"/>
                <a:gd name="T28" fmla="*/ 249 w 301"/>
                <a:gd name="T29" fmla="*/ 114 h 366"/>
                <a:gd name="T30" fmla="*/ 294 w 301"/>
                <a:gd name="T31" fmla="*/ 11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1" h="366">
                  <a:moveTo>
                    <a:pt x="294" y="114"/>
                  </a:moveTo>
                  <a:lnTo>
                    <a:pt x="294" y="114"/>
                  </a:lnTo>
                  <a:cubicBezTo>
                    <a:pt x="280" y="37"/>
                    <a:pt x="236" y="0"/>
                    <a:pt x="159" y="0"/>
                  </a:cubicBezTo>
                  <a:cubicBezTo>
                    <a:pt x="112" y="0"/>
                    <a:pt x="75" y="14"/>
                    <a:pt x="49" y="43"/>
                  </a:cubicBezTo>
                  <a:cubicBezTo>
                    <a:pt x="17" y="78"/>
                    <a:pt x="0" y="127"/>
                    <a:pt x="0" y="184"/>
                  </a:cubicBezTo>
                  <a:cubicBezTo>
                    <a:pt x="0" y="241"/>
                    <a:pt x="18" y="291"/>
                    <a:pt x="51" y="325"/>
                  </a:cubicBezTo>
                  <a:cubicBezTo>
                    <a:pt x="78" y="353"/>
                    <a:pt x="112" y="366"/>
                    <a:pt x="158" y="366"/>
                  </a:cubicBezTo>
                  <a:cubicBezTo>
                    <a:pt x="243" y="366"/>
                    <a:pt x="291" y="320"/>
                    <a:pt x="301" y="227"/>
                  </a:cubicBezTo>
                  <a:lnTo>
                    <a:pt x="255" y="227"/>
                  </a:lnTo>
                  <a:cubicBezTo>
                    <a:pt x="251" y="251"/>
                    <a:pt x="247" y="267"/>
                    <a:pt x="239" y="281"/>
                  </a:cubicBezTo>
                  <a:cubicBezTo>
                    <a:pt x="225" y="310"/>
                    <a:pt x="195" y="326"/>
                    <a:pt x="158" y="326"/>
                  </a:cubicBezTo>
                  <a:cubicBezTo>
                    <a:pt x="89" y="326"/>
                    <a:pt x="44" y="271"/>
                    <a:pt x="44" y="184"/>
                  </a:cubicBezTo>
                  <a:cubicBezTo>
                    <a:pt x="44" y="94"/>
                    <a:pt x="87" y="39"/>
                    <a:pt x="154" y="39"/>
                  </a:cubicBezTo>
                  <a:cubicBezTo>
                    <a:pt x="182" y="39"/>
                    <a:pt x="209" y="47"/>
                    <a:pt x="223" y="61"/>
                  </a:cubicBezTo>
                  <a:cubicBezTo>
                    <a:pt x="236" y="73"/>
                    <a:pt x="243" y="88"/>
                    <a:pt x="249" y="114"/>
                  </a:cubicBezTo>
                  <a:lnTo>
                    <a:pt x="294"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83"/>
            <p:cNvSpPr>
              <a:spLocks/>
            </p:cNvSpPr>
            <p:nvPr/>
          </p:nvSpPr>
          <p:spPr bwMode="auto">
            <a:xfrm>
              <a:off x="1330" y="3012"/>
              <a:ext cx="8" cy="67"/>
            </a:xfrm>
            <a:custGeom>
              <a:avLst/>
              <a:gdLst>
                <a:gd name="T0" fmla="*/ 40 w 40"/>
                <a:gd name="T1" fmla="*/ 0 h 350"/>
                <a:gd name="T2" fmla="*/ 40 w 40"/>
                <a:gd name="T3" fmla="*/ 0 h 350"/>
                <a:gd name="T4" fmla="*/ 0 w 40"/>
                <a:gd name="T5" fmla="*/ 0 h 350"/>
                <a:gd name="T6" fmla="*/ 0 w 40"/>
                <a:gd name="T7" fmla="*/ 350 h 350"/>
                <a:gd name="T8" fmla="*/ 40 w 40"/>
                <a:gd name="T9" fmla="*/ 350 h 350"/>
                <a:gd name="T10" fmla="*/ 40 w 40"/>
                <a:gd name="T11" fmla="*/ 0 h 350"/>
              </a:gdLst>
              <a:ahLst/>
              <a:cxnLst>
                <a:cxn ang="0">
                  <a:pos x="T0" y="T1"/>
                </a:cxn>
                <a:cxn ang="0">
                  <a:pos x="T2" y="T3"/>
                </a:cxn>
                <a:cxn ang="0">
                  <a:pos x="T4" y="T5"/>
                </a:cxn>
                <a:cxn ang="0">
                  <a:pos x="T6" y="T7"/>
                </a:cxn>
                <a:cxn ang="0">
                  <a:pos x="T8" y="T9"/>
                </a:cxn>
                <a:cxn ang="0">
                  <a:pos x="T10" y="T11"/>
                </a:cxn>
              </a:cxnLst>
              <a:rect l="0" t="0" r="r" b="b"/>
              <a:pathLst>
                <a:path w="40" h="350">
                  <a:moveTo>
                    <a:pt x="40" y="0"/>
                  </a:moveTo>
                  <a:lnTo>
                    <a:pt x="40" y="0"/>
                  </a:lnTo>
                  <a:lnTo>
                    <a:pt x="0" y="0"/>
                  </a:lnTo>
                  <a:lnTo>
                    <a:pt x="0" y="350"/>
                  </a:lnTo>
                  <a:lnTo>
                    <a:pt x="40" y="350"/>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84"/>
            <p:cNvSpPr>
              <a:spLocks noEditPoints="1"/>
            </p:cNvSpPr>
            <p:nvPr/>
          </p:nvSpPr>
          <p:spPr bwMode="auto">
            <a:xfrm>
              <a:off x="1350" y="3012"/>
              <a:ext cx="8" cy="67"/>
            </a:xfrm>
            <a:custGeom>
              <a:avLst/>
              <a:gdLst>
                <a:gd name="T0" fmla="*/ 40 w 40"/>
                <a:gd name="T1" fmla="*/ 99 h 350"/>
                <a:gd name="T2" fmla="*/ 40 w 40"/>
                <a:gd name="T3" fmla="*/ 99 h 350"/>
                <a:gd name="T4" fmla="*/ 0 w 40"/>
                <a:gd name="T5" fmla="*/ 99 h 350"/>
                <a:gd name="T6" fmla="*/ 0 w 40"/>
                <a:gd name="T7" fmla="*/ 350 h 350"/>
                <a:gd name="T8" fmla="*/ 40 w 40"/>
                <a:gd name="T9" fmla="*/ 350 h 350"/>
                <a:gd name="T10" fmla="*/ 40 w 40"/>
                <a:gd name="T11" fmla="*/ 99 h 350"/>
                <a:gd name="T12" fmla="*/ 40 w 40"/>
                <a:gd name="T13" fmla="*/ 0 h 350"/>
                <a:gd name="T14" fmla="*/ 40 w 40"/>
                <a:gd name="T15" fmla="*/ 0 h 350"/>
                <a:gd name="T16" fmla="*/ 0 w 40"/>
                <a:gd name="T17" fmla="*/ 0 h 350"/>
                <a:gd name="T18" fmla="*/ 0 w 40"/>
                <a:gd name="T19" fmla="*/ 51 h 350"/>
                <a:gd name="T20" fmla="*/ 40 w 40"/>
                <a:gd name="T21" fmla="*/ 51 h 350"/>
                <a:gd name="T22" fmla="*/ 40 w 40"/>
                <a:gd name="T23"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50">
                  <a:moveTo>
                    <a:pt x="40" y="99"/>
                  </a:moveTo>
                  <a:lnTo>
                    <a:pt x="40" y="99"/>
                  </a:lnTo>
                  <a:lnTo>
                    <a:pt x="0" y="99"/>
                  </a:lnTo>
                  <a:lnTo>
                    <a:pt x="0" y="350"/>
                  </a:lnTo>
                  <a:lnTo>
                    <a:pt x="40" y="350"/>
                  </a:lnTo>
                  <a:lnTo>
                    <a:pt x="40" y="99"/>
                  </a:lnTo>
                  <a:close/>
                  <a:moveTo>
                    <a:pt x="40" y="0"/>
                  </a:moveTo>
                  <a:lnTo>
                    <a:pt x="40" y="0"/>
                  </a:lnTo>
                  <a:lnTo>
                    <a:pt x="0" y="0"/>
                  </a:lnTo>
                  <a:lnTo>
                    <a:pt x="0" y="51"/>
                  </a:lnTo>
                  <a:lnTo>
                    <a:pt x="40" y="51"/>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185"/>
            <p:cNvSpPr>
              <a:spLocks noEditPoints="1"/>
            </p:cNvSpPr>
            <p:nvPr/>
          </p:nvSpPr>
          <p:spPr bwMode="auto">
            <a:xfrm>
              <a:off x="1368" y="3030"/>
              <a:ext cx="43" cy="51"/>
            </a:xfrm>
            <a:custGeom>
              <a:avLst/>
              <a:gdLst>
                <a:gd name="T0" fmla="*/ 226 w 226"/>
                <a:gd name="T1" fmla="*/ 146 h 270"/>
                <a:gd name="T2" fmla="*/ 226 w 226"/>
                <a:gd name="T3" fmla="*/ 146 h 270"/>
                <a:gd name="T4" fmla="*/ 216 w 226"/>
                <a:gd name="T5" fmla="*/ 66 h 270"/>
                <a:gd name="T6" fmla="*/ 115 w 226"/>
                <a:gd name="T7" fmla="*/ 0 h 270"/>
                <a:gd name="T8" fmla="*/ 0 w 226"/>
                <a:gd name="T9" fmla="*/ 136 h 270"/>
                <a:gd name="T10" fmla="*/ 114 w 226"/>
                <a:gd name="T11" fmla="*/ 270 h 270"/>
                <a:gd name="T12" fmla="*/ 221 w 226"/>
                <a:gd name="T13" fmla="*/ 182 h 270"/>
                <a:gd name="T14" fmla="*/ 181 w 226"/>
                <a:gd name="T15" fmla="*/ 182 h 270"/>
                <a:gd name="T16" fmla="*/ 115 w 226"/>
                <a:gd name="T17" fmla="*/ 233 h 270"/>
                <a:gd name="T18" fmla="*/ 55 w 226"/>
                <a:gd name="T19" fmla="*/ 200 h 270"/>
                <a:gd name="T20" fmla="*/ 41 w 226"/>
                <a:gd name="T21" fmla="*/ 146 h 270"/>
                <a:gd name="T22" fmla="*/ 226 w 226"/>
                <a:gd name="T23" fmla="*/ 146 h 270"/>
                <a:gd name="T24" fmla="*/ 42 w 226"/>
                <a:gd name="T25" fmla="*/ 114 h 270"/>
                <a:gd name="T26" fmla="*/ 42 w 226"/>
                <a:gd name="T27" fmla="*/ 114 h 270"/>
                <a:gd name="T28" fmla="*/ 114 w 226"/>
                <a:gd name="T29" fmla="*/ 37 h 270"/>
                <a:gd name="T30" fmla="*/ 184 w 226"/>
                <a:gd name="T31" fmla="*/ 111 h 270"/>
                <a:gd name="T32" fmla="*/ 183 w 226"/>
                <a:gd name="T33" fmla="*/ 114 h 270"/>
                <a:gd name="T34" fmla="*/ 42 w 226"/>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70">
                  <a:moveTo>
                    <a:pt x="226" y="146"/>
                  </a:moveTo>
                  <a:lnTo>
                    <a:pt x="226" y="146"/>
                  </a:lnTo>
                  <a:cubicBezTo>
                    <a:pt x="226" y="108"/>
                    <a:pt x="223" y="85"/>
                    <a:pt x="216" y="66"/>
                  </a:cubicBezTo>
                  <a:cubicBezTo>
                    <a:pt x="200" y="25"/>
                    <a:pt x="162" y="0"/>
                    <a:pt x="115" y="0"/>
                  </a:cubicBezTo>
                  <a:cubicBezTo>
                    <a:pt x="45" y="0"/>
                    <a:pt x="0" y="54"/>
                    <a:pt x="0" y="136"/>
                  </a:cubicBezTo>
                  <a:cubicBezTo>
                    <a:pt x="0" y="219"/>
                    <a:pt x="43" y="270"/>
                    <a:pt x="114" y="270"/>
                  </a:cubicBezTo>
                  <a:cubicBezTo>
                    <a:pt x="171" y="270"/>
                    <a:pt x="211" y="237"/>
                    <a:pt x="221" y="182"/>
                  </a:cubicBezTo>
                  <a:lnTo>
                    <a:pt x="181" y="182"/>
                  </a:lnTo>
                  <a:cubicBezTo>
                    <a:pt x="170" y="215"/>
                    <a:pt x="147" y="233"/>
                    <a:pt x="115" y="233"/>
                  </a:cubicBezTo>
                  <a:cubicBezTo>
                    <a:pt x="90" y="233"/>
                    <a:pt x="68" y="221"/>
                    <a:pt x="55" y="200"/>
                  </a:cubicBezTo>
                  <a:cubicBezTo>
                    <a:pt x="45" y="186"/>
                    <a:pt x="42" y="171"/>
                    <a:pt x="41" y="146"/>
                  </a:cubicBezTo>
                  <a:lnTo>
                    <a:pt x="226" y="146"/>
                  </a:lnTo>
                  <a:close/>
                  <a:moveTo>
                    <a:pt x="42" y="114"/>
                  </a:moveTo>
                  <a:lnTo>
                    <a:pt x="42" y="114"/>
                  </a:lnTo>
                  <a:cubicBezTo>
                    <a:pt x="46" y="67"/>
                    <a:pt x="74" y="37"/>
                    <a:pt x="114" y="37"/>
                  </a:cubicBezTo>
                  <a:cubicBezTo>
                    <a:pt x="154" y="37"/>
                    <a:pt x="184" y="70"/>
                    <a:pt x="184" y="111"/>
                  </a:cubicBezTo>
                  <a:cubicBezTo>
                    <a:pt x="184" y="112"/>
                    <a:pt x="184" y="113"/>
                    <a:pt x="183" y="114"/>
                  </a:cubicBezTo>
                  <a:lnTo>
                    <a:pt x="42"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186"/>
            <p:cNvSpPr>
              <a:spLocks/>
            </p:cNvSpPr>
            <p:nvPr/>
          </p:nvSpPr>
          <p:spPr bwMode="auto">
            <a:xfrm>
              <a:off x="1422" y="3030"/>
              <a:ext cx="38" cy="49"/>
            </a:xfrm>
            <a:custGeom>
              <a:avLst/>
              <a:gdLst>
                <a:gd name="T0" fmla="*/ 0 w 200"/>
                <a:gd name="T1" fmla="*/ 8 h 259"/>
                <a:gd name="T2" fmla="*/ 0 w 200"/>
                <a:gd name="T3" fmla="*/ 8 h 259"/>
                <a:gd name="T4" fmla="*/ 0 w 200"/>
                <a:gd name="T5" fmla="*/ 259 h 259"/>
                <a:gd name="T6" fmla="*/ 40 w 200"/>
                <a:gd name="T7" fmla="*/ 259 h 259"/>
                <a:gd name="T8" fmla="*/ 40 w 200"/>
                <a:gd name="T9" fmla="*/ 120 h 259"/>
                <a:gd name="T10" fmla="*/ 108 w 200"/>
                <a:gd name="T11" fmla="*/ 35 h 259"/>
                <a:gd name="T12" fmla="*/ 160 w 200"/>
                <a:gd name="T13" fmla="*/ 85 h 259"/>
                <a:gd name="T14" fmla="*/ 160 w 200"/>
                <a:gd name="T15" fmla="*/ 259 h 259"/>
                <a:gd name="T16" fmla="*/ 200 w 200"/>
                <a:gd name="T17" fmla="*/ 259 h 259"/>
                <a:gd name="T18" fmla="*/ 200 w 200"/>
                <a:gd name="T19" fmla="*/ 69 h 259"/>
                <a:gd name="T20" fmla="*/ 120 w 200"/>
                <a:gd name="T21" fmla="*/ 0 h 259"/>
                <a:gd name="T22" fmla="*/ 37 w 200"/>
                <a:gd name="T23" fmla="*/ 50 h 259"/>
                <a:gd name="T24" fmla="*/ 37 w 200"/>
                <a:gd name="T25" fmla="*/ 8 h 259"/>
                <a:gd name="T26" fmla="*/ 0 w 200"/>
                <a:gd name="T27"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59">
                  <a:moveTo>
                    <a:pt x="0" y="8"/>
                  </a:moveTo>
                  <a:lnTo>
                    <a:pt x="0" y="8"/>
                  </a:lnTo>
                  <a:lnTo>
                    <a:pt x="0" y="259"/>
                  </a:lnTo>
                  <a:lnTo>
                    <a:pt x="40" y="259"/>
                  </a:lnTo>
                  <a:lnTo>
                    <a:pt x="40" y="120"/>
                  </a:lnTo>
                  <a:cubicBezTo>
                    <a:pt x="40" y="69"/>
                    <a:pt x="67" y="35"/>
                    <a:pt x="108" y="35"/>
                  </a:cubicBezTo>
                  <a:cubicBezTo>
                    <a:pt x="140" y="35"/>
                    <a:pt x="160" y="54"/>
                    <a:pt x="160" y="85"/>
                  </a:cubicBezTo>
                  <a:lnTo>
                    <a:pt x="160" y="259"/>
                  </a:lnTo>
                  <a:lnTo>
                    <a:pt x="200" y="259"/>
                  </a:lnTo>
                  <a:lnTo>
                    <a:pt x="200" y="69"/>
                  </a:lnTo>
                  <a:cubicBezTo>
                    <a:pt x="200" y="27"/>
                    <a:pt x="169" y="0"/>
                    <a:pt x="120" y="0"/>
                  </a:cubicBezTo>
                  <a:cubicBezTo>
                    <a:pt x="83" y="0"/>
                    <a:pt x="59" y="15"/>
                    <a:pt x="37" y="50"/>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87"/>
            <p:cNvSpPr>
              <a:spLocks/>
            </p:cNvSpPr>
            <p:nvPr/>
          </p:nvSpPr>
          <p:spPr bwMode="auto">
            <a:xfrm>
              <a:off x="1467" y="3018"/>
              <a:ext cx="22" cy="63"/>
            </a:xfrm>
            <a:custGeom>
              <a:avLst/>
              <a:gdLst>
                <a:gd name="T0" fmla="*/ 115 w 115"/>
                <a:gd name="T1" fmla="*/ 69 h 331"/>
                <a:gd name="T2" fmla="*/ 115 w 115"/>
                <a:gd name="T3" fmla="*/ 69 h 331"/>
                <a:gd name="T4" fmla="*/ 74 w 115"/>
                <a:gd name="T5" fmla="*/ 69 h 331"/>
                <a:gd name="T6" fmla="*/ 74 w 115"/>
                <a:gd name="T7" fmla="*/ 0 h 331"/>
                <a:gd name="T8" fmla="*/ 34 w 115"/>
                <a:gd name="T9" fmla="*/ 0 h 331"/>
                <a:gd name="T10" fmla="*/ 34 w 115"/>
                <a:gd name="T11" fmla="*/ 69 h 331"/>
                <a:gd name="T12" fmla="*/ 0 w 115"/>
                <a:gd name="T13" fmla="*/ 69 h 331"/>
                <a:gd name="T14" fmla="*/ 0 w 115"/>
                <a:gd name="T15" fmla="*/ 101 h 331"/>
                <a:gd name="T16" fmla="*/ 34 w 115"/>
                <a:gd name="T17" fmla="*/ 101 h 331"/>
                <a:gd name="T18" fmla="*/ 34 w 115"/>
                <a:gd name="T19" fmla="*/ 291 h 331"/>
                <a:gd name="T20" fmla="*/ 82 w 115"/>
                <a:gd name="T21" fmla="*/ 331 h 331"/>
                <a:gd name="T22" fmla="*/ 115 w 115"/>
                <a:gd name="T23" fmla="*/ 327 h 331"/>
                <a:gd name="T24" fmla="*/ 115 w 115"/>
                <a:gd name="T25" fmla="*/ 294 h 331"/>
                <a:gd name="T26" fmla="*/ 96 w 115"/>
                <a:gd name="T27" fmla="*/ 296 h 331"/>
                <a:gd name="T28" fmla="*/ 74 w 115"/>
                <a:gd name="T29" fmla="*/ 273 h 331"/>
                <a:gd name="T30" fmla="*/ 74 w 115"/>
                <a:gd name="T31" fmla="*/ 101 h 331"/>
                <a:gd name="T32" fmla="*/ 115 w 115"/>
                <a:gd name="T33" fmla="*/ 101 h 331"/>
                <a:gd name="T34" fmla="*/ 115 w 115"/>
                <a:gd name="T35" fmla="*/ 6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331">
                  <a:moveTo>
                    <a:pt x="115" y="69"/>
                  </a:moveTo>
                  <a:lnTo>
                    <a:pt x="115" y="69"/>
                  </a:lnTo>
                  <a:lnTo>
                    <a:pt x="74" y="69"/>
                  </a:lnTo>
                  <a:lnTo>
                    <a:pt x="74" y="0"/>
                  </a:lnTo>
                  <a:lnTo>
                    <a:pt x="34" y="0"/>
                  </a:lnTo>
                  <a:lnTo>
                    <a:pt x="34" y="69"/>
                  </a:lnTo>
                  <a:lnTo>
                    <a:pt x="0" y="69"/>
                  </a:lnTo>
                  <a:lnTo>
                    <a:pt x="0" y="101"/>
                  </a:lnTo>
                  <a:lnTo>
                    <a:pt x="34" y="101"/>
                  </a:lnTo>
                  <a:lnTo>
                    <a:pt x="34" y="291"/>
                  </a:lnTo>
                  <a:cubicBezTo>
                    <a:pt x="34" y="316"/>
                    <a:pt x="51" y="331"/>
                    <a:pt x="82" y="331"/>
                  </a:cubicBezTo>
                  <a:cubicBezTo>
                    <a:pt x="92" y="331"/>
                    <a:pt x="102" y="330"/>
                    <a:pt x="115" y="327"/>
                  </a:cubicBezTo>
                  <a:lnTo>
                    <a:pt x="115" y="294"/>
                  </a:lnTo>
                  <a:cubicBezTo>
                    <a:pt x="110" y="295"/>
                    <a:pt x="104" y="296"/>
                    <a:pt x="96" y="296"/>
                  </a:cubicBezTo>
                  <a:cubicBezTo>
                    <a:pt x="79" y="296"/>
                    <a:pt x="74" y="291"/>
                    <a:pt x="74" y="273"/>
                  </a:cubicBezTo>
                  <a:lnTo>
                    <a:pt x="74" y="101"/>
                  </a:lnTo>
                  <a:lnTo>
                    <a:pt x="115" y="101"/>
                  </a:lnTo>
                  <a:lnTo>
                    <a:pt x="115" y="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88"/>
            <p:cNvSpPr>
              <a:spLocks/>
            </p:cNvSpPr>
            <p:nvPr/>
          </p:nvSpPr>
          <p:spPr bwMode="auto">
            <a:xfrm>
              <a:off x="1496" y="3050"/>
              <a:ext cx="21" cy="7"/>
            </a:xfrm>
            <a:custGeom>
              <a:avLst/>
              <a:gdLst>
                <a:gd name="T0" fmla="*/ 114 w 114"/>
                <a:gd name="T1" fmla="*/ 0 h 35"/>
                <a:gd name="T2" fmla="*/ 114 w 114"/>
                <a:gd name="T3" fmla="*/ 0 h 35"/>
                <a:gd name="T4" fmla="*/ 0 w 114"/>
                <a:gd name="T5" fmla="*/ 0 h 35"/>
                <a:gd name="T6" fmla="*/ 0 w 114"/>
                <a:gd name="T7" fmla="*/ 35 h 35"/>
                <a:gd name="T8" fmla="*/ 114 w 114"/>
                <a:gd name="T9" fmla="*/ 35 h 35"/>
                <a:gd name="T10" fmla="*/ 114 w 114"/>
                <a:gd name="T11" fmla="*/ 0 h 35"/>
              </a:gdLst>
              <a:ahLst/>
              <a:cxnLst>
                <a:cxn ang="0">
                  <a:pos x="T0" y="T1"/>
                </a:cxn>
                <a:cxn ang="0">
                  <a:pos x="T2" y="T3"/>
                </a:cxn>
                <a:cxn ang="0">
                  <a:pos x="T4" y="T5"/>
                </a:cxn>
                <a:cxn ang="0">
                  <a:pos x="T6" y="T7"/>
                </a:cxn>
                <a:cxn ang="0">
                  <a:pos x="T8" y="T9"/>
                </a:cxn>
                <a:cxn ang="0">
                  <a:pos x="T10" y="T11"/>
                </a:cxn>
              </a:cxnLst>
              <a:rect l="0" t="0" r="r" b="b"/>
              <a:pathLst>
                <a:path w="114" h="35">
                  <a:moveTo>
                    <a:pt x="114" y="0"/>
                  </a:moveTo>
                  <a:lnTo>
                    <a:pt x="114" y="0"/>
                  </a:lnTo>
                  <a:lnTo>
                    <a:pt x="0" y="0"/>
                  </a:lnTo>
                  <a:lnTo>
                    <a:pt x="0" y="35"/>
                  </a:lnTo>
                  <a:lnTo>
                    <a:pt x="114" y="35"/>
                  </a:lnTo>
                  <a:lnTo>
                    <a:pt x="11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89"/>
            <p:cNvSpPr>
              <a:spLocks/>
            </p:cNvSpPr>
            <p:nvPr/>
          </p:nvSpPr>
          <p:spPr bwMode="auto">
            <a:xfrm>
              <a:off x="1525" y="3014"/>
              <a:ext cx="43" cy="65"/>
            </a:xfrm>
            <a:custGeom>
              <a:avLst/>
              <a:gdLst>
                <a:gd name="T0" fmla="*/ 226 w 228"/>
                <a:gd name="T1" fmla="*/ 298 h 340"/>
                <a:gd name="T2" fmla="*/ 226 w 228"/>
                <a:gd name="T3" fmla="*/ 298 h 340"/>
                <a:gd name="T4" fmla="*/ 47 w 228"/>
                <a:gd name="T5" fmla="*/ 298 h 340"/>
                <a:gd name="T6" fmla="*/ 109 w 228"/>
                <a:gd name="T7" fmla="*/ 228 h 340"/>
                <a:gd name="T8" fmla="*/ 157 w 228"/>
                <a:gd name="T9" fmla="*/ 202 h 340"/>
                <a:gd name="T10" fmla="*/ 228 w 228"/>
                <a:gd name="T11" fmla="*/ 100 h 340"/>
                <a:gd name="T12" fmla="*/ 197 w 228"/>
                <a:gd name="T13" fmla="*/ 27 h 340"/>
                <a:gd name="T14" fmla="*/ 120 w 228"/>
                <a:gd name="T15" fmla="*/ 0 h 340"/>
                <a:gd name="T16" fmla="*/ 26 w 228"/>
                <a:gd name="T17" fmla="*/ 44 h 340"/>
                <a:gd name="T18" fmla="*/ 8 w 228"/>
                <a:gd name="T19" fmla="*/ 118 h 340"/>
                <a:gd name="T20" fmla="*/ 50 w 228"/>
                <a:gd name="T21" fmla="*/ 118 h 340"/>
                <a:gd name="T22" fmla="*/ 60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2" y="270"/>
                    <a:pt x="67" y="252"/>
                    <a:pt x="109" y="228"/>
                  </a:cubicBezTo>
                  <a:lnTo>
                    <a:pt x="157" y="202"/>
                  </a:lnTo>
                  <a:cubicBezTo>
                    <a:pt x="204" y="176"/>
                    <a:pt x="228" y="141"/>
                    <a:pt x="228" y="100"/>
                  </a:cubicBezTo>
                  <a:cubicBezTo>
                    <a:pt x="228" y="71"/>
                    <a:pt x="217" y="45"/>
                    <a:pt x="197" y="27"/>
                  </a:cubicBezTo>
                  <a:cubicBezTo>
                    <a:pt x="177" y="9"/>
                    <a:pt x="152" y="0"/>
                    <a:pt x="120" y="0"/>
                  </a:cubicBezTo>
                  <a:cubicBezTo>
                    <a:pt x="77" y="0"/>
                    <a:pt x="44" y="15"/>
                    <a:pt x="26" y="44"/>
                  </a:cubicBezTo>
                  <a:cubicBezTo>
                    <a:pt x="14" y="62"/>
                    <a:pt x="9" y="83"/>
                    <a:pt x="8" y="118"/>
                  </a:cubicBezTo>
                  <a:lnTo>
                    <a:pt x="50" y="118"/>
                  </a:lnTo>
                  <a:cubicBezTo>
                    <a:pt x="51" y="95"/>
                    <a:pt x="54" y="81"/>
                    <a:pt x="60" y="70"/>
                  </a:cubicBezTo>
                  <a:cubicBezTo>
                    <a:pt x="71" y="49"/>
                    <a:pt x="93" y="37"/>
                    <a:pt x="118" y="37"/>
                  </a:cubicBezTo>
                  <a:cubicBezTo>
                    <a:pt x="157" y="37"/>
                    <a:pt x="185" y="64"/>
                    <a:pt x="185" y="100"/>
                  </a:cubicBezTo>
                  <a:cubicBezTo>
                    <a:pt x="185" y="127"/>
                    <a:pt x="170" y="150"/>
                    <a:pt x="139" y="168"/>
                  </a:cubicBezTo>
                  <a:lnTo>
                    <a:pt x="95" y="192"/>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190"/>
            <p:cNvSpPr>
              <a:spLocks noEditPoints="1"/>
            </p:cNvSpPr>
            <p:nvPr/>
          </p:nvSpPr>
          <p:spPr bwMode="auto">
            <a:xfrm>
              <a:off x="1627" y="3049"/>
              <a:ext cx="1497" cy="919"/>
            </a:xfrm>
            <a:custGeom>
              <a:avLst/>
              <a:gdLst>
                <a:gd name="T0" fmla="*/ 120 w 7872"/>
                <a:gd name="T1" fmla="*/ 0 h 4833"/>
                <a:gd name="T2" fmla="*/ 267 w 7872"/>
                <a:gd name="T3" fmla="*/ 0 h 4833"/>
                <a:gd name="T4" fmla="*/ 414 w 7872"/>
                <a:gd name="T5" fmla="*/ 0 h 4833"/>
                <a:gd name="T6" fmla="*/ 560 w 7872"/>
                <a:gd name="T7" fmla="*/ 0 h 4833"/>
                <a:gd name="T8" fmla="*/ 707 w 7872"/>
                <a:gd name="T9" fmla="*/ 0 h 4833"/>
                <a:gd name="T10" fmla="*/ 854 w 7872"/>
                <a:gd name="T11" fmla="*/ 0 h 4833"/>
                <a:gd name="T12" fmla="*/ 1000 w 7872"/>
                <a:gd name="T13" fmla="*/ 0 h 4833"/>
                <a:gd name="T14" fmla="*/ 1147 w 7872"/>
                <a:gd name="T15" fmla="*/ 0 h 4833"/>
                <a:gd name="T16" fmla="*/ 2749 w 7872"/>
                <a:gd name="T17" fmla="*/ 4705 h 4833"/>
                <a:gd name="T18" fmla="*/ 2855 w 7872"/>
                <a:gd name="T19" fmla="*/ 4749 h 4833"/>
                <a:gd name="T20" fmla="*/ 2953 w 7872"/>
                <a:gd name="T21" fmla="*/ 4734 h 4833"/>
                <a:gd name="T22" fmla="*/ 3098 w 7872"/>
                <a:gd name="T23" fmla="*/ 4726 h 4833"/>
                <a:gd name="T24" fmla="*/ 3244 w 7872"/>
                <a:gd name="T25" fmla="*/ 4742 h 4833"/>
                <a:gd name="T26" fmla="*/ 3385 w 7872"/>
                <a:gd name="T27" fmla="*/ 4780 h 4833"/>
                <a:gd name="T28" fmla="*/ 3504 w 7872"/>
                <a:gd name="T29" fmla="*/ 4795 h 4833"/>
                <a:gd name="T30" fmla="*/ 3637 w 7872"/>
                <a:gd name="T31" fmla="*/ 4801 h 4833"/>
                <a:gd name="T32" fmla="*/ 3784 w 7872"/>
                <a:gd name="T33" fmla="*/ 4800 h 4833"/>
                <a:gd name="T34" fmla="*/ 3930 w 7872"/>
                <a:gd name="T35" fmla="*/ 4803 h 4833"/>
                <a:gd name="T36" fmla="*/ 4077 w 7872"/>
                <a:gd name="T37" fmla="*/ 4798 h 4833"/>
                <a:gd name="T38" fmla="*/ 4157 w 7872"/>
                <a:gd name="T39" fmla="*/ 4693 h 4833"/>
                <a:gd name="T40" fmla="*/ 4218 w 7872"/>
                <a:gd name="T41" fmla="*/ 4560 h 4833"/>
                <a:gd name="T42" fmla="*/ 4279 w 7872"/>
                <a:gd name="T43" fmla="*/ 4427 h 4833"/>
                <a:gd name="T44" fmla="*/ 4357 w 7872"/>
                <a:gd name="T45" fmla="*/ 4510 h 4833"/>
                <a:gd name="T46" fmla="*/ 4439 w 7872"/>
                <a:gd name="T47" fmla="*/ 4632 h 4833"/>
                <a:gd name="T48" fmla="*/ 4531 w 7872"/>
                <a:gd name="T49" fmla="*/ 4701 h 4833"/>
                <a:gd name="T50" fmla="*/ 4647 w 7872"/>
                <a:gd name="T51" fmla="*/ 4749 h 4833"/>
                <a:gd name="T52" fmla="*/ 4733 w 7872"/>
                <a:gd name="T53" fmla="*/ 4736 h 4833"/>
                <a:gd name="T54" fmla="*/ 4879 w 7872"/>
                <a:gd name="T55" fmla="*/ 4726 h 4833"/>
                <a:gd name="T56" fmla="*/ 5025 w 7872"/>
                <a:gd name="T57" fmla="*/ 4739 h 4833"/>
                <a:gd name="T58" fmla="*/ 5166 w 7872"/>
                <a:gd name="T59" fmla="*/ 4777 h 4833"/>
                <a:gd name="T60" fmla="*/ 5312 w 7872"/>
                <a:gd name="T61" fmla="*/ 4796 h 4833"/>
                <a:gd name="T62" fmla="*/ 5431 w 7872"/>
                <a:gd name="T63" fmla="*/ 4801 h 4833"/>
                <a:gd name="T64" fmla="*/ 5578 w 7872"/>
                <a:gd name="T65" fmla="*/ 4800 h 4833"/>
                <a:gd name="T66" fmla="*/ 5722 w 7872"/>
                <a:gd name="T67" fmla="*/ 4804 h 4833"/>
                <a:gd name="T68" fmla="*/ 5858 w 7872"/>
                <a:gd name="T69" fmla="*/ 4798 h 4833"/>
                <a:gd name="T70" fmla="*/ 5944 w 7872"/>
                <a:gd name="T71" fmla="*/ 4704 h 4833"/>
                <a:gd name="T72" fmla="*/ 6005 w 7872"/>
                <a:gd name="T73" fmla="*/ 4570 h 4833"/>
                <a:gd name="T74" fmla="*/ 6066 w 7872"/>
                <a:gd name="T75" fmla="*/ 4437 h 4833"/>
                <a:gd name="T76" fmla="*/ 6140 w 7872"/>
                <a:gd name="T77" fmla="*/ 4502 h 4833"/>
                <a:gd name="T78" fmla="*/ 6217 w 7872"/>
                <a:gd name="T79" fmla="*/ 4627 h 4833"/>
                <a:gd name="T80" fmla="*/ 6300 w 7872"/>
                <a:gd name="T81" fmla="*/ 4691 h 4833"/>
                <a:gd name="T82" fmla="*/ 6439 w 7872"/>
                <a:gd name="T83" fmla="*/ 4680 h 4833"/>
                <a:gd name="T84" fmla="*/ 6513 w 7872"/>
                <a:gd name="T85" fmla="*/ 4683 h 4833"/>
                <a:gd name="T86" fmla="*/ 6648 w 7872"/>
                <a:gd name="T87" fmla="*/ 4661 h 4833"/>
                <a:gd name="T88" fmla="*/ 6757 w 7872"/>
                <a:gd name="T89" fmla="*/ 4562 h 4833"/>
                <a:gd name="T90" fmla="*/ 6868 w 7872"/>
                <a:gd name="T91" fmla="*/ 4582 h 4833"/>
                <a:gd name="T92" fmla="*/ 6984 w 7872"/>
                <a:gd name="T93" fmla="*/ 4668 h 4833"/>
                <a:gd name="T94" fmla="*/ 7123 w 7872"/>
                <a:gd name="T95" fmla="*/ 4622 h 4833"/>
                <a:gd name="T96" fmla="*/ 7225 w 7872"/>
                <a:gd name="T97" fmla="*/ 4662 h 4833"/>
                <a:gd name="T98" fmla="*/ 7335 w 7872"/>
                <a:gd name="T99" fmla="*/ 4741 h 4833"/>
                <a:gd name="T100" fmla="*/ 7479 w 7872"/>
                <a:gd name="T101" fmla="*/ 4748 h 4833"/>
                <a:gd name="T102" fmla="*/ 7616 w 7872"/>
                <a:gd name="T103" fmla="*/ 4797 h 4833"/>
                <a:gd name="T104" fmla="*/ 7745 w 7872"/>
                <a:gd name="T105" fmla="*/ 4800 h 4833"/>
                <a:gd name="T106" fmla="*/ 7868 w 7872"/>
                <a:gd name="T107" fmla="*/ 4720 h 4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72" h="4833">
                  <a:moveTo>
                    <a:pt x="0" y="0"/>
                  </a:moveTo>
                  <a:lnTo>
                    <a:pt x="0" y="0"/>
                  </a:lnTo>
                  <a:lnTo>
                    <a:pt x="80" y="0"/>
                  </a:lnTo>
                  <a:moveTo>
                    <a:pt x="107" y="0"/>
                  </a:moveTo>
                  <a:lnTo>
                    <a:pt x="107" y="0"/>
                  </a:lnTo>
                  <a:lnTo>
                    <a:pt x="120" y="0"/>
                  </a:lnTo>
                  <a:moveTo>
                    <a:pt x="147" y="0"/>
                  </a:moveTo>
                  <a:lnTo>
                    <a:pt x="147" y="0"/>
                  </a:lnTo>
                  <a:lnTo>
                    <a:pt x="227" y="0"/>
                  </a:lnTo>
                  <a:moveTo>
                    <a:pt x="254" y="0"/>
                  </a:moveTo>
                  <a:lnTo>
                    <a:pt x="254" y="0"/>
                  </a:lnTo>
                  <a:lnTo>
                    <a:pt x="267" y="0"/>
                  </a:lnTo>
                  <a:moveTo>
                    <a:pt x="294" y="0"/>
                  </a:moveTo>
                  <a:lnTo>
                    <a:pt x="294" y="0"/>
                  </a:lnTo>
                  <a:lnTo>
                    <a:pt x="374" y="0"/>
                  </a:lnTo>
                  <a:moveTo>
                    <a:pt x="400" y="0"/>
                  </a:moveTo>
                  <a:lnTo>
                    <a:pt x="400" y="0"/>
                  </a:lnTo>
                  <a:lnTo>
                    <a:pt x="414" y="0"/>
                  </a:lnTo>
                  <a:moveTo>
                    <a:pt x="440" y="0"/>
                  </a:moveTo>
                  <a:lnTo>
                    <a:pt x="440" y="0"/>
                  </a:lnTo>
                  <a:lnTo>
                    <a:pt x="520" y="0"/>
                  </a:lnTo>
                  <a:moveTo>
                    <a:pt x="547" y="0"/>
                  </a:moveTo>
                  <a:lnTo>
                    <a:pt x="547" y="0"/>
                  </a:lnTo>
                  <a:lnTo>
                    <a:pt x="560" y="0"/>
                  </a:lnTo>
                  <a:moveTo>
                    <a:pt x="587" y="0"/>
                  </a:moveTo>
                  <a:lnTo>
                    <a:pt x="587" y="0"/>
                  </a:lnTo>
                  <a:lnTo>
                    <a:pt x="667" y="0"/>
                  </a:lnTo>
                  <a:moveTo>
                    <a:pt x="694" y="0"/>
                  </a:moveTo>
                  <a:lnTo>
                    <a:pt x="694" y="0"/>
                  </a:lnTo>
                  <a:lnTo>
                    <a:pt x="707" y="0"/>
                  </a:lnTo>
                  <a:moveTo>
                    <a:pt x="734" y="0"/>
                  </a:moveTo>
                  <a:lnTo>
                    <a:pt x="734" y="0"/>
                  </a:lnTo>
                  <a:lnTo>
                    <a:pt x="814" y="0"/>
                  </a:lnTo>
                  <a:moveTo>
                    <a:pt x="840" y="0"/>
                  </a:moveTo>
                  <a:lnTo>
                    <a:pt x="840" y="0"/>
                  </a:lnTo>
                  <a:lnTo>
                    <a:pt x="854" y="0"/>
                  </a:lnTo>
                  <a:moveTo>
                    <a:pt x="880" y="0"/>
                  </a:moveTo>
                  <a:lnTo>
                    <a:pt x="880" y="0"/>
                  </a:lnTo>
                  <a:lnTo>
                    <a:pt x="960" y="0"/>
                  </a:lnTo>
                  <a:moveTo>
                    <a:pt x="987" y="0"/>
                  </a:moveTo>
                  <a:lnTo>
                    <a:pt x="987" y="0"/>
                  </a:lnTo>
                  <a:lnTo>
                    <a:pt x="1000" y="0"/>
                  </a:lnTo>
                  <a:moveTo>
                    <a:pt x="1027" y="0"/>
                  </a:moveTo>
                  <a:lnTo>
                    <a:pt x="1027" y="0"/>
                  </a:lnTo>
                  <a:lnTo>
                    <a:pt x="1107" y="0"/>
                  </a:lnTo>
                  <a:moveTo>
                    <a:pt x="1134" y="0"/>
                  </a:moveTo>
                  <a:lnTo>
                    <a:pt x="1134" y="0"/>
                  </a:lnTo>
                  <a:lnTo>
                    <a:pt x="1147" y="0"/>
                  </a:lnTo>
                  <a:moveTo>
                    <a:pt x="1174" y="0"/>
                  </a:moveTo>
                  <a:lnTo>
                    <a:pt x="1174" y="0"/>
                  </a:lnTo>
                  <a:lnTo>
                    <a:pt x="1236" y="0"/>
                  </a:lnTo>
                  <a:moveTo>
                    <a:pt x="2675" y="4674"/>
                  </a:moveTo>
                  <a:lnTo>
                    <a:pt x="2675" y="4674"/>
                  </a:lnTo>
                  <a:lnTo>
                    <a:pt x="2749" y="4705"/>
                  </a:lnTo>
                  <a:moveTo>
                    <a:pt x="2774" y="4715"/>
                  </a:moveTo>
                  <a:lnTo>
                    <a:pt x="2774" y="4715"/>
                  </a:lnTo>
                  <a:lnTo>
                    <a:pt x="2786" y="4720"/>
                  </a:lnTo>
                  <a:moveTo>
                    <a:pt x="2811" y="4730"/>
                  </a:moveTo>
                  <a:lnTo>
                    <a:pt x="2811" y="4730"/>
                  </a:lnTo>
                  <a:lnTo>
                    <a:pt x="2855" y="4749"/>
                  </a:lnTo>
                  <a:lnTo>
                    <a:pt x="2887" y="4744"/>
                  </a:lnTo>
                  <a:moveTo>
                    <a:pt x="2913" y="4740"/>
                  </a:moveTo>
                  <a:lnTo>
                    <a:pt x="2913" y="4740"/>
                  </a:lnTo>
                  <a:lnTo>
                    <a:pt x="2926" y="4738"/>
                  </a:lnTo>
                  <a:moveTo>
                    <a:pt x="2953" y="4734"/>
                  </a:moveTo>
                  <a:lnTo>
                    <a:pt x="2953" y="4734"/>
                  </a:lnTo>
                  <a:lnTo>
                    <a:pt x="3032" y="4722"/>
                  </a:lnTo>
                  <a:moveTo>
                    <a:pt x="3058" y="4724"/>
                  </a:moveTo>
                  <a:lnTo>
                    <a:pt x="3058" y="4724"/>
                  </a:lnTo>
                  <a:lnTo>
                    <a:pt x="3072" y="4725"/>
                  </a:lnTo>
                  <a:moveTo>
                    <a:pt x="3098" y="4726"/>
                  </a:moveTo>
                  <a:lnTo>
                    <a:pt x="3098" y="4726"/>
                  </a:lnTo>
                  <a:lnTo>
                    <a:pt x="3178" y="4732"/>
                  </a:lnTo>
                  <a:moveTo>
                    <a:pt x="3205" y="4734"/>
                  </a:moveTo>
                  <a:lnTo>
                    <a:pt x="3205" y="4734"/>
                  </a:lnTo>
                  <a:lnTo>
                    <a:pt x="3214" y="4734"/>
                  </a:lnTo>
                  <a:lnTo>
                    <a:pt x="3218" y="4735"/>
                  </a:lnTo>
                  <a:moveTo>
                    <a:pt x="3244" y="4742"/>
                  </a:moveTo>
                  <a:lnTo>
                    <a:pt x="3244" y="4742"/>
                  </a:lnTo>
                  <a:lnTo>
                    <a:pt x="3321" y="4763"/>
                  </a:lnTo>
                  <a:moveTo>
                    <a:pt x="3347" y="4770"/>
                  </a:moveTo>
                  <a:lnTo>
                    <a:pt x="3347" y="4770"/>
                  </a:lnTo>
                  <a:lnTo>
                    <a:pt x="3359" y="4773"/>
                  </a:lnTo>
                  <a:moveTo>
                    <a:pt x="3385" y="4780"/>
                  </a:moveTo>
                  <a:lnTo>
                    <a:pt x="3385" y="4780"/>
                  </a:lnTo>
                  <a:lnTo>
                    <a:pt x="3392" y="4782"/>
                  </a:lnTo>
                  <a:lnTo>
                    <a:pt x="3464" y="4790"/>
                  </a:lnTo>
                  <a:moveTo>
                    <a:pt x="3491" y="4793"/>
                  </a:moveTo>
                  <a:lnTo>
                    <a:pt x="3491" y="4793"/>
                  </a:lnTo>
                  <a:lnTo>
                    <a:pt x="3504" y="4795"/>
                  </a:lnTo>
                  <a:moveTo>
                    <a:pt x="3531" y="4798"/>
                  </a:moveTo>
                  <a:lnTo>
                    <a:pt x="3531" y="4798"/>
                  </a:lnTo>
                  <a:lnTo>
                    <a:pt x="3571" y="4802"/>
                  </a:lnTo>
                  <a:lnTo>
                    <a:pt x="3610" y="4802"/>
                  </a:lnTo>
                  <a:moveTo>
                    <a:pt x="3637" y="4801"/>
                  </a:moveTo>
                  <a:lnTo>
                    <a:pt x="3637" y="4801"/>
                  </a:lnTo>
                  <a:lnTo>
                    <a:pt x="3650" y="4801"/>
                  </a:lnTo>
                  <a:moveTo>
                    <a:pt x="3677" y="4801"/>
                  </a:moveTo>
                  <a:lnTo>
                    <a:pt x="3677" y="4801"/>
                  </a:lnTo>
                  <a:lnTo>
                    <a:pt x="3751" y="4800"/>
                  </a:lnTo>
                  <a:lnTo>
                    <a:pt x="3757" y="4800"/>
                  </a:lnTo>
                  <a:moveTo>
                    <a:pt x="3784" y="4800"/>
                  </a:moveTo>
                  <a:lnTo>
                    <a:pt x="3784" y="4800"/>
                  </a:lnTo>
                  <a:lnTo>
                    <a:pt x="3797" y="4801"/>
                  </a:lnTo>
                  <a:moveTo>
                    <a:pt x="3824" y="4801"/>
                  </a:moveTo>
                  <a:lnTo>
                    <a:pt x="3824" y="4801"/>
                  </a:lnTo>
                  <a:lnTo>
                    <a:pt x="3904" y="4803"/>
                  </a:lnTo>
                  <a:moveTo>
                    <a:pt x="3930" y="4803"/>
                  </a:moveTo>
                  <a:lnTo>
                    <a:pt x="3930" y="4803"/>
                  </a:lnTo>
                  <a:lnTo>
                    <a:pt x="3944" y="4803"/>
                  </a:lnTo>
                  <a:moveTo>
                    <a:pt x="3970" y="4802"/>
                  </a:moveTo>
                  <a:lnTo>
                    <a:pt x="3970" y="4802"/>
                  </a:lnTo>
                  <a:lnTo>
                    <a:pt x="4050" y="4799"/>
                  </a:lnTo>
                  <a:moveTo>
                    <a:pt x="4077" y="4798"/>
                  </a:moveTo>
                  <a:lnTo>
                    <a:pt x="4077" y="4798"/>
                  </a:lnTo>
                  <a:lnTo>
                    <a:pt x="4090" y="4798"/>
                  </a:lnTo>
                  <a:moveTo>
                    <a:pt x="4113" y="4790"/>
                  </a:moveTo>
                  <a:lnTo>
                    <a:pt x="4113" y="4790"/>
                  </a:lnTo>
                  <a:lnTo>
                    <a:pt x="4146" y="4718"/>
                  </a:lnTo>
                  <a:moveTo>
                    <a:pt x="4157" y="4693"/>
                  </a:moveTo>
                  <a:lnTo>
                    <a:pt x="4157" y="4693"/>
                  </a:lnTo>
                  <a:lnTo>
                    <a:pt x="4163" y="4681"/>
                  </a:lnTo>
                  <a:moveTo>
                    <a:pt x="4174" y="4657"/>
                  </a:moveTo>
                  <a:lnTo>
                    <a:pt x="4174" y="4657"/>
                  </a:lnTo>
                  <a:lnTo>
                    <a:pt x="4207" y="4584"/>
                  </a:lnTo>
                  <a:moveTo>
                    <a:pt x="4218" y="4560"/>
                  </a:moveTo>
                  <a:lnTo>
                    <a:pt x="4218" y="4560"/>
                  </a:lnTo>
                  <a:lnTo>
                    <a:pt x="4224" y="4548"/>
                  </a:lnTo>
                  <a:moveTo>
                    <a:pt x="4235" y="4524"/>
                  </a:moveTo>
                  <a:lnTo>
                    <a:pt x="4235" y="4524"/>
                  </a:lnTo>
                  <a:lnTo>
                    <a:pt x="4268" y="4451"/>
                  </a:lnTo>
                  <a:moveTo>
                    <a:pt x="4279" y="4427"/>
                  </a:moveTo>
                  <a:lnTo>
                    <a:pt x="4279" y="4427"/>
                  </a:lnTo>
                  <a:lnTo>
                    <a:pt x="4285" y="4414"/>
                  </a:lnTo>
                  <a:moveTo>
                    <a:pt x="4298" y="4421"/>
                  </a:moveTo>
                  <a:lnTo>
                    <a:pt x="4298" y="4421"/>
                  </a:lnTo>
                  <a:lnTo>
                    <a:pt x="4343" y="4487"/>
                  </a:lnTo>
                  <a:moveTo>
                    <a:pt x="4357" y="4510"/>
                  </a:moveTo>
                  <a:lnTo>
                    <a:pt x="4357" y="4510"/>
                  </a:lnTo>
                  <a:lnTo>
                    <a:pt x="4365" y="4521"/>
                  </a:lnTo>
                  <a:moveTo>
                    <a:pt x="4380" y="4543"/>
                  </a:moveTo>
                  <a:lnTo>
                    <a:pt x="4380" y="4543"/>
                  </a:lnTo>
                  <a:lnTo>
                    <a:pt x="4424" y="4609"/>
                  </a:lnTo>
                  <a:moveTo>
                    <a:pt x="4439" y="4632"/>
                  </a:moveTo>
                  <a:lnTo>
                    <a:pt x="4439" y="4632"/>
                  </a:lnTo>
                  <a:lnTo>
                    <a:pt x="4446" y="4643"/>
                  </a:lnTo>
                  <a:moveTo>
                    <a:pt x="4461" y="4665"/>
                  </a:moveTo>
                  <a:lnTo>
                    <a:pt x="4461" y="4665"/>
                  </a:lnTo>
                  <a:lnTo>
                    <a:pt x="4467" y="4674"/>
                  </a:lnTo>
                  <a:lnTo>
                    <a:pt x="4531" y="4701"/>
                  </a:lnTo>
                  <a:moveTo>
                    <a:pt x="4555" y="4711"/>
                  </a:moveTo>
                  <a:lnTo>
                    <a:pt x="4555" y="4711"/>
                  </a:lnTo>
                  <a:lnTo>
                    <a:pt x="4568" y="4716"/>
                  </a:lnTo>
                  <a:moveTo>
                    <a:pt x="4592" y="4726"/>
                  </a:moveTo>
                  <a:lnTo>
                    <a:pt x="4592" y="4726"/>
                  </a:lnTo>
                  <a:lnTo>
                    <a:pt x="4647" y="4749"/>
                  </a:lnTo>
                  <a:lnTo>
                    <a:pt x="4667" y="4746"/>
                  </a:lnTo>
                  <a:moveTo>
                    <a:pt x="4694" y="4742"/>
                  </a:moveTo>
                  <a:lnTo>
                    <a:pt x="4694" y="4742"/>
                  </a:lnTo>
                  <a:lnTo>
                    <a:pt x="4707" y="4740"/>
                  </a:lnTo>
                  <a:moveTo>
                    <a:pt x="4733" y="4736"/>
                  </a:moveTo>
                  <a:lnTo>
                    <a:pt x="4733" y="4736"/>
                  </a:lnTo>
                  <a:lnTo>
                    <a:pt x="4813" y="4724"/>
                  </a:lnTo>
                  <a:moveTo>
                    <a:pt x="4839" y="4723"/>
                  </a:moveTo>
                  <a:lnTo>
                    <a:pt x="4839" y="4723"/>
                  </a:lnTo>
                  <a:lnTo>
                    <a:pt x="4852" y="4724"/>
                  </a:lnTo>
                  <a:moveTo>
                    <a:pt x="4879" y="4726"/>
                  </a:moveTo>
                  <a:lnTo>
                    <a:pt x="4879" y="4726"/>
                  </a:lnTo>
                  <a:lnTo>
                    <a:pt x="4959" y="4731"/>
                  </a:lnTo>
                  <a:moveTo>
                    <a:pt x="4985" y="4733"/>
                  </a:moveTo>
                  <a:lnTo>
                    <a:pt x="4985" y="4733"/>
                  </a:lnTo>
                  <a:lnTo>
                    <a:pt x="4999" y="4734"/>
                  </a:lnTo>
                  <a:moveTo>
                    <a:pt x="5025" y="4739"/>
                  </a:moveTo>
                  <a:lnTo>
                    <a:pt x="5025" y="4739"/>
                  </a:lnTo>
                  <a:lnTo>
                    <a:pt x="5102" y="4760"/>
                  </a:lnTo>
                  <a:moveTo>
                    <a:pt x="5128" y="4767"/>
                  </a:moveTo>
                  <a:lnTo>
                    <a:pt x="5128" y="4767"/>
                  </a:lnTo>
                  <a:lnTo>
                    <a:pt x="5141" y="4770"/>
                  </a:lnTo>
                  <a:moveTo>
                    <a:pt x="5166" y="4777"/>
                  </a:moveTo>
                  <a:lnTo>
                    <a:pt x="5166" y="4777"/>
                  </a:lnTo>
                  <a:lnTo>
                    <a:pt x="5184" y="4782"/>
                  </a:lnTo>
                  <a:lnTo>
                    <a:pt x="5245" y="4789"/>
                  </a:lnTo>
                  <a:moveTo>
                    <a:pt x="5272" y="4792"/>
                  </a:moveTo>
                  <a:lnTo>
                    <a:pt x="5272" y="4792"/>
                  </a:lnTo>
                  <a:lnTo>
                    <a:pt x="5285" y="4793"/>
                  </a:lnTo>
                  <a:moveTo>
                    <a:pt x="5312" y="4796"/>
                  </a:moveTo>
                  <a:lnTo>
                    <a:pt x="5312" y="4796"/>
                  </a:lnTo>
                  <a:lnTo>
                    <a:pt x="5363" y="4802"/>
                  </a:lnTo>
                  <a:lnTo>
                    <a:pt x="5391" y="4802"/>
                  </a:lnTo>
                  <a:moveTo>
                    <a:pt x="5418" y="4801"/>
                  </a:moveTo>
                  <a:lnTo>
                    <a:pt x="5418" y="4801"/>
                  </a:lnTo>
                  <a:lnTo>
                    <a:pt x="5431" y="4801"/>
                  </a:lnTo>
                  <a:moveTo>
                    <a:pt x="5458" y="4801"/>
                  </a:moveTo>
                  <a:lnTo>
                    <a:pt x="5458" y="4801"/>
                  </a:lnTo>
                  <a:lnTo>
                    <a:pt x="5538" y="4800"/>
                  </a:lnTo>
                  <a:moveTo>
                    <a:pt x="5565" y="4800"/>
                  </a:moveTo>
                  <a:lnTo>
                    <a:pt x="5565" y="4800"/>
                  </a:lnTo>
                  <a:lnTo>
                    <a:pt x="5578" y="4800"/>
                  </a:lnTo>
                  <a:moveTo>
                    <a:pt x="5605" y="4801"/>
                  </a:moveTo>
                  <a:lnTo>
                    <a:pt x="5605" y="4801"/>
                  </a:lnTo>
                  <a:lnTo>
                    <a:pt x="5685" y="4803"/>
                  </a:lnTo>
                  <a:moveTo>
                    <a:pt x="5711" y="4803"/>
                  </a:moveTo>
                  <a:lnTo>
                    <a:pt x="5711" y="4803"/>
                  </a:lnTo>
                  <a:lnTo>
                    <a:pt x="5722" y="4804"/>
                  </a:lnTo>
                  <a:lnTo>
                    <a:pt x="5724" y="4803"/>
                  </a:lnTo>
                  <a:moveTo>
                    <a:pt x="5751" y="4802"/>
                  </a:moveTo>
                  <a:lnTo>
                    <a:pt x="5751" y="4802"/>
                  </a:lnTo>
                  <a:lnTo>
                    <a:pt x="5831" y="4799"/>
                  </a:lnTo>
                  <a:moveTo>
                    <a:pt x="5858" y="4798"/>
                  </a:moveTo>
                  <a:lnTo>
                    <a:pt x="5858" y="4798"/>
                  </a:lnTo>
                  <a:lnTo>
                    <a:pt x="5871" y="4798"/>
                  </a:lnTo>
                  <a:moveTo>
                    <a:pt x="5898" y="4797"/>
                  </a:moveTo>
                  <a:lnTo>
                    <a:pt x="5898" y="4797"/>
                  </a:lnTo>
                  <a:lnTo>
                    <a:pt x="5902" y="4797"/>
                  </a:lnTo>
                  <a:lnTo>
                    <a:pt x="5933" y="4728"/>
                  </a:lnTo>
                  <a:moveTo>
                    <a:pt x="5944" y="4704"/>
                  </a:moveTo>
                  <a:lnTo>
                    <a:pt x="5944" y="4704"/>
                  </a:lnTo>
                  <a:lnTo>
                    <a:pt x="5950" y="4691"/>
                  </a:lnTo>
                  <a:moveTo>
                    <a:pt x="5961" y="4667"/>
                  </a:moveTo>
                  <a:lnTo>
                    <a:pt x="5961" y="4667"/>
                  </a:lnTo>
                  <a:lnTo>
                    <a:pt x="5994" y="4594"/>
                  </a:lnTo>
                  <a:moveTo>
                    <a:pt x="6005" y="4570"/>
                  </a:moveTo>
                  <a:lnTo>
                    <a:pt x="6005" y="4570"/>
                  </a:lnTo>
                  <a:lnTo>
                    <a:pt x="6011" y="4558"/>
                  </a:lnTo>
                  <a:moveTo>
                    <a:pt x="6022" y="4534"/>
                  </a:moveTo>
                  <a:lnTo>
                    <a:pt x="6022" y="4534"/>
                  </a:lnTo>
                  <a:lnTo>
                    <a:pt x="6055" y="4461"/>
                  </a:lnTo>
                  <a:moveTo>
                    <a:pt x="6066" y="4437"/>
                  </a:moveTo>
                  <a:lnTo>
                    <a:pt x="6066" y="4437"/>
                  </a:lnTo>
                  <a:lnTo>
                    <a:pt x="6072" y="4425"/>
                  </a:lnTo>
                  <a:moveTo>
                    <a:pt x="6084" y="4412"/>
                  </a:moveTo>
                  <a:lnTo>
                    <a:pt x="6084" y="4412"/>
                  </a:lnTo>
                  <a:lnTo>
                    <a:pt x="6126" y="4479"/>
                  </a:lnTo>
                  <a:moveTo>
                    <a:pt x="6140" y="4502"/>
                  </a:moveTo>
                  <a:lnTo>
                    <a:pt x="6140" y="4502"/>
                  </a:lnTo>
                  <a:lnTo>
                    <a:pt x="6147" y="4513"/>
                  </a:lnTo>
                  <a:moveTo>
                    <a:pt x="6161" y="4536"/>
                  </a:moveTo>
                  <a:lnTo>
                    <a:pt x="6161" y="4536"/>
                  </a:lnTo>
                  <a:lnTo>
                    <a:pt x="6203" y="4604"/>
                  </a:lnTo>
                  <a:moveTo>
                    <a:pt x="6217" y="4627"/>
                  </a:moveTo>
                  <a:lnTo>
                    <a:pt x="6217" y="4627"/>
                  </a:lnTo>
                  <a:lnTo>
                    <a:pt x="6224" y="4638"/>
                  </a:lnTo>
                  <a:moveTo>
                    <a:pt x="6238" y="4661"/>
                  </a:moveTo>
                  <a:lnTo>
                    <a:pt x="6238" y="4661"/>
                  </a:lnTo>
                  <a:lnTo>
                    <a:pt x="6259" y="4694"/>
                  </a:lnTo>
                  <a:lnTo>
                    <a:pt x="6300" y="4691"/>
                  </a:lnTo>
                  <a:moveTo>
                    <a:pt x="6326" y="4689"/>
                  </a:moveTo>
                  <a:lnTo>
                    <a:pt x="6326" y="4689"/>
                  </a:lnTo>
                  <a:lnTo>
                    <a:pt x="6340" y="4688"/>
                  </a:lnTo>
                  <a:moveTo>
                    <a:pt x="6366" y="4685"/>
                  </a:moveTo>
                  <a:lnTo>
                    <a:pt x="6366" y="4685"/>
                  </a:lnTo>
                  <a:lnTo>
                    <a:pt x="6439" y="4680"/>
                  </a:lnTo>
                  <a:lnTo>
                    <a:pt x="6446" y="4680"/>
                  </a:lnTo>
                  <a:moveTo>
                    <a:pt x="6473" y="4681"/>
                  </a:moveTo>
                  <a:lnTo>
                    <a:pt x="6473" y="4681"/>
                  </a:lnTo>
                  <a:lnTo>
                    <a:pt x="6486" y="4682"/>
                  </a:lnTo>
                  <a:moveTo>
                    <a:pt x="6513" y="4683"/>
                  </a:moveTo>
                  <a:lnTo>
                    <a:pt x="6513" y="4683"/>
                  </a:lnTo>
                  <a:lnTo>
                    <a:pt x="6592" y="4688"/>
                  </a:lnTo>
                  <a:moveTo>
                    <a:pt x="6619" y="4688"/>
                  </a:moveTo>
                  <a:lnTo>
                    <a:pt x="6619" y="4688"/>
                  </a:lnTo>
                  <a:lnTo>
                    <a:pt x="6629" y="4679"/>
                  </a:lnTo>
                  <a:moveTo>
                    <a:pt x="6648" y="4661"/>
                  </a:moveTo>
                  <a:lnTo>
                    <a:pt x="6648" y="4661"/>
                  </a:lnTo>
                  <a:lnTo>
                    <a:pt x="6707" y="4607"/>
                  </a:lnTo>
                  <a:moveTo>
                    <a:pt x="6727" y="4589"/>
                  </a:moveTo>
                  <a:lnTo>
                    <a:pt x="6727" y="4589"/>
                  </a:lnTo>
                  <a:lnTo>
                    <a:pt x="6737" y="4580"/>
                  </a:lnTo>
                  <a:moveTo>
                    <a:pt x="6757" y="4562"/>
                  </a:moveTo>
                  <a:lnTo>
                    <a:pt x="6757" y="4562"/>
                  </a:lnTo>
                  <a:lnTo>
                    <a:pt x="6798" y="4525"/>
                  </a:lnTo>
                  <a:lnTo>
                    <a:pt x="6817" y="4540"/>
                  </a:lnTo>
                  <a:moveTo>
                    <a:pt x="6837" y="4557"/>
                  </a:moveTo>
                  <a:lnTo>
                    <a:pt x="6837" y="4557"/>
                  </a:lnTo>
                  <a:lnTo>
                    <a:pt x="6848" y="4565"/>
                  </a:lnTo>
                  <a:moveTo>
                    <a:pt x="6868" y="4582"/>
                  </a:moveTo>
                  <a:lnTo>
                    <a:pt x="6868" y="4582"/>
                  </a:lnTo>
                  <a:lnTo>
                    <a:pt x="6931" y="4633"/>
                  </a:lnTo>
                  <a:moveTo>
                    <a:pt x="6951" y="4650"/>
                  </a:moveTo>
                  <a:lnTo>
                    <a:pt x="6951" y="4650"/>
                  </a:lnTo>
                  <a:lnTo>
                    <a:pt x="6962" y="4658"/>
                  </a:lnTo>
                  <a:moveTo>
                    <a:pt x="6984" y="4668"/>
                  </a:moveTo>
                  <a:lnTo>
                    <a:pt x="6984" y="4668"/>
                  </a:lnTo>
                  <a:lnTo>
                    <a:pt x="7060" y="4643"/>
                  </a:lnTo>
                  <a:moveTo>
                    <a:pt x="7085" y="4635"/>
                  </a:moveTo>
                  <a:lnTo>
                    <a:pt x="7085" y="4635"/>
                  </a:lnTo>
                  <a:lnTo>
                    <a:pt x="7098" y="4630"/>
                  </a:lnTo>
                  <a:moveTo>
                    <a:pt x="7123" y="4622"/>
                  </a:moveTo>
                  <a:lnTo>
                    <a:pt x="7123" y="4622"/>
                  </a:lnTo>
                  <a:lnTo>
                    <a:pt x="7155" y="4612"/>
                  </a:lnTo>
                  <a:lnTo>
                    <a:pt x="7193" y="4638"/>
                  </a:lnTo>
                  <a:moveTo>
                    <a:pt x="7214" y="4654"/>
                  </a:moveTo>
                  <a:lnTo>
                    <a:pt x="7214" y="4654"/>
                  </a:lnTo>
                  <a:lnTo>
                    <a:pt x="7225" y="4662"/>
                  </a:lnTo>
                  <a:moveTo>
                    <a:pt x="7247" y="4677"/>
                  </a:moveTo>
                  <a:lnTo>
                    <a:pt x="7247" y="4677"/>
                  </a:lnTo>
                  <a:lnTo>
                    <a:pt x="7312" y="4724"/>
                  </a:lnTo>
                  <a:moveTo>
                    <a:pt x="7333" y="4739"/>
                  </a:moveTo>
                  <a:lnTo>
                    <a:pt x="7333" y="4739"/>
                  </a:lnTo>
                  <a:lnTo>
                    <a:pt x="7335" y="4741"/>
                  </a:lnTo>
                  <a:lnTo>
                    <a:pt x="7346" y="4741"/>
                  </a:lnTo>
                  <a:moveTo>
                    <a:pt x="7373" y="4743"/>
                  </a:moveTo>
                  <a:lnTo>
                    <a:pt x="7373" y="4743"/>
                  </a:lnTo>
                  <a:lnTo>
                    <a:pt x="7453" y="4747"/>
                  </a:lnTo>
                  <a:moveTo>
                    <a:pt x="7479" y="4748"/>
                  </a:moveTo>
                  <a:lnTo>
                    <a:pt x="7479" y="4748"/>
                  </a:lnTo>
                  <a:lnTo>
                    <a:pt x="7493" y="4749"/>
                  </a:lnTo>
                  <a:moveTo>
                    <a:pt x="7519" y="4752"/>
                  </a:moveTo>
                  <a:lnTo>
                    <a:pt x="7519" y="4752"/>
                  </a:lnTo>
                  <a:lnTo>
                    <a:pt x="7591" y="4786"/>
                  </a:lnTo>
                  <a:moveTo>
                    <a:pt x="7616" y="4797"/>
                  </a:moveTo>
                  <a:lnTo>
                    <a:pt x="7616" y="4797"/>
                  </a:lnTo>
                  <a:lnTo>
                    <a:pt x="7628" y="4803"/>
                  </a:lnTo>
                  <a:moveTo>
                    <a:pt x="7652" y="4814"/>
                  </a:moveTo>
                  <a:lnTo>
                    <a:pt x="7652" y="4814"/>
                  </a:lnTo>
                  <a:lnTo>
                    <a:pt x="7694" y="4833"/>
                  </a:lnTo>
                  <a:lnTo>
                    <a:pt x="7722" y="4814"/>
                  </a:lnTo>
                  <a:moveTo>
                    <a:pt x="7745" y="4800"/>
                  </a:moveTo>
                  <a:lnTo>
                    <a:pt x="7745" y="4800"/>
                  </a:lnTo>
                  <a:lnTo>
                    <a:pt x="7756" y="4793"/>
                  </a:lnTo>
                  <a:moveTo>
                    <a:pt x="7778" y="4778"/>
                  </a:moveTo>
                  <a:lnTo>
                    <a:pt x="7778" y="4778"/>
                  </a:lnTo>
                  <a:lnTo>
                    <a:pt x="7845" y="4734"/>
                  </a:lnTo>
                  <a:moveTo>
                    <a:pt x="7868" y="4720"/>
                  </a:moveTo>
                  <a:lnTo>
                    <a:pt x="7868" y="4720"/>
                  </a:lnTo>
                  <a:lnTo>
                    <a:pt x="7872" y="4717"/>
                  </a:lnTo>
                </a:path>
              </a:pathLst>
            </a:custGeom>
            <a:noFill/>
            <a:ln w="20638" cap="flat">
              <a:solidFill>
                <a:srgbClr val="FF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Freeform 191"/>
            <p:cNvSpPr>
              <a:spLocks noEditPoints="1"/>
            </p:cNvSpPr>
            <p:nvPr/>
          </p:nvSpPr>
          <p:spPr bwMode="auto">
            <a:xfrm>
              <a:off x="1080" y="2896"/>
              <a:ext cx="2044" cy="1132"/>
            </a:xfrm>
            <a:custGeom>
              <a:avLst/>
              <a:gdLst>
                <a:gd name="T0" fmla="*/ 0 w 10752"/>
                <a:gd name="T1" fmla="*/ 0 h 5952"/>
                <a:gd name="T2" fmla="*/ 0 w 10752"/>
                <a:gd name="T3" fmla="*/ 0 h 5952"/>
                <a:gd name="T4" fmla="*/ 0 w 10752"/>
                <a:gd name="T5" fmla="*/ 5952 h 5952"/>
                <a:gd name="T6" fmla="*/ 10752 w 10752"/>
                <a:gd name="T7" fmla="*/ 5952 h 5952"/>
                <a:gd name="T8" fmla="*/ 0 w 10752"/>
                <a:gd name="T9" fmla="*/ 0 h 5952"/>
                <a:gd name="T10" fmla="*/ 0 w 10752"/>
                <a:gd name="T11" fmla="*/ 0 h 5952"/>
              </a:gdLst>
              <a:ahLst/>
              <a:cxnLst>
                <a:cxn ang="0">
                  <a:pos x="T0" y="T1"/>
                </a:cxn>
                <a:cxn ang="0">
                  <a:pos x="T2" y="T3"/>
                </a:cxn>
                <a:cxn ang="0">
                  <a:pos x="T4" y="T5"/>
                </a:cxn>
                <a:cxn ang="0">
                  <a:pos x="T6" y="T7"/>
                </a:cxn>
                <a:cxn ang="0">
                  <a:pos x="T8" y="T9"/>
                </a:cxn>
                <a:cxn ang="0">
                  <a:pos x="T10" y="T11"/>
                </a:cxn>
              </a:cxnLst>
              <a:rect l="0" t="0" r="r" b="b"/>
              <a:pathLst>
                <a:path w="10752" h="5952">
                  <a:moveTo>
                    <a:pt x="0" y="0"/>
                  </a:moveTo>
                  <a:lnTo>
                    <a:pt x="0" y="0"/>
                  </a:lnTo>
                  <a:lnTo>
                    <a:pt x="0" y="5952"/>
                  </a:lnTo>
                  <a:lnTo>
                    <a:pt x="10752" y="5952"/>
                  </a:lnTo>
                  <a:moveTo>
                    <a:pt x="0" y="0"/>
                  </a:move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4"/>
          <p:cNvGrpSpPr>
            <a:grpSpLocks noChangeAspect="1"/>
          </p:cNvGrpSpPr>
          <p:nvPr/>
        </p:nvGrpSpPr>
        <p:grpSpPr bwMode="auto">
          <a:xfrm>
            <a:off x="725488" y="1611313"/>
            <a:ext cx="4343400" cy="2428875"/>
            <a:chOff x="457" y="1015"/>
            <a:chExt cx="2736" cy="1530"/>
          </a:xfrm>
        </p:grpSpPr>
        <p:sp>
          <p:nvSpPr>
            <p:cNvPr id="7" name="AutoShape 3"/>
            <p:cNvSpPr>
              <a:spLocks noChangeAspect="1" noChangeArrowheads="1" noTextEdit="1"/>
            </p:cNvSpPr>
            <p:nvPr/>
          </p:nvSpPr>
          <p:spPr bwMode="auto">
            <a:xfrm>
              <a:off x="457" y="1015"/>
              <a:ext cx="2736" cy="1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904" y="2253"/>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noEditPoints="1"/>
            </p:cNvSpPr>
            <p:nvPr/>
          </p:nvSpPr>
          <p:spPr bwMode="auto">
            <a:xfrm>
              <a:off x="803" y="2219"/>
              <a:ext cx="42" cy="66"/>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904" y="2111"/>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706" y="2077"/>
              <a:ext cx="23" cy="65"/>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p:nvSpPr>
          <p:spPr bwMode="auto">
            <a:xfrm>
              <a:off x="752" y="2077"/>
              <a:ext cx="42"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noEditPoints="1"/>
            </p:cNvSpPr>
            <p:nvPr/>
          </p:nvSpPr>
          <p:spPr bwMode="auto">
            <a:xfrm>
              <a:off x="803" y="2077"/>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p:nvSpPr>
          <p:spPr bwMode="auto">
            <a:xfrm>
              <a:off x="904" y="1970"/>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p:cNvSpPr>
            <p:nvPr/>
          </p:nvSpPr>
          <p:spPr bwMode="auto">
            <a:xfrm>
              <a:off x="700" y="1936"/>
              <a:ext cx="44" cy="64"/>
            </a:xfrm>
            <a:custGeom>
              <a:avLst/>
              <a:gdLst>
                <a:gd name="T0" fmla="*/ 226 w 229"/>
                <a:gd name="T1" fmla="*/ 298 h 340"/>
                <a:gd name="T2" fmla="*/ 226 w 229"/>
                <a:gd name="T3" fmla="*/ 298 h 340"/>
                <a:gd name="T4" fmla="*/ 48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8 w 229"/>
                <a:gd name="T25" fmla="*/ 37 h 340"/>
                <a:gd name="T26" fmla="*/ 186 w 229"/>
                <a:gd name="T27" fmla="*/ 100 h 340"/>
                <a:gd name="T28" fmla="*/ 140 w 229"/>
                <a:gd name="T29" fmla="*/ 168 h 340"/>
                <a:gd name="T30" fmla="*/ 95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8"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1" y="95"/>
                    <a:pt x="54" y="81"/>
                    <a:pt x="60" y="70"/>
                  </a:cubicBezTo>
                  <a:cubicBezTo>
                    <a:pt x="71" y="49"/>
                    <a:pt x="93" y="37"/>
                    <a:pt x="118" y="37"/>
                  </a:cubicBezTo>
                  <a:cubicBezTo>
                    <a:pt x="157" y="37"/>
                    <a:pt x="186" y="64"/>
                    <a:pt x="186" y="100"/>
                  </a:cubicBezTo>
                  <a:cubicBezTo>
                    <a:pt x="186" y="127"/>
                    <a:pt x="170" y="150"/>
                    <a:pt x="140" y="168"/>
                  </a:cubicBezTo>
                  <a:lnTo>
                    <a:pt x="95" y="192"/>
                  </a:lnTo>
                  <a:cubicBezTo>
                    <a:pt x="25"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noEditPoints="1"/>
            </p:cNvSpPr>
            <p:nvPr/>
          </p:nvSpPr>
          <p:spPr bwMode="auto">
            <a:xfrm>
              <a:off x="752" y="1936"/>
              <a:ext cx="42" cy="66"/>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noEditPoints="1"/>
            </p:cNvSpPr>
            <p:nvPr/>
          </p:nvSpPr>
          <p:spPr bwMode="auto">
            <a:xfrm>
              <a:off x="803" y="1936"/>
              <a:ext cx="42" cy="66"/>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a:off x="904" y="1828"/>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p:nvSpPr>
          <p:spPr bwMode="auto">
            <a:xfrm>
              <a:off x="700" y="1794"/>
              <a:ext cx="43" cy="67"/>
            </a:xfrm>
            <a:custGeom>
              <a:avLst/>
              <a:gdLst>
                <a:gd name="T0" fmla="*/ 91 w 227"/>
                <a:gd name="T1" fmla="*/ 184 h 351"/>
                <a:gd name="T2" fmla="*/ 91 w 227"/>
                <a:gd name="T3" fmla="*/ 184 h 351"/>
                <a:gd name="T4" fmla="*/ 96 w 227"/>
                <a:gd name="T5" fmla="*/ 184 h 351"/>
                <a:gd name="T6" fmla="*/ 114 w 227"/>
                <a:gd name="T7" fmla="*/ 183 h 351"/>
                <a:gd name="T8" fmla="*/ 184 w 227"/>
                <a:gd name="T9" fmla="*/ 245 h 351"/>
                <a:gd name="T10" fmla="*/ 114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70 w 227"/>
                <a:gd name="T23" fmla="*/ 164 h 351"/>
                <a:gd name="T24" fmla="*/ 217 w 227"/>
                <a:gd name="T25" fmla="*/ 93 h 351"/>
                <a:gd name="T26" fmla="*/ 114 w 227"/>
                <a:gd name="T27" fmla="*/ 0 h 351"/>
                <a:gd name="T28" fmla="*/ 7 w 227"/>
                <a:gd name="T29" fmla="*/ 110 h 351"/>
                <a:gd name="T30" fmla="*/ 50 w 227"/>
                <a:gd name="T31" fmla="*/ 110 h 351"/>
                <a:gd name="T32" fmla="*/ 57 w 227"/>
                <a:gd name="T33" fmla="*/ 67 h 351"/>
                <a:gd name="T34" fmla="*/ 114 w 227"/>
                <a:gd name="T35" fmla="*/ 37 h 351"/>
                <a:gd name="T36" fmla="*/ 174 w 227"/>
                <a:gd name="T37" fmla="*/ 95 h 351"/>
                <a:gd name="T38" fmla="*/ 147 w 227"/>
                <a:gd name="T39" fmla="*/ 141 h 351"/>
                <a:gd name="T40" fmla="*/ 91 w 227"/>
                <a:gd name="T41" fmla="*/ 148 h 351"/>
                <a:gd name="T42" fmla="*/ 91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1" y="184"/>
                  </a:moveTo>
                  <a:lnTo>
                    <a:pt x="91" y="184"/>
                  </a:lnTo>
                  <a:lnTo>
                    <a:pt x="96" y="184"/>
                  </a:lnTo>
                  <a:lnTo>
                    <a:pt x="114" y="183"/>
                  </a:lnTo>
                  <a:cubicBezTo>
                    <a:pt x="160" y="183"/>
                    <a:pt x="184" y="204"/>
                    <a:pt x="184" y="245"/>
                  </a:cubicBezTo>
                  <a:cubicBezTo>
                    <a:pt x="184" y="288"/>
                    <a:pt x="158" y="313"/>
                    <a:pt x="114" y="313"/>
                  </a:cubicBezTo>
                  <a:cubicBezTo>
                    <a:pt x="68" y="313"/>
                    <a:pt x="45" y="290"/>
                    <a:pt x="42" y="241"/>
                  </a:cubicBezTo>
                  <a:lnTo>
                    <a:pt x="0" y="241"/>
                  </a:lnTo>
                  <a:cubicBezTo>
                    <a:pt x="2" y="268"/>
                    <a:pt x="7" y="286"/>
                    <a:pt x="15" y="301"/>
                  </a:cubicBezTo>
                  <a:cubicBezTo>
                    <a:pt x="32" y="334"/>
                    <a:pt x="66" y="351"/>
                    <a:pt x="112" y="351"/>
                  </a:cubicBezTo>
                  <a:cubicBezTo>
                    <a:pt x="182" y="351"/>
                    <a:pt x="227" y="309"/>
                    <a:pt x="227" y="245"/>
                  </a:cubicBezTo>
                  <a:cubicBezTo>
                    <a:pt x="227" y="202"/>
                    <a:pt x="210" y="178"/>
                    <a:pt x="170" y="164"/>
                  </a:cubicBezTo>
                  <a:cubicBezTo>
                    <a:pt x="201" y="151"/>
                    <a:pt x="217" y="127"/>
                    <a:pt x="217" y="93"/>
                  </a:cubicBezTo>
                  <a:cubicBezTo>
                    <a:pt x="217" y="35"/>
                    <a:pt x="178" y="0"/>
                    <a:pt x="114" y="0"/>
                  </a:cubicBezTo>
                  <a:cubicBezTo>
                    <a:pt x="45" y="0"/>
                    <a:pt x="9" y="37"/>
                    <a:pt x="7" y="110"/>
                  </a:cubicBezTo>
                  <a:lnTo>
                    <a:pt x="50" y="110"/>
                  </a:lnTo>
                  <a:cubicBezTo>
                    <a:pt x="50" y="89"/>
                    <a:pt x="52" y="77"/>
                    <a:pt x="57" y="67"/>
                  </a:cubicBezTo>
                  <a:cubicBezTo>
                    <a:pt x="67" y="48"/>
                    <a:pt x="88" y="37"/>
                    <a:pt x="114" y="37"/>
                  </a:cubicBezTo>
                  <a:cubicBezTo>
                    <a:pt x="152" y="37"/>
                    <a:pt x="174" y="59"/>
                    <a:pt x="174" y="95"/>
                  </a:cubicBezTo>
                  <a:cubicBezTo>
                    <a:pt x="174" y="119"/>
                    <a:pt x="165" y="133"/>
                    <a:pt x="147" y="141"/>
                  </a:cubicBezTo>
                  <a:cubicBezTo>
                    <a:pt x="135" y="146"/>
                    <a:pt x="120" y="147"/>
                    <a:pt x="91" y="148"/>
                  </a:cubicBezTo>
                  <a:lnTo>
                    <a:pt x="91"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7"/>
            <p:cNvSpPr>
              <a:spLocks noEditPoints="1"/>
            </p:cNvSpPr>
            <p:nvPr/>
          </p:nvSpPr>
          <p:spPr bwMode="auto">
            <a:xfrm>
              <a:off x="752" y="1794"/>
              <a:ext cx="42"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8"/>
            <p:cNvSpPr>
              <a:spLocks noEditPoints="1"/>
            </p:cNvSpPr>
            <p:nvPr/>
          </p:nvSpPr>
          <p:spPr bwMode="auto">
            <a:xfrm>
              <a:off x="803" y="1794"/>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9"/>
            <p:cNvSpPr>
              <a:spLocks/>
            </p:cNvSpPr>
            <p:nvPr/>
          </p:nvSpPr>
          <p:spPr bwMode="auto">
            <a:xfrm>
              <a:off x="904" y="1687"/>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p:cNvSpPr>
              <a:spLocks noEditPoints="1"/>
            </p:cNvSpPr>
            <p:nvPr/>
          </p:nvSpPr>
          <p:spPr bwMode="auto">
            <a:xfrm>
              <a:off x="700" y="1652"/>
              <a:ext cx="45" cy="65"/>
            </a:xfrm>
            <a:custGeom>
              <a:avLst/>
              <a:gdLst>
                <a:gd name="T0" fmla="*/ 144 w 236"/>
                <a:gd name="T1" fmla="*/ 258 h 340"/>
                <a:gd name="T2" fmla="*/ 144 w 236"/>
                <a:gd name="T3" fmla="*/ 258 h 340"/>
                <a:gd name="T4" fmla="*/ 144 w 236"/>
                <a:gd name="T5" fmla="*/ 340 h 340"/>
                <a:gd name="T6" fmla="*/ 186 w 236"/>
                <a:gd name="T7" fmla="*/ 340 h 340"/>
                <a:gd name="T8" fmla="*/ 186 w 236"/>
                <a:gd name="T9" fmla="*/ 258 h 340"/>
                <a:gd name="T10" fmla="*/ 236 w 236"/>
                <a:gd name="T11" fmla="*/ 258 h 340"/>
                <a:gd name="T12" fmla="*/ 236 w 236"/>
                <a:gd name="T13" fmla="*/ 220 h 340"/>
                <a:gd name="T14" fmla="*/ 186 w 236"/>
                <a:gd name="T15" fmla="*/ 220 h 340"/>
                <a:gd name="T16" fmla="*/ 186 w 236"/>
                <a:gd name="T17" fmla="*/ 0 h 340"/>
                <a:gd name="T18" fmla="*/ 155 w 236"/>
                <a:gd name="T19" fmla="*/ 0 h 340"/>
                <a:gd name="T20" fmla="*/ 0 w 236"/>
                <a:gd name="T21" fmla="*/ 214 h 340"/>
                <a:gd name="T22" fmla="*/ 0 w 236"/>
                <a:gd name="T23" fmla="*/ 258 h 340"/>
                <a:gd name="T24" fmla="*/ 144 w 236"/>
                <a:gd name="T25" fmla="*/ 258 h 340"/>
                <a:gd name="T26" fmla="*/ 144 w 236"/>
                <a:gd name="T27" fmla="*/ 220 h 340"/>
                <a:gd name="T28" fmla="*/ 144 w 236"/>
                <a:gd name="T29" fmla="*/ 220 h 340"/>
                <a:gd name="T30" fmla="*/ 37 w 236"/>
                <a:gd name="T31" fmla="*/ 220 h 340"/>
                <a:gd name="T32" fmla="*/ 144 w 236"/>
                <a:gd name="T33" fmla="*/ 72 h 340"/>
                <a:gd name="T34" fmla="*/ 144 w 236"/>
                <a:gd name="T35" fmla="*/ 22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340">
                  <a:moveTo>
                    <a:pt x="144" y="258"/>
                  </a:moveTo>
                  <a:lnTo>
                    <a:pt x="144" y="258"/>
                  </a:lnTo>
                  <a:lnTo>
                    <a:pt x="144" y="340"/>
                  </a:lnTo>
                  <a:lnTo>
                    <a:pt x="186" y="340"/>
                  </a:lnTo>
                  <a:lnTo>
                    <a:pt x="186" y="258"/>
                  </a:lnTo>
                  <a:lnTo>
                    <a:pt x="236" y="258"/>
                  </a:lnTo>
                  <a:lnTo>
                    <a:pt x="236" y="220"/>
                  </a:lnTo>
                  <a:lnTo>
                    <a:pt x="186" y="220"/>
                  </a:lnTo>
                  <a:lnTo>
                    <a:pt x="186" y="0"/>
                  </a:lnTo>
                  <a:lnTo>
                    <a:pt x="155" y="0"/>
                  </a:lnTo>
                  <a:lnTo>
                    <a:pt x="0" y="214"/>
                  </a:lnTo>
                  <a:lnTo>
                    <a:pt x="0" y="258"/>
                  </a:lnTo>
                  <a:lnTo>
                    <a:pt x="144" y="258"/>
                  </a:lnTo>
                  <a:close/>
                  <a:moveTo>
                    <a:pt x="144" y="220"/>
                  </a:moveTo>
                  <a:lnTo>
                    <a:pt x="144" y="220"/>
                  </a:lnTo>
                  <a:lnTo>
                    <a:pt x="37" y="220"/>
                  </a:lnTo>
                  <a:lnTo>
                    <a:pt x="144" y="72"/>
                  </a:lnTo>
                  <a:lnTo>
                    <a:pt x="144"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1"/>
            <p:cNvSpPr>
              <a:spLocks noEditPoints="1"/>
            </p:cNvSpPr>
            <p:nvPr/>
          </p:nvSpPr>
          <p:spPr bwMode="auto">
            <a:xfrm>
              <a:off x="752" y="1652"/>
              <a:ext cx="42"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noEditPoints="1"/>
            </p:cNvSpPr>
            <p:nvPr/>
          </p:nvSpPr>
          <p:spPr bwMode="auto">
            <a:xfrm>
              <a:off x="803" y="1652"/>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3"/>
            <p:cNvSpPr>
              <a:spLocks/>
            </p:cNvSpPr>
            <p:nvPr/>
          </p:nvSpPr>
          <p:spPr bwMode="auto">
            <a:xfrm>
              <a:off x="904" y="1545"/>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4"/>
            <p:cNvSpPr>
              <a:spLocks/>
            </p:cNvSpPr>
            <p:nvPr/>
          </p:nvSpPr>
          <p:spPr bwMode="auto">
            <a:xfrm>
              <a:off x="700" y="1511"/>
              <a:ext cx="44" cy="67"/>
            </a:xfrm>
            <a:custGeom>
              <a:avLst/>
              <a:gdLst>
                <a:gd name="T0" fmla="*/ 211 w 229"/>
                <a:gd name="T1" fmla="*/ 0 h 351"/>
                <a:gd name="T2" fmla="*/ 211 w 229"/>
                <a:gd name="T3" fmla="*/ 0 h 351"/>
                <a:gd name="T4" fmla="*/ 36 w 229"/>
                <a:gd name="T5" fmla="*/ 0 h 351"/>
                <a:gd name="T6" fmla="*/ 10 w 229"/>
                <a:gd name="T7" fmla="*/ 185 h 351"/>
                <a:gd name="T8" fmla="*/ 49 w 229"/>
                <a:gd name="T9" fmla="*/ 185 h 351"/>
                <a:gd name="T10" fmla="*/ 111 w 229"/>
                <a:gd name="T11" fmla="*/ 154 h 351"/>
                <a:gd name="T12" fmla="*/ 185 w 229"/>
                <a:gd name="T13" fmla="*/ 235 h 351"/>
                <a:gd name="T14" fmla="*/ 111 w 229"/>
                <a:gd name="T15" fmla="*/ 313 h 351"/>
                <a:gd name="T16" fmla="*/ 42 w 229"/>
                <a:gd name="T17" fmla="*/ 256 h 351"/>
                <a:gd name="T18" fmla="*/ 0 w 229"/>
                <a:gd name="T19" fmla="*/ 256 h 351"/>
                <a:gd name="T20" fmla="*/ 20 w 229"/>
                <a:gd name="T21" fmla="*/ 310 h 351"/>
                <a:gd name="T22" fmla="*/ 112 w 229"/>
                <a:gd name="T23" fmla="*/ 351 h 351"/>
                <a:gd name="T24" fmla="*/ 229 w 229"/>
                <a:gd name="T25" fmla="*/ 229 h 351"/>
                <a:gd name="T26" fmla="*/ 119 w 229"/>
                <a:gd name="T27" fmla="*/ 116 h 351"/>
                <a:gd name="T28" fmla="*/ 56 w 229"/>
                <a:gd name="T29" fmla="*/ 137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0" y="185"/>
                  </a:lnTo>
                  <a:lnTo>
                    <a:pt x="49" y="185"/>
                  </a:lnTo>
                  <a:cubicBezTo>
                    <a:pt x="69" y="162"/>
                    <a:pt x="85" y="154"/>
                    <a:pt x="111" y="154"/>
                  </a:cubicBezTo>
                  <a:cubicBezTo>
                    <a:pt x="157" y="154"/>
                    <a:pt x="185" y="185"/>
                    <a:pt x="185" y="235"/>
                  </a:cubicBezTo>
                  <a:cubicBezTo>
                    <a:pt x="185" y="284"/>
                    <a:pt x="157" y="313"/>
                    <a:pt x="111" y="313"/>
                  </a:cubicBezTo>
                  <a:cubicBezTo>
                    <a:pt x="74" y="313"/>
                    <a:pt x="52" y="295"/>
                    <a:pt x="42" y="256"/>
                  </a:cubicBezTo>
                  <a:lnTo>
                    <a:pt x="0" y="256"/>
                  </a:lnTo>
                  <a:cubicBezTo>
                    <a:pt x="5" y="284"/>
                    <a:pt x="10" y="298"/>
                    <a:pt x="20" y="310"/>
                  </a:cubicBezTo>
                  <a:cubicBezTo>
                    <a:pt x="39" y="336"/>
                    <a:pt x="74" y="351"/>
                    <a:pt x="112" y="351"/>
                  </a:cubicBezTo>
                  <a:cubicBezTo>
                    <a:pt x="181" y="351"/>
                    <a:pt x="229" y="301"/>
                    <a:pt x="229" y="229"/>
                  </a:cubicBezTo>
                  <a:cubicBezTo>
                    <a:pt x="229" y="162"/>
                    <a:pt x="184" y="116"/>
                    <a:pt x="119" y="116"/>
                  </a:cubicBezTo>
                  <a:cubicBezTo>
                    <a:pt x="95" y="116"/>
                    <a:pt x="76" y="122"/>
                    <a:pt x="56" y="137"/>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noEditPoints="1"/>
            </p:cNvSpPr>
            <p:nvPr/>
          </p:nvSpPr>
          <p:spPr bwMode="auto">
            <a:xfrm>
              <a:off x="752" y="1511"/>
              <a:ext cx="42" cy="67"/>
            </a:xfrm>
            <a:custGeom>
              <a:avLst/>
              <a:gdLst>
                <a:gd name="T0" fmla="*/ 111 w 223"/>
                <a:gd name="T1" fmla="*/ 0 h 351"/>
                <a:gd name="T2" fmla="*/ 111 w 223"/>
                <a:gd name="T3" fmla="*/ 0 h 351"/>
                <a:gd name="T4" fmla="*/ 33 w 223"/>
                <a:gd name="T5" fmla="*/ 38 h 351"/>
                <a:gd name="T6" fmla="*/ 0 w 223"/>
                <a:gd name="T7" fmla="*/ 176 h 351"/>
                <a:gd name="T8" fmla="*/ 111 w 223"/>
                <a:gd name="T9" fmla="*/ 351 h 351"/>
                <a:gd name="T10" fmla="*/ 223 w 223"/>
                <a:gd name="T11" fmla="*/ 178 h 351"/>
                <a:gd name="T12" fmla="*/ 190 w 223"/>
                <a:gd name="T13" fmla="*/ 38 h 351"/>
                <a:gd name="T14" fmla="*/ 111 w 223"/>
                <a:gd name="T15" fmla="*/ 0 h 351"/>
                <a:gd name="T16" fmla="*/ 111 w 223"/>
                <a:gd name="T17" fmla="*/ 38 h 351"/>
                <a:gd name="T18" fmla="*/ 111 w 223"/>
                <a:gd name="T19" fmla="*/ 38 h 351"/>
                <a:gd name="T20" fmla="*/ 180 w 223"/>
                <a:gd name="T21" fmla="*/ 175 h 351"/>
                <a:gd name="T22" fmla="*/ 111 w 223"/>
                <a:gd name="T23" fmla="*/ 316 h 351"/>
                <a:gd name="T24" fmla="*/ 43 w 223"/>
                <a:gd name="T25" fmla="*/ 176 h 351"/>
                <a:gd name="T26" fmla="*/ 111 w 223"/>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8"/>
                  </a:cubicBezTo>
                  <a:cubicBezTo>
                    <a:pt x="11" y="67"/>
                    <a:pt x="0" y="113"/>
                    <a:pt x="0" y="176"/>
                  </a:cubicBezTo>
                  <a:cubicBezTo>
                    <a:pt x="0" y="290"/>
                    <a:pt x="39" y="351"/>
                    <a:pt x="111" y="351"/>
                  </a:cubicBezTo>
                  <a:cubicBezTo>
                    <a:pt x="183" y="351"/>
                    <a:pt x="223" y="290"/>
                    <a:pt x="223" y="178"/>
                  </a:cubicBezTo>
                  <a:cubicBezTo>
                    <a:pt x="223" y="112"/>
                    <a:pt x="212" y="68"/>
                    <a:pt x="190" y="38"/>
                  </a:cubicBezTo>
                  <a:cubicBezTo>
                    <a:pt x="172" y="14"/>
                    <a:pt x="144" y="0"/>
                    <a:pt x="111" y="0"/>
                  </a:cubicBezTo>
                  <a:close/>
                  <a:moveTo>
                    <a:pt x="111" y="38"/>
                  </a:moveTo>
                  <a:lnTo>
                    <a:pt x="111" y="38"/>
                  </a:lnTo>
                  <a:cubicBezTo>
                    <a:pt x="157" y="38"/>
                    <a:pt x="180" y="84"/>
                    <a:pt x="180" y="175"/>
                  </a:cubicBezTo>
                  <a:cubicBezTo>
                    <a:pt x="180" y="271"/>
                    <a:pt x="157" y="316"/>
                    <a:pt x="111"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noEditPoints="1"/>
            </p:cNvSpPr>
            <p:nvPr/>
          </p:nvSpPr>
          <p:spPr bwMode="auto">
            <a:xfrm>
              <a:off x="803" y="1511"/>
              <a:ext cx="42" cy="67"/>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8"/>
                  </a:cubicBezTo>
                  <a:cubicBezTo>
                    <a:pt x="11" y="67"/>
                    <a:pt x="0" y="113"/>
                    <a:pt x="0" y="176"/>
                  </a:cubicBezTo>
                  <a:cubicBezTo>
                    <a:pt x="0" y="290"/>
                    <a:pt x="39" y="351"/>
                    <a:pt x="111" y="351"/>
                  </a:cubicBezTo>
                  <a:cubicBezTo>
                    <a:pt x="183" y="351"/>
                    <a:pt x="222" y="290"/>
                    <a:pt x="222" y="178"/>
                  </a:cubicBezTo>
                  <a:cubicBezTo>
                    <a:pt x="222" y="112"/>
                    <a:pt x="212" y="68"/>
                    <a:pt x="189" y="38"/>
                  </a:cubicBezTo>
                  <a:cubicBezTo>
                    <a:pt x="172"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p:cNvSpPr>
            <p:nvPr/>
          </p:nvSpPr>
          <p:spPr bwMode="auto">
            <a:xfrm>
              <a:off x="904" y="1404"/>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28"/>
            <p:cNvSpPr>
              <a:spLocks noEditPoints="1"/>
            </p:cNvSpPr>
            <p:nvPr/>
          </p:nvSpPr>
          <p:spPr bwMode="auto">
            <a:xfrm>
              <a:off x="701" y="1370"/>
              <a:ext cx="43" cy="66"/>
            </a:xfrm>
            <a:custGeom>
              <a:avLst/>
              <a:gdLst>
                <a:gd name="T0" fmla="*/ 218 w 226"/>
                <a:gd name="T1" fmla="*/ 89 h 351"/>
                <a:gd name="T2" fmla="*/ 218 w 226"/>
                <a:gd name="T3" fmla="*/ 89 h 351"/>
                <a:gd name="T4" fmla="*/ 122 w 226"/>
                <a:gd name="T5" fmla="*/ 0 h 351"/>
                <a:gd name="T6" fmla="*/ 31 w 226"/>
                <a:gd name="T7" fmla="*/ 49 h 351"/>
                <a:gd name="T8" fmla="*/ 0 w 226"/>
                <a:gd name="T9" fmla="*/ 185 h 351"/>
                <a:gd name="T10" fmla="*/ 29 w 226"/>
                <a:gd name="T11" fmla="*/ 309 h 351"/>
                <a:gd name="T12" fmla="*/ 114 w 226"/>
                <a:gd name="T13" fmla="*/ 351 h 351"/>
                <a:gd name="T14" fmla="*/ 226 w 226"/>
                <a:gd name="T15" fmla="*/ 236 h 351"/>
                <a:gd name="T16" fmla="*/ 122 w 226"/>
                <a:gd name="T17" fmla="*/ 129 h 351"/>
                <a:gd name="T18" fmla="*/ 44 w 226"/>
                <a:gd name="T19" fmla="*/ 166 h 351"/>
                <a:gd name="T20" fmla="*/ 119 w 226"/>
                <a:gd name="T21" fmla="*/ 38 h 351"/>
                <a:gd name="T22" fmla="*/ 176 w 226"/>
                <a:gd name="T23" fmla="*/ 89 h 351"/>
                <a:gd name="T24" fmla="*/ 218 w 226"/>
                <a:gd name="T25" fmla="*/ 89 h 351"/>
                <a:gd name="T26" fmla="*/ 116 w 226"/>
                <a:gd name="T27" fmla="*/ 166 h 351"/>
                <a:gd name="T28" fmla="*/ 116 w 226"/>
                <a:gd name="T29" fmla="*/ 166 h 351"/>
                <a:gd name="T30" fmla="*/ 182 w 226"/>
                <a:gd name="T31" fmla="*/ 240 h 351"/>
                <a:gd name="T32" fmla="*/ 115 w 226"/>
                <a:gd name="T33" fmla="*/ 313 h 351"/>
                <a:gd name="T34" fmla="*/ 46 w 226"/>
                <a:gd name="T35" fmla="*/ 237 h 351"/>
                <a:gd name="T36" fmla="*/ 116 w 226"/>
                <a:gd name="T37" fmla="*/ 16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6" h="351">
                  <a:moveTo>
                    <a:pt x="218" y="89"/>
                  </a:moveTo>
                  <a:lnTo>
                    <a:pt x="218" y="89"/>
                  </a:lnTo>
                  <a:cubicBezTo>
                    <a:pt x="210" y="33"/>
                    <a:pt x="174" y="0"/>
                    <a:pt x="122" y="0"/>
                  </a:cubicBezTo>
                  <a:cubicBezTo>
                    <a:pt x="85" y="0"/>
                    <a:pt x="51" y="18"/>
                    <a:pt x="31" y="49"/>
                  </a:cubicBezTo>
                  <a:cubicBezTo>
                    <a:pt x="10" y="82"/>
                    <a:pt x="0" y="123"/>
                    <a:pt x="0" y="185"/>
                  </a:cubicBezTo>
                  <a:cubicBezTo>
                    <a:pt x="0" y="242"/>
                    <a:pt x="9" y="279"/>
                    <a:pt x="29" y="309"/>
                  </a:cubicBezTo>
                  <a:cubicBezTo>
                    <a:pt x="47" y="336"/>
                    <a:pt x="77" y="351"/>
                    <a:pt x="114" y="351"/>
                  </a:cubicBezTo>
                  <a:cubicBezTo>
                    <a:pt x="179" y="351"/>
                    <a:pt x="226" y="303"/>
                    <a:pt x="226" y="236"/>
                  </a:cubicBezTo>
                  <a:cubicBezTo>
                    <a:pt x="226" y="173"/>
                    <a:pt x="182" y="129"/>
                    <a:pt x="122" y="129"/>
                  </a:cubicBezTo>
                  <a:cubicBezTo>
                    <a:pt x="88" y="129"/>
                    <a:pt x="62" y="142"/>
                    <a:pt x="44" y="166"/>
                  </a:cubicBezTo>
                  <a:cubicBezTo>
                    <a:pt x="44" y="84"/>
                    <a:pt x="71" y="38"/>
                    <a:pt x="119" y="38"/>
                  </a:cubicBezTo>
                  <a:cubicBezTo>
                    <a:pt x="149" y="38"/>
                    <a:pt x="170" y="56"/>
                    <a:pt x="176" y="89"/>
                  </a:cubicBezTo>
                  <a:lnTo>
                    <a:pt x="218" y="89"/>
                  </a:lnTo>
                  <a:close/>
                  <a:moveTo>
                    <a:pt x="116" y="166"/>
                  </a:moveTo>
                  <a:lnTo>
                    <a:pt x="116" y="166"/>
                  </a:lnTo>
                  <a:cubicBezTo>
                    <a:pt x="157" y="166"/>
                    <a:pt x="182" y="194"/>
                    <a:pt x="182" y="240"/>
                  </a:cubicBezTo>
                  <a:cubicBezTo>
                    <a:pt x="182" y="282"/>
                    <a:pt x="154" y="313"/>
                    <a:pt x="115" y="313"/>
                  </a:cubicBezTo>
                  <a:cubicBezTo>
                    <a:pt x="76" y="313"/>
                    <a:pt x="46" y="281"/>
                    <a:pt x="46" y="237"/>
                  </a:cubicBezTo>
                  <a:cubicBezTo>
                    <a:pt x="46" y="195"/>
                    <a:pt x="75" y="166"/>
                    <a:pt x="116" y="16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9"/>
            <p:cNvSpPr>
              <a:spLocks noEditPoints="1"/>
            </p:cNvSpPr>
            <p:nvPr/>
          </p:nvSpPr>
          <p:spPr bwMode="auto">
            <a:xfrm>
              <a:off x="752" y="1370"/>
              <a:ext cx="42" cy="66"/>
            </a:xfrm>
            <a:custGeom>
              <a:avLst/>
              <a:gdLst>
                <a:gd name="T0" fmla="*/ 111 w 223"/>
                <a:gd name="T1" fmla="*/ 0 h 351"/>
                <a:gd name="T2" fmla="*/ 111 w 223"/>
                <a:gd name="T3" fmla="*/ 0 h 351"/>
                <a:gd name="T4" fmla="*/ 33 w 223"/>
                <a:gd name="T5" fmla="*/ 38 h 351"/>
                <a:gd name="T6" fmla="*/ 0 w 223"/>
                <a:gd name="T7" fmla="*/ 176 h 351"/>
                <a:gd name="T8" fmla="*/ 111 w 223"/>
                <a:gd name="T9" fmla="*/ 351 h 351"/>
                <a:gd name="T10" fmla="*/ 223 w 223"/>
                <a:gd name="T11" fmla="*/ 178 h 351"/>
                <a:gd name="T12" fmla="*/ 190 w 223"/>
                <a:gd name="T13" fmla="*/ 38 h 351"/>
                <a:gd name="T14" fmla="*/ 111 w 223"/>
                <a:gd name="T15" fmla="*/ 0 h 351"/>
                <a:gd name="T16" fmla="*/ 111 w 223"/>
                <a:gd name="T17" fmla="*/ 38 h 351"/>
                <a:gd name="T18" fmla="*/ 111 w 223"/>
                <a:gd name="T19" fmla="*/ 38 h 351"/>
                <a:gd name="T20" fmla="*/ 180 w 223"/>
                <a:gd name="T21" fmla="*/ 175 h 351"/>
                <a:gd name="T22" fmla="*/ 111 w 223"/>
                <a:gd name="T23" fmla="*/ 316 h 351"/>
                <a:gd name="T24" fmla="*/ 43 w 223"/>
                <a:gd name="T25" fmla="*/ 176 h 351"/>
                <a:gd name="T26" fmla="*/ 111 w 223"/>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8"/>
                  </a:cubicBezTo>
                  <a:cubicBezTo>
                    <a:pt x="11" y="67"/>
                    <a:pt x="0" y="113"/>
                    <a:pt x="0" y="176"/>
                  </a:cubicBezTo>
                  <a:cubicBezTo>
                    <a:pt x="0" y="290"/>
                    <a:pt x="39" y="351"/>
                    <a:pt x="111" y="351"/>
                  </a:cubicBezTo>
                  <a:cubicBezTo>
                    <a:pt x="183" y="351"/>
                    <a:pt x="223" y="290"/>
                    <a:pt x="223" y="178"/>
                  </a:cubicBezTo>
                  <a:cubicBezTo>
                    <a:pt x="223" y="112"/>
                    <a:pt x="212" y="68"/>
                    <a:pt x="190" y="38"/>
                  </a:cubicBezTo>
                  <a:cubicBezTo>
                    <a:pt x="172" y="14"/>
                    <a:pt x="144" y="0"/>
                    <a:pt x="111" y="0"/>
                  </a:cubicBezTo>
                  <a:close/>
                  <a:moveTo>
                    <a:pt x="111" y="38"/>
                  </a:moveTo>
                  <a:lnTo>
                    <a:pt x="111" y="38"/>
                  </a:lnTo>
                  <a:cubicBezTo>
                    <a:pt x="157" y="38"/>
                    <a:pt x="180" y="84"/>
                    <a:pt x="180" y="175"/>
                  </a:cubicBezTo>
                  <a:cubicBezTo>
                    <a:pt x="180" y="271"/>
                    <a:pt x="157" y="316"/>
                    <a:pt x="111"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0"/>
            <p:cNvSpPr>
              <a:spLocks noEditPoints="1"/>
            </p:cNvSpPr>
            <p:nvPr/>
          </p:nvSpPr>
          <p:spPr bwMode="auto">
            <a:xfrm>
              <a:off x="803" y="1370"/>
              <a:ext cx="42" cy="66"/>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8"/>
                  </a:cubicBezTo>
                  <a:cubicBezTo>
                    <a:pt x="11" y="67"/>
                    <a:pt x="0" y="113"/>
                    <a:pt x="0" y="176"/>
                  </a:cubicBezTo>
                  <a:cubicBezTo>
                    <a:pt x="0" y="290"/>
                    <a:pt x="39" y="351"/>
                    <a:pt x="111" y="351"/>
                  </a:cubicBezTo>
                  <a:cubicBezTo>
                    <a:pt x="183" y="351"/>
                    <a:pt x="222" y="290"/>
                    <a:pt x="222" y="178"/>
                  </a:cubicBezTo>
                  <a:cubicBezTo>
                    <a:pt x="222" y="112"/>
                    <a:pt x="212" y="68"/>
                    <a:pt x="189" y="38"/>
                  </a:cubicBezTo>
                  <a:cubicBezTo>
                    <a:pt x="172"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1"/>
            <p:cNvSpPr>
              <a:spLocks/>
            </p:cNvSpPr>
            <p:nvPr/>
          </p:nvSpPr>
          <p:spPr bwMode="auto">
            <a:xfrm>
              <a:off x="904" y="1262"/>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p:cNvSpPr>
            <p:nvPr/>
          </p:nvSpPr>
          <p:spPr bwMode="auto">
            <a:xfrm>
              <a:off x="701" y="1228"/>
              <a:ext cx="44" cy="65"/>
            </a:xfrm>
            <a:custGeom>
              <a:avLst/>
              <a:gdLst>
                <a:gd name="T0" fmla="*/ 227 w 227"/>
                <a:gd name="T1" fmla="*/ 0 h 340"/>
                <a:gd name="T2" fmla="*/ 227 w 227"/>
                <a:gd name="T3" fmla="*/ 0 h 340"/>
                <a:gd name="T4" fmla="*/ 0 w 227"/>
                <a:gd name="T5" fmla="*/ 0 h 340"/>
                <a:gd name="T6" fmla="*/ 0 w 227"/>
                <a:gd name="T7" fmla="*/ 42 h 340"/>
                <a:gd name="T8" fmla="*/ 183 w 227"/>
                <a:gd name="T9" fmla="*/ 42 h 340"/>
                <a:gd name="T10" fmla="*/ 44 w 227"/>
                <a:gd name="T11" fmla="*/ 340 h 340"/>
                <a:gd name="T12" fmla="*/ 89 w 227"/>
                <a:gd name="T13" fmla="*/ 340 h 340"/>
                <a:gd name="T14" fmla="*/ 227 w 227"/>
                <a:gd name="T15" fmla="*/ 36 h 340"/>
                <a:gd name="T16" fmla="*/ 227 w 227"/>
                <a:gd name="T1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40">
                  <a:moveTo>
                    <a:pt x="227" y="0"/>
                  </a:moveTo>
                  <a:lnTo>
                    <a:pt x="227" y="0"/>
                  </a:lnTo>
                  <a:lnTo>
                    <a:pt x="0" y="0"/>
                  </a:lnTo>
                  <a:lnTo>
                    <a:pt x="0" y="42"/>
                  </a:lnTo>
                  <a:lnTo>
                    <a:pt x="183" y="42"/>
                  </a:lnTo>
                  <a:cubicBezTo>
                    <a:pt x="102" y="157"/>
                    <a:pt x="69" y="228"/>
                    <a:pt x="44" y="340"/>
                  </a:cubicBezTo>
                  <a:lnTo>
                    <a:pt x="89" y="340"/>
                  </a:lnTo>
                  <a:cubicBezTo>
                    <a:pt x="108" y="231"/>
                    <a:pt x="150" y="138"/>
                    <a:pt x="227" y="36"/>
                  </a:cubicBezTo>
                  <a:lnTo>
                    <a:pt x="22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noEditPoints="1"/>
            </p:cNvSpPr>
            <p:nvPr/>
          </p:nvSpPr>
          <p:spPr bwMode="auto">
            <a:xfrm>
              <a:off x="752" y="1228"/>
              <a:ext cx="42" cy="67"/>
            </a:xfrm>
            <a:custGeom>
              <a:avLst/>
              <a:gdLst>
                <a:gd name="T0" fmla="*/ 111 w 223"/>
                <a:gd name="T1" fmla="*/ 0 h 351"/>
                <a:gd name="T2" fmla="*/ 111 w 223"/>
                <a:gd name="T3" fmla="*/ 0 h 351"/>
                <a:gd name="T4" fmla="*/ 33 w 223"/>
                <a:gd name="T5" fmla="*/ 38 h 351"/>
                <a:gd name="T6" fmla="*/ 0 w 223"/>
                <a:gd name="T7" fmla="*/ 176 h 351"/>
                <a:gd name="T8" fmla="*/ 111 w 223"/>
                <a:gd name="T9" fmla="*/ 351 h 351"/>
                <a:gd name="T10" fmla="*/ 223 w 223"/>
                <a:gd name="T11" fmla="*/ 178 h 351"/>
                <a:gd name="T12" fmla="*/ 190 w 223"/>
                <a:gd name="T13" fmla="*/ 38 h 351"/>
                <a:gd name="T14" fmla="*/ 111 w 223"/>
                <a:gd name="T15" fmla="*/ 0 h 351"/>
                <a:gd name="T16" fmla="*/ 111 w 223"/>
                <a:gd name="T17" fmla="*/ 38 h 351"/>
                <a:gd name="T18" fmla="*/ 111 w 223"/>
                <a:gd name="T19" fmla="*/ 38 h 351"/>
                <a:gd name="T20" fmla="*/ 180 w 223"/>
                <a:gd name="T21" fmla="*/ 175 h 351"/>
                <a:gd name="T22" fmla="*/ 111 w 223"/>
                <a:gd name="T23" fmla="*/ 316 h 351"/>
                <a:gd name="T24" fmla="*/ 43 w 223"/>
                <a:gd name="T25" fmla="*/ 176 h 351"/>
                <a:gd name="T26" fmla="*/ 111 w 223"/>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8"/>
                  </a:cubicBezTo>
                  <a:cubicBezTo>
                    <a:pt x="11" y="67"/>
                    <a:pt x="0" y="113"/>
                    <a:pt x="0" y="176"/>
                  </a:cubicBezTo>
                  <a:cubicBezTo>
                    <a:pt x="0" y="290"/>
                    <a:pt x="39" y="351"/>
                    <a:pt x="111" y="351"/>
                  </a:cubicBezTo>
                  <a:cubicBezTo>
                    <a:pt x="183" y="351"/>
                    <a:pt x="223" y="290"/>
                    <a:pt x="223" y="178"/>
                  </a:cubicBezTo>
                  <a:cubicBezTo>
                    <a:pt x="223" y="112"/>
                    <a:pt x="212" y="68"/>
                    <a:pt x="190" y="38"/>
                  </a:cubicBezTo>
                  <a:cubicBezTo>
                    <a:pt x="172" y="14"/>
                    <a:pt x="144" y="0"/>
                    <a:pt x="111" y="0"/>
                  </a:cubicBezTo>
                  <a:close/>
                  <a:moveTo>
                    <a:pt x="111" y="38"/>
                  </a:moveTo>
                  <a:lnTo>
                    <a:pt x="111" y="38"/>
                  </a:lnTo>
                  <a:cubicBezTo>
                    <a:pt x="157" y="38"/>
                    <a:pt x="180" y="84"/>
                    <a:pt x="180" y="175"/>
                  </a:cubicBezTo>
                  <a:cubicBezTo>
                    <a:pt x="180" y="271"/>
                    <a:pt x="157" y="316"/>
                    <a:pt x="111"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4"/>
            <p:cNvSpPr>
              <a:spLocks noEditPoints="1"/>
            </p:cNvSpPr>
            <p:nvPr/>
          </p:nvSpPr>
          <p:spPr bwMode="auto">
            <a:xfrm>
              <a:off x="803" y="1228"/>
              <a:ext cx="42" cy="67"/>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8"/>
                  </a:cubicBezTo>
                  <a:cubicBezTo>
                    <a:pt x="11" y="67"/>
                    <a:pt x="0" y="113"/>
                    <a:pt x="0" y="176"/>
                  </a:cubicBezTo>
                  <a:cubicBezTo>
                    <a:pt x="0" y="290"/>
                    <a:pt x="39" y="351"/>
                    <a:pt x="111" y="351"/>
                  </a:cubicBezTo>
                  <a:cubicBezTo>
                    <a:pt x="183" y="351"/>
                    <a:pt x="222" y="290"/>
                    <a:pt x="222" y="178"/>
                  </a:cubicBezTo>
                  <a:cubicBezTo>
                    <a:pt x="222" y="112"/>
                    <a:pt x="212" y="68"/>
                    <a:pt x="189" y="38"/>
                  </a:cubicBezTo>
                  <a:cubicBezTo>
                    <a:pt x="172"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p:cNvSpPr>
            <p:nvPr/>
          </p:nvSpPr>
          <p:spPr bwMode="auto">
            <a:xfrm>
              <a:off x="904" y="1121"/>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36"/>
            <p:cNvSpPr>
              <a:spLocks noEditPoints="1"/>
            </p:cNvSpPr>
            <p:nvPr/>
          </p:nvSpPr>
          <p:spPr bwMode="auto">
            <a:xfrm>
              <a:off x="701" y="1087"/>
              <a:ext cx="43" cy="66"/>
            </a:xfrm>
            <a:custGeom>
              <a:avLst/>
              <a:gdLst>
                <a:gd name="T0" fmla="*/ 169 w 228"/>
                <a:gd name="T1" fmla="*/ 161 h 351"/>
                <a:gd name="T2" fmla="*/ 169 w 228"/>
                <a:gd name="T3" fmla="*/ 161 h 351"/>
                <a:gd name="T4" fmla="*/ 216 w 228"/>
                <a:gd name="T5" fmla="*/ 91 h 351"/>
                <a:gd name="T6" fmla="*/ 114 w 228"/>
                <a:gd name="T7" fmla="*/ 0 h 351"/>
                <a:gd name="T8" fmla="*/ 12 w 228"/>
                <a:gd name="T9" fmla="*/ 91 h 351"/>
                <a:gd name="T10" fmla="*/ 58 w 228"/>
                <a:gd name="T11" fmla="*/ 161 h 351"/>
                <a:gd name="T12" fmla="*/ 0 w 228"/>
                <a:gd name="T13" fmla="*/ 245 h 351"/>
                <a:gd name="T14" fmla="*/ 114 w 228"/>
                <a:gd name="T15" fmla="*/ 351 h 351"/>
                <a:gd name="T16" fmla="*/ 228 w 228"/>
                <a:gd name="T17" fmla="*/ 246 h 351"/>
                <a:gd name="T18" fmla="*/ 169 w 228"/>
                <a:gd name="T19" fmla="*/ 161 h 351"/>
                <a:gd name="T20" fmla="*/ 114 w 228"/>
                <a:gd name="T21" fmla="*/ 38 h 351"/>
                <a:gd name="T22" fmla="*/ 114 w 228"/>
                <a:gd name="T23" fmla="*/ 38 h 351"/>
                <a:gd name="T24" fmla="*/ 173 w 228"/>
                <a:gd name="T25" fmla="*/ 92 h 351"/>
                <a:gd name="T26" fmla="*/ 114 w 228"/>
                <a:gd name="T27" fmla="*/ 144 h 351"/>
                <a:gd name="T28" fmla="*/ 55 w 228"/>
                <a:gd name="T29" fmla="*/ 91 h 351"/>
                <a:gd name="T30" fmla="*/ 114 w 228"/>
                <a:gd name="T31" fmla="*/ 38 h 351"/>
                <a:gd name="T32" fmla="*/ 114 w 228"/>
                <a:gd name="T33" fmla="*/ 180 h 351"/>
                <a:gd name="T34" fmla="*/ 114 w 228"/>
                <a:gd name="T35" fmla="*/ 180 h 351"/>
                <a:gd name="T36" fmla="*/ 184 w 228"/>
                <a:gd name="T37" fmla="*/ 246 h 351"/>
                <a:gd name="T38" fmla="*/ 113 w 228"/>
                <a:gd name="T39" fmla="*/ 313 h 351"/>
                <a:gd name="T40" fmla="*/ 43 w 228"/>
                <a:gd name="T41" fmla="*/ 246 h 351"/>
                <a:gd name="T42" fmla="*/ 114 w 228"/>
                <a:gd name="T43" fmla="*/ 18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351">
                  <a:moveTo>
                    <a:pt x="169" y="161"/>
                  </a:moveTo>
                  <a:lnTo>
                    <a:pt x="169" y="161"/>
                  </a:lnTo>
                  <a:cubicBezTo>
                    <a:pt x="204" y="140"/>
                    <a:pt x="216" y="123"/>
                    <a:pt x="216" y="91"/>
                  </a:cubicBezTo>
                  <a:cubicBezTo>
                    <a:pt x="216" y="38"/>
                    <a:pt x="174" y="0"/>
                    <a:pt x="114" y="0"/>
                  </a:cubicBezTo>
                  <a:cubicBezTo>
                    <a:pt x="54" y="0"/>
                    <a:pt x="12" y="38"/>
                    <a:pt x="12" y="91"/>
                  </a:cubicBezTo>
                  <a:cubicBezTo>
                    <a:pt x="12" y="122"/>
                    <a:pt x="23" y="140"/>
                    <a:pt x="58" y="161"/>
                  </a:cubicBezTo>
                  <a:cubicBezTo>
                    <a:pt x="19" y="180"/>
                    <a:pt x="0" y="208"/>
                    <a:pt x="0" y="245"/>
                  </a:cubicBezTo>
                  <a:cubicBezTo>
                    <a:pt x="0" y="308"/>
                    <a:pt x="47" y="351"/>
                    <a:pt x="114" y="351"/>
                  </a:cubicBezTo>
                  <a:cubicBezTo>
                    <a:pt x="181" y="351"/>
                    <a:pt x="228" y="308"/>
                    <a:pt x="228" y="246"/>
                  </a:cubicBezTo>
                  <a:cubicBezTo>
                    <a:pt x="228" y="208"/>
                    <a:pt x="208" y="180"/>
                    <a:pt x="169" y="161"/>
                  </a:cubicBezTo>
                  <a:close/>
                  <a:moveTo>
                    <a:pt x="114" y="38"/>
                  </a:moveTo>
                  <a:lnTo>
                    <a:pt x="114" y="38"/>
                  </a:lnTo>
                  <a:cubicBezTo>
                    <a:pt x="150" y="38"/>
                    <a:pt x="173" y="59"/>
                    <a:pt x="173" y="92"/>
                  </a:cubicBezTo>
                  <a:cubicBezTo>
                    <a:pt x="173" y="123"/>
                    <a:pt x="149" y="144"/>
                    <a:pt x="114" y="144"/>
                  </a:cubicBezTo>
                  <a:cubicBezTo>
                    <a:pt x="78" y="144"/>
                    <a:pt x="55" y="123"/>
                    <a:pt x="55" y="91"/>
                  </a:cubicBezTo>
                  <a:cubicBezTo>
                    <a:pt x="55" y="59"/>
                    <a:pt x="78" y="38"/>
                    <a:pt x="114" y="38"/>
                  </a:cubicBezTo>
                  <a:close/>
                  <a:moveTo>
                    <a:pt x="114" y="180"/>
                  </a:moveTo>
                  <a:lnTo>
                    <a:pt x="114" y="180"/>
                  </a:lnTo>
                  <a:cubicBezTo>
                    <a:pt x="156" y="180"/>
                    <a:pt x="184" y="207"/>
                    <a:pt x="184" y="246"/>
                  </a:cubicBezTo>
                  <a:cubicBezTo>
                    <a:pt x="184" y="287"/>
                    <a:pt x="156" y="313"/>
                    <a:pt x="113" y="313"/>
                  </a:cubicBezTo>
                  <a:cubicBezTo>
                    <a:pt x="71" y="313"/>
                    <a:pt x="43" y="286"/>
                    <a:pt x="43" y="246"/>
                  </a:cubicBezTo>
                  <a:cubicBezTo>
                    <a:pt x="43" y="207"/>
                    <a:pt x="71" y="180"/>
                    <a:pt x="114" y="18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37"/>
            <p:cNvSpPr>
              <a:spLocks noEditPoints="1"/>
            </p:cNvSpPr>
            <p:nvPr/>
          </p:nvSpPr>
          <p:spPr bwMode="auto">
            <a:xfrm>
              <a:off x="752" y="1087"/>
              <a:ext cx="42" cy="66"/>
            </a:xfrm>
            <a:custGeom>
              <a:avLst/>
              <a:gdLst>
                <a:gd name="T0" fmla="*/ 111 w 223"/>
                <a:gd name="T1" fmla="*/ 0 h 351"/>
                <a:gd name="T2" fmla="*/ 111 w 223"/>
                <a:gd name="T3" fmla="*/ 0 h 351"/>
                <a:gd name="T4" fmla="*/ 33 w 223"/>
                <a:gd name="T5" fmla="*/ 38 h 351"/>
                <a:gd name="T6" fmla="*/ 0 w 223"/>
                <a:gd name="T7" fmla="*/ 176 h 351"/>
                <a:gd name="T8" fmla="*/ 111 w 223"/>
                <a:gd name="T9" fmla="*/ 351 h 351"/>
                <a:gd name="T10" fmla="*/ 223 w 223"/>
                <a:gd name="T11" fmla="*/ 178 h 351"/>
                <a:gd name="T12" fmla="*/ 190 w 223"/>
                <a:gd name="T13" fmla="*/ 38 h 351"/>
                <a:gd name="T14" fmla="*/ 111 w 223"/>
                <a:gd name="T15" fmla="*/ 0 h 351"/>
                <a:gd name="T16" fmla="*/ 111 w 223"/>
                <a:gd name="T17" fmla="*/ 38 h 351"/>
                <a:gd name="T18" fmla="*/ 111 w 223"/>
                <a:gd name="T19" fmla="*/ 38 h 351"/>
                <a:gd name="T20" fmla="*/ 180 w 223"/>
                <a:gd name="T21" fmla="*/ 175 h 351"/>
                <a:gd name="T22" fmla="*/ 111 w 223"/>
                <a:gd name="T23" fmla="*/ 316 h 351"/>
                <a:gd name="T24" fmla="*/ 43 w 223"/>
                <a:gd name="T25" fmla="*/ 176 h 351"/>
                <a:gd name="T26" fmla="*/ 111 w 223"/>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8"/>
                  </a:cubicBezTo>
                  <a:cubicBezTo>
                    <a:pt x="11" y="67"/>
                    <a:pt x="0" y="113"/>
                    <a:pt x="0" y="176"/>
                  </a:cubicBezTo>
                  <a:cubicBezTo>
                    <a:pt x="0" y="290"/>
                    <a:pt x="39" y="351"/>
                    <a:pt x="111" y="351"/>
                  </a:cubicBezTo>
                  <a:cubicBezTo>
                    <a:pt x="183" y="351"/>
                    <a:pt x="223" y="290"/>
                    <a:pt x="223" y="178"/>
                  </a:cubicBezTo>
                  <a:cubicBezTo>
                    <a:pt x="223" y="112"/>
                    <a:pt x="212" y="68"/>
                    <a:pt x="190" y="38"/>
                  </a:cubicBezTo>
                  <a:cubicBezTo>
                    <a:pt x="172" y="14"/>
                    <a:pt x="144" y="0"/>
                    <a:pt x="111" y="0"/>
                  </a:cubicBezTo>
                  <a:close/>
                  <a:moveTo>
                    <a:pt x="111" y="38"/>
                  </a:moveTo>
                  <a:lnTo>
                    <a:pt x="111" y="38"/>
                  </a:lnTo>
                  <a:cubicBezTo>
                    <a:pt x="157" y="38"/>
                    <a:pt x="180" y="84"/>
                    <a:pt x="180" y="175"/>
                  </a:cubicBezTo>
                  <a:cubicBezTo>
                    <a:pt x="180" y="271"/>
                    <a:pt x="157" y="316"/>
                    <a:pt x="111"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38"/>
            <p:cNvSpPr>
              <a:spLocks noEditPoints="1"/>
            </p:cNvSpPr>
            <p:nvPr/>
          </p:nvSpPr>
          <p:spPr bwMode="auto">
            <a:xfrm>
              <a:off x="803" y="1087"/>
              <a:ext cx="42" cy="66"/>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8"/>
                  </a:cubicBezTo>
                  <a:cubicBezTo>
                    <a:pt x="11" y="67"/>
                    <a:pt x="0" y="113"/>
                    <a:pt x="0" y="176"/>
                  </a:cubicBezTo>
                  <a:cubicBezTo>
                    <a:pt x="0" y="290"/>
                    <a:pt x="39" y="351"/>
                    <a:pt x="111" y="351"/>
                  </a:cubicBezTo>
                  <a:cubicBezTo>
                    <a:pt x="183" y="351"/>
                    <a:pt x="222" y="290"/>
                    <a:pt x="222" y="178"/>
                  </a:cubicBezTo>
                  <a:cubicBezTo>
                    <a:pt x="222" y="112"/>
                    <a:pt x="212" y="68"/>
                    <a:pt x="189" y="38"/>
                  </a:cubicBezTo>
                  <a:cubicBezTo>
                    <a:pt x="172"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39"/>
            <p:cNvSpPr>
              <a:spLocks/>
            </p:cNvSpPr>
            <p:nvPr/>
          </p:nvSpPr>
          <p:spPr bwMode="auto">
            <a:xfrm>
              <a:off x="904" y="2237"/>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40"/>
            <p:cNvSpPr>
              <a:spLocks noEditPoints="1"/>
            </p:cNvSpPr>
            <p:nvPr/>
          </p:nvSpPr>
          <p:spPr bwMode="auto">
            <a:xfrm>
              <a:off x="895" y="2310"/>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1"/>
            <p:cNvSpPr>
              <a:spLocks/>
            </p:cNvSpPr>
            <p:nvPr/>
          </p:nvSpPr>
          <p:spPr bwMode="auto">
            <a:xfrm>
              <a:off x="1259" y="2237"/>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42"/>
            <p:cNvSpPr>
              <a:spLocks/>
            </p:cNvSpPr>
            <p:nvPr/>
          </p:nvSpPr>
          <p:spPr bwMode="auto">
            <a:xfrm>
              <a:off x="1230" y="2310"/>
              <a:ext cx="22" cy="65"/>
            </a:xfrm>
            <a:custGeom>
              <a:avLst/>
              <a:gdLst>
                <a:gd name="T0" fmla="*/ 75 w 118"/>
                <a:gd name="T1" fmla="*/ 98 h 340"/>
                <a:gd name="T2" fmla="*/ 75 w 118"/>
                <a:gd name="T3" fmla="*/ 98 h 340"/>
                <a:gd name="T4" fmla="*/ 75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5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5" y="98"/>
                  </a:moveTo>
                  <a:lnTo>
                    <a:pt x="75" y="98"/>
                  </a:lnTo>
                  <a:lnTo>
                    <a:pt x="75" y="340"/>
                  </a:lnTo>
                  <a:lnTo>
                    <a:pt x="118" y="340"/>
                  </a:lnTo>
                  <a:lnTo>
                    <a:pt x="118" y="0"/>
                  </a:lnTo>
                  <a:lnTo>
                    <a:pt x="90"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43"/>
            <p:cNvSpPr>
              <a:spLocks noEditPoints="1"/>
            </p:cNvSpPr>
            <p:nvPr/>
          </p:nvSpPr>
          <p:spPr bwMode="auto">
            <a:xfrm>
              <a:off x="1275" y="2310"/>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4"/>
            <p:cNvSpPr>
              <a:spLocks/>
            </p:cNvSpPr>
            <p:nvPr/>
          </p:nvSpPr>
          <p:spPr bwMode="auto">
            <a:xfrm>
              <a:off x="1613" y="2237"/>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45"/>
            <p:cNvSpPr>
              <a:spLocks/>
            </p:cNvSpPr>
            <p:nvPr/>
          </p:nvSpPr>
          <p:spPr bwMode="auto">
            <a:xfrm>
              <a:off x="1578" y="2310"/>
              <a:ext cx="43" cy="65"/>
            </a:xfrm>
            <a:custGeom>
              <a:avLst/>
              <a:gdLst>
                <a:gd name="T0" fmla="*/ 226 w 229"/>
                <a:gd name="T1" fmla="*/ 298 h 340"/>
                <a:gd name="T2" fmla="*/ 226 w 229"/>
                <a:gd name="T3" fmla="*/ 298 h 340"/>
                <a:gd name="T4" fmla="*/ 48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9 w 229"/>
                <a:gd name="T25" fmla="*/ 37 h 340"/>
                <a:gd name="T26" fmla="*/ 186 w 229"/>
                <a:gd name="T27" fmla="*/ 100 h 340"/>
                <a:gd name="T28" fmla="*/ 140 w 229"/>
                <a:gd name="T29" fmla="*/ 168 h 340"/>
                <a:gd name="T30" fmla="*/ 96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8"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2" y="95"/>
                    <a:pt x="54" y="81"/>
                    <a:pt x="60" y="70"/>
                  </a:cubicBezTo>
                  <a:cubicBezTo>
                    <a:pt x="71" y="49"/>
                    <a:pt x="93" y="37"/>
                    <a:pt x="119" y="37"/>
                  </a:cubicBezTo>
                  <a:cubicBezTo>
                    <a:pt x="157" y="37"/>
                    <a:pt x="186" y="64"/>
                    <a:pt x="186" y="100"/>
                  </a:cubicBezTo>
                  <a:cubicBezTo>
                    <a:pt x="186" y="127"/>
                    <a:pt x="170" y="150"/>
                    <a:pt x="140" y="168"/>
                  </a:cubicBezTo>
                  <a:lnTo>
                    <a:pt x="96" y="192"/>
                  </a:lnTo>
                  <a:cubicBezTo>
                    <a:pt x="25"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6"/>
            <p:cNvSpPr>
              <a:spLocks noEditPoints="1"/>
            </p:cNvSpPr>
            <p:nvPr/>
          </p:nvSpPr>
          <p:spPr bwMode="auto">
            <a:xfrm>
              <a:off x="1629" y="2310"/>
              <a:ext cx="43" cy="67"/>
            </a:xfrm>
            <a:custGeom>
              <a:avLst/>
              <a:gdLst>
                <a:gd name="T0" fmla="*/ 112 w 223"/>
                <a:gd name="T1" fmla="*/ 0 h 351"/>
                <a:gd name="T2" fmla="*/ 112 w 223"/>
                <a:gd name="T3" fmla="*/ 0 h 351"/>
                <a:gd name="T4" fmla="*/ 34 w 223"/>
                <a:gd name="T5" fmla="*/ 37 h 351"/>
                <a:gd name="T6" fmla="*/ 0 w 223"/>
                <a:gd name="T7" fmla="*/ 175 h 351"/>
                <a:gd name="T8" fmla="*/ 112 w 223"/>
                <a:gd name="T9" fmla="*/ 351 h 351"/>
                <a:gd name="T10" fmla="*/ 223 w 223"/>
                <a:gd name="T11" fmla="*/ 178 h 351"/>
                <a:gd name="T12" fmla="*/ 190 w 223"/>
                <a:gd name="T13" fmla="*/ 37 h 351"/>
                <a:gd name="T14" fmla="*/ 112 w 223"/>
                <a:gd name="T15" fmla="*/ 0 h 351"/>
                <a:gd name="T16" fmla="*/ 112 w 223"/>
                <a:gd name="T17" fmla="*/ 37 h 351"/>
                <a:gd name="T18" fmla="*/ 112 w 223"/>
                <a:gd name="T19" fmla="*/ 37 h 351"/>
                <a:gd name="T20" fmla="*/ 180 w 223"/>
                <a:gd name="T21" fmla="*/ 174 h 351"/>
                <a:gd name="T22" fmla="*/ 111 w 223"/>
                <a:gd name="T23" fmla="*/ 316 h 351"/>
                <a:gd name="T24" fmla="*/ 44 w 223"/>
                <a:gd name="T25" fmla="*/ 176 h 351"/>
                <a:gd name="T26" fmla="*/ 112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2" y="0"/>
                  </a:moveTo>
                  <a:lnTo>
                    <a:pt x="112" y="0"/>
                  </a:lnTo>
                  <a:cubicBezTo>
                    <a:pt x="80" y="0"/>
                    <a:pt x="51" y="14"/>
                    <a:pt x="34" y="37"/>
                  </a:cubicBezTo>
                  <a:cubicBezTo>
                    <a:pt x="11" y="67"/>
                    <a:pt x="0" y="112"/>
                    <a:pt x="0" y="175"/>
                  </a:cubicBezTo>
                  <a:cubicBezTo>
                    <a:pt x="0" y="290"/>
                    <a:pt x="39" y="351"/>
                    <a:pt x="112" y="351"/>
                  </a:cubicBezTo>
                  <a:cubicBezTo>
                    <a:pt x="183" y="351"/>
                    <a:pt x="223" y="290"/>
                    <a:pt x="223" y="178"/>
                  </a:cubicBezTo>
                  <a:cubicBezTo>
                    <a:pt x="223" y="112"/>
                    <a:pt x="212" y="68"/>
                    <a:pt x="190" y="37"/>
                  </a:cubicBezTo>
                  <a:cubicBezTo>
                    <a:pt x="172" y="13"/>
                    <a:pt x="144" y="0"/>
                    <a:pt x="112" y="0"/>
                  </a:cubicBezTo>
                  <a:close/>
                  <a:moveTo>
                    <a:pt x="112" y="37"/>
                  </a:moveTo>
                  <a:lnTo>
                    <a:pt x="112" y="37"/>
                  </a:lnTo>
                  <a:cubicBezTo>
                    <a:pt x="157" y="37"/>
                    <a:pt x="180" y="83"/>
                    <a:pt x="180" y="174"/>
                  </a:cubicBezTo>
                  <a:cubicBezTo>
                    <a:pt x="180" y="271"/>
                    <a:pt x="158" y="316"/>
                    <a:pt x="111" y="316"/>
                  </a:cubicBezTo>
                  <a:cubicBezTo>
                    <a:pt x="66" y="316"/>
                    <a:pt x="44" y="269"/>
                    <a:pt x="44" y="176"/>
                  </a:cubicBezTo>
                  <a:cubicBezTo>
                    <a:pt x="44" y="83"/>
                    <a:pt x="66" y="37"/>
                    <a:pt x="112"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7"/>
            <p:cNvSpPr>
              <a:spLocks/>
            </p:cNvSpPr>
            <p:nvPr/>
          </p:nvSpPr>
          <p:spPr bwMode="auto">
            <a:xfrm>
              <a:off x="1967" y="2237"/>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48"/>
            <p:cNvSpPr>
              <a:spLocks/>
            </p:cNvSpPr>
            <p:nvPr/>
          </p:nvSpPr>
          <p:spPr bwMode="auto">
            <a:xfrm>
              <a:off x="1932" y="2310"/>
              <a:ext cx="43" cy="67"/>
            </a:xfrm>
            <a:custGeom>
              <a:avLst/>
              <a:gdLst>
                <a:gd name="T0" fmla="*/ 91 w 227"/>
                <a:gd name="T1" fmla="*/ 184 h 351"/>
                <a:gd name="T2" fmla="*/ 91 w 227"/>
                <a:gd name="T3" fmla="*/ 184 h 351"/>
                <a:gd name="T4" fmla="*/ 96 w 227"/>
                <a:gd name="T5" fmla="*/ 184 h 351"/>
                <a:gd name="T6" fmla="*/ 114 w 227"/>
                <a:gd name="T7" fmla="*/ 183 h 351"/>
                <a:gd name="T8" fmla="*/ 184 w 227"/>
                <a:gd name="T9" fmla="*/ 245 h 351"/>
                <a:gd name="T10" fmla="*/ 114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70 w 227"/>
                <a:gd name="T23" fmla="*/ 164 h 351"/>
                <a:gd name="T24" fmla="*/ 217 w 227"/>
                <a:gd name="T25" fmla="*/ 93 h 351"/>
                <a:gd name="T26" fmla="*/ 114 w 227"/>
                <a:gd name="T27" fmla="*/ 0 h 351"/>
                <a:gd name="T28" fmla="*/ 8 w 227"/>
                <a:gd name="T29" fmla="*/ 110 h 351"/>
                <a:gd name="T30" fmla="*/ 50 w 227"/>
                <a:gd name="T31" fmla="*/ 110 h 351"/>
                <a:gd name="T32" fmla="*/ 57 w 227"/>
                <a:gd name="T33" fmla="*/ 67 h 351"/>
                <a:gd name="T34" fmla="*/ 114 w 227"/>
                <a:gd name="T35" fmla="*/ 37 h 351"/>
                <a:gd name="T36" fmla="*/ 174 w 227"/>
                <a:gd name="T37" fmla="*/ 95 h 351"/>
                <a:gd name="T38" fmla="*/ 147 w 227"/>
                <a:gd name="T39" fmla="*/ 141 h 351"/>
                <a:gd name="T40" fmla="*/ 91 w 227"/>
                <a:gd name="T41" fmla="*/ 148 h 351"/>
                <a:gd name="T42" fmla="*/ 91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1" y="184"/>
                  </a:moveTo>
                  <a:lnTo>
                    <a:pt x="91" y="184"/>
                  </a:lnTo>
                  <a:lnTo>
                    <a:pt x="96" y="184"/>
                  </a:lnTo>
                  <a:lnTo>
                    <a:pt x="114" y="183"/>
                  </a:lnTo>
                  <a:cubicBezTo>
                    <a:pt x="160" y="183"/>
                    <a:pt x="184" y="204"/>
                    <a:pt x="184" y="245"/>
                  </a:cubicBezTo>
                  <a:cubicBezTo>
                    <a:pt x="184" y="288"/>
                    <a:pt x="158" y="313"/>
                    <a:pt x="114" y="313"/>
                  </a:cubicBezTo>
                  <a:cubicBezTo>
                    <a:pt x="68" y="313"/>
                    <a:pt x="45" y="290"/>
                    <a:pt x="42" y="241"/>
                  </a:cubicBezTo>
                  <a:lnTo>
                    <a:pt x="0" y="241"/>
                  </a:lnTo>
                  <a:cubicBezTo>
                    <a:pt x="2" y="268"/>
                    <a:pt x="7" y="286"/>
                    <a:pt x="15" y="301"/>
                  </a:cubicBezTo>
                  <a:cubicBezTo>
                    <a:pt x="32" y="334"/>
                    <a:pt x="66" y="351"/>
                    <a:pt x="112" y="351"/>
                  </a:cubicBezTo>
                  <a:cubicBezTo>
                    <a:pt x="182" y="351"/>
                    <a:pt x="227" y="309"/>
                    <a:pt x="227" y="245"/>
                  </a:cubicBezTo>
                  <a:cubicBezTo>
                    <a:pt x="227" y="202"/>
                    <a:pt x="211" y="178"/>
                    <a:pt x="170" y="164"/>
                  </a:cubicBezTo>
                  <a:cubicBezTo>
                    <a:pt x="202" y="151"/>
                    <a:pt x="217" y="127"/>
                    <a:pt x="217" y="93"/>
                  </a:cubicBezTo>
                  <a:cubicBezTo>
                    <a:pt x="217" y="35"/>
                    <a:pt x="179" y="0"/>
                    <a:pt x="114" y="0"/>
                  </a:cubicBezTo>
                  <a:cubicBezTo>
                    <a:pt x="45" y="0"/>
                    <a:pt x="9" y="37"/>
                    <a:pt x="8" y="110"/>
                  </a:cubicBezTo>
                  <a:lnTo>
                    <a:pt x="50" y="110"/>
                  </a:lnTo>
                  <a:cubicBezTo>
                    <a:pt x="50" y="89"/>
                    <a:pt x="52" y="77"/>
                    <a:pt x="57" y="67"/>
                  </a:cubicBezTo>
                  <a:cubicBezTo>
                    <a:pt x="67" y="48"/>
                    <a:pt x="88" y="37"/>
                    <a:pt x="114" y="37"/>
                  </a:cubicBezTo>
                  <a:cubicBezTo>
                    <a:pt x="152" y="37"/>
                    <a:pt x="174" y="59"/>
                    <a:pt x="174" y="95"/>
                  </a:cubicBezTo>
                  <a:cubicBezTo>
                    <a:pt x="174" y="119"/>
                    <a:pt x="166" y="133"/>
                    <a:pt x="147" y="141"/>
                  </a:cubicBezTo>
                  <a:cubicBezTo>
                    <a:pt x="135" y="146"/>
                    <a:pt x="121" y="147"/>
                    <a:pt x="91" y="148"/>
                  </a:cubicBezTo>
                  <a:lnTo>
                    <a:pt x="91"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49"/>
            <p:cNvSpPr>
              <a:spLocks noEditPoints="1"/>
            </p:cNvSpPr>
            <p:nvPr/>
          </p:nvSpPr>
          <p:spPr bwMode="auto">
            <a:xfrm>
              <a:off x="1984" y="2310"/>
              <a:ext cx="42" cy="67"/>
            </a:xfrm>
            <a:custGeom>
              <a:avLst/>
              <a:gdLst>
                <a:gd name="T0" fmla="*/ 112 w 223"/>
                <a:gd name="T1" fmla="*/ 0 h 351"/>
                <a:gd name="T2" fmla="*/ 112 w 223"/>
                <a:gd name="T3" fmla="*/ 0 h 351"/>
                <a:gd name="T4" fmla="*/ 34 w 223"/>
                <a:gd name="T5" fmla="*/ 37 h 351"/>
                <a:gd name="T6" fmla="*/ 0 w 223"/>
                <a:gd name="T7" fmla="*/ 175 h 351"/>
                <a:gd name="T8" fmla="*/ 112 w 223"/>
                <a:gd name="T9" fmla="*/ 351 h 351"/>
                <a:gd name="T10" fmla="*/ 223 w 223"/>
                <a:gd name="T11" fmla="*/ 178 h 351"/>
                <a:gd name="T12" fmla="*/ 190 w 223"/>
                <a:gd name="T13" fmla="*/ 37 h 351"/>
                <a:gd name="T14" fmla="*/ 112 w 223"/>
                <a:gd name="T15" fmla="*/ 0 h 351"/>
                <a:gd name="T16" fmla="*/ 112 w 223"/>
                <a:gd name="T17" fmla="*/ 37 h 351"/>
                <a:gd name="T18" fmla="*/ 112 w 223"/>
                <a:gd name="T19" fmla="*/ 37 h 351"/>
                <a:gd name="T20" fmla="*/ 180 w 223"/>
                <a:gd name="T21" fmla="*/ 174 h 351"/>
                <a:gd name="T22" fmla="*/ 111 w 223"/>
                <a:gd name="T23" fmla="*/ 316 h 351"/>
                <a:gd name="T24" fmla="*/ 44 w 223"/>
                <a:gd name="T25" fmla="*/ 176 h 351"/>
                <a:gd name="T26" fmla="*/ 112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2" y="0"/>
                  </a:moveTo>
                  <a:lnTo>
                    <a:pt x="112" y="0"/>
                  </a:lnTo>
                  <a:cubicBezTo>
                    <a:pt x="80" y="0"/>
                    <a:pt x="51" y="14"/>
                    <a:pt x="34" y="37"/>
                  </a:cubicBezTo>
                  <a:cubicBezTo>
                    <a:pt x="11" y="67"/>
                    <a:pt x="0" y="112"/>
                    <a:pt x="0" y="175"/>
                  </a:cubicBezTo>
                  <a:cubicBezTo>
                    <a:pt x="0" y="290"/>
                    <a:pt x="39" y="351"/>
                    <a:pt x="112" y="351"/>
                  </a:cubicBezTo>
                  <a:cubicBezTo>
                    <a:pt x="183" y="351"/>
                    <a:pt x="223" y="290"/>
                    <a:pt x="223" y="178"/>
                  </a:cubicBezTo>
                  <a:cubicBezTo>
                    <a:pt x="223" y="112"/>
                    <a:pt x="212" y="68"/>
                    <a:pt x="190" y="37"/>
                  </a:cubicBezTo>
                  <a:cubicBezTo>
                    <a:pt x="172" y="13"/>
                    <a:pt x="144" y="0"/>
                    <a:pt x="112" y="0"/>
                  </a:cubicBezTo>
                  <a:close/>
                  <a:moveTo>
                    <a:pt x="112" y="37"/>
                  </a:moveTo>
                  <a:lnTo>
                    <a:pt x="112" y="37"/>
                  </a:lnTo>
                  <a:cubicBezTo>
                    <a:pt x="157" y="37"/>
                    <a:pt x="180" y="83"/>
                    <a:pt x="180" y="174"/>
                  </a:cubicBezTo>
                  <a:cubicBezTo>
                    <a:pt x="180" y="271"/>
                    <a:pt x="158" y="316"/>
                    <a:pt x="111" y="316"/>
                  </a:cubicBezTo>
                  <a:cubicBezTo>
                    <a:pt x="66" y="316"/>
                    <a:pt x="44" y="269"/>
                    <a:pt x="44" y="176"/>
                  </a:cubicBezTo>
                  <a:cubicBezTo>
                    <a:pt x="44" y="83"/>
                    <a:pt x="66" y="37"/>
                    <a:pt x="112"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0"/>
            <p:cNvSpPr>
              <a:spLocks/>
            </p:cNvSpPr>
            <p:nvPr/>
          </p:nvSpPr>
          <p:spPr bwMode="auto">
            <a:xfrm>
              <a:off x="2322" y="2237"/>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51"/>
            <p:cNvSpPr>
              <a:spLocks noEditPoints="1"/>
            </p:cNvSpPr>
            <p:nvPr/>
          </p:nvSpPr>
          <p:spPr bwMode="auto">
            <a:xfrm>
              <a:off x="2286" y="2310"/>
              <a:ext cx="45" cy="65"/>
            </a:xfrm>
            <a:custGeom>
              <a:avLst/>
              <a:gdLst>
                <a:gd name="T0" fmla="*/ 144 w 236"/>
                <a:gd name="T1" fmla="*/ 258 h 340"/>
                <a:gd name="T2" fmla="*/ 144 w 236"/>
                <a:gd name="T3" fmla="*/ 258 h 340"/>
                <a:gd name="T4" fmla="*/ 144 w 236"/>
                <a:gd name="T5" fmla="*/ 340 h 340"/>
                <a:gd name="T6" fmla="*/ 186 w 236"/>
                <a:gd name="T7" fmla="*/ 340 h 340"/>
                <a:gd name="T8" fmla="*/ 186 w 236"/>
                <a:gd name="T9" fmla="*/ 258 h 340"/>
                <a:gd name="T10" fmla="*/ 236 w 236"/>
                <a:gd name="T11" fmla="*/ 258 h 340"/>
                <a:gd name="T12" fmla="*/ 236 w 236"/>
                <a:gd name="T13" fmla="*/ 220 h 340"/>
                <a:gd name="T14" fmla="*/ 186 w 236"/>
                <a:gd name="T15" fmla="*/ 220 h 340"/>
                <a:gd name="T16" fmla="*/ 186 w 236"/>
                <a:gd name="T17" fmla="*/ 0 h 340"/>
                <a:gd name="T18" fmla="*/ 155 w 236"/>
                <a:gd name="T19" fmla="*/ 0 h 340"/>
                <a:gd name="T20" fmla="*/ 0 w 236"/>
                <a:gd name="T21" fmla="*/ 214 h 340"/>
                <a:gd name="T22" fmla="*/ 0 w 236"/>
                <a:gd name="T23" fmla="*/ 258 h 340"/>
                <a:gd name="T24" fmla="*/ 144 w 236"/>
                <a:gd name="T25" fmla="*/ 258 h 340"/>
                <a:gd name="T26" fmla="*/ 144 w 236"/>
                <a:gd name="T27" fmla="*/ 220 h 340"/>
                <a:gd name="T28" fmla="*/ 144 w 236"/>
                <a:gd name="T29" fmla="*/ 220 h 340"/>
                <a:gd name="T30" fmla="*/ 37 w 236"/>
                <a:gd name="T31" fmla="*/ 220 h 340"/>
                <a:gd name="T32" fmla="*/ 144 w 236"/>
                <a:gd name="T33" fmla="*/ 72 h 340"/>
                <a:gd name="T34" fmla="*/ 144 w 236"/>
                <a:gd name="T35" fmla="*/ 22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340">
                  <a:moveTo>
                    <a:pt x="144" y="258"/>
                  </a:moveTo>
                  <a:lnTo>
                    <a:pt x="144" y="258"/>
                  </a:lnTo>
                  <a:lnTo>
                    <a:pt x="144" y="340"/>
                  </a:lnTo>
                  <a:lnTo>
                    <a:pt x="186" y="340"/>
                  </a:lnTo>
                  <a:lnTo>
                    <a:pt x="186" y="258"/>
                  </a:lnTo>
                  <a:lnTo>
                    <a:pt x="236" y="258"/>
                  </a:lnTo>
                  <a:lnTo>
                    <a:pt x="236" y="220"/>
                  </a:lnTo>
                  <a:lnTo>
                    <a:pt x="186" y="220"/>
                  </a:lnTo>
                  <a:lnTo>
                    <a:pt x="186" y="0"/>
                  </a:lnTo>
                  <a:lnTo>
                    <a:pt x="155" y="0"/>
                  </a:lnTo>
                  <a:lnTo>
                    <a:pt x="0" y="214"/>
                  </a:lnTo>
                  <a:lnTo>
                    <a:pt x="0" y="258"/>
                  </a:lnTo>
                  <a:lnTo>
                    <a:pt x="144" y="258"/>
                  </a:lnTo>
                  <a:close/>
                  <a:moveTo>
                    <a:pt x="144" y="220"/>
                  </a:moveTo>
                  <a:lnTo>
                    <a:pt x="144" y="220"/>
                  </a:lnTo>
                  <a:lnTo>
                    <a:pt x="37" y="220"/>
                  </a:lnTo>
                  <a:lnTo>
                    <a:pt x="144" y="72"/>
                  </a:lnTo>
                  <a:lnTo>
                    <a:pt x="144"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2"/>
            <p:cNvSpPr>
              <a:spLocks noEditPoints="1"/>
            </p:cNvSpPr>
            <p:nvPr/>
          </p:nvSpPr>
          <p:spPr bwMode="auto">
            <a:xfrm>
              <a:off x="2338" y="2310"/>
              <a:ext cx="43" cy="67"/>
            </a:xfrm>
            <a:custGeom>
              <a:avLst/>
              <a:gdLst>
                <a:gd name="T0" fmla="*/ 112 w 223"/>
                <a:gd name="T1" fmla="*/ 0 h 351"/>
                <a:gd name="T2" fmla="*/ 112 w 223"/>
                <a:gd name="T3" fmla="*/ 0 h 351"/>
                <a:gd name="T4" fmla="*/ 34 w 223"/>
                <a:gd name="T5" fmla="*/ 37 h 351"/>
                <a:gd name="T6" fmla="*/ 0 w 223"/>
                <a:gd name="T7" fmla="*/ 175 h 351"/>
                <a:gd name="T8" fmla="*/ 112 w 223"/>
                <a:gd name="T9" fmla="*/ 351 h 351"/>
                <a:gd name="T10" fmla="*/ 223 w 223"/>
                <a:gd name="T11" fmla="*/ 178 h 351"/>
                <a:gd name="T12" fmla="*/ 190 w 223"/>
                <a:gd name="T13" fmla="*/ 37 h 351"/>
                <a:gd name="T14" fmla="*/ 112 w 223"/>
                <a:gd name="T15" fmla="*/ 0 h 351"/>
                <a:gd name="T16" fmla="*/ 112 w 223"/>
                <a:gd name="T17" fmla="*/ 37 h 351"/>
                <a:gd name="T18" fmla="*/ 112 w 223"/>
                <a:gd name="T19" fmla="*/ 37 h 351"/>
                <a:gd name="T20" fmla="*/ 180 w 223"/>
                <a:gd name="T21" fmla="*/ 174 h 351"/>
                <a:gd name="T22" fmla="*/ 111 w 223"/>
                <a:gd name="T23" fmla="*/ 316 h 351"/>
                <a:gd name="T24" fmla="*/ 44 w 223"/>
                <a:gd name="T25" fmla="*/ 176 h 351"/>
                <a:gd name="T26" fmla="*/ 112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2" y="0"/>
                  </a:moveTo>
                  <a:lnTo>
                    <a:pt x="112" y="0"/>
                  </a:lnTo>
                  <a:cubicBezTo>
                    <a:pt x="80" y="0"/>
                    <a:pt x="51" y="14"/>
                    <a:pt x="34" y="37"/>
                  </a:cubicBezTo>
                  <a:cubicBezTo>
                    <a:pt x="11" y="67"/>
                    <a:pt x="0" y="112"/>
                    <a:pt x="0" y="175"/>
                  </a:cubicBezTo>
                  <a:cubicBezTo>
                    <a:pt x="0" y="290"/>
                    <a:pt x="39" y="351"/>
                    <a:pt x="112" y="351"/>
                  </a:cubicBezTo>
                  <a:cubicBezTo>
                    <a:pt x="183" y="351"/>
                    <a:pt x="223" y="290"/>
                    <a:pt x="223" y="178"/>
                  </a:cubicBezTo>
                  <a:cubicBezTo>
                    <a:pt x="223" y="112"/>
                    <a:pt x="212" y="68"/>
                    <a:pt x="190" y="37"/>
                  </a:cubicBezTo>
                  <a:cubicBezTo>
                    <a:pt x="172" y="13"/>
                    <a:pt x="144" y="0"/>
                    <a:pt x="112" y="0"/>
                  </a:cubicBezTo>
                  <a:close/>
                  <a:moveTo>
                    <a:pt x="112" y="37"/>
                  </a:moveTo>
                  <a:lnTo>
                    <a:pt x="112" y="37"/>
                  </a:lnTo>
                  <a:cubicBezTo>
                    <a:pt x="157" y="37"/>
                    <a:pt x="180" y="83"/>
                    <a:pt x="180" y="174"/>
                  </a:cubicBezTo>
                  <a:cubicBezTo>
                    <a:pt x="180" y="271"/>
                    <a:pt x="158" y="316"/>
                    <a:pt x="111" y="316"/>
                  </a:cubicBezTo>
                  <a:cubicBezTo>
                    <a:pt x="66" y="316"/>
                    <a:pt x="44" y="269"/>
                    <a:pt x="44" y="176"/>
                  </a:cubicBezTo>
                  <a:cubicBezTo>
                    <a:pt x="44" y="83"/>
                    <a:pt x="66" y="37"/>
                    <a:pt x="112"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53"/>
            <p:cNvSpPr>
              <a:spLocks/>
            </p:cNvSpPr>
            <p:nvPr/>
          </p:nvSpPr>
          <p:spPr bwMode="auto">
            <a:xfrm>
              <a:off x="2676" y="2237"/>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54"/>
            <p:cNvSpPr>
              <a:spLocks/>
            </p:cNvSpPr>
            <p:nvPr/>
          </p:nvSpPr>
          <p:spPr bwMode="auto">
            <a:xfrm>
              <a:off x="2641" y="2310"/>
              <a:ext cx="44" cy="67"/>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2"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55"/>
            <p:cNvSpPr>
              <a:spLocks noEditPoints="1"/>
            </p:cNvSpPr>
            <p:nvPr/>
          </p:nvSpPr>
          <p:spPr bwMode="auto">
            <a:xfrm>
              <a:off x="2692" y="2310"/>
              <a:ext cx="43"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6"/>
            <p:cNvSpPr>
              <a:spLocks/>
            </p:cNvSpPr>
            <p:nvPr/>
          </p:nvSpPr>
          <p:spPr bwMode="auto">
            <a:xfrm>
              <a:off x="3030" y="2237"/>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57"/>
            <p:cNvSpPr>
              <a:spLocks noEditPoints="1"/>
            </p:cNvSpPr>
            <p:nvPr/>
          </p:nvSpPr>
          <p:spPr bwMode="auto">
            <a:xfrm>
              <a:off x="2996" y="2310"/>
              <a:ext cx="43" cy="67"/>
            </a:xfrm>
            <a:custGeom>
              <a:avLst/>
              <a:gdLst>
                <a:gd name="T0" fmla="*/ 218 w 225"/>
                <a:gd name="T1" fmla="*/ 89 h 351"/>
                <a:gd name="T2" fmla="*/ 218 w 225"/>
                <a:gd name="T3" fmla="*/ 89 h 351"/>
                <a:gd name="T4" fmla="*/ 122 w 225"/>
                <a:gd name="T5" fmla="*/ 0 h 351"/>
                <a:gd name="T6" fmla="*/ 31 w 225"/>
                <a:gd name="T7" fmla="*/ 48 h 351"/>
                <a:gd name="T8" fmla="*/ 0 w 225"/>
                <a:gd name="T9" fmla="*/ 185 h 351"/>
                <a:gd name="T10" fmla="*/ 29 w 225"/>
                <a:gd name="T11" fmla="*/ 308 h 351"/>
                <a:gd name="T12" fmla="*/ 114 w 225"/>
                <a:gd name="T13" fmla="*/ 351 h 351"/>
                <a:gd name="T14" fmla="*/ 225 w 225"/>
                <a:gd name="T15" fmla="*/ 236 h 351"/>
                <a:gd name="T16" fmla="*/ 121 w 225"/>
                <a:gd name="T17" fmla="*/ 128 h 351"/>
                <a:gd name="T18" fmla="*/ 43 w 225"/>
                <a:gd name="T19" fmla="*/ 166 h 351"/>
                <a:gd name="T20" fmla="*/ 119 w 225"/>
                <a:gd name="T21" fmla="*/ 37 h 351"/>
                <a:gd name="T22" fmla="*/ 176 w 225"/>
                <a:gd name="T23" fmla="*/ 89 h 351"/>
                <a:gd name="T24" fmla="*/ 218 w 225"/>
                <a:gd name="T25" fmla="*/ 89 h 351"/>
                <a:gd name="T26" fmla="*/ 116 w 225"/>
                <a:gd name="T27" fmla="*/ 166 h 351"/>
                <a:gd name="T28" fmla="*/ 116 w 225"/>
                <a:gd name="T29" fmla="*/ 166 h 351"/>
                <a:gd name="T30" fmla="*/ 182 w 225"/>
                <a:gd name="T31" fmla="*/ 239 h 351"/>
                <a:gd name="T32" fmla="*/ 115 w 225"/>
                <a:gd name="T33" fmla="*/ 313 h 351"/>
                <a:gd name="T34" fmla="*/ 46 w 225"/>
                <a:gd name="T35" fmla="*/ 237 h 351"/>
                <a:gd name="T36" fmla="*/ 116 w 225"/>
                <a:gd name="T37" fmla="*/ 16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351">
                  <a:moveTo>
                    <a:pt x="218" y="89"/>
                  </a:moveTo>
                  <a:lnTo>
                    <a:pt x="218" y="89"/>
                  </a:lnTo>
                  <a:cubicBezTo>
                    <a:pt x="210" y="33"/>
                    <a:pt x="174" y="0"/>
                    <a:pt x="122" y="0"/>
                  </a:cubicBezTo>
                  <a:cubicBezTo>
                    <a:pt x="85" y="0"/>
                    <a:pt x="51" y="18"/>
                    <a:pt x="31" y="48"/>
                  </a:cubicBezTo>
                  <a:cubicBezTo>
                    <a:pt x="10" y="81"/>
                    <a:pt x="0" y="123"/>
                    <a:pt x="0" y="185"/>
                  </a:cubicBezTo>
                  <a:cubicBezTo>
                    <a:pt x="0" y="242"/>
                    <a:pt x="9" y="278"/>
                    <a:pt x="29" y="308"/>
                  </a:cubicBezTo>
                  <a:cubicBezTo>
                    <a:pt x="47" y="336"/>
                    <a:pt x="77" y="351"/>
                    <a:pt x="114" y="351"/>
                  </a:cubicBezTo>
                  <a:cubicBezTo>
                    <a:pt x="179" y="351"/>
                    <a:pt x="225" y="303"/>
                    <a:pt x="225" y="236"/>
                  </a:cubicBezTo>
                  <a:cubicBezTo>
                    <a:pt x="225" y="173"/>
                    <a:pt x="182" y="128"/>
                    <a:pt x="121" y="128"/>
                  </a:cubicBezTo>
                  <a:cubicBezTo>
                    <a:pt x="88" y="128"/>
                    <a:pt x="62" y="141"/>
                    <a:pt x="43" y="166"/>
                  </a:cubicBezTo>
                  <a:cubicBezTo>
                    <a:pt x="44" y="83"/>
                    <a:pt x="71" y="37"/>
                    <a:pt x="119" y="37"/>
                  </a:cubicBezTo>
                  <a:cubicBezTo>
                    <a:pt x="149" y="37"/>
                    <a:pt x="169" y="56"/>
                    <a:pt x="176" y="89"/>
                  </a:cubicBezTo>
                  <a:lnTo>
                    <a:pt x="218" y="89"/>
                  </a:lnTo>
                  <a:close/>
                  <a:moveTo>
                    <a:pt x="116" y="166"/>
                  </a:moveTo>
                  <a:lnTo>
                    <a:pt x="116" y="166"/>
                  </a:lnTo>
                  <a:cubicBezTo>
                    <a:pt x="157" y="166"/>
                    <a:pt x="182" y="194"/>
                    <a:pt x="182" y="239"/>
                  </a:cubicBezTo>
                  <a:cubicBezTo>
                    <a:pt x="182" y="282"/>
                    <a:pt x="154" y="313"/>
                    <a:pt x="115" y="313"/>
                  </a:cubicBezTo>
                  <a:cubicBezTo>
                    <a:pt x="75" y="313"/>
                    <a:pt x="46" y="281"/>
                    <a:pt x="46" y="237"/>
                  </a:cubicBezTo>
                  <a:cubicBezTo>
                    <a:pt x="46" y="195"/>
                    <a:pt x="75" y="166"/>
                    <a:pt x="116" y="16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8"/>
            <p:cNvSpPr>
              <a:spLocks noEditPoints="1"/>
            </p:cNvSpPr>
            <p:nvPr/>
          </p:nvSpPr>
          <p:spPr bwMode="auto">
            <a:xfrm>
              <a:off x="3047" y="2310"/>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59"/>
            <p:cNvSpPr>
              <a:spLocks noEditPoints="1"/>
            </p:cNvSpPr>
            <p:nvPr/>
          </p:nvSpPr>
          <p:spPr bwMode="auto">
            <a:xfrm>
              <a:off x="904" y="1121"/>
              <a:ext cx="2126" cy="1132"/>
            </a:xfrm>
            <a:custGeom>
              <a:avLst/>
              <a:gdLst>
                <a:gd name="T0" fmla="*/ 0 w 11182"/>
                <a:gd name="T1" fmla="*/ 0 h 5951"/>
                <a:gd name="T2" fmla="*/ 0 w 11182"/>
                <a:gd name="T3" fmla="*/ 0 h 5951"/>
                <a:gd name="T4" fmla="*/ 0 w 11182"/>
                <a:gd name="T5" fmla="*/ 5951 h 5951"/>
                <a:gd name="T6" fmla="*/ 11182 w 11182"/>
                <a:gd name="T7" fmla="*/ 5951 h 5951"/>
                <a:gd name="T8" fmla="*/ 0 w 11182"/>
                <a:gd name="T9" fmla="*/ 0 h 5951"/>
                <a:gd name="T10" fmla="*/ 0 w 11182"/>
                <a:gd name="T11" fmla="*/ 0 h 5951"/>
              </a:gdLst>
              <a:ahLst/>
              <a:cxnLst>
                <a:cxn ang="0">
                  <a:pos x="T0" y="T1"/>
                </a:cxn>
                <a:cxn ang="0">
                  <a:pos x="T2" y="T3"/>
                </a:cxn>
                <a:cxn ang="0">
                  <a:pos x="T4" y="T5"/>
                </a:cxn>
                <a:cxn ang="0">
                  <a:pos x="T6" y="T7"/>
                </a:cxn>
                <a:cxn ang="0">
                  <a:pos x="T8" y="T9"/>
                </a:cxn>
                <a:cxn ang="0">
                  <a:pos x="T10" y="T11"/>
                </a:cxn>
              </a:cxnLst>
              <a:rect l="0" t="0" r="r" b="b"/>
              <a:pathLst>
                <a:path w="11182" h="5951">
                  <a:moveTo>
                    <a:pt x="0" y="0"/>
                  </a:moveTo>
                  <a:lnTo>
                    <a:pt x="0" y="0"/>
                  </a:lnTo>
                  <a:lnTo>
                    <a:pt x="0" y="5951"/>
                  </a:lnTo>
                  <a:lnTo>
                    <a:pt x="11182" y="5951"/>
                  </a:lnTo>
                  <a:moveTo>
                    <a:pt x="0" y="0"/>
                  </a:move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60"/>
            <p:cNvSpPr>
              <a:spLocks/>
            </p:cNvSpPr>
            <p:nvPr/>
          </p:nvSpPr>
          <p:spPr bwMode="auto">
            <a:xfrm>
              <a:off x="494" y="1999"/>
              <a:ext cx="66" cy="45"/>
            </a:xfrm>
            <a:custGeom>
              <a:avLst/>
              <a:gdLst>
                <a:gd name="T0" fmla="*/ 190 w 349"/>
                <a:gd name="T1" fmla="*/ 190 h 235"/>
                <a:gd name="T2" fmla="*/ 190 w 349"/>
                <a:gd name="T3" fmla="*/ 190 h 235"/>
                <a:gd name="T4" fmla="*/ 190 w 349"/>
                <a:gd name="T5" fmla="*/ 23 h 235"/>
                <a:gd name="T6" fmla="*/ 151 w 349"/>
                <a:gd name="T7" fmla="*/ 23 h 235"/>
                <a:gd name="T8" fmla="*/ 151 w 349"/>
                <a:gd name="T9" fmla="*/ 190 h 235"/>
                <a:gd name="T10" fmla="*/ 40 w 349"/>
                <a:gd name="T11" fmla="*/ 190 h 235"/>
                <a:gd name="T12" fmla="*/ 40 w 349"/>
                <a:gd name="T13" fmla="*/ 0 h 235"/>
                <a:gd name="T14" fmla="*/ 0 w 349"/>
                <a:gd name="T15" fmla="*/ 0 h 235"/>
                <a:gd name="T16" fmla="*/ 0 w 349"/>
                <a:gd name="T17" fmla="*/ 235 h 235"/>
                <a:gd name="T18" fmla="*/ 349 w 349"/>
                <a:gd name="T19" fmla="*/ 235 h 235"/>
                <a:gd name="T20" fmla="*/ 349 w 349"/>
                <a:gd name="T21" fmla="*/ 190 h 235"/>
                <a:gd name="T22" fmla="*/ 190 w 349"/>
                <a:gd name="T23" fmla="*/ 19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235">
                  <a:moveTo>
                    <a:pt x="190" y="190"/>
                  </a:moveTo>
                  <a:lnTo>
                    <a:pt x="190" y="190"/>
                  </a:lnTo>
                  <a:lnTo>
                    <a:pt x="190" y="23"/>
                  </a:lnTo>
                  <a:lnTo>
                    <a:pt x="151" y="23"/>
                  </a:lnTo>
                  <a:lnTo>
                    <a:pt x="151" y="190"/>
                  </a:lnTo>
                  <a:lnTo>
                    <a:pt x="40" y="190"/>
                  </a:lnTo>
                  <a:lnTo>
                    <a:pt x="40" y="0"/>
                  </a:lnTo>
                  <a:lnTo>
                    <a:pt x="0" y="0"/>
                  </a:lnTo>
                  <a:lnTo>
                    <a:pt x="0" y="235"/>
                  </a:lnTo>
                  <a:lnTo>
                    <a:pt x="349" y="235"/>
                  </a:lnTo>
                  <a:lnTo>
                    <a:pt x="349" y="190"/>
                  </a:lnTo>
                  <a:lnTo>
                    <a:pt x="190" y="19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61"/>
            <p:cNvSpPr>
              <a:spLocks/>
            </p:cNvSpPr>
            <p:nvPr/>
          </p:nvSpPr>
          <p:spPr bwMode="auto">
            <a:xfrm>
              <a:off x="511" y="1967"/>
              <a:ext cx="49" cy="23"/>
            </a:xfrm>
            <a:custGeom>
              <a:avLst/>
              <a:gdLst>
                <a:gd name="T0" fmla="*/ 7 w 258"/>
                <a:gd name="T1" fmla="*/ 120 h 120"/>
                <a:gd name="T2" fmla="*/ 7 w 258"/>
                <a:gd name="T3" fmla="*/ 120 h 120"/>
                <a:gd name="T4" fmla="*/ 258 w 258"/>
                <a:gd name="T5" fmla="*/ 120 h 120"/>
                <a:gd name="T6" fmla="*/ 258 w 258"/>
                <a:gd name="T7" fmla="*/ 80 h 120"/>
                <a:gd name="T8" fmla="*/ 128 w 258"/>
                <a:gd name="T9" fmla="*/ 80 h 120"/>
                <a:gd name="T10" fmla="*/ 55 w 258"/>
                <a:gd name="T11" fmla="*/ 52 h 120"/>
                <a:gd name="T12" fmla="*/ 42 w 258"/>
                <a:gd name="T13" fmla="*/ 0 h 120"/>
                <a:gd name="T14" fmla="*/ 2 w 258"/>
                <a:gd name="T15" fmla="*/ 0 h 120"/>
                <a:gd name="T16" fmla="*/ 0 w 258"/>
                <a:gd name="T17" fmla="*/ 15 h 120"/>
                <a:gd name="T18" fmla="*/ 53 w 258"/>
                <a:gd name="T19" fmla="*/ 84 h 120"/>
                <a:gd name="T20" fmla="*/ 7 w 258"/>
                <a:gd name="T21" fmla="*/ 84 h 120"/>
                <a:gd name="T22" fmla="*/ 7 w 258"/>
                <a:gd name="T23"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0">
                  <a:moveTo>
                    <a:pt x="7" y="120"/>
                  </a:moveTo>
                  <a:lnTo>
                    <a:pt x="7" y="120"/>
                  </a:lnTo>
                  <a:lnTo>
                    <a:pt x="258" y="120"/>
                  </a:lnTo>
                  <a:lnTo>
                    <a:pt x="258" y="80"/>
                  </a:lnTo>
                  <a:lnTo>
                    <a:pt x="128" y="80"/>
                  </a:lnTo>
                  <a:cubicBezTo>
                    <a:pt x="92" y="80"/>
                    <a:pt x="69" y="71"/>
                    <a:pt x="55" y="52"/>
                  </a:cubicBezTo>
                  <a:cubicBezTo>
                    <a:pt x="46" y="40"/>
                    <a:pt x="43" y="28"/>
                    <a:pt x="42" y="0"/>
                  </a:cubicBezTo>
                  <a:lnTo>
                    <a:pt x="2" y="0"/>
                  </a:lnTo>
                  <a:cubicBezTo>
                    <a:pt x="1" y="6"/>
                    <a:pt x="0" y="10"/>
                    <a:pt x="0" y="15"/>
                  </a:cubicBezTo>
                  <a:cubicBezTo>
                    <a:pt x="0" y="41"/>
                    <a:pt x="16" y="61"/>
                    <a:pt x="53" y="84"/>
                  </a:cubicBezTo>
                  <a:lnTo>
                    <a:pt x="7" y="84"/>
                  </a:lnTo>
                  <a:lnTo>
                    <a:pt x="7" y="1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62"/>
            <p:cNvSpPr>
              <a:spLocks noEditPoints="1"/>
            </p:cNvSpPr>
            <p:nvPr/>
          </p:nvSpPr>
          <p:spPr bwMode="auto">
            <a:xfrm>
              <a:off x="511" y="1917"/>
              <a:ext cx="52" cy="45"/>
            </a:xfrm>
            <a:custGeom>
              <a:avLst/>
              <a:gdLst>
                <a:gd name="T0" fmla="*/ 235 w 270"/>
                <a:gd name="T1" fmla="*/ 0 h 237"/>
                <a:gd name="T2" fmla="*/ 235 w 270"/>
                <a:gd name="T3" fmla="*/ 0 h 237"/>
                <a:gd name="T4" fmla="*/ 236 w 270"/>
                <a:gd name="T5" fmla="*/ 9 h 237"/>
                <a:gd name="T6" fmla="*/ 216 w 270"/>
                <a:gd name="T7" fmla="*/ 31 h 237"/>
                <a:gd name="T8" fmla="*/ 69 w 270"/>
                <a:gd name="T9" fmla="*/ 31 h 237"/>
                <a:gd name="T10" fmla="*/ 0 w 270"/>
                <a:gd name="T11" fmla="*/ 125 h 237"/>
                <a:gd name="T12" fmla="*/ 30 w 270"/>
                <a:gd name="T13" fmla="*/ 208 h 237"/>
                <a:gd name="T14" fmla="*/ 82 w 270"/>
                <a:gd name="T15" fmla="*/ 226 h 237"/>
                <a:gd name="T16" fmla="*/ 82 w 270"/>
                <a:gd name="T17" fmla="*/ 185 h 237"/>
                <a:gd name="T18" fmla="*/ 37 w 270"/>
                <a:gd name="T19" fmla="*/ 126 h 237"/>
                <a:gd name="T20" fmla="*/ 75 w 270"/>
                <a:gd name="T21" fmla="*/ 70 h 237"/>
                <a:gd name="T22" fmla="*/ 85 w 270"/>
                <a:gd name="T23" fmla="*/ 70 h 237"/>
                <a:gd name="T24" fmla="*/ 113 w 270"/>
                <a:gd name="T25" fmla="*/ 112 h 237"/>
                <a:gd name="T26" fmla="*/ 128 w 270"/>
                <a:gd name="T27" fmla="*/ 192 h 237"/>
                <a:gd name="T28" fmla="*/ 195 w 270"/>
                <a:gd name="T29" fmla="*/ 237 h 237"/>
                <a:gd name="T30" fmla="*/ 270 w 270"/>
                <a:gd name="T31" fmla="*/ 154 h 237"/>
                <a:gd name="T32" fmla="*/ 233 w 270"/>
                <a:gd name="T33" fmla="*/ 69 h 237"/>
                <a:gd name="T34" fmla="*/ 270 w 270"/>
                <a:gd name="T35" fmla="*/ 28 h 237"/>
                <a:gd name="T36" fmla="*/ 265 w 270"/>
                <a:gd name="T37" fmla="*/ 0 h 237"/>
                <a:gd name="T38" fmla="*/ 235 w 270"/>
                <a:gd name="T39" fmla="*/ 0 h 237"/>
                <a:gd name="T40" fmla="*/ 179 w 270"/>
                <a:gd name="T41" fmla="*/ 70 h 237"/>
                <a:gd name="T42" fmla="*/ 179 w 270"/>
                <a:gd name="T43" fmla="*/ 70 h 237"/>
                <a:gd name="T44" fmla="*/ 212 w 270"/>
                <a:gd name="T45" fmla="*/ 86 h 237"/>
                <a:gd name="T46" fmla="*/ 235 w 270"/>
                <a:gd name="T47" fmla="*/ 146 h 237"/>
                <a:gd name="T48" fmla="*/ 194 w 270"/>
                <a:gd name="T49" fmla="*/ 195 h 237"/>
                <a:gd name="T50" fmla="*/ 148 w 270"/>
                <a:gd name="T51" fmla="*/ 135 h 237"/>
                <a:gd name="T52" fmla="*/ 134 w 270"/>
                <a:gd name="T53" fmla="*/ 70 h 237"/>
                <a:gd name="T54" fmla="*/ 179 w 270"/>
                <a:gd name="T55" fmla="*/ 7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237">
                  <a:moveTo>
                    <a:pt x="235" y="0"/>
                  </a:moveTo>
                  <a:lnTo>
                    <a:pt x="235" y="0"/>
                  </a:lnTo>
                  <a:cubicBezTo>
                    <a:pt x="236" y="5"/>
                    <a:pt x="236" y="7"/>
                    <a:pt x="236" y="9"/>
                  </a:cubicBezTo>
                  <a:cubicBezTo>
                    <a:pt x="236" y="23"/>
                    <a:pt x="229" y="31"/>
                    <a:pt x="216" y="31"/>
                  </a:cubicBezTo>
                  <a:lnTo>
                    <a:pt x="69" y="31"/>
                  </a:lnTo>
                  <a:cubicBezTo>
                    <a:pt x="24" y="31"/>
                    <a:pt x="0" y="63"/>
                    <a:pt x="0" y="125"/>
                  </a:cubicBezTo>
                  <a:cubicBezTo>
                    <a:pt x="0" y="161"/>
                    <a:pt x="11" y="192"/>
                    <a:pt x="30" y="208"/>
                  </a:cubicBezTo>
                  <a:cubicBezTo>
                    <a:pt x="42" y="220"/>
                    <a:pt x="57" y="225"/>
                    <a:pt x="82" y="226"/>
                  </a:cubicBezTo>
                  <a:lnTo>
                    <a:pt x="82" y="185"/>
                  </a:lnTo>
                  <a:cubicBezTo>
                    <a:pt x="51" y="182"/>
                    <a:pt x="37" y="164"/>
                    <a:pt x="37" y="126"/>
                  </a:cubicBezTo>
                  <a:cubicBezTo>
                    <a:pt x="37" y="90"/>
                    <a:pt x="51" y="70"/>
                    <a:pt x="75" y="70"/>
                  </a:cubicBezTo>
                  <a:lnTo>
                    <a:pt x="85" y="70"/>
                  </a:lnTo>
                  <a:cubicBezTo>
                    <a:pt x="102" y="70"/>
                    <a:pt x="109" y="80"/>
                    <a:pt x="113" y="112"/>
                  </a:cubicBezTo>
                  <a:cubicBezTo>
                    <a:pt x="120" y="169"/>
                    <a:pt x="122" y="177"/>
                    <a:pt x="128" y="192"/>
                  </a:cubicBezTo>
                  <a:cubicBezTo>
                    <a:pt x="140" y="222"/>
                    <a:pt x="163" y="237"/>
                    <a:pt x="195" y="237"/>
                  </a:cubicBezTo>
                  <a:cubicBezTo>
                    <a:pt x="241" y="237"/>
                    <a:pt x="270" y="205"/>
                    <a:pt x="270" y="154"/>
                  </a:cubicBezTo>
                  <a:cubicBezTo>
                    <a:pt x="270" y="123"/>
                    <a:pt x="258" y="97"/>
                    <a:pt x="233" y="69"/>
                  </a:cubicBezTo>
                  <a:cubicBezTo>
                    <a:pt x="258" y="66"/>
                    <a:pt x="270" y="54"/>
                    <a:pt x="270" y="28"/>
                  </a:cubicBezTo>
                  <a:cubicBezTo>
                    <a:pt x="270" y="20"/>
                    <a:pt x="269" y="13"/>
                    <a:pt x="265" y="0"/>
                  </a:cubicBezTo>
                  <a:lnTo>
                    <a:pt x="235" y="0"/>
                  </a:lnTo>
                  <a:close/>
                  <a:moveTo>
                    <a:pt x="179" y="70"/>
                  </a:moveTo>
                  <a:lnTo>
                    <a:pt x="179" y="70"/>
                  </a:lnTo>
                  <a:cubicBezTo>
                    <a:pt x="193" y="70"/>
                    <a:pt x="201" y="74"/>
                    <a:pt x="212" y="86"/>
                  </a:cubicBezTo>
                  <a:cubicBezTo>
                    <a:pt x="227" y="102"/>
                    <a:pt x="235" y="122"/>
                    <a:pt x="235" y="146"/>
                  </a:cubicBezTo>
                  <a:cubicBezTo>
                    <a:pt x="235" y="177"/>
                    <a:pt x="220" y="195"/>
                    <a:pt x="194" y="195"/>
                  </a:cubicBezTo>
                  <a:cubicBezTo>
                    <a:pt x="168" y="195"/>
                    <a:pt x="155" y="177"/>
                    <a:pt x="148" y="135"/>
                  </a:cubicBezTo>
                  <a:cubicBezTo>
                    <a:pt x="143" y="92"/>
                    <a:pt x="141" y="84"/>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3"/>
            <p:cNvSpPr>
              <a:spLocks/>
            </p:cNvSpPr>
            <p:nvPr/>
          </p:nvSpPr>
          <p:spPr bwMode="auto">
            <a:xfrm>
              <a:off x="511" y="1846"/>
              <a:ext cx="49" cy="63"/>
            </a:xfrm>
            <a:custGeom>
              <a:avLst/>
              <a:gdLst>
                <a:gd name="T0" fmla="*/ 7 w 258"/>
                <a:gd name="T1" fmla="*/ 331 h 331"/>
                <a:gd name="T2" fmla="*/ 7 w 258"/>
                <a:gd name="T3" fmla="*/ 331 h 331"/>
                <a:gd name="T4" fmla="*/ 258 w 258"/>
                <a:gd name="T5" fmla="*/ 331 h 331"/>
                <a:gd name="T6" fmla="*/ 258 w 258"/>
                <a:gd name="T7" fmla="*/ 291 h 331"/>
                <a:gd name="T8" fmla="*/ 101 w 258"/>
                <a:gd name="T9" fmla="*/ 291 h 331"/>
                <a:gd name="T10" fmla="*/ 35 w 258"/>
                <a:gd name="T11" fmla="*/ 232 h 331"/>
                <a:gd name="T12" fmla="*/ 86 w 258"/>
                <a:gd name="T13" fmla="*/ 186 h 331"/>
                <a:gd name="T14" fmla="*/ 258 w 258"/>
                <a:gd name="T15" fmla="*/ 186 h 331"/>
                <a:gd name="T16" fmla="*/ 258 w 258"/>
                <a:gd name="T17" fmla="*/ 145 h 331"/>
                <a:gd name="T18" fmla="*/ 101 w 258"/>
                <a:gd name="T19" fmla="*/ 145 h 331"/>
                <a:gd name="T20" fmla="*/ 35 w 258"/>
                <a:gd name="T21" fmla="*/ 87 h 331"/>
                <a:gd name="T22" fmla="*/ 86 w 258"/>
                <a:gd name="T23" fmla="*/ 40 h 331"/>
                <a:gd name="T24" fmla="*/ 258 w 258"/>
                <a:gd name="T25" fmla="*/ 40 h 331"/>
                <a:gd name="T26" fmla="*/ 258 w 258"/>
                <a:gd name="T27" fmla="*/ 0 h 331"/>
                <a:gd name="T28" fmla="*/ 70 w 258"/>
                <a:gd name="T29" fmla="*/ 0 h 331"/>
                <a:gd name="T30" fmla="*/ 0 w 258"/>
                <a:gd name="T31" fmla="*/ 73 h 331"/>
                <a:gd name="T32" fmla="*/ 39 w 258"/>
                <a:gd name="T33" fmla="*/ 150 h 331"/>
                <a:gd name="T34" fmla="*/ 0 w 258"/>
                <a:gd name="T35" fmla="*/ 217 h 331"/>
                <a:gd name="T36" fmla="*/ 43 w 258"/>
                <a:gd name="T37" fmla="*/ 294 h 331"/>
                <a:gd name="T38" fmla="*/ 7 w 258"/>
                <a:gd name="T39" fmla="*/ 294 h 331"/>
                <a:gd name="T40" fmla="*/ 7 w 258"/>
                <a:gd name="T41"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331">
                  <a:moveTo>
                    <a:pt x="7" y="331"/>
                  </a:moveTo>
                  <a:lnTo>
                    <a:pt x="7" y="331"/>
                  </a:lnTo>
                  <a:lnTo>
                    <a:pt x="258" y="331"/>
                  </a:lnTo>
                  <a:lnTo>
                    <a:pt x="258" y="291"/>
                  </a:lnTo>
                  <a:lnTo>
                    <a:pt x="101" y="291"/>
                  </a:lnTo>
                  <a:cubicBezTo>
                    <a:pt x="64" y="291"/>
                    <a:pt x="35" y="265"/>
                    <a:pt x="35" y="232"/>
                  </a:cubicBezTo>
                  <a:cubicBezTo>
                    <a:pt x="35" y="202"/>
                    <a:pt x="53" y="186"/>
                    <a:pt x="86" y="186"/>
                  </a:cubicBezTo>
                  <a:lnTo>
                    <a:pt x="258" y="186"/>
                  </a:lnTo>
                  <a:lnTo>
                    <a:pt x="258" y="145"/>
                  </a:lnTo>
                  <a:lnTo>
                    <a:pt x="101" y="145"/>
                  </a:lnTo>
                  <a:cubicBezTo>
                    <a:pt x="64" y="145"/>
                    <a:pt x="35" y="119"/>
                    <a:pt x="35" y="87"/>
                  </a:cubicBezTo>
                  <a:cubicBezTo>
                    <a:pt x="35" y="57"/>
                    <a:pt x="54" y="40"/>
                    <a:pt x="86" y="40"/>
                  </a:cubicBezTo>
                  <a:lnTo>
                    <a:pt x="258" y="40"/>
                  </a:lnTo>
                  <a:lnTo>
                    <a:pt x="258" y="0"/>
                  </a:lnTo>
                  <a:lnTo>
                    <a:pt x="70" y="0"/>
                  </a:lnTo>
                  <a:cubicBezTo>
                    <a:pt x="25" y="0"/>
                    <a:pt x="0" y="26"/>
                    <a:pt x="0" y="73"/>
                  </a:cubicBezTo>
                  <a:cubicBezTo>
                    <a:pt x="0" y="106"/>
                    <a:pt x="10" y="126"/>
                    <a:pt x="39" y="150"/>
                  </a:cubicBezTo>
                  <a:cubicBezTo>
                    <a:pt x="12" y="165"/>
                    <a:pt x="0" y="185"/>
                    <a:pt x="0" y="217"/>
                  </a:cubicBezTo>
                  <a:cubicBezTo>
                    <a:pt x="0" y="251"/>
                    <a:pt x="13" y="273"/>
                    <a:pt x="43" y="294"/>
                  </a:cubicBezTo>
                  <a:lnTo>
                    <a:pt x="7" y="294"/>
                  </a:lnTo>
                  <a:lnTo>
                    <a:pt x="7" y="33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64"/>
            <p:cNvSpPr>
              <a:spLocks noEditPoints="1"/>
            </p:cNvSpPr>
            <p:nvPr/>
          </p:nvSpPr>
          <p:spPr bwMode="auto">
            <a:xfrm>
              <a:off x="511" y="1792"/>
              <a:ext cx="52" cy="43"/>
            </a:xfrm>
            <a:custGeom>
              <a:avLst/>
              <a:gdLst>
                <a:gd name="T0" fmla="*/ 146 w 270"/>
                <a:gd name="T1" fmla="*/ 0 h 227"/>
                <a:gd name="T2" fmla="*/ 146 w 270"/>
                <a:gd name="T3" fmla="*/ 0 h 227"/>
                <a:gd name="T4" fmla="*/ 66 w 270"/>
                <a:gd name="T5" fmla="*/ 10 h 227"/>
                <a:gd name="T6" fmla="*/ 0 w 270"/>
                <a:gd name="T7" fmla="*/ 112 h 227"/>
                <a:gd name="T8" fmla="*/ 136 w 270"/>
                <a:gd name="T9" fmla="*/ 227 h 227"/>
                <a:gd name="T10" fmla="*/ 270 w 270"/>
                <a:gd name="T11" fmla="*/ 113 h 227"/>
                <a:gd name="T12" fmla="*/ 182 w 270"/>
                <a:gd name="T13" fmla="*/ 6 h 227"/>
                <a:gd name="T14" fmla="*/ 182 w 270"/>
                <a:gd name="T15" fmla="*/ 46 h 227"/>
                <a:gd name="T16" fmla="*/ 233 w 270"/>
                <a:gd name="T17" fmla="*/ 111 h 227"/>
                <a:gd name="T18" fmla="*/ 200 w 270"/>
                <a:gd name="T19" fmla="*/ 172 h 227"/>
                <a:gd name="T20" fmla="*/ 146 w 270"/>
                <a:gd name="T21" fmla="*/ 185 h 227"/>
                <a:gd name="T22" fmla="*/ 146 w 270"/>
                <a:gd name="T23" fmla="*/ 0 h 227"/>
                <a:gd name="T24" fmla="*/ 114 w 270"/>
                <a:gd name="T25" fmla="*/ 184 h 227"/>
                <a:gd name="T26" fmla="*/ 114 w 270"/>
                <a:gd name="T27" fmla="*/ 184 h 227"/>
                <a:gd name="T28" fmla="*/ 37 w 270"/>
                <a:gd name="T29" fmla="*/ 112 h 227"/>
                <a:gd name="T30" fmla="*/ 111 w 270"/>
                <a:gd name="T31" fmla="*/ 43 h 227"/>
                <a:gd name="T32" fmla="*/ 114 w 270"/>
                <a:gd name="T33" fmla="*/ 43 h 227"/>
                <a:gd name="T34" fmla="*/ 114 w 270"/>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7">
                  <a:moveTo>
                    <a:pt x="146" y="0"/>
                  </a:moveTo>
                  <a:lnTo>
                    <a:pt x="146" y="0"/>
                  </a:lnTo>
                  <a:cubicBezTo>
                    <a:pt x="108" y="0"/>
                    <a:pt x="85" y="3"/>
                    <a:pt x="66" y="10"/>
                  </a:cubicBezTo>
                  <a:cubicBezTo>
                    <a:pt x="25" y="27"/>
                    <a:pt x="0" y="65"/>
                    <a:pt x="0" y="112"/>
                  </a:cubicBezTo>
                  <a:cubicBezTo>
                    <a:pt x="0" y="182"/>
                    <a:pt x="54" y="227"/>
                    <a:pt x="136" y="227"/>
                  </a:cubicBezTo>
                  <a:cubicBezTo>
                    <a:pt x="219" y="227"/>
                    <a:pt x="270" y="183"/>
                    <a:pt x="270" y="113"/>
                  </a:cubicBezTo>
                  <a:cubicBezTo>
                    <a:pt x="270" y="55"/>
                    <a:pt x="237" y="16"/>
                    <a:pt x="182" y="6"/>
                  </a:cubicBezTo>
                  <a:lnTo>
                    <a:pt x="182" y="46"/>
                  </a:lnTo>
                  <a:cubicBezTo>
                    <a:pt x="215" y="57"/>
                    <a:pt x="233" y="79"/>
                    <a:pt x="233" y="111"/>
                  </a:cubicBezTo>
                  <a:cubicBezTo>
                    <a:pt x="233" y="137"/>
                    <a:pt x="221" y="158"/>
                    <a:pt x="200" y="172"/>
                  </a:cubicBezTo>
                  <a:cubicBezTo>
                    <a:pt x="186" y="181"/>
                    <a:pt x="171" y="185"/>
                    <a:pt x="146" y="185"/>
                  </a:cubicBezTo>
                  <a:lnTo>
                    <a:pt x="146" y="0"/>
                  </a:lnTo>
                  <a:close/>
                  <a:moveTo>
                    <a:pt x="114" y="184"/>
                  </a:moveTo>
                  <a:lnTo>
                    <a:pt x="114" y="184"/>
                  </a:lnTo>
                  <a:cubicBezTo>
                    <a:pt x="67" y="181"/>
                    <a:pt x="37" y="153"/>
                    <a:pt x="37" y="112"/>
                  </a:cubicBezTo>
                  <a:cubicBezTo>
                    <a:pt x="37" y="73"/>
                    <a:pt x="70" y="43"/>
                    <a:pt x="111" y="43"/>
                  </a:cubicBezTo>
                  <a:cubicBezTo>
                    <a:pt x="112" y="43"/>
                    <a:pt x="113" y="43"/>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65"/>
            <p:cNvSpPr>
              <a:spLocks noEditPoints="1"/>
            </p:cNvSpPr>
            <p:nvPr/>
          </p:nvSpPr>
          <p:spPr bwMode="auto">
            <a:xfrm>
              <a:off x="494" y="1702"/>
              <a:ext cx="66" cy="53"/>
            </a:xfrm>
            <a:custGeom>
              <a:avLst/>
              <a:gdLst>
                <a:gd name="T0" fmla="*/ 349 w 349"/>
                <a:gd name="T1" fmla="*/ 277 h 277"/>
                <a:gd name="T2" fmla="*/ 349 w 349"/>
                <a:gd name="T3" fmla="*/ 277 h 277"/>
                <a:gd name="T4" fmla="*/ 349 w 349"/>
                <a:gd name="T5" fmla="*/ 142 h 277"/>
                <a:gd name="T6" fmla="*/ 175 w 349"/>
                <a:gd name="T7" fmla="*/ 0 h 277"/>
                <a:gd name="T8" fmla="*/ 0 w 349"/>
                <a:gd name="T9" fmla="*/ 142 h 277"/>
                <a:gd name="T10" fmla="*/ 0 w 349"/>
                <a:gd name="T11" fmla="*/ 277 h 277"/>
                <a:gd name="T12" fmla="*/ 349 w 349"/>
                <a:gd name="T13" fmla="*/ 277 h 277"/>
                <a:gd name="T14" fmla="*/ 310 w 349"/>
                <a:gd name="T15" fmla="*/ 232 h 277"/>
                <a:gd name="T16" fmla="*/ 310 w 349"/>
                <a:gd name="T17" fmla="*/ 232 h 277"/>
                <a:gd name="T18" fmla="*/ 40 w 349"/>
                <a:gd name="T19" fmla="*/ 232 h 277"/>
                <a:gd name="T20" fmla="*/ 40 w 349"/>
                <a:gd name="T21" fmla="*/ 150 h 277"/>
                <a:gd name="T22" fmla="*/ 175 w 349"/>
                <a:gd name="T23" fmla="*/ 45 h 277"/>
                <a:gd name="T24" fmla="*/ 310 w 349"/>
                <a:gd name="T25" fmla="*/ 150 h 277"/>
                <a:gd name="T26" fmla="*/ 310 w 349"/>
                <a:gd name="T27" fmla="*/ 23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9" h="277">
                  <a:moveTo>
                    <a:pt x="349" y="277"/>
                  </a:moveTo>
                  <a:lnTo>
                    <a:pt x="349" y="277"/>
                  </a:lnTo>
                  <a:lnTo>
                    <a:pt x="349" y="142"/>
                  </a:lnTo>
                  <a:cubicBezTo>
                    <a:pt x="349" y="54"/>
                    <a:pt x="283" y="0"/>
                    <a:pt x="175" y="0"/>
                  </a:cubicBezTo>
                  <a:cubicBezTo>
                    <a:pt x="66" y="0"/>
                    <a:pt x="0" y="54"/>
                    <a:pt x="0" y="142"/>
                  </a:cubicBezTo>
                  <a:lnTo>
                    <a:pt x="0" y="277"/>
                  </a:lnTo>
                  <a:lnTo>
                    <a:pt x="349" y="277"/>
                  </a:lnTo>
                  <a:close/>
                  <a:moveTo>
                    <a:pt x="310" y="232"/>
                  </a:moveTo>
                  <a:lnTo>
                    <a:pt x="310" y="232"/>
                  </a:lnTo>
                  <a:lnTo>
                    <a:pt x="40" y="232"/>
                  </a:lnTo>
                  <a:lnTo>
                    <a:pt x="40" y="150"/>
                  </a:lnTo>
                  <a:cubicBezTo>
                    <a:pt x="40" y="81"/>
                    <a:pt x="86" y="45"/>
                    <a:pt x="175" y="45"/>
                  </a:cubicBezTo>
                  <a:cubicBezTo>
                    <a:pt x="263" y="45"/>
                    <a:pt x="310" y="81"/>
                    <a:pt x="310" y="150"/>
                  </a:cubicBezTo>
                  <a:lnTo>
                    <a:pt x="310" y="23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6"/>
            <p:cNvSpPr>
              <a:spLocks noEditPoints="1"/>
            </p:cNvSpPr>
            <p:nvPr/>
          </p:nvSpPr>
          <p:spPr bwMode="auto">
            <a:xfrm>
              <a:off x="511" y="1650"/>
              <a:ext cx="52" cy="43"/>
            </a:xfrm>
            <a:custGeom>
              <a:avLst/>
              <a:gdLst>
                <a:gd name="T0" fmla="*/ 146 w 270"/>
                <a:gd name="T1" fmla="*/ 0 h 227"/>
                <a:gd name="T2" fmla="*/ 146 w 270"/>
                <a:gd name="T3" fmla="*/ 0 h 227"/>
                <a:gd name="T4" fmla="*/ 66 w 270"/>
                <a:gd name="T5" fmla="*/ 10 h 227"/>
                <a:gd name="T6" fmla="*/ 0 w 270"/>
                <a:gd name="T7" fmla="*/ 112 h 227"/>
                <a:gd name="T8" fmla="*/ 136 w 270"/>
                <a:gd name="T9" fmla="*/ 227 h 227"/>
                <a:gd name="T10" fmla="*/ 270 w 270"/>
                <a:gd name="T11" fmla="*/ 113 h 227"/>
                <a:gd name="T12" fmla="*/ 182 w 270"/>
                <a:gd name="T13" fmla="*/ 6 h 227"/>
                <a:gd name="T14" fmla="*/ 182 w 270"/>
                <a:gd name="T15" fmla="*/ 46 h 227"/>
                <a:gd name="T16" fmla="*/ 233 w 270"/>
                <a:gd name="T17" fmla="*/ 111 h 227"/>
                <a:gd name="T18" fmla="*/ 200 w 270"/>
                <a:gd name="T19" fmla="*/ 172 h 227"/>
                <a:gd name="T20" fmla="*/ 146 w 270"/>
                <a:gd name="T21" fmla="*/ 185 h 227"/>
                <a:gd name="T22" fmla="*/ 146 w 270"/>
                <a:gd name="T23" fmla="*/ 0 h 227"/>
                <a:gd name="T24" fmla="*/ 114 w 270"/>
                <a:gd name="T25" fmla="*/ 184 h 227"/>
                <a:gd name="T26" fmla="*/ 114 w 270"/>
                <a:gd name="T27" fmla="*/ 184 h 227"/>
                <a:gd name="T28" fmla="*/ 37 w 270"/>
                <a:gd name="T29" fmla="*/ 112 h 227"/>
                <a:gd name="T30" fmla="*/ 111 w 270"/>
                <a:gd name="T31" fmla="*/ 43 h 227"/>
                <a:gd name="T32" fmla="*/ 114 w 270"/>
                <a:gd name="T33" fmla="*/ 43 h 227"/>
                <a:gd name="T34" fmla="*/ 114 w 270"/>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7">
                  <a:moveTo>
                    <a:pt x="146" y="0"/>
                  </a:moveTo>
                  <a:lnTo>
                    <a:pt x="146" y="0"/>
                  </a:lnTo>
                  <a:cubicBezTo>
                    <a:pt x="108" y="0"/>
                    <a:pt x="85" y="3"/>
                    <a:pt x="66" y="10"/>
                  </a:cubicBezTo>
                  <a:cubicBezTo>
                    <a:pt x="25" y="27"/>
                    <a:pt x="0" y="65"/>
                    <a:pt x="0" y="112"/>
                  </a:cubicBezTo>
                  <a:cubicBezTo>
                    <a:pt x="0" y="182"/>
                    <a:pt x="54" y="227"/>
                    <a:pt x="136" y="227"/>
                  </a:cubicBezTo>
                  <a:cubicBezTo>
                    <a:pt x="219" y="227"/>
                    <a:pt x="270" y="183"/>
                    <a:pt x="270" y="113"/>
                  </a:cubicBezTo>
                  <a:cubicBezTo>
                    <a:pt x="270" y="55"/>
                    <a:pt x="237" y="16"/>
                    <a:pt x="182" y="6"/>
                  </a:cubicBezTo>
                  <a:lnTo>
                    <a:pt x="182" y="46"/>
                  </a:lnTo>
                  <a:cubicBezTo>
                    <a:pt x="215" y="57"/>
                    <a:pt x="233" y="79"/>
                    <a:pt x="233" y="111"/>
                  </a:cubicBezTo>
                  <a:cubicBezTo>
                    <a:pt x="233" y="137"/>
                    <a:pt x="221" y="158"/>
                    <a:pt x="200" y="172"/>
                  </a:cubicBezTo>
                  <a:cubicBezTo>
                    <a:pt x="186" y="181"/>
                    <a:pt x="171" y="185"/>
                    <a:pt x="146" y="185"/>
                  </a:cubicBezTo>
                  <a:lnTo>
                    <a:pt x="146" y="0"/>
                  </a:lnTo>
                  <a:close/>
                  <a:moveTo>
                    <a:pt x="114" y="184"/>
                  </a:moveTo>
                  <a:lnTo>
                    <a:pt x="114" y="184"/>
                  </a:lnTo>
                  <a:cubicBezTo>
                    <a:pt x="67" y="181"/>
                    <a:pt x="37" y="153"/>
                    <a:pt x="37" y="112"/>
                  </a:cubicBezTo>
                  <a:cubicBezTo>
                    <a:pt x="37" y="73"/>
                    <a:pt x="70" y="43"/>
                    <a:pt x="111" y="43"/>
                  </a:cubicBezTo>
                  <a:cubicBezTo>
                    <a:pt x="112" y="43"/>
                    <a:pt x="113" y="43"/>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67"/>
            <p:cNvSpPr>
              <a:spLocks/>
            </p:cNvSpPr>
            <p:nvPr/>
          </p:nvSpPr>
          <p:spPr bwMode="auto">
            <a:xfrm>
              <a:off x="494" y="1632"/>
              <a:ext cx="66" cy="8"/>
            </a:xfrm>
            <a:custGeom>
              <a:avLst/>
              <a:gdLst>
                <a:gd name="T0" fmla="*/ 0 w 349"/>
                <a:gd name="T1" fmla="*/ 0 h 41"/>
                <a:gd name="T2" fmla="*/ 0 w 349"/>
                <a:gd name="T3" fmla="*/ 0 h 41"/>
                <a:gd name="T4" fmla="*/ 0 w 349"/>
                <a:gd name="T5" fmla="*/ 41 h 41"/>
                <a:gd name="T6" fmla="*/ 349 w 349"/>
                <a:gd name="T7" fmla="*/ 41 h 41"/>
                <a:gd name="T8" fmla="*/ 349 w 349"/>
                <a:gd name="T9" fmla="*/ 0 h 41"/>
                <a:gd name="T10" fmla="*/ 0 w 349"/>
                <a:gd name="T11" fmla="*/ 0 h 41"/>
              </a:gdLst>
              <a:ahLst/>
              <a:cxnLst>
                <a:cxn ang="0">
                  <a:pos x="T0" y="T1"/>
                </a:cxn>
                <a:cxn ang="0">
                  <a:pos x="T2" y="T3"/>
                </a:cxn>
                <a:cxn ang="0">
                  <a:pos x="T4" y="T5"/>
                </a:cxn>
                <a:cxn ang="0">
                  <a:pos x="T6" y="T7"/>
                </a:cxn>
                <a:cxn ang="0">
                  <a:pos x="T8" y="T9"/>
                </a:cxn>
                <a:cxn ang="0">
                  <a:pos x="T10" y="T11"/>
                </a:cxn>
              </a:cxnLst>
              <a:rect l="0" t="0" r="r" b="b"/>
              <a:pathLst>
                <a:path w="349" h="41">
                  <a:moveTo>
                    <a:pt x="0" y="0"/>
                  </a:moveTo>
                  <a:lnTo>
                    <a:pt x="0" y="0"/>
                  </a:lnTo>
                  <a:lnTo>
                    <a:pt x="0" y="41"/>
                  </a:lnTo>
                  <a:lnTo>
                    <a:pt x="349" y="41"/>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68"/>
            <p:cNvSpPr>
              <a:spLocks noEditPoints="1"/>
            </p:cNvSpPr>
            <p:nvPr/>
          </p:nvSpPr>
          <p:spPr bwMode="auto">
            <a:xfrm>
              <a:off x="511" y="1577"/>
              <a:ext cx="52" cy="45"/>
            </a:xfrm>
            <a:custGeom>
              <a:avLst/>
              <a:gdLst>
                <a:gd name="T0" fmla="*/ 235 w 270"/>
                <a:gd name="T1" fmla="*/ 0 h 237"/>
                <a:gd name="T2" fmla="*/ 235 w 270"/>
                <a:gd name="T3" fmla="*/ 0 h 237"/>
                <a:gd name="T4" fmla="*/ 236 w 270"/>
                <a:gd name="T5" fmla="*/ 9 h 237"/>
                <a:gd name="T6" fmla="*/ 216 w 270"/>
                <a:gd name="T7" fmla="*/ 31 h 237"/>
                <a:gd name="T8" fmla="*/ 69 w 270"/>
                <a:gd name="T9" fmla="*/ 31 h 237"/>
                <a:gd name="T10" fmla="*/ 0 w 270"/>
                <a:gd name="T11" fmla="*/ 125 h 237"/>
                <a:gd name="T12" fmla="*/ 30 w 270"/>
                <a:gd name="T13" fmla="*/ 208 h 237"/>
                <a:gd name="T14" fmla="*/ 82 w 270"/>
                <a:gd name="T15" fmla="*/ 226 h 237"/>
                <a:gd name="T16" fmla="*/ 82 w 270"/>
                <a:gd name="T17" fmla="*/ 185 h 237"/>
                <a:gd name="T18" fmla="*/ 37 w 270"/>
                <a:gd name="T19" fmla="*/ 126 h 237"/>
                <a:gd name="T20" fmla="*/ 75 w 270"/>
                <a:gd name="T21" fmla="*/ 70 h 237"/>
                <a:gd name="T22" fmla="*/ 85 w 270"/>
                <a:gd name="T23" fmla="*/ 70 h 237"/>
                <a:gd name="T24" fmla="*/ 113 w 270"/>
                <a:gd name="T25" fmla="*/ 112 h 237"/>
                <a:gd name="T26" fmla="*/ 128 w 270"/>
                <a:gd name="T27" fmla="*/ 192 h 237"/>
                <a:gd name="T28" fmla="*/ 195 w 270"/>
                <a:gd name="T29" fmla="*/ 237 h 237"/>
                <a:gd name="T30" fmla="*/ 270 w 270"/>
                <a:gd name="T31" fmla="*/ 154 h 237"/>
                <a:gd name="T32" fmla="*/ 233 w 270"/>
                <a:gd name="T33" fmla="*/ 69 h 237"/>
                <a:gd name="T34" fmla="*/ 270 w 270"/>
                <a:gd name="T35" fmla="*/ 28 h 237"/>
                <a:gd name="T36" fmla="*/ 265 w 270"/>
                <a:gd name="T37" fmla="*/ 0 h 237"/>
                <a:gd name="T38" fmla="*/ 235 w 270"/>
                <a:gd name="T39" fmla="*/ 0 h 237"/>
                <a:gd name="T40" fmla="*/ 179 w 270"/>
                <a:gd name="T41" fmla="*/ 70 h 237"/>
                <a:gd name="T42" fmla="*/ 179 w 270"/>
                <a:gd name="T43" fmla="*/ 70 h 237"/>
                <a:gd name="T44" fmla="*/ 212 w 270"/>
                <a:gd name="T45" fmla="*/ 86 h 237"/>
                <a:gd name="T46" fmla="*/ 235 w 270"/>
                <a:gd name="T47" fmla="*/ 146 h 237"/>
                <a:gd name="T48" fmla="*/ 194 w 270"/>
                <a:gd name="T49" fmla="*/ 195 h 237"/>
                <a:gd name="T50" fmla="*/ 148 w 270"/>
                <a:gd name="T51" fmla="*/ 135 h 237"/>
                <a:gd name="T52" fmla="*/ 134 w 270"/>
                <a:gd name="T53" fmla="*/ 70 h 237"/>
                <a:gd name="T54" fmla="*/ 179 w 270"/>
                <a:gd name="T55" fmla="*/ 7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237">
                  <a:moveTo>
                    <a:pt x="235" y="0"/>
                  </a:moveTo>
                  <a:lnTo>
                    <a:pt x="235" y="0"/>
                  </a:lnTo>
                  <a:cubicBezTo>
                    <a:pt x="236" y="5"/>
                    <a:pt x="236" y="7"/>
                    <a:pt x="236" y="9"/>
                  </a:cubicBezTo>
                  <a:cubicBezTo>
                    <a:pt x="236" y="23"/>
                    <a:pt x="229" y="31"/>
                    <a:pt x="216" y="31"/>
                  </a:cubicBezTo>
                  <a:lnTo>
                    <a:pt x="69" y="31"/>
                  </a:lnTo>
                  <a:cubicBezTo>
                    <a:pt x="24" y="31"/>
                    <a:pt x="0" y="63"/>
                    <a:pt x="0" y="125"/>
                  </a:cubicBezTo>
                  <a:cubicBezTo>
                    <a:pt x="0" y="161"/>
                    <a:pt x="11" y="192"/>
                    <a:pt x="30" y="208"/>
                  </a:cubicBezTo>
                  <a:cubicBezTo>
                    <a:pt x="42" y="220"/>
                    <a:pt x="57" y="225"/>
                    <a:pt x="82" y="226"/>
                  </a:cubicBezTo>
                  <a:lnTo>
                    <a:pt x="82" y="185"/>
                  </a:lnTo>
                  <a:cubicBezTo>
                    <a:pt x="51" y="182"/>
                    <a:pt x="37" y="164"/>
                    <a:pt x="37" y="126"/>
                  </a:cubicBezTo>
                  <a:cubicBezTo>
                    <a:pt x="37" y="90"/>
                    <a:pt x="51" y="70"/>
                    <a:pt x="75" y="70"/>
                  </a:cubicBezTo>
                  <a:lnTo>
                    <a:pt x="85" y="70"/>
                  </a:lnTo>
                  <a:cubicBezTo>
                    <a:pt x="102" y="70"/>
                    <a:pt x="109" y="80"/>
                    <a:pt x="113" y="112"/>
                  </a:cubicBezTo>
                  <a:cubicBezTo>
                    <a:pt x="120" y="169"/>
                    <a:pt x="122" y="177"/>
                    <a:pt x="128" y="192"/>
                  </a:cubicBezTo>
                  <a:cubicBezTo>
                    <a:pt x="140" y="222"/>
                    <a:pt x="163" y="237"/>
                    <a:pt x="195" y="237"/>
                  </a:cubicBezTo>
                  <a:cubicBezTo>
                    <a:pt x="241" y="237"/>
                    <a:pt x="270" y="205"/>
                    <a:pt x="270" y="154"/>
                  </a:cubicBezTo>
                  <a:cubicBezTo>
                    <a:pt x="270" y="123"/>
                    <a:pt x="258" y="97"/>
                    <a:pt x="233" y="69"/>
                  </a:cubicBezTo>
                  <a:cubicBezTo>
                    <a:pt x="258" y="66"/>
                    <a:pt x="270" y="54"/>
                    <a:pt x="270" y="28"/>
                  </a:cubicBezTo>
                  <a:cubicBezTo>
                    <a:pt x="270" y="20"/>
                    <a:pt x="269" y="13"/>
                    <a:pt x="265" y="0"/>
                  </a:cubicBezTo>
                  <a:lnTo>
                    <a:pt x="235" y="0"/>
                  </a:lnTo>
                  <a:close/>
                  <a:moveTo>
                    <a:pt x="179" y="70"/>
                  </a:moveTo>
                  <a:lnTo>
                    <a:pt x="179" y="70"/>
                  </a:lnTo>
                  <a:cubicBezTo>
                    <a:pt x="193" y="70"/>
                    <a:pt x="201" y="74"/>
                    <a:pt x="212" y="86"/>
                  </a:cubicBezTo>
                  <a:cubicBezTo>
                    <a:pt x="227" y="102"/>
                    <a:pt x="235" y="122"/>
                    <a:pt x="235" y="146"/>
                  </a:cubicBezTo>
                  <a:cubicBezTo>
                    <a:pt x="235" y="177"/>
                    <a:pt x="220" y="195"/>
                    <a:pt x="194" y="195"/>
                  </a:cubicBezTo>
                  <a:cubicBezTo>
                    <a:pt x="168" y="195"/>
                    <a:pt x="155" y="177"/>
                    <a:pt x="148" y="135"/>
                  </a:cubicBezTo>
                  <a:cubicBezTo>
                    <a:pt x="143" y="92"/>
                    <a:pt x="141" y="84"/>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9"/>
            <p:cNvSpPr>
              <a:spLocks/>
            </p:cNvSpPr>
            <p:nvPr/>
          </p:nvSpPr>
          <p:spPr bwMode="auto">
            <a:xfrm>
              <a:off x="513" y="1532"/>
              <a:ext cx="67" cy="41"/>
            </a:xfrm>
            <a:custGeom>
              <a:avLst/>
              <a:gdLst>
                <a:gd name="T0" fmla="*/ 0 w 356"/>
                <a:gd name="T1" fmla="*/ 43 h 219"/>
                <a:gd name="T2" fmla="*/ 0 w 356"/>
                <a:gd name="T3" fmla="*/ 43 h 219"/>
                <a:gd name="T4" fmla="*/ 196 w 356"/>
                <a:gd name="T5" fmla="*/ 112 h 219"/>
                <a:gd name="T6" fmla="*/ 0 w 356"/>
                <a:gd name="T7" fmla="*/ 177 h 219"/>
                <a:gd name="T8" fmla="*/ 0 w 356"/>
                <a:gd name="T9" fmla="*/ 219 h 219"/>
                <a:gd name="T10" fmla="*/ 252 w 356"/>
                <a:gd name="T11" fmla="*/ 134 h 219"/>
                <a:gd name="T12" fmla="*/ 292 w 356"/>
                <a:gd name="T13" fmla="*/ 150 h 219"/>
                <a:gd name="T14" fmla="*/ 317 w 356"/>
                <a:gd name="T15" fmla="*/ 182 h 219"/>
                <a:gd name="T16" fmla="*/ 314 w 356"/>
                <a:gd name="T17" fmla="*/ 203 h 219"/>
                <a:gd name="T18" fmla="*/ 350 w 356"/>
                <a:gd name="T19" fmla="*/ 203 h 219"/>
                <a:gd name="T20" fmla="*/ 356 w 356"/>
                <a:gd name="T21" fmla="*/ 176 h 219"/>
                <a:gd name="T22" fmla="*/ 344 w 356"/>
                <a:gd name="T23" fmla="*/ 139 h 219"/>
                <a:gd name="T24" fmla="*/ 304 w 356"/>
                <a:gd name="T25" fmla="*/ 111 h 219"/>
                <a:gd name="T26" fmla="*/ 0 w 356"/>
                <a:gd name="T27" fmla="*/ 0 h 219"/>
                <a:gd name="T28" fmla="*/ 0 w 356"/>
                <a:gd name="T29" fmla="*/ 4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219">
                  <a:moveTo>
                    <a:pt x="0" y="43"/>
                  </a:moveTo>
                  <a:lnTo>
                    <a:pt x="0" y="43"/>
                  </a:lnTo>
                  <a:lnTo>
                    <a:pt x="196" y="112"/>
                  </a:lnTo>
                  <a:lnTo>
                    <a:pt x="0" y="177"/>
                  </a:lnTo>
                  <a:lnTo>
                    <a:pt x="0" y="219"/>
                  </a:lnTo>
                  <a:lnTo>
                    <a:pt x="252" y="134"/>
                  </a:lnTo>
                  <a:lnTo>
                    <a:pt x="292" y="150"/>
                  </a:lnTo>
                  <a:cubicBezTo>
                    <a:pt x="310" y="156"/>
                    <a:pt x="317" y="165"/>
                    <a:pt x="317" y="182"/>
                  </a:cubicBezTo>
                  <a:cubicBezTo>
                    <a:pt x="317" y="188"/>
                    <a:pt x="316" y="194"/>
                    <a:pt x="314" y="203"/>
                  </a:cubicBezTo>
                  <a:lnTo>
                    <a:pt x="350" y="203"/>
                  </a:lnTo>
                  <a:cubicBezTo>
                    <a:pt x="354" y="195"/>
                    <a:pt x="356" y="187"/>
                    <a:pt x="356" y="176"/>
                  </a:cubicBezTo>
                  <a:cubicBezTo>
                    <a:pt x="356" y="163"/>
                    <a:pt x="352" y="149"/>
                    <a:pt x="344" y="139"/>
                  </a:cubicBezTo>
                  <a:cubicBezTo>
                    <a:pt x="335" y="126"/>
                    <a:pt x="324" y="119"/>
                    <a:pt x="304" y="111"/>
                  </a:cubicBezTo>
                  <a:lnTo>
                    <a:pt x="0" y="0"/>
                  </a:lnTo>
                  <a:lnTo>
                    <a:pt x="0" y="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0"/>
            <p:cNvSpPr>
              <a:spLocks/>
            </p:cNvSpPr>
            <p:nvPr/>
          </p:nvSpPr>
          <p:spPr bwMode="auto">
            <a:xfrm>
              <a:off x="494" y="1478"/>
              <a:ext cx="86" cy="19"/>
            </a:xfrm>
            <a:custGeom>
              <a:avLst/>
              <a:gdLst>
                <a:gd name="T0" fmla="*/ 0 w 451"/>
                <a:gd name="T1" fmla="*/ 26 h 104"/>
                <a:gd name="T2" fmla="*/ 0 w 451"/>
                <a:gd name="T3" fmla="*/ 26 h 104"/>
                <a:gd name="T4" fmla="*/ 225 w 451"/>
                <a:gd name="T5" fmla="*/ 104 h 104"/>
                <a:gd name="T6" fmla="*/ 451 w 451"/>
                <a:gd name="T7" fmla="*/ 26 h 104"/>
                <a:gd name="T8" fmla="*/ 451 w 451"/>
                <a:gd name="T9" fmla="*/ 0 h 104"/>
                <a:gd name="T10" fmla="*/ 225 w 451"/>
                <a:gd name="T11" fmla="*/ 66 h 104"/>
                <a:gd name="T12" fmla="*/ 0 w 451"/>
                <a:gd name="T13" fmla="*/ 0 h 104"/>
                <a:gd name="T14" fmla="*/ 0 w 451"/>
                <a:gd name="T15" fmla="*/ 26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4">
                  <a:moveTo>
                    <a:pt x="0" y="26"/>
                  </a:moveTo>
                  <a:lnTo>
                    <a:pt x="0" y="26"/>
                  </a:lnTo>
                  <a:cubicBezTo>
                    <a:pt x="63" y="74"/>
                    <a:pt x="150" y="104"/>
                    <a:pt x="225" y="104"/>
                  </a:cubicBezTo>
                  <a:cubicBezTo>
                    <a:pt x="301" y="104"/>
                    <a:pt x="388" y="74"/>
                    <a:pt x="451" y="26"/>
                  </a:cubicBezTo>
                  <a:lnTo>
                    <a:pt x="451" y="0"/>
                  </a:lnTo>
                  <a:cubicBezTo>
                    <a:pt x="383" y="42"/>
                    <a:pt x="302" y="66"/>
                    <a:pt x="225" y="66"/>
                  </a:cubicBezTo>
                  <a:cubicBezTo>
                    <a:pt x="149" y="66"/>
                    <a:pt x="68" y="42"/>
                    <a:pt x="0" y="0"/>
                  </a:cubicBez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71"/>
            <p:cNvSpPr>
              <a:spLocks/>
            </p:cNvSpPr>
            <p:nvPr/>
          </p:nvSpPr>
          <p:spPr bwMode="auto">
            <a:xfrm>
              <a:off x="511" y="1404"/>
              <a:ext cx="49" cy="63"/>
            </a:xfrm>
            <a:custGeom>
              <a:avLst/>
              <a:gdLst>
                <a:gd name="T0" fmla="*/ 7 w 258"/>
                <a:gd name="T1" fmla="*/ 332 h 332"/>
                <a:gd name="T2" fmla="*/ 7 w 258"/>
                <a:gd name="T3" fmla="*/ 332 h 332"/>
                <a:gd name="T4" fmla="*/ 258 w 258"/>
                <a:gd name="T5" fmla="*/ 332 h 332"/>
                <a:gd name="T6" fmla="*/ 258 w 258"/>
                <a:gd name="T7" fmla="*/ 292 h 332"/>
                <a:gd name="T8" fmla="*/ 101 w 258"/>
                <a:gd name="T9" fmla="*/ 292 h 332"/>
                <a:gd name="T10" fmla="*/ 35 w 258"/>
                <a:gd name="T11" fmla="*/ 233 h 332"/>
                <a:gd name="T12" fmla="*/ 86 w 258"/>
                <a:gd name="T13" fmla="*/ 186 h 332"/>
                <a:gd name="T14" fmla="*/ 258 w 258"/>
                <a:gd name="T15" fmla="*/ 186 h 332"/>
                <a:gd name="T16" fmla="*/ 258 w 258"/>
                <a:gd name="T17" fmla="*/ 146 h 332"/>
                <a:gd name="T18" fmla="*/ 101 w 258"/>
                <a:gd name="T19" fmla="*/ 146 h 332"/>
                <a:gd name="T20" fmla="*/ 35 w 258"/>
                <a:gd name="T21" fmla="*/ 87 h 332"/>
                <a:gd name="T22" fmla="*/ 86 w 258"/>
                <a:gd name="T23" fmla="*/ 41 h 332"/>
                <a:gd name="T24" fmla="*/ 258 w 258"/>
                <a:gd name="T25" fmla="*/ 41 h 332"/>
                <a:gd name="T26" fmla="*/ 258 w 258"/>
                <a:gd name="T27" fmla="*/ 0 h 332"/>
                <a:gd name="T28" fmla="*/ 70 w 258"/>
                <a:gd name="T29" fmla="*/ 0 h 332"/>
                <a:gd name="T30" fmla="*/ 0 w 258"/>
                <a:gd name="T31" fmla="*/ 73 h 332"/>
                <a:gd name="T32" fmla="*/ 39 w 258"/>
                <a:gd name="T33" fmla="*/ 150 h 332"/>
                <a:gd name="T34" fmla="*/ 0 w 258"/>
                <a:gd name="T35" fmla="*/ 218 h 332"/>
                <a:gd name="T36" fmla="*/ 43 w 258"/>
                <a:gd name="T37" fmla="*/ 295 h 332"/>
                <a:gd name="T38" fmla="*/ 7 w 258"/>
                <a:gd name="T39" fmla="*/ 295 h 332"/>
                <a:gd name="T40" fmla="*/ 7 w 258"/>
                <a:gd name="T41"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332">
                  <a:moveTo>
                    <a:pt x="7" y="332"/>
                  </a:moveTo>
                  <a:lnTo>
                    <a:pt x="7" y="332"/>
                  </a:lnTo>
                  <a:lnTo>
                    <a:pt x="258" y="332"/>
                  </a:lnTo>
                  <a:lnTo>
                    <a:pt x="258" y="292"/>
                  </a:lnTo>
                  <a:lnTo>
                    <a:pt x="101" y="292"/>
                  </a:lnTo>
                  <a:cubicBezTo>
                    <a:pt x="64" y="292"/>
                    <a:pt x="35" y="265"/>
                    <a:pt x="35" y="233"/>
                  </a:cubicBezTo>
                  <a:cubicBezTo>
                    <a:pt x="35" y="203"/>
                    <a:pt x="53" y="186"/>
                    <a:pt x="86" y="186"/>
                  </a:cubicBezTo>
                  <a:lnTo>
                    <a:pt x="258" y="186"/>
                  </a:lnTo>
                  <a:lnTo>
                    <a:pt x="258" y="146"/>
                  </a:lnTo>
                  <a:lnTo>
                    <a:pt x="101" y="146"/>
                  </a:lnTo>
                  <a:cubicBezTo>
                    <a:pt x="64" y="146"/>
                    <a:pt x="35" y="120"/>
                    <a:pt x="35" y="87"/>
                  </a:cubicBezTo>
                  <a:cubicBezTo>
                    <a:pt x="35" y="58"/>
                    <a:pt x="54" y="41"/>
                    <a:pt x="86" y="41"/>
                  </a:cubicBezTo>
                  <a:lnTo>
                    <a:pt x="258" y="41"/>
                  </a:lnTo>
                  <a:lnTo>
                    <a:pt x="258" y="0"/>
                  </a:lnTo>
                  <a:lnTo>
                    <a:pt x="70" y="0"/>
                  </a:lnTo>
                  <a:cubicBezTo>
                    <a:pt x="25" y="0"/>
                    <a:pt x="0" y="26"/>
                    <a:pt x="0" y="73"/>
                  </a:cubicBezTo>
                  <a:cubicBezTo>
                    <a:pt x="0" y="107"/>
                    <a:pt x="10" y="127"/>
                    <a:pt x="39" y="150"/>
                  </a:cubicBezTo>
                  <a:cubicBezTo>
                    <a:pt x="12" y="165"/>
                    <a:pt x="0" y="185"/>
                    <a:pt x="0" y="218"/>
                  </a:cubicBezTo>
                  <a:cubicBezTo>
                    <a:pt x="0" y="251"/>
                    <a:pt x="13" y="274"/>
                    <a:pt x="43" y="295"/>
                  </a:cubicBezTo>
                  <a:lnTo>
                    <a:pt x="7" y="295"/>
                  </a:lnTo>
                  <a:lnTo>
                    <a:pt x="7" y="33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72"/>
            <p:cNvSpPr>
              <a:spLocks/>
            </p:cNvSpPr>
            <p:nvPr/>
          </p:nvSpPr>
          <p:spPr bwMode="auto">
            <a:xfrm>
              <a:off x="511" y="1356"/>
              <a:ext cx="52" cy="39"/>
            </a:xfrm>
            <a:custGeom>
              <a:avLst/>
              <a:gdLst>
                <a:gd name="T0" fmla="*/ 77 w 270"/>
                <a:gd name="T1" fmla="*/ 10 h 203"/>
                <a:gd name="T2" fmla="*/ 77 w 270"/>
                <a:gd name="T3" fmla="*/ 10 h 203"/>
                <a:gd name="T4" fmla="*/ 0 w 270"/>
                <a:gd name="T5" fmla="*/ 101 h 203"/>
                <a:gd name="T6" fmla="*/ 77 w 270"/>
                <a:gd name="T7" fmla="*/ 197 h 203"/>
                <a:gd name="T8" fmla="*/ 149 w 270"/>
                <a:gd name="T9" fmla="*/ 118 h 203"/>
                <a:gd name="T10" fmla="*/ 158 w 270"/>
                <a:gd name="T11" fmla="*/ 80 h 203"/>
                <a:gd name="T12" fmla="*/ 193 w 270"/>
                <a:gd name="T13" fmla="*/ 41 h 203"/>
                <a:gd name="T14" fmla="*/ 233 w 270"/>
                <a:gd name="T15" fmla="*/ 100 h 203"/>
                <a:gd name="T16" fmla="*/ 216 w 270"/>
                <a:gd name="T17" fmla="*/ 150 h 203"/>
                <a:gd name="T18" fmla="*/ 184 w 270"/>
                <a:gd name="T19" fmla="*/ 161 h 203"/>
                <a:gd name="T20" fmla="*/ 184 w 270"/>
                <a:gd name="T21" fmla="*/ 203 h 203"/>
                <a:gd name="T22" fmla="*/ 270 w 270"/>
                <a:gd name="T23" fmla="*/ 103 h 203"/>
                <a:gd name="T24" fmla="*/ 190 w 270"/>
                <a:gd name="T25" fmla="*/ 0 h 203"/>
                <a:gd name="T26" fmla="*/ 120 w 270"/>
                <a:gd name="T27" fmla="*/ 71 h 203"/>
                <a:gd name="T28" fmla="*/ 111 w 270"/>
                <a:gd name="T29" fmla="*/ 109 h 203"/>
                <a:gd name="T30" fmla="*/ 75 w 270"/>
                <a:gd name="T31" fmla="*/ 155 h 203"/>
                <a:gd name="T32" fmla="*/ 37 w 270"/>
                <a:gd name="T33" fmla="*/ 102 h 203"/>
                <a:gd name="T34" fmla="*/ 77 w 270"/>
                <a:gd name="T35" fmla="*/ 52 h 203"/>
                <a:gd name="T36" fmla="*/ 77 w 270"/>
                <a:gd name="T37" fmla="*/ 1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203">
                  <a:moveTo>
                    <a:pt x="77" y="10"/>
                  </a:moveTo>
                  <a:lnTo>
                    <a:pt x="77" y="10"/>
                  </a:lnTo>
                  <a:cubicBezTo>
                    <a:pt x="28" y="10"/>
                    <a:pt x="0" y="43"/>
                    <a:pt x="0" y="101"/>
                  </a:cubicBezTo>
                  <a:cubicBezTo>
                    <a:pt x="0" y="159"/>
                    <a:pt x="30" y="197"/>
                    <a:pt x="77" y="197"/>
                  </a:cubicBezTo>
                  <a:cubicBezTo>
                    <a:pt x="116" y="197"/>
                    <a:pt x="135" y="177"/>
                    <a:pt x="149" y="118"/>
                  </a:cubicBezTo>
                  <a:lnTo>
                    <a:pt x="158" y="80"/>
                  </a:lnTo>
                  <a:cubicBezTo>
                    <a:pt x="165" y="52"/>
                    <a:pt x="175" y="41"/>
                    <a:pt x="193" y="41"/>
                  </a:cubicBezTo>
                  <a:cubicBezTo>
                    <a:pt x="217" y="41"/>
                    <a:pt x="233" y="65"/>
                    <a:pt x="233" y="100"/>
                  </a:cubicBezTo>
                  <a:cubicBezTo>
                    <a:pt x="233" y="121"/>
                    <a:pt x="226" y="140"/>
                    <a:pt x="216" y="150"/>
                  </a:cubicBezTo>
                  <a:cubicBezTo>
                    <a:pt x="209" y="156"/>
                    <a:pt x="201" y="159"/>
                    <a:pt x="184" y="161"/>
                  </a:cubicBezTo>
                  <a:lnTo>
                    <a:pt x="184" y="203"/>
                  </a:lnTo>
                  <a:cubicBezTo>
                    <a:pt x="242" y="201"/>
                    <a:pt x="270" y="169"/>
                    <a:pt x="270" y="103"/>
                  </a:cubicBezTo>
                  <a:cubicBezTo>
                    <a:pt x="270" y="40"/>
                    <a:pt x="238" y="0"/>
                    <a:pt x="190" y="0"/>
                  </a:cubicBezTo>
                  <a:cubicBezTo>
                    <a:pt x="153" y="0"/>
                    <a:pt x="132" y="21"/>
                    <a:pt x="120" y="71"/>
                  </a:cubicBezTo>
                  <a:lnTo>
                    <a:pt x="111" y="109"/>
                  </a:lnTo>
                  <a:cubicBezTo>
                    <a:pt x="103" y="142"/>
                    <a:pt x="93" y="155"/>
                    <a:pt x="75" y="155"/>
                  </a:cubicBezTo>
                  <a:cubicBezTo>
                    <a:pt x="52" y="155"/>
                    <a:pt x="37" y="135"/>
                    <a:pt x="37" y="102"/>
                  </a:cubicBezTo>
                  <a:cubicBezTo>
                    <a:pt x="37" y="70"/>
                    <a:pt x="51" y="53"/>
                    <a:pt x="77" y="52"/>
                  </a:cubicBezTo>
                  <a:lnTo>
                    <a:pt x="77"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73"/>
            <p:cNvSpPr>
              <a:spLocks/>
            </p:cNvSpPr>
            <p:nvPr/>
          </p:nvSpPr>
          <p:spPr bwMode="auto">
            <a:xfrm>
              <a:off x="494" y="1329"/>
              <a:ext cx="86" cy="19"/>
            </a:xfrm>
            <a:custGeom>
              <a:avLst/>
              <a:gdLst>
                <a:gd name="T0" fmla="*/ 451 w 451"/>
                <a:gd name="T1" fmla="*/ 78 h 104"/>
                <a:gd name="T2" fmla="*/ 451 w 451"/>
                <a:gd name="T3" fmla="*/ 78 h 104"/>
                <a:gd name="T4" fmla="*/ 226 w 451"/>
                <a:gd name="T5" fmla="*/ 0 h 104"/>
                <a:gd name="T6" fmla="*/ 0 w 451"/>
                <a:gd name="T7" fmla="*/ 78 h 104"/>
                <a:gd name="T8" fmla="*/ 0 w 451"/>
                <a:gd name="T9" fmla="*/ 104 h 104"/>
                <a:gd name="T10" fmla="*/ 226 w 451"/>
                <a:gd name="T11" fmla="*/ 39 h 104"/>
                <a:gd name="T12" fmla="*/ 451 w 451"/>
                <a:gd name="T13" fmla="*/ 104 h 104"/>
                <a:gd name="T14" fmla="*/ 451 w 451"/>
                <a:gd name="T15" fmla="*/ 78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4">
                  <a:moveTo>
                    <a:pt x="451" y="78"/>
                  </a:moveTo>
                  <a:lnTo>
                    <a:pt x="451" y="78"/>
                  </a:lnTo>
                  <a:cubicBezTo>
                    <a:pt x="388" y="30"/>
                    <a:pt x="301" y="0"/>
                    <a:pt x="226" y="0"/>
                  </a:cubicBezTo>
                  <a:cubicBezTo>
                    <a:pt x="150" y="0"/>
                    <a:pt x="63" y="30"/>
                    <a:pt x="0" y="78"/>
                  </a:cubicBezTo>
                  <a:lnTo>
                    <a:pt x="0" y="104"/>
                  </a:lnTo>
                  <a:cubicBezTo>
                    <a:pt x="69" y="62"/>
                    <a:pt x="149" y="39"/>
                    <a:pt x="226" y="39"/>
                  </a:cubicBezTo>
                  <a:cubicBezTo>
                    <a:pt x="302" y="39"/>
                    <a:pt x="383" y="62"/>
                    <a:pt x="451" y="104"/>
                  </a:cubicBezTo>
                  <a:lnTo>
                    <a:pt x="451"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4"/>
            <p:cNvSpPr>
              <a:spLocks/>
            </p:cNvSpPr>
            <p:nvPr/>
          </p:nvSpPr>
          <p:spPr bwMode="auto">
            <a:xfrm>
              <a:off x="1802" y="2445"/>
              <a:ext cx="52" cy="67"/>
            </a:xfrm>
            <a:custGeom>
              <a:avLst/>
              <a:gdLst>
                <a:gd name="T0" fmla="*/ 160 w 274"/>
                <a:gd name="T1" fmla="*/ 40 h 350"/>
                <a:gd name="T2" fmla="*/ 160 w 274"/>
                <a:gd name="T3" fmla="*/ 40 h 350"/>
                <a:gd name="T4" fmla="*/ 274 w 274"/>
                <a:gd name="T5" fmla="*/ 40 h 350"/>
                <a:gd name="T6" fmla="*/ 274 w 274"/>
                <a:gd name="T7" fmla="*/ 0 h 350"/>
                <a:gd name="T8" fmla="*/ 0 w 274"/>
                <a:gd name="T9" fmla="*/ 0 h 350"/>
                <a:gd name="T10" fmla="*/ 0 w 274"/>
                <a:gd name="T11" fmla="*/ 40 h 350"/>
                <a:gd name="T12" fmla="*/ 115 w 274"/>
                <a:gd name="T13" fmla="*/ 40 h 350"/>
                <a:gd name="T14" fmla="*/ 115 w 274"/>
                <a:gd name="T15" fmla="*/ 350 h 350"/>
                <a:gd name="T16" fmla="*/ 160 w 274"/>
                <a:gd name="T17" fmla="*/ 350 h 350"/>
                <a:gd name="T18" fmla="*/ 160 w 274"/>
                <a:gd name="T19" fmla="*/ 4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 h="350">
                  <a:moveTo>
                    <a:pt x="160" y="40"/>
                  </a:moveTo>
                  <a:lnTo>
                    <a:pt x="160" y="40"/>
                  </a:lnTo>
                  <a:lnTo>
                    <a:pt x="274" y="40"/>
                  </a:lnTo>
                  <a:lnTo>
                    <a:pt x="274" y="0"/>
                  </a:lnTo>
                  <a:lnTo>
                    <a:pt x="0" y="0"/>
                  </a:lnTo>
                  <a:lnTo>
                    <a:pt x="0" y="40"/>
                  </a:lnTo>
                  <a:lnTo>
                    <a:pt x="115" y="40"/>
                  </a:lnTo>
                  <a:lnTo>
                    <a:pt x="115" y="350"/>
                  </a:lnTo>
                  <a:lnTo>
                    <a:pt x="160" y="350"/>
                  </a:lnTo>
                  <a:lnTo>
                    <a:pt x="160" y="4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5"/>
            <p:cNvSpPr>
              <a:spLocks noEditPoints="1"/>
            </p:cNvSpPr>
            <p:nvPr/>
          </p:nvSpPr>
          <p:spPr bwMode="auto">
            <a:xfrm>
              <a:off x="1862" y="2445"/>
              <a:ext cx="7" cy="67"/>
            </a:xfrm>
            <a:custGeom>
              <a:avLst/>
              <a:gdLst>
                <a:gd name="T0" fmla="*/ 40 w 40"/>
                <a:gd name="T1" fmla="*/ 99 h 350"/>
                <a:gd name="T2" fmla="*/ 40 w 40"/>
                <a:gd name="T3" fmla="*/ 99 h 350"/>
                <a:gd name="T4" fmla="*/ 1 w 40"/>
                <a:gd name="T5" fmla="*/ 99 h 350"/>
                <a:gd name="T6" fmla="*/ 1 w 40"/>
                <a:gd name="T7" fmla="*/ 350 h 350"/>
                <a:gd name="T8" fmla="*/ 40 w 40"/>
                <a:gd name="T9" fmla="*/ 350 h 350"/>
                <a:gd name="T10" fmla="*/ 40 w 40"/>
                <a:gd name="T11" fmla="*/ 99 h 350"/>
                <a:gd name="T12" fmla="*/ 40 w 40"/>
                <a:gd name="T13" fmla="*/ 0 h 350"/>
                <a:gd name="T14" fmla="*/ 40 w 40"/>
                <a:gd name="T15" fmla="*/ 0 h 350"/>
                <a:gd name="T16" fmla="*/ 0 w 40"/>
                <a:gd name="T17" fmla="*/ 0 h 350"/>
                <a:gd name="T18" fmla="*/ 0 w 40"/>
                <a:gd name="T19" fmla="*/ 51 h 350"/>
                <a:gd name="T20" fmla="*/ 40 w 40"/>
                <a:gd name="T21" fmla="*/ 51 h 350"/>
                <a:gd name="T22" fmla="*/ 40 w 40"/>
                <a:gd name="T23"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50">
                  <a:moveTo>
                    <a:pt x="40" y="99"/>
                  </a:moveTo>
                  <a:lnTo>
                    <a:pt x="40" y="99"/>
                  </a:lnTo>
                  <a:lnTo>
                    <a:pt x="1" y="99"/>
                  </a:lnTo>
                  <a:lnTo>
                    <a:pt x="1" y="350"/>
                  </a:lnTo>
                  <a:lnTo>
                    <a:pt x="40" y="350"/>
                  </a:lnTo>
                  <a:lnTo>
                    <a:pt x="40" y="99"/>
                  </a:lnTo>
                  <a:close/>
                  <a:moveTo>
                    <a:pt x="40" y="0"/>
                  </a:moveTo>
                  <a:lnTo>
                    <a:pt x="40" y="0"/>
                  </a:lnTo>
                  <a:lnTo>
                    <a:pt x="0" y="0"/>
                  </a:lnTo>
                  <a:lnTo>
                    <a:pt x="0" y="51"/>
                  </a:lnTo>
                  <a:lnTo>
                    <a:pt x="40" y="51"/>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76"/>
            <p:cNvSpPr>
              <a:spLocks/>
            </p:cNvSpPr>
            <p:nvPr/>
          </p:nvSpPr>
          <p:spPr bwMode="auto">
            <a:xfrm>
              <a:off x="1882" y="2462"/>
              <a:ext cx="63" cy="50"/>
            </a:xfrm>
            <a:custGeom>
              <a:avLst/>
              <a:gdLst>
                <a:gd name="T0" fmla="*/ 0 w 331"/>
                <a:gd name="T1" fmla="*/ 8 h 259"/>
                <a:gd name="T2" fmla="*/ 0 w 331"/>
                <a:gd name="T3" fmla="*/ 8 h 259"/>
                <a:gd name="T4" fmla="*/ 0 w 331"/>
                <a:gd name="T5" fmla="*/ 259 h 259"/>
                <a:gd name="T6" fmla="*/ 40 w 331"/>
                <a:gd name="T7" fmla="*/ 259 h 259"/>
                <a:gd name="T8" fmla="*/ 40 w 331"/>
                <a:gd name="T9" fmla="*/ 101 h 259"/>
                <a:gd name="T10" fmla="*/ 99 w 331"/>
                <a:gd name="T11" fmla="*/ 35 h 259"/>
                <a:gd name="T12" fmla="*/ 145 w 331"/>
                <a:gd name="T13" fmla="*/ 86 h 259"/>
                <a:gd name="T14" fmla="*/ 145 w 331"/>
                <a:gd name="T15" fmla="*/ 259 h 259"/>
                <a:gd name="T16" fmla="*/ 186 w 331"/>
                <a:gd name="T17" fmla="*/ 259 h 259"/>
                <a:gd name="T18" fmla="*/ 186 w 331"/>
                <a:gd name="T19" fmla="*/ 101 h 259"/>
                <a:gd name="T20" fmla="*/ 244 w 331"/>
                <a:gd name="T21" fmla="*/ 35 h 259"/>
                <a:gd name="T22" fmla="*/ 291 w 331"/>
                <a:gd name="T23" fmla="*/ 86 h 259"/>
                <a:gd name="T24" fmla="*/ 291 w 331"/>
                <a:gd name="T25" fmla="*/ 259 h 259"/>
                <a:gd name="T26" fmla="*/ 331 w 331"/>
                <a:gd name="T27" fmla="*/ 259 h 259"/>
                <a:gd name="T28" fmla="*/ 331 w 331"/>
                <a:gd name="T29" fmla="*/ 70 h 259"/>
                <a:gd name="T30" fmla="*/ 258 w 331"/>
                <a:gd name="T31" fmla="*/ 0 h 259"/>
                <a:gd name="T32" fmla="*/ 181 w 331"/>
                <a:gd name="T33" fmla="*/ 39 h 259"/>
                <a:gd name="T34" fmla="*/ 114 w 331"/>
                <a:gd name="T35" fmla="*/ 0 h 259"/>
                <a:gd name="T36" fmla="*/ 37 w 331"/>
                <a:gd name="T37" fmla="*/ 43 h 259"/>
                <a:gd name="T38" fmla="*/ 37 w 331"/>
                <a:gd name="T39" fmla="*/ 8 h 259"/>
                <a:gd name="T40" fmla="*/ 0 w 331"/>
                <a:gd name="T41"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1" h="259">
                  <a:moveTo>
                    <a:pt x="0" y="8"/>
                  </a:moveTo>
                  <a:lnTo>
                    <a:pt x="0" y="8"/>
                  </a:lnTo>
                  <a:lnTo>
                    <a:pt x="0" y="259"/>
                  </a:lnTo>
                  <a:lnTo>
                    <a:pt x="40" y="259"/>
                  </a:lnTo>
                  <a:lnTo>
                    <a:pt x="40" y="101"/>
                  </a:lnTo>
                  <a:cubicBezTo>
                    <a:pt x="40" y="65"/>
                    <a:pt x="66" y="35"/>
                    <a:pt x="99" y="35"/>
                  </a:cubicBezTo>
                  <a:cubicBezTo>
                    <a:pt x="129" y="35"/>
                    <a:pt x="145" y="53"/>
                    <a:pt x="145" y="86"/>
                  </a:cubicBezTo>
                  <a:lnTo>
                    <a:pt x="145" y="259"/>
                  </a:lnTo>
                  <a:lnTo>
                    <a:pt x="186" y="259"/>
                  </a:lnTo>
                  <a:lnTo>
                    <a:pt x="186" y="101"/>
                  </a:lnTo>
                  <a:cubicBezTo>
                    <a:pt x="186" y="65"/>
                    <a:pt x="212" y="35"/>
                    <a:pt x="244" y="35"/>
                  </a:cubicBezTo>
                  <a:cubicBezTo>
                    <a:pt x="274" y="35"/>
                    <a:pt x="291" y="54"/>
                    <a:pt x="291" y="86"/>
                  </a:cubicBezTo>
                  <a:lnTo>
                    <a:pt x="291" y="259"/>
                  </a:lnTo>
                  <a:lnTo>
                    <a:pt x="331" y="259"/>
                  </a:lnTo>
                  <a:lnTo>
                    <a:pt x="331" y="70"/>
                  </a:lnTo>
                  <a:cubicBezTo>
                    <a:pt x="331" y="25"/>
                    <a:pt x="305" y="0"/>
                    <a:pt x="258" y="0"/>
                  </a:cubicBezTo>
                  <a:cubicBezTo>
                    <a:pt x="225" y="0"/>
                    <a:pt x="205" y="10"/>
                    <a:pt x="181" y="39"/>
                  </a:cubicBezTo>
                  <a:cubicBezTo>
                    <a:pt x="166" y="12"/>
                    <a:pt x="146" y="0"/>
                    <a:pt x="114" y="0"/>
                  </a:cubicBezTo>
                  <a:cubicBezTo>
                    <a:pt x="80" y="0"/>
                    <a:pt x="58" y="13"/>
                    <a:pt x="37" y="43"/>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77"/>
            <p:cNvSpPr>
              <a:spLocks noEditPoints="1"/>
            </p:cNvSpPr>
            <p:nvPr/>
          </p:nvSpPr>
          <p:spPr bwMode="auto">
            <a:xfrm>
              <a:off x="1956" y="2462"/>
              <a:ext cx="43" cy="52"/>
            </a:xfrm>
            <a:custGeom>
              <a:avLst/>
              <a:gdLst>
                <a:gd name="T0" fmla="*/ 227 w 227"/>
                <a:gd name="T1" fmla="*/ 146 h 270"/>
                <a:gd name="T2" fmla="*/ 227 w 227"/>
                <a:gd name="T3" fmla="*/ 146 h 270"/>
                <a:gd name="T4" fmla="*/ 217 w 227"/>
                <a:gd name="T5" fmla="*/ 66 h 270"/>
                <a:gd name="T6" fmla="*/ 115 w 227"/>
                <a:gd name="T7" fmla="*/ 0 h 270"/>
                <a:gd name="T8" fmla="*/ 0 w 227"/>
                <a:gd name="T9" fmla="*/ 136 h 270"/>
                <a:gd name="T10" fmla="*/ 114 w 227"/>
                <a:gd name="T11" fmla="*/ 270 h 270"/>
                <a:gd name="T12" fmla="*/ 221 w 227"/>
                <a:gd name="T13" fmla="*/ 182 h 270"/>
                <a:gd name="T14" fmla="*/ 181 w 227"/>
                <a:gd name="T15" fmla="*/ 182 h 270"/>
                <a:gd name="T16" fmla="*/ 116 w 227"/>
                <a:gd name="T17" fmla="*/ 233 h 270"/>
                <a:gd name="T18" fmla="*/ 55 w 227"/>
                <a:gd name="T19" fmla="*/ 200 h 270"/>
                <a:gd name="T20" fmla="*/ 42 w 227"/>
                <a:gd name="T21" fmla="*/ 146 h 270"/>
                <a:gd name="T22" fmla="*/ 227 w 227"/>
                <a:gd name="T23" fmla="*/ 146 h 270"/>
                <a:gd name="T24" fmla="*/ 43 w 227"/>
                <a:gd name="T25" fmla="*/ 114 h 270"/>
                <a:gd name="T26" fmla="*/ 43 w 227"/>
                <a:gd name="T27" fmla="*/ 114 h 270"/>
                <a:gd name="T28" fmla="*/ 115 w 227"/>
                <a:gd name="T29" fmla="*/ 37 h 270"/>
                <a:gd name="T30" fmla="*/ 184 w 227"/>
                <a:gd name="T31" fmla="*/ 111 h 270"/>
                <a:gd name="T32" fmla="*/ 184 w 227"/>
                <a:gd name="T33" fmla="*/ 114 h 270"/>
                <a:gd name="T34" fmla="*/ 43 w 227"/>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7" h="270">
                  <a:moveTo>
                    <a:pt x="227" y="146"/>
                  </a:moveTo>
                  <a:lnTo>
                    <a:pt x="227" y="146"/>
                  </a:lnTo>
                  <a:cubicBezTo>
                    <a:pt x="227" y="108"/>
                    <a:pt x="224" y="85"/>
                    <a:pt x="217" y="66"/>
                  </a:cubicBezTo>
                  <a:cubicBezTo>
                    <a:pt x="200" y="25"/>
                    <a:pt x="162" y="0"/>
                    <a:pt x="115" y="0"/>
                  </a:cubicBezTo>
                  <a:cubicBezTo>
                    <a:pt x="45" y="0"/>
                    <a:pt x="0" y="54"/>
                    <a:pt x="0" y="136"/>
                  </a:cubicBezTo>
                  <a:cubicBezTo>
                    <a:pt x="0" y="219"/>
                    <a:pt x="44" y="270"/>
                    <a:pt x="114" y="270"/>
                  </a:cubicBezTo>
                  <a:cubicBezTo>
                    <a:pt x="172" y="270"/>
                    <a:pt x="211" y="237"/>
                    <a:pt x="221" y="182"/>
                  </a:cubicBezTo>
                  <a:lnTo>
                    <a:pt x="181" y="182"/>
                  </a:lnTo>
                  <a:cubicBezTo>
                    <a:pt x="170" y="215"/>
                    <a:pt x="148" y="233"/>
                    <a:pt x="116" y="233"/>
                  </a:cubicBezTo>
                  <a:cubicBezTo>
                    <a:pt x="90" y="233"/>
                    <a:pt x="69" y="221"/>
                    <a:pt x="55" y="200"/>
                  </a:cubicBezTo>
                  <a:cubicBezTo>
                    <a:pt x="46" y="186"/>
                    <a:pt x="42" y="171"/>
                    <a:pt x="42" y="146"/>
                  </a:cubicBezTo>
                  <a:lnTo>
                    <a:pt x="227" y="146"/>
                  </a:lnTo>
                  <a:close/>
                  <a:moveTo>
                    <a:pt x="43" y="114"/>
                  </a:moveTo>
                  <a:lnTo>
                    <a:pt x="43" y="114"/>
                  </a:lnTo>
                  <a:cubicBezTo>
                    <a:pt x="46" y="67"/>
                    <a:pt x="74" y="37"/>
                    <a:pt x="115" y="37"/>
                  </a:cubicBezTo>
                  <a:cubicBezTo>
                    <a:pt x="154" y="37"/>
                    <a:pt x="184" y="70"/>
                    <a:pt x="184" y="111"/>
                  </a:cubicBezTo>
                  <a:cubicBezTo>
                    <a:pt x="184" y="112"/>
                    <a:pt x="184" y="113"/>
                    <a:pt x="184" y="114"/>
                  </a:cubicBezTo>
                  <a:lnTo>
                    <a:pt x="43"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78"/>
            <p:cNvSpPr>
              <a:spLocks/>
            </p:cNvSpPr>
            <p:nvPr/>
          </p:nvSpPr>
          <p:spPr bwMode="auto">
            <a:xfrm>
              <a:off x="2035" y="2445"/>
              <a:ext cx="20" cy="86"/>
            </a:xfrm>
            <a:custGeom>
              <a:avLst/>
              <a:gdLst>
                <a:gd name="T0" fmla="*/ 78 w 105"/>
                <a:gd name="T1" fmla="*/ 0 h 451"/>
                <a:gd name="T2" fmla="*/ 78 w 105"/>
                <a:gd name="T3" fmla="*/ 0 h 451"/>
                <a:gd name="T4" fmla="*/ 0 w 105"/>
                <a:gd name="T5" fmla="*/ 225 h 451"/>
                <a:gd name="T6" fmla="*/ 78 w 105"/>
                <a:gd name="T7" fmla="*/ 451 h 451"/>
                <a:gd name="T8" fmla="*/ 105 w 105"/>
                <a:gd name="T9" fmla="*/ 451 h 451"/>
                <a:gd name="T10" fmla="*/ 39 w 105"/>
                <a:gd name="T11" fmla="*/ 225 h 451"/>
                <a:gd name="T12" fmla="*/ 105 w 105"/>
                <a:gd name="T13" fmla="*/ 0 h 451"/>
                <a:gd name="T14" fmla="*/ 78 w 105"/>
                <a:gd name="T15" fmla="*/ 0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451">
                  <a:moveTo>
                    <a:pt x="78" y="0"/>
                  </a:moveTo>
                  <a:lnTo>
                    <a:pt x="78" y="0"/>
                  </a:lnTo>
                  <a:cubicBezTo>
                    <a:pt x="30" y="63"/>
                    <a:pt x="0" y="150"/>
                    <a:pt x="0" y="225"/>
                  </a:cubicBezTo>
                  <a:cubicBezTo>
                    <a:pt x="0" y="301"/>
                    <a:pt x="30" y="388"/>
                    <a:pt x="78" y="451"/>
                  </a:cubicBezTo>
                  <a:lnTo>
                    <a:pt x="105" y="451"/>
                  </a:lnTo>
                  <a:cubicBezTo>
                    <a:pt x="63" y="383"/>
                    <a:pt x="39" y="302"/>
                    <a:pt x="39" y="225"/>
                  </a:cubicBezTo>
                  <a:cubicBezTo>
                    <a:pt x="39" y="149"/>
                    <a:pt x="63" y="68"/>
                    <a:pt x="105" y="0"/>
                  </a:cubicBezTo>
                  <a:lnTo>
                    <a:pt x="7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79"/>
            <p:cNvSpPr>
              <a:spLocks/>
            </p:cNvSpPr>
            <p:nvPr/>
          </p:nvSpPr>
          <p:spPr bwMode="auto">
            <a:xfrm>
              <a:off x="2062" y="2462"/>
              <a:ext cx="38" cy="52"/>
            </a:xfrm>
            <a:custGeom>
              <a:avLst/>
              <a:gdLst>
                <a:gd name="T0" fmla="*/ 194 w 204"/>
                <a:gd name="T1" fmla="*/ 77 h 270"/>
                <a:gd name="T2" fmla="*/ 194 w 204"/>
                <a:gd name="T3" fmla="*/ 77 h 270"/>
                <a:gd name="T4" fmla="*/ 103 w 204"/>
                <a:gd name="T5" fmla="*/ 0 h 270"/>
                <a:gd name="T6" fmla="*/ 7 w 204"/>
                <a:gd name="T7" fmla="*/ 77 h 270"/>
                <a:gd name="T8" fmla="*/ 86 w 204"/>
                <a:gd name="T9" fmla="*/ 149 h 270"/>
                <a:gd name="T10" fmla="*/ 124 w 204"/>
                <a:gd name="T11" fmla="*/ 158 h 270"/>
                <a:gd name="T12" fmla="*/ 162 w 204"/>
                <a:gd name="T13" fmla="*/ 193 h 270"/>
                <a:gd name="T14" fmla="*/ 104 w 204"/>
                <a:gd name="T15" fmla="*/ 233 h 270"/>
                <a:gd name="T16" fmla="*/ 54 w 204"/>
                <a:gd name="T17" fmla="*/ 216 h 270"/>
                <a:gd name="T18" fmla="*/ 43 w 204"/>
                <a:gd name="T19" fmla="*/ 184 h 270"/>
                <a:gd name="T20" fmla="*/ 0 w 204"/>
                <a:gd name="T21" fmla="*/ 184 h 270"/>
                <a:gd name="T22" fmla="*/ 101 w 204"/>
                <a:gd name="T23" fmla="*/ 270 h 270"/>
                <a:gd name="T24" fmla="*/ 204 w 204"/>
                <a:gd name="T25" fmla="*/ 190 h 270"/>
                <a:gd name="T26" fmla="*/ 133 w 204"/>
                <a:gd name="T27" fmla="*/ 120 h 270"/>
                <a:gd name="T28" fmla="*/ 95 w 204"/>
                <a:gd name="T29" fmla="*/ 111 h 270"/>
                <a:gd name="T30" fmla="*/ 48 w 204"/>
                <a:gd name="T31" fmla="*/ 75 h 270"/>
                <a:gd name="T32" fmla="*/ 102 w 204"/>
                <a:gd name="T33" fmla="*/ 37 h 270"/>
                <a:gd name="T34" fmla="*/ 152 w 204"/>
                <a:gd name="T35" fmla="*/ 77 h 270"/>
                <a:gd name="T36" fmla="*/ 194 w 204"/>
                <a:gd name="T37" fmla="*/ 7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 h="270">
                  <a:moveTo>
                    <a:pt x="194" y="77"/>
                  </a:moveTo>
                  <a:lnTo>
                    <a:pt x="194" y="77"/>
                  </a:lnTo>
                  <a:cubicBezTo>
                    <a:pt x="194" y="28"/>
                    <a:pt x="161" y="0"/>
                    <a:pt x="103" y="0"/>
                  </a:cubicBezTo>
                  <a:cubicBezTo>
                    <a:pt x="45" y="0"/>
                    <a:pt x="7" y="31"/>
                    <a:pt x="7" y="77"/>
                  </a:cubicBezTo>
                  <a:cubicBezTo>
                    <a:pt x="7" y="116"/>
                    <a:pt x="27" y="135"/>
                    <a:pt x="86" y="149"/>
                  </a:cubicBezTo>
                  <a:lnTo>
                    <a:pt x="124" y="158"/>
                  </a:lnTo>
                  <a:cubicBezTo>
                    <a:pt x="151" y="165"/>
                    <a:pt x="162" y="175"/>
                    <a:pt x="162" y="193"/>
                  </a:cubicBezTo>
                  <a:cubicBezTo>
                    <a:pt x="162" y="217"/>
                    <a:pt x="139" y="233"/>
                    <a:pt x="104" y="233"/>
                  </a:cubicBezTo>
                  <a:cubicBezTo>
                    <a:pt x="82" y="233"/>
                    <a:pt x="64" y="226"/>
                    <a:pt x="54" y="216"/>
                  </a:cubicBezTo>
                  <a:cubicBezTo>
                    <a:pt x="48" y="209"/>
                    <a:pt x="45" y="202"/>
                    <a:pt x="43" y="184"/>
                  </a:cubicBezTo>
                  <a:lnTo>
                    <a:pt x="0" y="184"/>
                  </a:lnTo>
                  <a:cubicBezTo>
                    <a:pt x="2" y="242"/>
                    <a:pt x="35" y="270"/>
                    <a:pt x="101" y="270"/>
                  </a:cubicBezTo>
                  <a:cubicBezTo>
                    <a:pt x="164" y="270"/>
                    <a:pt x="204" y="238"/>
                    <a:pt x="204" y="190"/>
                  </a:cubicBezTo>
                  <a:cubicBezTo>
                    <a:pt x="204" y="153"/>
                    <a:pt x="183" y="132"/>
                    <a:pt x="133" y="120"/>
                  </a:cubicBezTo>
                  <a:lnTo>
                    <a:pt x="95" y="111"/>
                  </a:lnTo>
                  <a:cubicBezTo>
                    <a:pt x="62" y="103"/>
                    <a:pt x="48" y="93"/>
                    <a:pt x="48" y="75"/>
                  </a:cubicBezTo>
                  <a:cubicBezTo>
                    <a:pt x="48" y="52"/>
                    <a:pt x="69" y="37"/>
                    <a:pt x="102" y="37"/>
                  </a:cubicBezTo>
                  <a:cubicBezTo>
                    <a:pt x="134" y="37"/>
                    <a:pt x="151" y="51"/>
                    <a:pt x="152" y="77"/>
                  </a:cubicBezTo>
                  <a:lnTo>
                    <a:pt x="194" y="7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80"/>
            <p:cNvSpPr>
              <a:spLocks/>
            </p:cNvSpPr>
            <p:nvPr/>
          </p:nvSpPr>
          <p:spPr bwMode="auto">
            <a:xfrm>
              <a:off x="2108" y="2445"/>
              <a:ext cx="20" cy="86"/>
            </a:xfrm>
            <a:custGeom>
              <a:avLst/>
              <a:gdLst>
                <a:gd name="T0" fmla="*/ 27 w 105"/>
                <a:gd name="T1" fmla="*/ 451 h 451"/>
                <a:gd name="T2" fmla="*/ 27 w 105"/>
                <a:gd name="T3" fmla="*/ 451 h 451"/>
                <a:gd name="T4" fmla="*/ 105 w 105"/>
                <a:gd name="T5" fmla="*/ 226 h 451"/>
                <a:gd name="T6" fmla="*/ 27 w 105"/>
                <a:gd name="T7" fmla="*/ 0 h 451"/>
                <a:gd name="T8" fmla="*/ 0 w 105"/>
                <a:gd name="T9" fmla="*/ 0 h 451"/>
                <a:gd name="T10" fmla="*/ 66 w 105"/>
                <a:gd name="T11" fmla="*/ 226 h 451"/>
                <a:gd name="T12" fmla="*/ 0 w 105"/>
                <a:gd name="T13" fmla="*/ 451 h 451"/>
                <a:gd name="T14" fmla="*/ 27 w 105"/>
                <a:gd name="T15" fmla="*/ 451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451">
                  <a:moveTo>
                    <a:pt x="27" y="451"/>
                  </a:moveTo>
                  <a:lnTo>
                    <a:pt x="27" y="451"/>
                  </a:lnTo>
                  <a:cubicBezTo>
                    <a:pt x="75" y="388"/>
                    <a:pt x="105" y="301"/>
                    <a:pt x="105" y="226"/>
                  </a:cubicBezTo>
                  <a:cubicBezTo>
                    <a:pt x="105" y="150"/>
                    <a:pt x="75" y="63"/>
                    <a:pt x="27" y="0"/>
                  </a:cubicBezTo>
                  <a:lnTo>
                    <a:pt x="0" y="0"/>
                  </a:lnTo>
                  <a:cubicBezTo>
                    <a:pt x="43" y="69"/>
                    <a:pt x="66" y="149"/>
                    <a:pt x="66" y="226"/>
                  </a:cubicBezTo>
                  <a:cubicBezTo>
                    <a:pt x="66" y="302"/>
                    <a:pt x="43" y="383"/>
                    <a:pt x="0" y="451"/>
                  </a:cubicBezTo>
                  <a:lnTo>
                    <a:pt x="27" y="4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81"/>
            <p:cNvSpPr>
              <a:spLocks noEditPoints="1"/>
            </p:cNvSpPr>
            <p:nvPr/>
          </p:nvSpPr>
          <p:spPr bwMode="auto">
            <a:xfrm>
              <a:off x="1036" y="1146"/>
              <a:ext cx="58" cy="67"/>
            </a:xfrm>
            <a:custGeom>
              <a:avLst/>
              <a:gdLst>
                <a:gd name="T0" fmla="*/ 219 w 305"/>
                <a:gd name="T1" fmla="*/ 244 h 349"/>
                <a:gd name="T2" fmla="*/ 219 w 305"/>
                <a:gd name="T3" fmla="*/ 244 h 349"/>
                <a:gd name="T4" fmla="*/ 255 w 305"/>
                <a:gd name="T5" fmla="*/ 349 h 349"/>
                <a:gd name="T6" fmla="*/ 305 w 305"/>
                <a:gd name="T7" fmla="*/ 349 h 349"/>
                <a:gd name="T8" fmla="*/ 183 w 305"/>
                <a:gd name="T9" fmla="*/ 0 h 349"/>
                <a:gd name="T10" fmla="*/ 125 w 305"/>
                <a:gd name="T11" fmla="*/ 0 h 349"/>
                <a:gd name="T12" fmla="*/ 0 w 305"/>
                <a:gd name="T13" fmla="*/ 349 h 349"/>
                <a:gd name="T14" fmla="*/ 48 w 305"/>
                <a:gd name="T15" fmla="*/ 349 h 349"/>
                <a:gd name="T16" fmla="*/ 85 w 305"/>
                <a:gd name="T17" fmla="*/ 244 h 349"/>
                <a:gd name="T18" fmla="*/ 219 w 305"/>
                <a:gd name="T19" fmla="*/ 244 h 349"/>
                <a:gd name="T20" fmla="*/ 207 w 305"/>
                <a:gd name="T21" fmla="*/ 207 h 349"/>
                <a:gd name="T22" fmla="*/ 207 w 305"/>
                <a:gd name="T23" fmla="*/ 207 h 349"/>
                <a:gd name="T24" fmla="*/ 96 w 305"/>
                <a:gd name="T25" fmla="*/ 207 h 349"/>
                <a:gd name="T26" fmla="*/ 153 w 305"/>
                <a:gd name="T27" fmla="*/ 48 h 349"/>
                <a:gd name="T28" fmla="*/ 207 w 305"/>
                <a:gd name="T29" fmla="*/ 20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5" h="349">
                  <a:moveTo>
                    <a:pt x="219" y="244"/>
                  </a:moveTo>
                  <a:lnTo>
                    <a:pt x="219" y="244"/>
                  </a:lnTo>
                  <a:lnTo>
                    <a:pt x="255" y="349"/>
                  </a:lnTo>
                  <a:lnTo>
                    <a:pt x="305" y="349"/>
                  </a:lnTo>
                  <a:lnTo>
                    <a:pt x="183" y="0"/>
                  </a:lnTo>
                  <a:lnTo>
                    <a:pt x="125" y="0"/>
                  </a:lnTo>
                  <a:lnTo>
                    <a:pt x="0" y="349"/>
                  </a:lnTo>
                  <a:lnTo>
                    <a:pt x="48" y="349"/>
                  </a:lnTo>
                  <a:lnTo>
                    <a:pt x="85" y="244"/>
                  </a:lnTo>
                  <a:lnTo>
                    <a:pt x="219" y="244"/>
                  </a:lnTo>
                  <a:close/>
                  <a:moveTo>
                    <a:pt x="207" y="207"/>
                  </a:moveTo>
                  <a:lnTo>
                    <a:pt x="207" y="207"/>
                  </a:lnTo>
                  <a:lnTo>
                    <a:pt x="96" y="207"/>
                  </a:lnTo>
                  <a:lnTo>
                    <a:pt x="153" y="48"/>
                  </a:lnTo>
                  <a:lnTo>
                    <a:pt x="207" y="2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82"/>
            <p:cNvSpPr>
              <a:spLocks/>
            </p:cNvSpPr>
            <p:nvPr/>
          </p:nvSpPr>
          <p:spPr bwMode="auto">
            <a:xfrm>
              <a:off x="1102" y="1146"/>
              <a:ext cx="8" cy="67"/>
            </a:xfrm>
            <a:custGeom>
              <a:avLst/>
              <a:gdLst>
                <a:gd name="T0" fmla="*/ 40 w 40"/>
                <a:gd name="T1" fmla="*/ 0 h 349"/>
                <a:gd name="T2" fmla="*/ 40 w 40"/>
                <a:gd name="T3" fmla="*/ 0 h 349"/>
                <a:gd name="T4" fmla="*/ 0 w 40"/>
                <a:gd name="T5" fmla="*/ 0 h 349"/>
                <a:gd name="T6" fmla="*/ 0 w 40"/>
                <a:gd name="T7" fmla="*/ 349 h 349"/>
                <a:gd name="T8" fmla="*/ 40 w 40"/>
                <a:gd name="T9" fmla="*/ 349 h 349"/>
                <a:gd name="T10" fmla="*/ 40 w 40"/>
                <a:gd name="T11" fmla="*/ 0 h 349"/>
              </a:gdLst>
              <a:ahLst/>
              <a:cxnLst>
                <a:cxn ang="0">
                  <a:pos x="T0" y="T1"/>
                </a:cxn>
                <a:cxn ang="0">
                  <a:pos x="T2" y="T3"/>
                </a:cxn>
                <a:cxn ang="0">
                  <a:pos x="T4" y="T5"/>
                </a:cxn>
                <a:cxn ang="0">
                  <a:pos x="T6" y="T7"/>
                </a:cxn>
                <a:cxn ang="0">
                  <a:pos x="T8" y="T9"/>
                </a:cxn>
                <a:cxn ang="0">
                  <a:pos x="T10" y="T11"/>
                </a:cxn>
              </a:cxnLst>
              <a:rect l="0" t="0" r="r" b="b"/>
              <a:pathLst>
                <a:path w="40" h="349">
                  <a:moveTo>
                    <a:pt x="40" y="0"/>
                  </a:moveTo>
                  <a:lnTo>
                    <a:pt x="40" y="0"/>
                  </a:lnTo>
                  <a:lnTo>
                    <a:pt x="0" y="0"/>
                  </a:lnTo>
                  <a:lnTo>
                    <a:pt x="0" y="349"/>
                  </a:lnTo>
                  <a:lnTo>
                    <a:pt x="40" y="349"/>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83"/>
            <p:cNvSpPr>
              <a:spLocks noEditPoints="1"/>
            </p:cNvSpPr>
            <p:nvPr/>
          </p:nvSpPr>
          <p:spPr bwMode="auto">
            <a:xfrm>
              <a:off x="1122" y="1146"/>
              <a:ext cx="8" cy="67"/>
            </a:xfrm>
            <a:custGeom>
              <a:avLst/>
              <a:gdLst>
                <a:gd name="T0" fmla="*/ 40 w 40"/>
                <a:gd name="T1" fmla="*/ 98 h 349"/>
                <a:gd name="T2" fmla="*/ 40 w 40"/>
                <a:gd name="T3" fmla="*/ 98 h 349"/>
                <a:gd name="T4" fmla="*/ 0 w 40"/>
                <a:gd name="T5" fmla="*/ 98 h 349"/>
                <a:gd name="T6" fmla="*/ 0 w 40"/>
                <a:gd name="T7" fmla="*/ 349 h 349"/>
                <a:gd name="T8" fmla="*/ 40 w 40"/>
                <a:gd name="T9" fmla="*/ 349 h 349"/>
                <a:gd name="T10" fmla="*/ 40 w 40"/>
                <a:gd name="T11" fmla="*/ 98 h 349"/>
                <a:gd name="T12" fmla="*/ 40 w 40"/>
                <a:gd name="T13" fmla="*/ 0 h 349"/>
                <a:gd name="T14" fmla="*/ 40 w 40"/>
                <a:gd name="T15" fmla="*/ 0 h 349"/>
                <a:gd name="T16" fmla="*/ 0 w 40"/>
                <a:gd name="T17" fmla="*/ 0 h 349"/>
                <a:gd name="T18" fmla="*/ 0 w 40"/>
                <a:gd name="T19" fmla="*/ 50 h 349"/>
                <a:gd name="T20" fmla="*/ 40 w 40"/>
                <a:gd name="T21" fmla="*/ 50 h 349"/>
                <a:gd name="T22" fmla="*/ 40 w 40"/>
                <a:gd name="T2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49">
                  <a:moveTo>
                    <a:pt x="40" y="98"/>
                  </a:moveTo>
                  <a:lnTo>
                    <a:pt x="40" y="98"/>
                  </a:lnTo>
                  <a:lnTo>
                    <a:pt x="0" y="98"/>
                  </a:lnTo>
                  <a:lnTo>
                    <a:pt x="0" y="349"/>
                  </a:lnTo>
                  <a:lnTo>
                    <a:pt x="40" y="349"/>
                  </a:lnTo>
                  <a:lnTo>
                    <a:pt x="40" y="98"/>
                  </a:lnTo>
                  <a:close/>
                  <a:moveTo>
                    <a:pt x="40" y="0"/>
                  </a:moveTo>
                  <a:lnTo>
                    <a:pt x="40" y="0"/>
                  </a:lnTo>
                  <a:lnTo>
                    <a:pt x="0" y="0"/>
                  </a:lnTo>
                  <a:lnTo>
                    <a:pt x="0" y="50"/>
                  </a:lnTo>
                  <a:lnTo>
                    <a:pt x="40" y="50"/>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84"/>
            <p:cNvSpPr>
              <a:spLocks/>
            </p:cNvSpPr>
            <p:nvPr/>
          </p:nvSpPr>
          <p:spPr bwMode="auto">
            <a:xfrm>
              <a:off x="1139" y="1164"/>
              <a:ext cx="41" cy="51"/>
            </a:xfrm>
            <a:custGeom>
              <a:avLst/>
              <a:gdLst>
                <a:gd name="T0" fmla="*/ 211 w 214"/>
                <a:gd name="T1" fmla="*/ 91 h 269"/>
                <a:gd name="T2" fmla="*/ 211 w 214"/>
                <a:gd name="T3" fmla="*/ 91 h 269"/>
                <a:gd name="T4" fmla="*/ 194 w 214"/>
                <a:gd name="T5" fmla="*/ 37 h 269"/>
                <a:gd name="T6" fmla="*/ 112 w 214"/>
                <a:gd name="T7" fmla="*/ 0 h 269"/>
                <a:gd name="T8" fmla="*/ 0 w 214"/>
                <a:gd name="T9" fmla="*/ 137 h 269"/>
                <a:gd name="T10" fmla="*/ 112 w 214"/>
                <a:gd name="T11" fmla="*/ 269 h 269"/>
                <a:gd name="T12" fmla="*/ 214 w 214"/>
                <a:gd name="T13" fmla="*/ 172 h 269"/>
                <a:gd name="T14" fmla="*/ 174 w 214"/>
                <a:gd name="T15" fmla="*/ 172 h 269"/>
                <a:gd name="T16" fmla="*/ 113 w 214"/>
                <a:gd name="T17" fmla="*/ 232 h 269"/>
                <a:gd name="T18" fmla="*/ 42 w 214"/>
                <a:gd name="T19" fmla="*/ 137 h 269"/>
                <a:gd name="T20" fmla="*/ 112 w 214"/>
                <a:gd name="T21" fmla="*/ 37 h 269"/>
                <a:gd name="T22" fmla="*/ 171 w 214"/>
                <a:gd name="T23" fmla="*/ 91 h 269"/>
                <a:gd name="T24" fmla="*/ 211 w 214"/>
                <a:gd name="T25" fmla="*/ 9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269">
                  <a:moveTo>
                    <a:pt x="211" y="91"/>
                  </a:moveTo>
                  <a:lnTo>
                    <a:pt x="211" y="91"/>
                  </a:lnTo>
                  <a:cubicBezTo>
                    <a:pt x="209" y="67"/>
                    <a:pt x="204" y="51"/>
                    <a:pt x="194" y="37"/>
                  </a:cubicBezTo>
                  <a:cubicBezTo>
                    <a:pt x="177" y="14"/>
                    <a:pt x="147" y="0"/>
                    <a:pt x="112" y="0"/>
                  </a:cubicBezTo>
                  <a:cubicBezTo>
                    <a:pt x="45" y="0"/>
                    <a:pt x="0" y="53"/>
                    <a:pt x="0" y="137"/>
                  </a:cubicBezTo>
                  <a:cubicBezTo>
                    <a:pt x="0" y="218"/>
                    <a:pt x="44" y="269"/>
                    <a:pt x="112" y="269"/>
                  </a:cubicBezTo>
                  <a:cubicBezTo>
                    <a:pt x="171" y="269"/>
                    <a:pt x="209" y="233"/>
                    <a:pt x="214" y="172"/>
                  </a:cubicBezTo>
                  <a:lnTo>
                    <a:pt x="174" y="172"/>
                  </a:lnTo>
                  <a:cubicBezTo>
                    <a:pt x="167" y="212"/>
                    <a:pt x="147" y="232"/>
                    <a:pt x="113" y="232"/>
                  </a:cubicBezTo>
                  <a:cubicBezTo>
                    <a:pt x="68" y="232"/>
                    <a:pt x="42" y="196"/>
                    <a:pt x="42" y="137"/>
                  </a:cubicBezTo>
                  <a:cubicBezTo>
                    <a:pt x="42" y="74"/>
                    <a:pt x="68" y="37"/>
                    <a:pt x="112" y="37"/>
                  </a:cubicBezTo>
                  <a:cubicBezTo>
                    <a:pt x="145" y="37"/>
                    <a:pt x="166" y="56"/>
                    <a:pt x="171" y="91"/>
                  </a:cubicBezTo>
                  <a:lnTo>
                    <a:pt x="211" y="9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85"/>
            <p:cNvSpPr>
              <a:spLocks noEditPoints="1"/>
            </p:cNvSpPr>
            <p:nvPr/>
          </p:nvSpPr>
          <p:spPr bwMode="auto">
            <a:xfrm>
              <a:off x="1186" y="1164"/>
              <a:ext cx="43" cy="51"/>
            </a:xfrm>
            <a:custGeom>
              <a:avLst/>
              <a:gdLst>
                <a:gd name="T0" fmla="*/ 226 w 226"/>
                <a:gd name="T1" fmla="*/ 146 h 269"/>
                <a:gd name="T2" fmla="*/ 226 w 226"/>
                <a:gd name="T3" fmla="*/ 146 h 269"/>
                <a:gd name="T4" fmla="*/ 216 w 226"/>
                <a:gd name="T5" fmla="*/ 66 h 269"/>
                <a:gd name="T6" fmla="*/ 115 w 226"/>
                <a:gd name="T7" fmla="*/ 0 h 269"/>
                <a:gd name="T8" fmla="*/ 0 w 226"/>
                <a:gd name="T9" fmla="*/ 136 h 269"/>
                <a:gd name="T10" fmla="*/ 114 w 226"/>
                <a:gd name="T11" fmla="*/ 269 h 269"/>
                <a:gd name="T12" fmla="*/ 221 w 226"/>
                <a:gd name="T13" fmla="*/ 182 h 269"/>
                <a:gd name="T14" fmla="*/ 181 w 226"/>
                <a:gd name="T15" fmla="*/ 182 h 269"/>
                <a:gd name="T16" fmla="*/ 115 w 226"/>
                <a:gd name="T17" fmla="*/ 232 h 269"/>
                <a:gd name="T18" fmla="*/ 55 w 226"/>
                <a:gd name="T19" fmla="*/ 199 h 269"/>
                <a:gd name="T20" fmla="*/ 41 w 226"/>
                <a:gd name="T21" fmla="*/ 146 h 269"/>
                <a:gd name="T22" fmla="*/ 226 w 226"/>
                <a:gd name="T23" fmla="*/ 146 h 269"/>
                <a:gd name="T24" fmla="*/ 42 w 226"/>
                <a:gd name="T25" fmla="*/ 113 h 269"/>
                <a:gd name="T26" fmla="*/ 42 w 226"/>
                <a:gd name="T27" fmla="*/ 113 h 269"/>
                <a:gd name="T28" fmla="*/ 114 w 226"/>
                <a:gd name="T29" fmla="*/ 37 h 269"/>
                <a:gd name="T30" fmla="*/ 184 w 226"/>
                <a:gd name="T31" fmla="*/ 110 h 269"/>
                <a:gd name="T32" fmla="*/ 183 w 226"/>
                <a:gd name="T33" fmla="*/ 113 h 269"/>
                <a:gd name="T34" fmla="*/ 42 w 226"/>
                <a:gd name="T35" fmla="*/ 11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69">
                  <a:moveTo>
                    <a:pt x="226" y="146"/>
                  </a:moveTo>
                  <a:lnTo>
                    <a:pt x="226" y="146"/>
                  </a:lnTo>
                  <a:cubicBezTo>
                    <a:pt x="226" y="107"/>
                    <a:pt x="223" y="84"/>
                    <a:pt x="216" y="66"/>
                  </a:cubicBezTo>
                  <a:cubicBezTo>
                    <a:pt x="200" y="25"/>
                    <a:pt x="162" y="0"/>
                    <a:pt x="115" y="0"/>
                  </a:cubicBezTo>
                  <a:cubicBezTo>
                    <a:pt x="45" y="0"/>
                    <a:pt x="0" y="53"/>
                    <a:pt x="0" y="136"/>
                  </a:cubicBezTo>
                  <a:cubicBezTo>
                    <a:pt x="0" y="218"/>
                    <a:pt x="43" y="269"/>
                    <a:pt x="114" y="269"/>
                  </a:cubicBezTo>
                  <a:cubicBezTo>
                    <a:pt x="171" y="269"/>
                    <a:pt x="211" y="236"/>
                    <a:pt x="221" y="182"/>
                  </a:cubicBezTo>
                  <a:lnTo>
                    <a:pt x="181" y="182"/>
                  </a:lnTo>
                  <a:cubicBezTo>
                    <a:pt x="170" y="215"/>
                    <a:pt x="147" y="232"/>
                    <a:pt x="115" y="232"/>
                  </a:cubicBezTo>
                  <a:cubicBezTo>
                    <a:pt x="90" y="232"/>
                    <a:pt x="68" y="220"/>
                    <a:pt x="55" y="199"/>
                  </a:cubicBezTo>
                  <a:cubicBezTo>
                    <a:pt x="45" y="185"/>
                    <a:pt x="42" y="171"/>
                    <a:pt x="41" y="146"/>
                  </a:cubicBezTo>
                  <a:lnTo>
                    <a:pt x="226" y="146"/>
                  </a:lnTo>
                  <a:close/>
                  <a:moveTo>
                    <a:pt x="42" y="113"/>
                  </a:moveTo>
                  <a:lnTo>
                    <a:pt x="42" y="113"/>
                  </a:lnTo>
                  <a:cubicBezTo>
                    <a:pt x="46" y="67"/>
                    <a:pt x="74" y="37"/>
                    <a:pt x="114" y="37"/>
                  </a:cubicBezTo>
                  <a:cubicBezTo>
                    <a:pt x="154" y="37"/>
                    <a:pt x="184" y="69"/>
                    <a:pt x="184" y="110"/>
                  </a:cubicBezTo>
                  <a:cubicBezTo>
                    <a:pt x="184" y="111"/>
                    <a:pt x="184" y="112"/>
                    <a:pt x="183" y="113"/>
                  </a:cubicBezTo>
                  <a:lnTo>
                    <a:pt x="42" y="11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6"/>
            <p:cNvSpPr>
              <a:spLocks noEditPoints="1"/>
            </p:cNvSpPr>
            <p:nvPr/>
          </p:nvSpPr>
          <p:spPr bwMode="auto">
            <a:xfrm>
              <a:off x="904" y="1182"/>
              <a:ext cx="2091" cy="1018"/>
            </a:xfrm>
            <a:custGeom>
              <a:avLst/>
              <a:gdLst>
                <a:gd name="T0" fmla="*/ 2016 w 10995"/>
                <a:gd name="T1" fmla="*/ 0 h 5348"/>
                <a:gd name="T2" fmla="*/ 0 w 10995"/>
                <a:gd name="T3" fmla="*/ 5348 h 5348"/>
                <a:gd name="T4" fmla="*/ 187 w 10995"/>
                <a:gd name="T5" fmla="*/ 5337 h 5348"/>
                <a:gd name="T6" fmla="*/ 559 w 10995"/>
                <a:gd name="T7" fmla="*/ 5327 h 5348"/>
                <a:gd name="T8" fmla="*/ 932 w 10995"/>
                <a:gd name="T9" fmla="*/ 5200 h 5348"/>
                <a:gd name="T10" fmla="*/ 1304 w 10995"/>
                <a:gd name="T11" fmla="*/ 5228 h 5348"/>
                <a:gd name="T12" fmla="*/ 1678 w 10995"/>
                <a:gd name="T13" fmla="*/ 5185 h 5348"/>
                <a:gd name="T14" fmla="*/ 2050 w 10995"/>
                <a:gd name="T15" fmla="*/ 5325 h 5348"/>
                <a:gd name="T16" fmla="*/ 2423 w 10995"/>
                <a:gd name="T17" fmla="*/ 5127 h 5348"/>
                <a:gd name="T18" fmla="*/ 2796 w 10995"/>
                <a:gd name="T19" fmla="*/ 5265 h 5348"/>
                <a:gd name="T20" fmla="*/ 3168 w 10995"/>
                <a:gd name="T21" fmla="*/ 5067 h 5348"/>
                <a:gd name="T22" fmla="*/ 3542 w 10995"/>
                <a:gd name="T23" fmla="*/ 5272 h 5348"/>
                <a:gd name="T24" fmla="*/ 3914 w 10995"/>
                <a:gd name="T25" fmla="*/ 5271 h 5348"/>
                <a:gd name="T26" fmla="*/ 4287 w 10995"/>
                <a:gd name="T27" fmla="*/ 5247 h 5348"/>
                <a:gd name="T28" fmla="*/ 4659 w 10995"/>
                <a:gd name="T29" fmla="*/ 5253 h 5348"/>
                <a:gd name="T30" fmla="*/ 5032 w 10995"/>
                <a:gd name="T31" fmla="*/ 5327 h 5348"/>
                <a:gd name="T32" fmla="*/ 5404 w 10995"/>
                <a:gd name="T33" fmla="*/ 5333 h 5348"/>
                <a:gd name="T34" fmla="*/ 5778 w 10995"/>
                <a:gd name="T35" fmla="*/ 4493 h 5348"/>
                <a:gd name="T36" fmla="*/ 6150 w 10995"/>
                <a:gd name="T37" fmla="*/ 4707 h 5348"/>
                <a:gd name="T38" fmla="*/ 6523 w 10995"/>
                <a:gd name="T39" fmla="*/ 1021 h 5348"/>
                <a:gd name="T40" fmla="*/ 6895 w 10995"/>
                <a:gd name="T41" fmla="*/ 5073 h 5348"/>
                <a:gd name="T42" fmla="*/ 7268 w 10995"/>
                <a:gd name="T43" fmla="*/ 4651 h 5348"/>
                <a:gd name="T44" fmla="*/ 7640 w 10995"/>
                <a:gd name="T45" fmla="*/ 5259 h 5348"/>
                <a:gd name="T46" fmla="*/ 8014 w 10995"/>
                <a:gd name="T47" fmla="*/ 1771 h 5348"/>
                <a:gd name="T48" fmla="*/ 8387 w 10995"/>
                <a:gd name="T49" fmla="*/ 5083 h 5348"/>
                <a:gd name="T50" fmla="*/ 8759 w 10995"/>
                <a:gd name="T51" fmla="*/ 5327 h 5348"/>
                <a:gd name="T52" fmla="*/ 9132 w 10995"/>
                <a:gd name="T53" fmla="*/ 4712 h 5348"/>
                <a:gd name="T54" fmla="*/ 9504 w 10995"/>
                <a:gd name="T55" fmla="*/ 5291 h 5348"/>
                <a:gd name="T56" fmla="*/ 9878 w 10995"/>
                <a:gd name="T57" fmla="*/ 29 h 5348"/>
                <a:gd name="T58" fmla="*/ 10250 w 10995"/>
                <a:gd name="T59" fmla="*/ 5199 h 5348"/>
                <a:gd name="T60" fmla="*/ 10623 w 10995"/>
                <a:gd name="T61" fmla="*/ 5333 h 5348"/>
                <a:gd name="T62" fmla="*/ 10995 w 10995"/>
                <a:gd name="T63" fmla="*/ 5339 h 5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95" h="5348">
                  <a:moveTo>
                    <a:pt x="2016" y="0"/>
                  </a:moveTo>
                  <a:lnTo>
                    <a:pt x="2016" y="0"/>
                  </a:lnTo>
                  <a:lnTo>
                    <a:pt x="3252" y="0"/>
                  </a:lnTo>
                  <a:moveTo>
                    <a:pt x="0" y="5348"/>
                  </a:moveTo>
                  <a:lnTo>
                    <a:pt x="0" y="5348"/>
                  </a:lnTo>
                  <a:lnTo>
                    <a:pt x="187" y="5337"/>
                  </a:lnTo>
                  <a:lnTo>
                    <a:pt x="374" y="5171"/>
                  </a:lnTo>
                  <a:lnTo>
                    <a:pt x="559" y="5327"/>
                  </a:lnTo>
                  <a:lnTo>
                    <a:pt x="746" y="5331"/>
                  </a:lnTo>
                  <a:lnTo>
                    <a:pt x="932" y="5200"/>
                  </a:lnTo>
                  <a:lnTo>
                    <a:pt x="1119" y="5337"/>
                  </a:lnTo>
                  <a:lnTo>
                    <a:pt x="1304" y="5228"/>
                  </a:lnTo>
                  <a:lnTo>
                    <a:pt x="1491" y="5323"/>
                  </a:lnTo>
                  <a:lnTo>
                    <a:pt x="1678" y="5185"/>
                  </a:lnTo>
                  <a:lnTo>
                    <a:pt x="1864" y="5225"/>
                  </a:lnTo>
                  <a:lnTo>
                    <a:pt x="2050" y="5325"/>
                  </a:lnTo>
                  <a:lnTo>
                    <a:pt x="2236" y="5324"/>
                  </a:lnTo>
                  <a:lnTo>
                    <a:pt x="2423" y="5127"/>
                  </a:lnTo>
                  <a:lnTo>
                    <a:pt x="2610" y="5308"/>
                  </a:lnTo>
                  <a:lnTo>
                    <a:pt x="2796" y="5265"/>
                  </a:lnTo>
                  <a:lnTo>
                    <a:pt x="2982" y="5344"/>
                  </a:lnTo>
                  <a:lnTo>
                    <a:pt x="3168" y="5067"/>
                  </a:lnTo>
                  <a:lnTo>
                    <a:pt x="3355" y="5319"/>
                  </a:lnTo>
                  <a:lnTo>
                    <a:pt x="3542" y="5272"/>
                  </a:lnTo>
                  <a:lnTo>
                    <a:pt x="3727" y="5287"/>
                  </a:lnTo>
                  <a:lnTo>
                    <a:pt x="3914" y="5271"/>
                  </a:lnTo>
                  <a:lnTo>
                    <a:pt x="4100" y="5323"/>
                  </a:lnTo>
                  <a:lnTo>
                    <a:pt x="4287" y="5247"/>
                  </a:lnTo>
                  <a:lnTo>
                    <a:pt x="4472" y="5317"/>
                  </a:lnTo>
                  <a:lnTo>
                    <a:pt x="4659" y="5253"/>
                  </a:lnTo>
                  <a:lnTo>
                    <a:pt x="4846" y="5145"/>
                  </a:lnTo>
                  <a:lnTo>
                    <a:pt x="5032" y="5327"/>
                  </a:lnTo>
                  <a:lnTo>
                    <a:pt x="5218" y="5196"/>
                  </a:lnTo>
                  <a:lnTo>
                    <a:pt x="5404" y="5333"/>
                  </a:lnTo>
                  <a:lnTo>
                    <a:pt x="5591" y="4771"/>
                  </a:lnTo>
                  <a:lnTo>
                    <a:pt x="5778" y="4493"/>
                  </a:lnTo>
                  <a:lnTo>
                    <a:pt x="5964" y="5321"/>
                  </a:lnTo>
                  <a:lnTo>
                    <a:pt x="6150" y="4707"/>
                  </a:lnTo>
                  <a:lnTo>
                    <a:pt x="6336" y="5215"/>
                  </a:lnTo>
                  <a:lnTo>
                    <a:pt x="6523" y="1021"/>
                  </a:lnTo>
                  <a:lnTo>
                    <a:pt x="6710" y="4561"/>
                  </a:lnTo>
                  <a:lnTo>
                    <a:pt x="6895" y="5073"/>
                  </a:lnTo>
                  <a:lnTo>
                    <a:pt x="7082" y="5293"/>
                  </a:lnTo>
                  <a:lnTo>
                    <a:pt x="7268" y="4651"/>
                  </a:lnTo>
                  <a:lnTo>
                    <a:pt x="7455" y="5248"/>
                  </a:lnTo>
                  <a:lnTo>
                    <a:pt x="7640" y="5259"/>
                  </a:lnTo>
                  <a:lnTo>
                    <a:pt x="7827" y="4821"/>
                  </a:lnTo>
                  <a:lnTo>
                    <a:pt x="8014" y="1771"/>
                  </a:lnTo>
                  <a:lnTo>
                    <a:pt x="8200" y="4989"/>
                  </a:lnTo>
                  <a:lnTo>
                    <a:pt x="8387" y="5083"/>
                  </a:lnTo>
                  <a:lnTo>
                    <a:pt x="8572" y="4499"/>
                  </a:lnTo>
                  <a:lnTo>
                    <a:pt x="8759" y="5327"/>
                  </a:lnTo>
                  <a:lnTo>
                    <a:pt x="8946" y="5147"/>
                  </a:lnTo>
                  <a:lnTo>
                    <a:pt x="9132" y="4712"/>
                  </a:lnTo>
                  <a:lnTo>
                    <a:pt x="9318" y="5095"/>
                  </a:lnTo>
                  <a:lnTo>
                    <a:pt x="9504" y="5291"/>
                  </a:lnTo>
                  <a:lnTo>
                    <a:pt x="9691" y="5135"/>
                  </a:lnTo>
                  <a:lnTo>
                    <a:pt x="9878" y="29"/>
                  </a:lnTo>
                  <a:lnTo>
                    <a:pt x="10063" y="5283"/>
                  </a:lnTo>
                  <a:lnTo>
                    <a:pt x="10250" y="5199"/>
                  </a:lnTo>
                  <a:lnTo>
                    <a:pt x="10436" y="4831"/>
                  </a:lnTo>
                  <a:lnTo>
                    <a:pt x="10623" y="5333"/>
                  </a:lnTo>
                  <a:lnTo>
                    <a:pt x="10808" y="4411"/>
                  </a:lnTo>
                  <a:lnTo>
                    <a:pt x="10995" y="5339"/>
                  </a:lnTo>
                </a:path>
              </a:pathLst>
            </a:custGeom>
            <a:noFill/>
            <a:ln w="20638" cap="flat">
              <a:solidFill>
                <a:srgbClr val="0000C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87"/>
            <p:cNvSpPr>
              <a:spLocks noEditPoints="1"/>
            </p:cNvSpPr>
            <p:nvPr/>
          </p:nvSpPr>
          <p:spPr bwMode="auto">
            <a:xfrm>
              <a:off x="1077" y="1238"/>
              <a:ext cx="50" cy="66"/>
            </a:xfrm>
            <a:custGeom>
              <a:avLst/>
              <a:gdLst>
                <a:gd name="T0" fmla="*/ 0 w 261"/>
                <a:gd name="T1" fmla="*/ 349 h 349"/>
                <a:gd name="T2" fmla="*/ 0 w 261"/>
                <a:gd name="T3" fmla="*/ 349 h 349"/>
                <a:gd name="T4" fmla="*/ 158 w 261"/>
                <a:gd name="T5" fmla="*/ 349 h 349"/>
                <a:gd name="T6" fmla="*/ 234 w 261"/>
                <a:gd name="T7" fmla="*/ 320 h 349"/>
                <a:gd name="T8" fmla="*/ 261 w 261"/>
                <a:gd name="T9" fmla="*/ 249 h 349"/>
                <a:gd name="T10" fmla="*/ 197 w 261"/>
                <a:gd name="T11" fmla="*/ 164 h 349"/>
                <a:gd name="T12" fmla="*/ 246 w 261"/>
                <a:gd name="T13" fmla="*/ 88 h 349"/>
                <a:gd name="T14" fmla="*/ 218 w 261"/>
                <a:gd name="T15" fmla="*/ 24 h 349"/>
                <a:gd name="T16" fmla="*/ 142 w 261"/>
                <a:gd name="T17" fmla="*/ 0 h 349"/>
                <a:gd name="T18" fmla="*/ 0 w 261"/>
                <a:gd name="T19" fmla="*/ 0 h 349"/>
                <a:gd name="T20" fmla="*/ 0 w 261"/>
                <a:gd name="T21" fmla="*/ 349 h 349"/>
                <a:gd name="T22" fmla="*/ 45 w 261"/>
                <a:gd name="T23" fmla="*/ 150 h 349"/>
                <a:gd name="T24" fmla="*/ 45 w 261"/>
                <a:gd name="T25" fmla="*/ 150 h 349"/>
                <a:gd name="T26" fmla="*/ 45 w 261"/>
                <a:gd name="T27" fmla="*/ 39 h 349"/>
                <a:gd name="T28" fmla="*/ 131 w 261"/>
                <a:gd name="T29" fmla="*/ 39 h 349"/>
                <a:gd name="T30" fmla="*/ 182 w 261"/>
                <a:gd name="T31" fmla="*/ 51 h 349"/>
                <a:gd name="T32" fmla="*/ 201 w 261"/>
                <a:gd name="T33" fmla="*/ 94 h 349"/>
                <a:gd name="T34" fmla="*/ 182 w 261"/>
                <a:gd name="T35" fmla="*/ 138 h 349"/>
                <a:gd name="T36" fmla="*/ 131 w 261"/>
                <a:gd name="T37" fmla="*/ 150 h 349"/>
                <a:gd name="T38" fmla="*/ 45 w 261"/>
                <a:gd name="T39" fmla="*/ 150 h 349"/>
                <a:gd name="T40" fmla="*/ 45 w 261"/>
                <a:gd name="T41" fmla="*/ 310 h 349"/>
                <a:gd name="T42" fmla="*/ 45 w 261"/>
                <a:gd name="T43" fmla="*/ 310 h 349"/>
                <a:gd name="T44" fmla="*/ 45 w 261"/>
                <a:gd name="T45" fmla="*/ 189 h 349"/>
                <a:gd name="T46" fmla="*/ 154 w 261"/>
                <a:gd name="T47" fmla="*/ 189 h 349"/>
                <a:gd name="T48" fmla="*/ 200 w 261"/>
                <a:gd name="T49" fmla="*/ 206 h 349"/>
                <a:gd name="T50" fmla="*/ 216 w 261"/>
                <a:gd name="T51" fmla="*/ 250 h 349"/>
                <a:gd name="T52" fmla="*/ 200 w 261"/>
                <a:gd name="T53" fmla="*/ 293 h 349"/>
                <a:gd name="T54" fmla="*/ 154 w 261"/>
                <a:gd name="T55" fmla="*/ 310 h 349"/>
                <a:gd name="T56" fmla="*/ 45 w 261"/>
                <a:gd name="T57" fmla="*/ 31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 h="349">
                  <a:moveTo>
                    <a:pt x="0" y="349"/>
                  </a:moveTo>
                  <a:lnTo>
                    <a:pt x="0" y="349"/>
                  </a:lnTo>
                  <a:lnTo>
                    <a:pt x="158" y="349"/>
                  </a:lnTo>
                  <a:cubicBezTo>
                    <a:pt x="191" y="349"/>
                    <a:pt x="215" y="340"/>
                    <a:pt x="234" y="320"/>
                  </a:cubicBezTo>
                  <a:cubicBezTo>
                    <a:pt x="251" y="301"/>
                    <a:pt x="261" y="277"/>
                    <a:pt x="261" y="249"/>
                  </a:cubicBezTo>
                  <a:cubicBezTo>
                    <a:pt x="261" y="207"/>
                    <a:pt x="242" y="182"/>
                    <a:pt x="197" y="164"/>
                  </a:cubicBezTo>
                  <a:cubicBezTo>
                    <a:pt x="229" y="150"/>
                    <a:pt x="246" y="124"/>
                    <a:pt x="246" y="88"/>
                  </a:cubicBezTo>
                  <a:cubicBezTo>
                    <a:pt x="246" y="63"/>
                    <a:pt x="236" y="40"/>
                    <a:pt x="218" y="24"/>
                  </a:cubicBezTo>
                  <a:cubicBezTo>
                    <a:pt x="200" y="7"/>
                    <a:pt x="176" y="0"/>
                    <a:pt x="142" y="0"/>
                  </a:cubicBezTo>
                  <a:lnTo>
                    <a:pt x="0" y="0"/>
                  </a:lnTo>
                  <a:lnTo>
                    <a:pt x="0" y="349"/>
                  </a:lnTo>
                  <a:close/>
                  <a:moveTo>
                    <a:pt x="45" y="150"/>
                  </a:moveTo>
                  <a:lnTo>
                    <a:pt x="45" y="150"/>
                  </a:lnTo>
                  <a:lnTo>
                    <a:pt x="45" y="39"/>
                  </a:lnTo>
                  <a:lnTo>
                    <a:pt x="131" y="39"/>
                  </a:lnTo>
                  <a:cubicBezTo>
                    <a:pt x="156" y="39"/>
                    <a:pt x="170" y="42"/>
                    <a:pt x="182" y="51"/>
                  </a:cubicBezTo>
                  <a:cubicBezTo>
                    <a:pt x="194" y="61"/>
                    <a:pt x="201" y="75"/>
                    <a:pt x="201" y="94"/>
                  </a:cubicBezTo>
                  <a:cubicBezTo>
                    <a:pt x="201" y="113"/>
                    <a:pt x="194" y="128"/>
                    <a:pt x="182" y="138"/>
                  </a:cubicBezTo>
                  <a:cubicBezTo>
                    <a:pt x="170" y="147"/>
                    <a:pt x="156" y="150"/>
                    <a:pt x="131" y="150"/>
                  </a:cubicBezTo>
                  <a:lnTo>
                    <a:pt x="45" y="150"/>
                  </a:lnTo>
                  <a:close/>
                  <a:moveTo>
                    <a:pt x="45" y="310"/>
                  </a:moveTo>
                  <a:lnTo>
                    <a:pt x="45" y="310"/>
                  </a:lnTo>
                  <a:lnTo>
                    <a:pt x="45" y="189"/>
                  </a:lnTo>
                  <a:lnTo>
                    <a:pt x="154" y="189"/>
                  </a:lnTo>
                  <a:cubicBezTo>
                    <a:pt x="175" y="189"/>
                    <a:pt x="190" y="195"/>
                    <a:pt x="200" y="206"/>
                  </a:cubicBezTo>
                  <a:cubicBezTo>
                    <a:pt x="211" y="217"/>
                    <a:pt x="216" y="232"/>
                    <a:pt x="216" y="250"/>
                  </a:cubicBezTo>
                  <a:cubicBezTo>
                    <a:pt x="216" y="266"/>
                    <a:pt x="211" y="282"/>
                    <a:pt x="200" y="293"/>
                  </a:cubicBezTo>
                  <a:cubicBezTo>
                    <a:pt x="190" y="304"/>
                    <a:pt x="175" y="310"/>
                    <a:pt x="154" y="310"/>
                  </a:cubicBezTo>
                  <a:lnTo>
                    <a:pt x="45" y="3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88"/>
            <p:cNvSpPr>
              <a:spLocks noEditPoints="1"/>
            </p:cNvSpPr>
            <p:nvPr/>
          </p:nvSpPr>
          <p:spPr bwMode="auto">
            <a:xfrm>
              <a:off x="1135" y="1255"/>
              <a:ext cx="43" cy="51"/>
            </a:xfrm>
            <a:custGeom>
              <a:avLst/>
              <a:gdLst>
                <a:gd name="T0" fmla="*/ 113 w 227"/>
                <a:gd name="T1" fmla="*/ 0 h 269"/>
                <a:gd name="T2" fmla="*/ 113 w 227"/>
                <a:gd name="T3" fmla="*/ 0 h 269"/>
                <a:gd name="T4" fmla="*/ 0 w 227"/>
                <a:gd name="T5" fmla="*/ 134 h 269"/>
                <a:gd name="T6" fmla="*/ 114 w 227"/>
                <a:gd name="T7" fmla="*/ 269 h 269"/>
                <a:gd name="T8" fmla="*/ 227 w 227"/>
                <a:gd name="T9" fmla="*/ 136 h 269"/>
                <a:gd name="T10" fmla="*/ 113 w 227"/>
                <a:gd name="T11" fmla="*/ 0 h 269"/>
                <a:gd name="T12" fmla="*/ 114 w 227"/>
                <a:gd name="T13" fmla="*/ 37 h 269"/>
                <a:gd name="T14" fmla="*/ 114 w 227"/>
                <a:gd name="T15" fmla="*/ 37 h 269"/>
                <a:gd name="T16" fmla="*/ 185 w 227"/>
                <a:gd name="T17" fmla="*/ 136 h 269"/>
                <a:gd name="T18" fmla="*/ 114 w 227"/>
                <a:gd name="T19" fmla="*/ 232 h 269"/>
                <a:gd name="T20" fmla="*/ 42 w 227"/>
                <a:gd name="T21" fmla="*/ 134 h 269"/>
                <a:gd name="T22" fmla="*/ 114 w 227"/>
                <a:gd name="T23" fmla="*/ 3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269">
                  <a:moveTo>
                    <a:pt x="113" y="0"/>
                  </a:moveTo>
                  <a:lnTo>
                    <a:pt x="113" y="0"/>
                  </a:lnTo>
                  <a:cubicBezTo>
                    <a:pt x="43" y="0"/>
                    <a:pt x="0" y="50"/>
                    <a:pt x="0" y="134"/>
                  </a:cubicBezTo>
                  <a:cubicBezTo>
                    <a:pt x="0" y="219"/>
                    <a:pt x="42" y="269"/>
                    <a:pt x="114" y="269"/>
                  </a:cubicBezTo>
                  <a:cubicBezTo>
                    <a:pt x="184" y="269"/>
                    <a:pt x="227" y="219"/>
                    <a:pt x="227" y="136"/>
                  </a:cubicBezTo>
                  <a:cubicBezTo>
                    <a:pt x="227" y="49"/>
                    <a:pt x="185" y="0"/>
                    <a:pt x="113" y="0"/>
                  </a:cubicBezTo>
                  <a:close/>
                  <a:moveTo>
                    <a:pt x="114" y="37"/>
                  </a:moveTo>
                  <a:lnTo>
                    <a:pt x="114" y="37"/>
                  </a:lnTo>
                  <a:cubicBezTo>
                    <a:pt x="159" y="37"/>
                    <a:pt x="185" y="73"/>
                    <a:pt x="185" y="136"/>
                  </a:cubicBezTo>
                  <a:cubicBezTo>
                    <a:pt x="185" y="195"/>
                    <a:pt x="158" y="232"/>
                    <a:pt x="114" y="232"/>
                  </a:cubicBezTo>
                  <a:cubicBezTo>
                    <a:pt x="69" y="232"/>
                    <a:pt x="42" y="195"/>
                    <a:pt x="42" y="134"/>
                  </a:cubicBezTo>
                  <a:cubicBezTo>
                    <a:pt x="42" y="74"/>
                    <a:pt x="69" y="37"/>
                    <a:pt x="114"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89"/>
            <p:cNvSpPr>
              <a:spLocks noEditPoints="1"/>
            </p:cNvSpPr>
            <p:nvPr/>
          </p:nvSpPr>
          <p:spPr bwMode="auto">
            <a:xfrm>
              <a:off x="1187" y="1238"/>
              <a:ext cx="43" cy="68"/>
            </a:xfrm>
            <a:custGeom>
              <a:avLst/>
              <a:gdLst>
                <a:gd name="T0" fmla="*/ 0 w 225"/>
                <a:gd name="T1" fmla="*/ 0 h 360"/>
                <a:gd name="T2" fmla="*/ 0 w 225"/>
                <a:gd name="T3" fmla="*/ 0 h 360"/>
                <a:gd name="T4" fmla="*/ 0 w 225"/>
                <a:gd name="T5" fmla="*/ 349 h 360"/>
                <a:gd name="T6" fmla="*/ 36 w 225"/>
                <a:gd name="T7" fmla="*/ 349 h 360"/>
                <a:gd name="T8" fmla="*/ 36 w 225"/>
                <a:gd name="T9" fmla="*/ 317 h 360"/>
                <a:gd name="T10" fmla="*/ 116 w 225"/>
                <a:gd name="T11" fmla="*/ 360 h 360"/>
                <a:gd name="T12" fmla="*/ 225 w 225"/>
                <a:gd name="T13" fmla="*/ 222 h 360"/>
                <a:gd name="T14" fmla="*/ 118 w 225"/>
                <a:gd name="T15" fmla="*/ 91 h 360"/>
                <a:gd name="T16" fmla="*/ 40 w 225"/>
                <a:gd name="T17" fmla="*/ 132 h 360"/>
                <a:gd name="T18" fmla="*/ 40 w 225"/>
                <a:gd name="T19" fmla="*/ 0 h 360"/>
                <a:gd name="T20" fmla="*/ 0 w 225"/>
                <a:gd name="T21" fmla="*/ 0 h 360"/>
                <a:gd name="T22" fmla="*/ 110 w 225"/>
                <a:gd name="T23" fmla="*/ 128 h 360"/>
                <a:gd name="T24" fmla="*/ 110 w 225"/>
                <a:gd name="T25" fmla="*/ 128 h 360"/>
                <a:gd name="T26" fmla="*/ 183 w 225"/>
                <a:gd name="T27" fmla="*/ 227 h 360"/>
                <a:gd name="T28" fmla="*/ 110 w 225"/>
                <a:gd name="T29" fmla="*/ 322 h 360"/>
                <a:gd name="T30" fmla="*/ 40 w 225"/>
                <a:gd name="T31" fmla="*/ 225 h 360"/>
                <a:gd name="T32" fmla="*/ 110 w 225"/>
                <a:gd name="T33" fmla="*/ 12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360">
                  <a:moveTo>
                    <a:pt x="0" y="0"/>
                  </a:moveTo>
                  <a:lnTo>
                    <a:pt x="0" y="0"/>
                  </a:lnTo>
                  <a:lnTo>
                    <a:pt x="0" y="349"/>
                  </a:lnTo>
                  <a:lnTo>
                    <a:pt x="36" y="349"/>
                  </a:lnTo>
                  <a:lnTo>
                    <a:pt x="36" y="317"/>
                  </a:lnTo>
                  <a:cubicBezTo>
                    <a:pt x="56" y="346"/>
                    <a:pt x="81" y="360"/>
                    <a:pt x="116" y="360"/>
                  </a:cubicBezTo>
                  <a:cubicBezTo>
                    <a:pt x="182" y="360"/>
                    <a:pt x="225" y="306"/>
                    <a:pt x="225" y="222"/>
                  </a:cubicBezTo>
                  <a:cubicBezTo>
                    <a:pt x="225" y="141"/>
                    <a:pt x="184" y="91"/>
                    <a:pt x="118" y="91"/>
                  </a:cubicBezTo>
                  <a:cubicBezTo>
                    <a:pt x="83" y="91"/>
                    <a:pt x="59" y="104"/>
                    <a:pt x="40" y="132"/>
                  </a:cubicBezTo>
                  <a:lnTo>
                    <a:pt x="40" y="0"/>
                  </a:lnTo>
                  <a:lnTo>
                    <a:pt x="0" y="0"/>
                  </a:lnTo>
                  <a:close/>
                  <a:moveTo>
                    <a:pt x="110" y="128"/>
                  </a:moveTo>
                  <a:lnTo>
                    <a:pt x="110" y="128"/>
                  </a:lnTo>
                  <a:cubicBezTo>
                    <a:pt x="155" y="128"/>
                    <a:pt x="183" y="167"/>
                    <a:pt x="183" y="227"/>
                  </a:cubicBezTo>
                  <a:cubicBezTo>
                    <a:pt x="183" y="284"/>
                    <a:pt x="154" y="322"/>
                    <a:pt x="110" y="322"/>
                  </a:cubicBezTo>
                  <a:cubicBezTo>
                    <a:pt x="68" y="322"/>
                    <a:pt x="40" y="284"/>
                    <a:pt x="40" y="225"/>
                  </a:cubicBezTo>
                  <a:cubicBezTo>
                    <a:pt x="40" y="166"/>
                    <a:pt x="68" y="128"/>
                    <a:pt x="110" y="12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90"/>
            <p:cNvSpPr>
              <a:spLocks noEditPoints="1"/>
            </p:cNvSpPr>
            <p:nvPr/>
          </p:nvSpPr>
          <p:spPr bwMode="auto">
            <a:xfrm>
              <a:off x="1287" y="1240"/>
              <a:ext cx="1743" cy="956"/>
            </a:xfrm>
            <a:custGeom>
              <a:avLst/>
              <a:gdLst>
                <a:gd name="T0" fmla="*/ 547 w 9166"/>
                <a:gd name="T1" fmla="*/ 179 h 5027"/>
                <a:gd name="T2" fmla="*/ 1027 w 9166"/>
                <a:gd name="T3" fmla="*/ 179 h 5027"/>
                <a:gd name="T4" fmla="*/ 3812 w 9166"/>
                <a:gd name="T5" fmla="*/ 2773 h 5027"/>
                <a:gd name="T6" fmla="*/ 3880 w 9166"/>
                <a:gd name="T7" fmla="*/ 3275 h 5027"/>
                <a:gd name="T8" fmla="*/ 3954 w 9166"/>
                <a:gd name="T9" fmla="*/ 3816 h 5027"/>
                <a:gd name="T10" fmla="*/ 4026 w 9166"/>
                <a:gd name="T11" fmla="*/ 4291 h 5027"/>
                <a:gd name="T12" fmla="*/ 4110 w 9166"/>
                <a:gd name="T13" fmla="*/ 4845 h 5027"/>
                <a:gd name="T14" fmla="*/ 4380 w 9166"/>
                <a:gd name="T15" fmla="*/ 4787 h 5027"/>
                <a:gd name="T16" fmla="*/ 4549 w 9166"/>
                <a:gd name="T17" fmla="*/ 4427 h 5027"/>
                <a:gd name="T18" fmla="*/ 4828 w 9166"/>
                <a:gd name="T19" fmla="*/ 4886 h 5027"/>
                <a:gd name="T20" fmla="*/ 5071 w 9166"/>
                <a:gd name="T21" fmla="*/ 4775 h 5027"/>
                <a:gd name="T22" fmla="*/ 5093 w 9166"/>
                <a:gd name="T23" fmla="*/ 4202 h 5027"/>
                <a:gd name="T24" fmla="*/ 5111 w 9166"/>
                <a:gd name="T25" fmla="*/ 3723 h 5027"/>
                <a:gd name="T26" fmla="*/ 5132 w 9166"/>
                <a:gd name="T27" fmla="*/ 3163 h 5027"/>
                <a:gd name="T28" fmla="*/ 5154 w 9166"/>
                <a:gd name="T29" fmla="*/ 2590 h 5027"/>
                <a:gd name="T30" fmla="*/ 5172 w 9166"/>
                <a:gd name="T31" fmla="*/ 2111 h 5027"/>
                <a:gd name="T32" fmla="*/ 5194 w 9166"/>
                <a:gd name="T33" fmla="*/ 1551 h 5027"/>
                <a:gd name="T34" fmla="*/ 5215 w 9166"/>
                <a:gd name="T35" fmla="*/ 978 h 5027"/>
                <a:gd name="T36" fmla="*/ 5234 w 9166"/>
                <a:gd name="T37" fmla="*/ 498 h 5027"/>
                <a:gd name="T38" fmla="*/ 5254 w 9166"/>
                <a:gd name="T39" fmla="*/ 48 h 5027"/>
                <a:gd name="T40" fmla="*/ 5275 w 9166"/>
                <a:gd name="T41" fmla="*/ 608 h 5027"/>
                <a:gd name="T42" fmla="*/ 5294 w 9166"/>
                <a:gd name="T43" fmla="*/ 1114 h 5027"/>
                <a:gd name="T44" fmla="*/ 5314 w 9166"/>
                <a:gd name="T45" fmla="*/ 1660 h 5027"/>
                <a:gd name="T46" fmla="*/ 5335 w 9166"/>
                <a:gd name="T47" fmla="*/ 2220 h 5027"/>
                <a:gd name="T48" fmla="*/ 5354 w 9166"/>
                <a:gd name="T49" fmla="*/ 2726 h 5027"/>
                <a:gd name="T50" fmla="*/ 5374 w 9166"/>
                <a:gd name="T51" fmla="*/ 3273 h 5027"/>
                <a:gd name="T52" fmla="*/ 5395 w 9166"/>
                <a:gd name="T53" fmla="*/ 3832 h 5027"/>
                <a:gd name="T54" fmla="*/ 5414 w 9166"/>
                <a:gd name="T55" fmla="*/ 4339 h 5027"/>
                <a:gd name="T56" fmla="*/ 5434 w 9166"/>
                <a:gd name="T57" fmla="*/ 4885 h 5027"/>
                <a:gd name="T58" fmla="*/ 5669 w 9166"/>
                <a:gd name="T59" fmla="*/ 4806 h 5027"/>
                <a:gd name="T60" fmla="*/ 5973 w 9166"/>
                <a:gd name="T61" fmla="*/ 4525 h 5027"/>
                <a:gd name="T62" fmla="*/ 6044 w 9166"/>
                <a:gd name="T63" fmla="*/ 4019 h 5027"/>
                <a:gd name="T64" fmla="*/ 6090 w 9166"/>
                <a:gd name="T65" fmla="*/ 3515 h 5027"/>
                <a:gd name="T66" fmla="*/ 6139 w 9166"/>
                <a:gd name="T67" fmla="*/ 2970 h 5027"/>
                <a:gd name="T68" fmla="*/ 6184 w 9166"/>
                <a:gd name="T69" fmla="*/ 2464 h 5027"/>
                <a:gd name="T70" fmla="*/ 6231 w 9166"/>
                <a:gd name="T71" fmla="*/ 2994 h 5027"/>
                <a:gd name="T72" fmla="*/ 6280 w 9166"/>
                <a:gd name="T73" fmla="*/ 3565 h 5027"/>
                <a:gd name="T74" fmla="*/ 6322 w 9166"/>
                <a:gd name="T75" fmla="*/ 4043 h 5027"/>
                <a:gd name="T76" fmla="*/ 6371 w 9166"/>
                <a:gd name="T77" fmla="*/ 4601 h 5027"/>
                <a:gd name="T78" fmla="*/ 6644 w 9166"/>
                <a:gd name="T79" fmla="*/ 4260 h 5027"/>
                <a:gd name="T80" fmla="*/ 6756 w 9166"/>
                <a:gd name="T81" fmla="*/ 3954 h 5027"/>
                <a:gd name="T82" fmla="*/ 6849 w 9166"/>
                <a:gd name="T83" fmla="*/ 4520 h 5027"/>
                <a:gd name="T84" fmla="*/ 6926 w 9166"/>
                <a:gd name="T85" fmla="*/ 4994 h 5027"/>
                <a:gd name="T86" fmla="*/ 7254 w 9166"/>
                <a:gd name="T87" fmla="*/ 4617 h 5027"/>
                <a:gd name="T88" fmla="*/ 7323 w 9166"/>
                <a:gd name="T89" fmla="*/ 4151 h 5027"/>
                <a:gd name="T90" fmla="*/ 7354 w 9166"/>
                <a:gd name="T91" fmla="*/ 3592 h 5027"/>
                <a:gd name="T92" fmla="*/ 7386 w 9166"/>
                <a:gd name="T93" fmla="*/ 3019 h 5027"/>
                <a:gd name="T94" fmla="*/ 7413 w 9166"/>
                <a:gd name="T95" fmla="*/ 2540 h 5027"/>
                <a:gd name="T96" fmla="*/ 7444 w 9166"/>
                <a:gd name="T97" fmla="*/ 1981 h 5027"/>
                <a:gd name="T98" fmla="*/ 7476 w 9166"/>
                <a:gd name="T99" fmla="*/ 1408 h 5027"/>
                <a:gd name="T100" fmla="*/ 7501 w 9166"/>
                <a:gd name="T101" fmla="*/ 1426 h 5027"/>
                <a:gd name="T102" fmla="*/ 7527 w 9166"/>
                <a:gd name="T103" fmla="*/ 1972 h 5027"/>
                <a:gd name="T104" fmla="*/ 7554 w 9166"/>
                <a:gd name="T105" fmla="*/ 2531 h 5027"/>
                <a:gd name="T106" fmla="*/ 7579 w 9166"/>
                <a:gd name="T107" fmla="*/ 3037 h 5027"/>
                <a:gd name="T108" fmla="*/ 7605 w 9166"/>
                <a:gd name="T109" fmla="*/ 3584 h 5027"/>
                <a:gd name="T110" fmla="*/ 7633 w 9166"/>
                <a:gd name="T111" fmla="*/ 4143 h 5027"/>
                <a:gd name="T112" fmla="*/ 7657 w 9166"/>
                <a:gd name="T113" fmla="*/ 4649 h 5027"/>
                <a:gd name="T114" fmla="*/ 7786 w 9166"/>
                <a:gd name="T115" fmla="*/ 4881 h 5027"/>
                <a:gd name="T116" fmla="*/ 8174 w 9166"/>
                <a:gd name="T117" fmla="*/ 4913 h 5027"/>
                <a:gd name="T118" fmla="*/ 8625 w 9166"/>
                <a:gd name="T119" fmla="*/ 4864 h 5027"/>
                <a:gd name="T120" fmla="*/ 8743 w 9166"/>
                <a:gd name="T121" fmla="*/ 4317 h 5027"/>
                <a:gd name="T122" fmla="*/ 8848 w 9166"/>
                <a:gd name="T123" fmla="*/ 4325 h 5027"/>
                <a:gd name="T124" fmla="*/ 8979 w 9166"/>
                <a:gd name="T125" fmla="*/ 4884 h 5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6" h="5027">
                  <a:moveTo>
                    <a:pt x="0" y="179"/>
                  </a:moveTo>
                  <a:lnTo>
                    <a:pt x="0" y="179"/>
                  </a:lnTo>
                  <a:lnTo>
                    <a:pt x="80" y="179"/>
                  </a:lnTo>
                  <a:moveTo>
                    <a:pt x="107" y="179"/>
                  </a:moveTo>
                  <a:lnTo>
                    <a:pt x="107" y="179"/>
                  </a:lnTo>
                  <a:lnTo>
                    <a:pt x="120" y="179"/>
                  </a:lnTo>
                  <a:moveTo>
                    <a:pt x="147" y="179"/>
                  </a:moveTo>
                  <a:lnTo>
                    <a:pt x="147" y="179"/>
                  </a:lnTo>
                  <a:lnTo>
                    <a:pt x="227" y="179"/>
                  </a:lnTo>
                  <a:moveTo>
                    <a:pt x="254" y="179"/>
                  </a:moveTo>
                  <a:lnTo>
                    <a:pt x="254" y="179"/>
                  </a:lnTo>
                  <a:lnTo>
                    <a:pt x="267" y="179"/>
                  </a:lnTo>
                  <a:moveTo>
                    <a:pt x="294" y="179"/>
                  </a:moveTo>
                  <a:lnTo>
                    <a:pt x="294" y="179"/>
                  </a:lnTo>
                  <a:lnTo>
                    <a:pt x="374" y="179"/>
                  </a:lnTo>
                  <a:moveTo>
                    <a:pt x="400" y="179"/>
                  </a:moveTo>
                  <a:lnTo>
                    <a:pt x="400" y="179"/>
                  </a:lnTo>
                  <a:lnTo>
                    <a:pt x="414" y="179"/>
                  </a:lnTo>
                  <a:moveTo>
                    <a:pt x="440" y="179"/>
                  </a:moveTo>
                  <a:lnTo>
                    <a:pt x="440" y="179"/>
                  </a:lnTo>
                  <a:lnTo>
                    <a:pt x="520" y="179"/>
                  </a:lnTo>
                  <a:moveTo>
                    <a:pt x="547" y="179"/>
                  </a:moveTo>
                  <a:lnTo>
                    <a:pt x="547" y="179"/>
                  </a:lnTo>
                  <a:lnTo>
                    <a:pt x="560" y="179"/>
                  </a:lnTo>
                  <a:moveTo>
                    <a:pt x="587" y="179"/>
                  </a:moveTo>
                  <a:lnTo>
                    <a:pt x="587" y="179"/>
                  </a:lnTo>
                  <a:lnTo>
                    <a:pt x="667" y="179"/>
                  </a:lnTo>
                  <a:moveTo>
                    <a:pt x="694" y="179"/>
                  </a:moveTo>
                  <a:lnTo>
                    <a:pt x="694" y="179"/>
                  </a:lnTo>
                  <a:lnTo>
                    <a:pt x="707" y="179"/>
                  </a:lnTo>
                  <a:moveTo>
                    <a:pt x="734" y="179"/>
                  </a:moveTo>
                  <a:lnTo>
                    <a:pt x="734" y="179"/>
                  </a:lnTo>
                  <a:lnTo>
                    <a:pt x="814" y="179"/>
                  </a:lnTo>
                  <a:moveTo>
                    <a:pt x="840" y="179"/>
                  </a:moveTo>
                  <a:lnTo>
                    <a:pt x="840" y="179"/>
                  </a:lnTo>
                  <a:lnTo>
                    <a:pt x="854" y="179"/>
                  </a:lnTo>
                  <a:moveTo>
                    <a:pt x="880" y="179"/>
                  </a:moveTo>
                  <a:lnTo>
                    <a:pt x="880" y="179"/>
                  </a:lnTo>
                  <a:lnTo>
                    <a:pt x="960" y="179"/>
                  </a:lnTo>
                  <a:moveTo>
                    <a:pt x="987" y="179"/>
                  </a:moveTo>
                  <a:lnTo>
                    <a:pt x="987" y="179"/>
                  </a:lnTo>
                  <a:lnTo>
                    <a:pt x="1000" y="179"/>
                  </a:lnTo>
                  <a:moveTo>
                    <a:pt x="1027" y="179"/>
                  </a:moveTo>
                  <a:lnTo>
                    <a:pt x="1027" y="179"/>
                  </a:lnTo>
                  <a:lnTo>
                    <a:pt x="1107" y="179"/>
                  </a:lnTo>
                  <a:moveTo>
                    <a:pt x="1134" y="179"/>
                  </a:moveTo>
                  <a:lnTo>
                    <a:pt x="1134" y="179"/>
                  </a:lnTo>
                  <a:lnTo>
                    <a:pt x="1147" y="179"/>
                  </a:lnTo>
                  <a:moveTo>
                    <a:pt x="1174" y="179"/>
                  </a:moveTo>
                  <a:lnTo>
                    <a:pt x="1174" y="179"/>
                  </a:lnTo>
                  <a:lnTo>
                    <a:pt x="1236" y="179"/>
                  </a:lnTo>
                  <a:moveTo>
                    <a:pt x="3762" y="2403"/>
                  </a:moveTo>
                  <a:lnTo>
                    <a:pt x="3762" y="2403"/>
                  </a:lnTo>
                  <a:lnTo>
                    <a:pt x="3773" y="2482"/>
                  </a:lnTo>
                  <a:moveTo>
                    <a:pt x="3776" y="2509"/>
                  </a:moveTo>
                  <a:lnTo>
                    <a:pt x="3776" y="2509"/>
                  </a:lnTo>
                  <a:lnTo>
                    <a:pt x="3778" y="2522"/>
                  </a:lnTo>
                  <a:moveTo>
                    <a:pt x="3782" y="2548"/>
                  </a:moveTo>
                  <a:lnTo>
                    <a:pt x="3782" y="2548"/>
                  </a:lnTo>
                  <a:lnTo>
                    <a:pt x="3792" y="2627"/>
                  </a:lnTo>
                  <a:moveTo>
                    <a:pt x="3796" y="2654"/>
                  </a:moveTo>
                  <a:lnTo>
                    <a:pt x="3796" y="2654"/>
                  </a:lnTo>
                  <a:lnTo>
                    <a:pt x="3798" y="2667"/>
                  </a:lnTo>
                  <a:moveTo>
                    <a:pt x="3801" y="2694"/>
                  </a:moveTo>
                  <a:lnTo>
                    <a:pt x="3801" y="2694"/>
                  </a:lnTo>
                  <a:lnTo>
                    <a:pt x="3812" y="2773"/>
                  </a:lnTo>
                  <a:moveTo>
                    <a:pt x="3816" y="2799"/>
                  </a:moveTo>
                  <a:lnTo>
                    <a:pt x="3816" y="2799"/>
                  </a:lnTo>
                  <a:lnTo>
                    <a:pt x="3817" y="2812"/>
                  </a:lnTo>
                  <a:moveTo>
                    <a:pt x="3821" y="2839"/>
                  </a:moveTo>
                  <a:lnTo>
                    <a:pt x="3821" y="2839"/>
                  </a:lnTo>
                  <a:lnTo>
                    <a:pt x="3832" y="2918"/>
                  </a:lnTo>
                  <a:moveTo>
                    <a:pt x="3835" y="2945"/>
                  </a:moveTo>
                  <a:lnTo>
                    <a:pt x="3835" y="2945"/>
                  </a:lnTo>
                  <a:lnTo>
                    <a:pt x="3837" y="2958"/>
                  </a:lnTo>
                  <a:moveTo>
                    <a:pt x="3841" y="2984"/>
                  </a:moveTo>
                  <a:lnTo>
                    <a:pt x="3841" y="2984"/>
                  </a:lnTo>
                  <a:lnTo>
                    <a:pt x="3851" y="3063"/>
                  </a:lnTo>
                  <a:moveTo>
                    <a:pt x="3855" y="3090"/>
                  </a:moveTo>
                  <a:lnTo>
                    <a:pt x="3855" y="3090"/>
                  </a:lnTo>
                  <a:lnTo>
                    <a:pt x="3857" y="3103"/>
                  </a:lnTo>
                  <a:moveTo>
                    <a:pt x="3860" y="3130"/>
                  </a:moveTo>
                  <a:lnTo>
                    <a:pt x="3860" y="3130"/>
                  </a:lnTo>
                  <a:lnTo>
                    <a:pt x="3871" y="3209"/>
                  </a:lnTo>
                  <a:moveTo>
                    <a:pt x="3875" y="3235"/>
                  </a:moveTo>
                  <a:lnTo>
                    <a:pt x="3875" y="3235"/>
                  </a:lnTo>
                  <a:lnTo>
                    <a:pt x="3877" y="3248"/>
                  </a:lnTo>
                  <a:moveTo>
                    <a:pt x="3880" y="3275"/>
                  </a:moveTo>
                  <a:lnTo>
                    <a:pt x="3880" y="3275"/>
                  </a:lnTo>
                  <a:lnTo>
                    <a:pt x="3891" y="3354"/>
                  </a:lnTo>
                  <a:moveTo>
                    <a:pt x="3894" y="3381"/>
                  </a:moveTo>
                  <a:lnTo>
                    <a:pt x="3894" y="3381"/>
                  </a:lnTo>
                  <a:lnTo>
                    <a:pt x="3896" y="3394"/>
                  </a:lnTo>
                  <a:moveTo>
                    <a:pt x="3900" y="3420"/>
                  </a:moveTo>
                  <a:lnTo>
                    <a:pt x="3900" y="3420"/>
                  </a:lnTo>
                  <a:lnTo>
                    <a:pt x="3911" y="3499"/>
                  </a:lnTo>
                  <a:moveTo>
                    <a:pt x="3914" y="3526"/>
                  </a:moveTo>
                  <a:lnTo>
                    <a:pt x="3914" y="3526"/>
                  </a:lnTo>
                  <a:lnTo>
                    <a:pt x="3916" y="3539"/>
                  </a:lnTo>
                  <a:moveTo>
                    <a:pt x="3920" y="3566"/>
                  </a:moveTo>
                  <a:lnTo>
                    <a:pt x="3920" y="3566"/>
                  </a:lnTo>
                  <a:lnTo>
                    <a:pt x="3930" y="3645"/>
                  </a:lnTo>
                  <a:moveTo>
                    <a:pt x="3934" y="3671"/>
                  </a:moveTo>
                  <a:lnTo>
                    <a:pt x="3934" y="3671"/>
                  </a:lnTo>
                  <a:lnTo>
                    <a:pt x="3936" y="3684"/>
                  </a:lnTo>
                  <a:moveTo>
                    <a:pt x="3939" y="3711"/>
                  </a:moveTo>
                  <a:lnTo>
                    <a:pt x="3939" y="3711"/>
                  </a:lnTo>
                  <a:lnTo>
                    <a:pt x="3948" y="3779"/>
                  </a:lnTo>
                  <a:lnTo>
                    <a:pt x="3950" y="3790"/>
                  </a:lnTo>
                  <a:moveTo>
                    <a:pt x="3954" y="3816"/>
                  </a:moveTo>
                  <a:lnTo>
                    <a:pt x="3954" y="3816"/>
                  </a:lnTo>
                  <a:lnTo>
                    <a:pt x="3956" y="3830"/>
                  </a:lnTo>
                  <a:moveTo>
                    <a:pt x="3960" y="3856"/>
                  </a:moveTo>
                  <a:lnTo>
                    <a:pt x="3960" y="3856"/>
                  </a:lnTo>
                  <a:lnTo>
                    <a:pt x="3972" y="3935"/>
                  </a:lnTo>
                  <a:moveTo>
                    <a:pt x="3976" y="3961"/>
                  </a:moveTo>
                  <a:lnTo>
                    <a:pt x="3976" y="3961"/>
                  </a:lnTo>
                  <a:lnTo>
                    <a:pt x="3978" y="3975"/>
                  </a:lnTo>
                  <a:moveTo>
                    <a:pt x="3982" y="4001"/>
                  </a:moveTo>
                  <a:lnTo>
                    <a:pt x="3982" y="4001"/>
                  </a:lnTo>
                  <a:lnTo>
                    <a:pt x="3994" y="4080"/>
                  </a:lnTo>
                  <a:moveTo>
                    <a:pt x="3998" y="4106"/>
                  </a:moveTo>
                  <a:lnTo>
                    <a:pt x="3998" y="4106"/>
                  </a:lnTo>
                  <a:lnTo>
                    <a:pt x="4000" y="4120"/>
                  </a:lnTo>
                  <a:moveTo>
                    <a:pt x="4004" y="4146"/>
                  </a:moveTo>
                  <a:lnTo>
                    <a:pt x="4004" y="4146"/>
                  </a:lnTo>
                  <a:lnTo>
                    <a:pt x="4016" y="4225"/>
                  </a:lnTo>
                  <a:moveTo>
                    <a:pt x="4020" y="4252"/>
                  </a:moveTo>
                  <a:lnTo>
                    <a:pt x="4020" y="4252"/>
                  </a:lnTo>
                  <a:lnTo>
                    <a:pt x="4022" y="4265"/>
                  </a:lnTo>
                  <a:moveTo>
                    <a:pt x="4026" y="4291"/>
                  </a:moveTo>
                  <a:lnTo>
                    <a:pt x="4026" y="4291"/>
                  </a:lnTo>
                  <a:lnTo>
                    <a:pt x="4038" y="4370"/>
                  </a:lnTo>
                  <a:moveTo>
                    <a:pt x="4042" y="4397"/>
                  </a:moveTo>
                  <a:lnTo>
                    <a:pt x="4042" y="4397"/>
                  </a:lnTo>
                  <a:lnTo>
                    <a:pt x="4044" y="4410"/>
                  </a:lnTo>
                  <a:moveTo>
                    <a:pt x="4048" y="4436"/>
                  </a:moveTo>
                  <a:lnTo>
                    <a:pt x="4048" y="4436"/>
                  </a:lnTo>
                  <a:lnTo>
                    <a:pt x="4060" y="4515"/>
                  </a:lnTo>
                  <a:moveTo>
                    <a:pt x="4064" y="4542"/>
                  </a:moveTo>
                  <a:lnTo>
                    <a:pt x="4064" y="4542"/>
                  </a:lnTo>
                  <a:lnTo>
                    <a:pt x="4066" y="4555"/>
                  </a:lnTo>
                  <a:moveTo>
                    <a:pt x="4070" y="4581"/>
                  </a:moveTo>
                  <a:lnTo>
                    <a:pt x="4070" y="4581"/>
                  </a:lnTo>
                  <a:lnTo>
                    <a:pt x="4082" y="4660"/>
                  </a:lnTo>
                  <a:moveTo>
                    <a:pt x="4086" y="4687"/>
                  </a:moveTo>
                  <a:lnTo>
                    <a:pt x="4086" y="4687"/>
                  </a:lnTo>
                  <a:lnTo>
                    <a:pt x="4088" y="4700"/>
                  </a:lnTo>
                  <a:moveTo>
                    <a:pt x="4092" y="4726"/>
                  </a:moveTo>
                  <a:lnTo>
                    <a:pt x="4092" y="4726"/>
                  </a:lnTo>
                  <a:lnTo>
                    <a:pt x="4104" y="4805"/>
                  </a:lnTo>
                  <a:moveTo>
                    <a:pt x="4108" y="4832"/>
                  </a:moveTo>
                  <a:lnTo>
                    <a:pt x="4108" y="4832"/>
                  </a:lnTo>
                  <a:lnTo>
                    <a:pt x="4110" y="4845"/>
                  </a:lnTo>
                  <a:moveTo>
                    <a:pt x="4114" y="4871"/>
                  </a:moveTo>
                  <a:lnTo>
                    <a:pt x="4114" y="4871"/>
                  </a:lnTo>
                  <a:lnTo>
                    <a:pt x="4126" y="4950"/>
                  </a:lnTo>
                  <a:moveTo>
                    <a:pt x="4130" y="4977"/>
                  </a:moveTo>
                  <a:lnTo>
                    <a:pt x="4130" y="4977"/>
                  </a:lnTo>
                  <a:lnTo>
                    <a:pt x="4132" y="4990"/>
                  </a:lnTo>
                  <a:moveTo>
                    <a:pt x="4147" y="5001"/>
                  </a:moveTo>
                  <a:lnTo>
                    <a:pt x="4147" y="5001"/>
                  </a:lnTo>
                  <a:lnTo>
                    <a:pt x="4226" y="4990"/>
                  </a:lnTo>
                  <a:moveTo>
                    <a:pt x="4253" y="4986"/>
                  </a:moveTo>
                  <a:lnTo>
                    <a:pt x="4253" y="4986"/>
                  </a:lnTo>
                  <a:lnTo>
                    <a:pt x="4266" y="4984"/>
                  </a:lnTo>
                  <a:moveTo>
                    <a:pt x="4292" y="4980"/>
                  </a:moveTo>
                  <a:lnTo>
                    <a:pt x="4292" y="4980"/>
                  </a:lnTo>
                  <a:lnTo>
                    <a:pt x="4320" y="4976"/>
                  </a:lnTo>
                  <a:lnTo>
                    <a:pt x="4336" y="4927"/>
                  </a:lnTo>
                  <a:moveTo>
                    <a:pt x="4344" y="4902"/>
                  </a:moveTo>
                  <a:lnTo>
                    <a:pt x="4344" y="4902"/>
                  </a:lnTo>
                  <a:lnTo>
                    <a:pt x="4348" y="4889"/>
                  </a:lnTo>
                  <a:moveTo>
                    <a:pt x="4356" y="4863"/>
                  </a:moveTo>
                  <a:lnTo>
                    <a:pt x="4356" y="4863"/>
                  </a:lnTo>
                  <a:lnTo>
                    <a:pt x="4380" y="4787"/>
                  </a:lnTo>
                  <a:moveTo>
                    <a:pt x="4388" y="4762"/>
                  </a:moveTo>
                  <a:lnTo>
                    <a:pt x="4388" y="4762"/>
                  </a:lnTo>
                  <a:lnTo>
                    <a:pt x="4392" y="4749"/>
                  </a:lnTo>
                  <a:moveTo>
                    <a:pt x="4400" y="4724"/>
                  </a:moveTo>
                  <a:lnTo>
                    <a:pt x="4400" y="4724"/>
                  </a:lnTo>
                  <a:lnTo>
                    <a:pt x="4424" y="4647"/>
                  </a:lnTo>
                  <a:moveTo>
                    <a:pt x="4432" y="4622"/>
                  </a:moveTo>
                  <a:lnTo>
                    <a:pt x="4432" y="4622"/>
                  </a:lnTo>
                  <a:lnTo>
                    <a:pt x="4436" y="4609"/>
                  </a:lnTo>
                  <a:moveTo>
                    <a:pt x="4445" y="4584"/>
                  </a:moveTo>
                  <a:lnTo>
                    <a:pt x="4445" y="4584"/>
                  </a:lnTo>
                  <a:lnTo>
                    <a:pt x="4469" y="4507"/>
                  </a:lnTo>
                  <a:moveTo>
                    <a:pt x="4477" y="4482"/>
                  </a:moveTo>
                  <a:lnTo>
                    <a:pt x="4477" y="4482"/>
                  </a:lnTo>
                  <a:lnTo>
                    <a:pt x="4481" y="4469"/>
                  </a:lnTo>
                  <a:moveTo>
                    <a:pt x="4489" y="4444"/>
                  </a:moveTo>
                  <a:lnTo>
                    <a:pt x="4489" y="4444"/>
                  </a:lnTo>
                  <a:lnTo>
                    <a:pt x="4507" y="4386"/>
                  </a:lnTo>
                  <a:lnTo>
                    <a:pt x="4520" y="4399"/>
                  </a:lnTo>
                  <a:moveTo>
                    <a:pt x="4539" y="4418"/>
                  </a:moveTo>
                  <a:lnTo>
                    <a:pt x="4539" y="4418"/>
                  </a:lnTo>
                  <a:lnTo>
                    <a:pt x="4549" y="4427"/>
                  </a:lnTo>
                  <a:moveTo>
                    <a:pt x="4568" y="4446"/>
                  </a:moveTo>
                  <a:lnTo>
                    <a:pt x="4568" y="4446"/>
                  </a:lnTo>
                  <a:lnTo>
                    <a:pt x="4624" y="4502"/>
                  </a:lnTo>
                  <a:moveTo>
                    <a:pt x="4643" y="4521"/>
                  </a:moveTo>
                  <a:lnTo>
                    <a:pt x="4643" y="4521"/>
                  </a:lnTo>
                  <a:lnTo>
                    <a:pt x="4652" y="4531"/>
                  </a:lnTo>
                  <a:moveTo>
                    <a:pt x="4671" y="4550"/>
                  </a:moveTo>
                  <a:lnTo>
                    <a:pt x="4671" y="4550"/>
                  </a:lnTo>
                  <a:lnTo>
                    <a:pt x="4694" y="4572"/>
                  </a:lnTo>
                  <a:lnTo>
                    <a:pt x="4713" y="4616"/>
                  </a:lnTo>
                  <a:moveTo>
                    <a:pt x="4723" y="4641"/>
                  </a:moveTo>
                  <a:lnTo>
                    <a:pt x="4723" y="4641"/>
                  </a:lnTo>
                  <a:lnTo>
                    <a:pt x="4728" y="4653"/>
                  </a:lnTo>
                  <a:moveTo>
                    <a:pt x="4739" y="4678"/>
                  </a:moveTo>
                  <a:lnTo>
                    <a:pt x="4739" y="4678"/>
                  </a:lnTo>
                  <a:lnTo>
                    <a:pt x="4770" y="4751"/>
                  </a:lnTo>
                  <a:moveTo>
                    <a:pt x="4781" y="4776"/>
                  </a:moveTo>
                  <a:lnTo>
                    <a:pt x="4781" y="4776"/>
                  </a:lnTo>
                  <a:lnTo>
                    <a:pt x="4786" y="4788"/>
                  </a:lnTo>
                  <a:moveTo>
                    <a:pt x="4797" y="4813"/>
                  </a:moveTo>
                  <a:lnTo>
                    <a:pt x="4797" y="4813"/>
                  </a:lnTo>
                  <a:lnTo>
                    <a:pt x="4828" y="4886"/>
                  </a:lnTo>
                  <a:moveTo>
                    <a:pt x="4839" y="4911"/>
                  </a:moveTo>
                  <a:lnTo>
                    <a:pt x="4839" y="4911"/>
                  </a:lnTo>
                  <a:lnTo>
                    <a:pt x="4844" y="4923"/>
                  </a:lnTo>
                  <a:moveTo>
                    <a:pt x="4854" y="4947"/>
                  </a:moveTo>
                  <a:lnTo>
                    <a:pt x="4854" y="4947"/>
                  </a:lnTo>
                  <a:lnTo>
                    <a:pt x="4879" y="5006"/>
                  </a:lnTo>
                  <a:lnTo>
                    <a:pt x="4894" y="4999"/>
                  </a:lnTo>
                  <a:moveTo>
                    <a:pt x="4919" y="4987"/>
                  </a:moveTo>
                  <a:lnTo>
                    <a:pt x="4919" y="4987"/>
                  </a:lnTo>
                  <a:lnTo>
                    <a:pt x="4931" y="4982"/>
                  </a:lnTo>
                  <a:moveTo>
                    <a:pt x="4955" y="4971"/>
                  </a:moveTo>
                  <a:lnTo>
                    <a:pt x="4955" y="4971"/>
                  </a:lnTo>
                  <a:lnTo>
                    <a:pt x="5028" y="4938"/>
                  </a:lnTo>
                  <a:moveTo>
                    <a:pt x="5052" y="4926"/>
                  </a:moveTo>
                  <a:lnTo>
                    <a:pt x="5052" y="4926"/>
                  </a:lnTo>
                  <a:lnTo>
                    <a:pt x="5064" y="4921"/>
                  </a:lnTo>
                  <a:moveTo>
                    <a:pt x="5067" y="4895"/>
                  </a:moveTo>
                  <a:lnTo>
                    <a:pt x="5067" y="4895"/>
                  </a:lnTo>
                  <a:lnTo>
                    <a:pt x="5070" y="4815"/>
                  </a:lnTo>
                  <a:moveTo>
                    <a:pt x="5071" y="4789"/>
                  </a:moveTo>
                  <a:lnTo>
                    <a:pt x="5071" y="4789"/>
                  </a:lnTo>
                  <a:lnTo>
                    <a:pt x="5071" y="4775"/>
                  </a:lnTo>
                  <a:moveTo>
                    <a:pt x="5072" y="4749"/>
                  </a:moveTo>
                  <a:lnTo>
                    <a:pt x="5072" y="4749"/>
                  </a:lnTo>
                  <a:lnTo>
                    <a:pt x="5075" y="4669"/>
                  </a:lnTo>
                  <a:moveTo>
                    <a:pt x="5076" y="4642"/>
                  </a:moveTo>
                  <a:lnTo>
                    <a:pt x="5076" y="4642"/>
                  </a:lnTo>
                  <a:lnTo>
                    <a:pt x="5077" y="4629"/>
                  </a:lnTo>
                  <a:moveTo>
                    <a:pt x="5078" y="4602"/>
                  </a:moveTo>
                  <a:lnTo>
                    <a:pt x="5078" y="4602"/>
                  </a:lnTo>
                  <a:lnTo>
                    <a:pt x="5081" y="4522"/>
                  </a:lnTo>
                  <a:moveTo>
                    <a:pt x="5082" y="4496"/>
                  </a:moveTo>
                  <a:lnTo>
                    <a:pt x="5082" y="4496"/>
                  </a:lnTo>
                  <a:lnTo>
                    <a:pt x="5082" y="4482"/>
                  </a:lnTo>
                  <a:moveTo>
                    <a:pt x="5083" y="4456"/>
                  </a:moveTo>
                  <a:lnTo>
                    <a:pt x="5083" y="4456"/>
                  </a:lnTo>
                  <a:lnTo>
                    <a:pt x="5086" y="4376"/>
                  </a:lnTo>
                  <a:moveTo>
                    <a:pt x="5088" y="4349"/>
                  </a:moveTo>
                  <a:lnTo>
                    <a:pt x="5088" y="4349"/>
                  </a:lnTo>
                  <a:lnTo>
                    <a:pt x="5088" y="4336"/>
                  </a:lnTo>
                  <a:moveTo>
                    <a:pt x="5089" y="4309"/>
                  </a:moveTo>
                  <a:lnTo>
                    <a:pt x="5089" y="4309"/>
                  </a:lnTo>
                  <a:lnTo>
                    <a:pt x="5092" y="4229"/>
                  </a:lnTo>
                  <a:moveTo>
                    <a:pt x="5093" y="4202"/>
                  </a:moveTo>
                  <a:lnTo>
                    <a:pt x="5093" y="4202"/>
                  </a:lnTo>
                  <a:lnTo>
                    <a:pt x="5094" y="4189"/>
                  </a:lnTo>
                  <a:moveTo>
                    <a:pt x="5095" y="4162"/>
                  </a:moveTo>
                  <a:lnTo>
                    <a:pt x="5095" y="4162"/>
                  </a:lnTo>
                  <a:lnTo>
                    <a:pt x="5098" y="4083"/>
                  </a:lnTo>
                  <a:moveTo>
                    <a:pt x="5099" y="4056"/>
                  </a:moveTo>
                  <a:lnTo>
                    <a:pt x="5099" y="4056"/>
                  </a:lnTo>
                  <a:lnTo>
                    <a:pt x="5099" y="4043"/>
                  </a:lnTo>
                  <a:moveTo>
                    <a:pt x="5100" y="4016"/>
                  </a:moveTo>
                  <a:lnTo>
                    <a:pt x="5100" y="4016"/>
                  </a:lnTo>
                  <a:lnTo>
                    <a:pt x="5103" y="3936"/>
                  </a:lnTo>
                  <a:moveTo>
                    <a:pt x="5104" y="3909"/>
                  </a:moveTo>
                  <a:lnTo>
                    <a:pt x="5104" y="3909"/>
                  </a:lnTo>
                  <a:lnTo>
                    <a:pt x="5105" y="3896"/>
                  </a:lnTo>
                  <a:moveTo>
                    <a:pt x="5106" y="3869"/>
                  </a:moveTo>
                  <a:lnTo>
                    <a:pt x="5106" y="3869"/>
                  </a:lnTo>
                  <a:lnTo>
                    <a:pt x="5109" y="3789"/>
                  </a:lnTo>
                  <a:moveTo>
                    <a:pt x="5110" y="3763"/>
                  </a:moveTo>
                  <a:lnTo>
                    <a:pt x="5110" y="3763"/>
                  </a:lnTo>
                  <a:lnTo>
                    <a:pt x="5110" y="3749"/>
                  </a:lnTo>
                  <a:moveTo>
                    <a:pt x="5111" y="3723"/>
                  </a:moveTo>
                  <a:lnTo>
                    <a:pt x="5111" y="3723"/>
                  </a:lnTo>
                  <a:lnTo>
                    <a:pt x="5114" y="3643"/>
                  </a:lnTo>
                  <a:moveTo>
                    <a:pt x="5115" y="3616"/>
                  </a:moveTo>
                  <a:lnTo>
                    <a:pt x="5115" y="3616"/>
                  </a:lnTo>
                  <a:lnTo>
                    <a:pt x="5116" y="3603"/>
                  </a:lnTo>
                  <a:moveTo>
                    <a:pt x="5117" y="3576"/>
                  </a:moveTo>
                  <a:lnTo>
                    <a:pt x="5117" y="3576"/>
                  </a:lnTo>
                  <a:lnTo>
                    <a:pt x="5120" y="3496"/>
                  </a:lnTo>
                  <a:moveTo>
                    <a:pt x="5121" y="3470"/>
                  </a:moveTo>
                  <a:lnTo>
                    <a:pt x="5121" y="3470"/>
                  </a:lnTo>
                  <a:lnTo>
                    <a:pt x="5121" y="3456"/>
                  </a:lnTo>
                  <a:moveTo>
                    <a:pt x="5122" y="3430"/>
                  </a:moveTo>
                  <a:lnTo>
                    <a:pt x="5122" y="3430"/>
                  </a:lnTo>
                  <a:lnTo>
                    <a:pt x="5125" y="3350"/>
                  </a:lnTo>
                  <a:moveTo>
                    <a:pt x="5126" y="3323"/>
                  </a:moveTo>
                  <a:lnTo>
                    <a:pt x="5126" y="3323"/>
                  </a:lnTo>
                  <a:lnTo>
                    <a:pt x="5127" y="3310"/>
                  </a:lnTo>
                  <a:moveTo>
                    <a:pt x="5128" y="3283"/>
                  </a:moveTo>
                  <a:lnTo>
                    <a:pt x="5128" y="3283"/>
                  </a:lnTo>
                  <a:lnTo>
                    <a:pt x="5131" y="3203"/>
                  </a:lnTo>
                  <a:moveTo>
                    <a:pt x="5132" y="3177"/>
                  </a:moveTo>
                  <a:lnTo>
                    <a:pt x="5132" y="3177"/>
                  </a:lnTo>
                  <a:lnTo>
                    <a:pt x="5132" y="3163"/>
                  </a:lnTo>
                  <a:moveTo>
                    <a:pt x="5134" y="3137"/>
                  </a:moveTo>
                  <a:lnTo>
                    <a:pt x="5134" y="3137"/>
                  </a:lnTo>
                  <a:lnTo>
                    <a:pt x="5137" y="3057"/>
                  </a:lnTo>
                  <a:moveTo>
                    <a:pt x="5138" y="3030"/>
                  </a:moveTo>
                  <a:lnTo>
                    <a:pt x="5138" y="3030"/>
                  </a:lnTo>
                  <a:lnTo>
                    <a:pt x="5138" y="3017"/>
                  </a:lnTo>
                  <a:moveTo>
                    <a:pt x="5139" y="2990"/>
                  </a:moveTo>
                  <a:lnTo>
                    <a:pt x="5139" y="2990"/>
                  </a:lnTo>
                  <a:lnTo>
                    <a:pt x="5142" y="2910"/>
                  </a:lnTo>
                  <a:moveTo>
                    <a:pt x="5143" y="2883"/>
                  </a:moveTo>
                  <a:lnTo>
                    <a:pt x="5143" y="2883"/>
                  </a:lnTo>
                  <a:lnTo>
                    <a:pt x="5144" y="2870"/>
                  </a:lnTo>
                  <a:moveTo>
                    <a:pt x="5145" y="2843"/>
                  </a:moveTo>
                  <a:lnTo>
                    <a:pt x="5145" y="2843"/>
                  </a:lnTo>
                  <a:lnTo>
                    <a:pt x="5148" y="2763"/>
                  </a:lnTo>
                  <a:moveTo>
                    <a:pt x="5149" y="2737"/>
                  </a:moveTo>
                  <a:lnTo>
                    <a:pt x="5149" y="2737"/>
                  </a:lnTo>
                  <a:lnTo>
                    <a:pt x="5149" y="2724"/>
                  </a:lnTo>
                  <a:moveTo>
                    <a:pt x="5150" y="2697"/>
                  </a:moveTo>
                  <a:lnTo>
                    <a:pt x="5150" y="2697"/>
                  </a:lnTo>
                  <a:lnTo>
                    <a:pt x="5153" y="2617"/>
                  </a:lnTo>
                  <a:moveTo>
                    <a:pt x="5154" y="2590"/>
                  </a:moveTo>
                  <a:lnTo>
                    <a:pt x="5154" y="2590"/>
                  </a:lnTo>
                  <a:lnTo>
                    <a:pt x="5155" y="2577"/>
                  </a:lnTo>
                  <a:moveTo>
                    <a:pt x="5156" y="2550"/>
                  </a:moveTo>
                  <a:lnTo>
                    <a:pt x="5156" y="2550"/>
                  </a:lnTo>
                  <a:lnTo>
                    <a:pt x="5159" y="2470"/>
                  </a:lnTo>
                  <a:moveTo>
                    <a:pt x="5160" y="2444"/>
                  </a:moveTo>
                  <a:lnTo>
                    <a:pt x="5160" y="2444"/>
                  </a:lnTo>
                  <a:lnTo>
                    <a:pt x="5160" y="2430"/>
                  </a:lnTo>
                  <a:moveTo>
                    <a:pt x="5161" y="2404"/>
                  </a:moveTo>
                  <a:lnTo>
                    <a:pt x="5161" y="2404"/>
                  </a:lnTo>
                  <a:lnTo>
                    <a:pt x="5164" y="2324"/>
                  </a:lnTo>
                  <a:moveTo>
                    <a:pt x="5165" y="2297"/>
                  </a:moveTo>
                  <a:lnTo>
                    <a:pt x="5165" y="2297"/>
                  </a:lnTo>
                  <a:lnTo>
                    <a:pt x="5166" y="2284"/>
                  </a:lnTo>
                  <a:moveTo>
                    <a:pt x="5167" y="2257"/>
                  </a:moveTo>
                  <a:lnTo>
                    <a:pt x="5167" y="2257"/>
                  </a:lnTo>
                  <a:lnTo>
                    <a:pt x="5170" y="2177"/>
                  </a:lnTo>
                  <a:moveTo>
                    <a:pt x="5171" y="2151"/>
                  </a:moveTo>
                  <a:lnTo>
                    <a:pt x="5171" y="2151"/>
                  </a:lnTo>
                  <a:lnTo>
                    <a:pt x="5171" y="2137"/>
                  </a:lnTo>
                  <a:moveTo>
                    <a:pt x="5172" y="2111"/>
                  </a:moveTo>
                  <a:lnTo>
                    <a:pt x="5172" y="2111"/>
                  </a:lnTo>
                  <a:lnTo>
                    <a:pt x="5175" y="2031"/>
                  </a:lnTo>
                  <a:moveTo>
                    <a:pt x="5176" y="2004"/>
                  </a:moveTo>
                  <a:lnTo>
                    <a:pt x="5176" y="2004"/>
                  </a:lnTo>
                  <a:lnTo>
                    <a:pt x="5177" y="1991"/>
                  </a:lnTo>
                  <a:moveTo>
                    <a:pt x="5178" y="1964"/>
                  </a:moveTo>
                  <a:lnTo>
                    <a:pt x="5178" y="1964"/>
                  </a:lnTo>
                  <a:lnTo>
                    <a:pt x="5181" y="1884"/>
                  </a:lnTo>
                  <a:moveTo>
                    <a:pt x="5182" y="1857"/>
                  </a:moveTo>
                  <a:lnTo>
                    <a:pt x="5182" y="1857"/>
                  </a:lnTo>
                  <a:lnTo>
                    <a:pt x="5183" y="1844"/>
                  </a:lnTo>
                  <a:moveTo>
                    <a:pt x="5184" y="1818"/>
                  </a:moveTo>
                  <a:lnTo>
                    <a:pt x="5184" y="1818"/>
                  </a:lnTo>
                  <a:lnTo>
                    <a:pt x="5187" y="1738"/>
                  </a:lnTo>
                  <a:moveTo>
                    <a:pt x="5188" y="1711"/>
                  </a:moveTo>
                  <a:lnTo>
                    <a:pt x="5188" y="1711"/>
                  </a:lnTo>
                  <a:lnTo>
                    <a:pt x="5188" y="1698"/>
                  </a:lnTo>
                  <a:moveTo>
                    <a:pt x="5189" y="1671"/>
                  </a:moveTo>
                  <a:lnTo>
                    <a:pt x="5189" y="1671"/>
                  </a:lnTo>
                  <a:lnTo>
                    <a:pt x="5192" y="1591"/>
                  </a:lnTo>
                  <a:moveTo>
                    <a:pt x="5193" y="1564"/>
                  </a:moveTo>
                  <a:lnTo>
                    <a:pt x="5193" y="1564"/>
                  </a:lnTo>
                  <a:lnTo>
                    <a:pt x="5194" y="1551"/>
                  </a:lnTo>
                  <a:moveTo>
                    <a:pt x="5195" y="1524"/>
                  </a:moveTo>
                  <a:lnTo>
                    <a:pt x="5195" y="1524"/>
                  </a:lnTo>
                  <a:lnTo>
                    <a:pt x="5198" y="1444"/>
                  </a:lnTo>
                  <a:moveTo>
                    <a:pt x="5199" y="1418"/>
                  </a:moveTo>
                  <a:lnTo>
                    <a:pt x="5199" y="1418"/>
                  </a:lnTo>
                  <a:lnTo>
                    <a:pt x="5199" y="1404"/>
                  </a:lnTo>
                  <a:moveTo>
                    <a:pt x="5200" y="1378"/>
                  </a:moveTo>
                  <a:lnTo>
                    <a:pt x="5200" y="1378"/>
                  </a:lnTo>
                  <a:lnTo>
                    <a:pt x="5203" y="1298"/>
                  </a:lnTo>
                  <a:moveTo>
                    <a:pt x="5204" y="1271"/>
                  </a:moveTo>
                  <a:lnTo>
                    <a:pt x="5204" y="1271"/>
                  </a:lnTo>
                  <a:lnTo>
                    <a:pt x="5205" y="1258"/>
                  </a:lnTo>
                  <a:moveTo>
                    <a:pt x="5206" y="1231"/>
                  </a:moveTo>
                  <a:lnTo>
                    <a:pt x="5206" y="1231"/>
                  </a:lnTo>
                  <a:lnTo>
                    <a:pt x="5209" y="1151"/>
                  </a:lnTo>
                  <a:moveTo>
                    <a:pt x="5210" y="1125"/>
                  </a:moveTo>
                  <a:lnTo>
                    <a:pt x="5210" y="1125"/>
                  </a:lnTo>
                  <a:lnTo>
                    <a:pt x="5210" y="1111"/>
                  </a:lnTo>
                  <a:moveTo>
                    <a:pt x="5211" y="1085"/>
                  </a:moveTo>
                  <a:lnTo>
                    <a:pt x="5211" y="1085"/>
                  </a:lnTo>
                  <a:lnTo>
                    <a:pt x="5214" y="1005"/>
                  </a:lnTo>
                  <a:moveTo>
                    <a:pt x="5215" y="978"/>
                  </a:moveTo>
                  <a:lnTo>
                    <a:pt x="5215" y="978"/>
                  </a:lnTo>
                  <a:lnTo>
                    <a:pt x="5216" y="965"/>
                  </a:lnTo>
                  <a:moveTo>
                    <a:pt x="5217" y="938"/>
                  </a:moveTo>
                  <a:lnTo>
                    <a:pt x="5217" y="938"/>
                  </a:lnTo>
                  <a:lnTo>
                    <a:pt x="5220" y="858"/>
                  </a:lnTo>
                  <a:moveTo>
                    <a:pt x="5221" y="832"/>
                  </a:moveTo>
                  <a:lnTo>
                    <a:pt x="5221" y="832"/>
                  </a:lnTo>
                  <a:lnTo>
                    <a:pt x="5221" y="818"/>
                  </a:lnTo>
                  <a:moveTo>
                    <a:pt x="5222" y="792"/>
                  </a:moveTo>
                  <a:lnTo>
                    <a:pt x="5222" y="792"/>
                  </a:lnTo>
                  <a:lnTo>
                    <a:pt x="5226" y="712"/>
                  </a:lnTo>
                  <a:moveTo>
                    <a:pt x="5227" y="685"/>
                  </a:moveTo>
                  <a:lnTo>
                    <a:pt x="5227" y="685"/>
                  </a:lnTo>
                  <a:lnTo>
                    <a:pt x="5227" y="672"/>
                  </a:lnTo>
                  <a:moveTo>
                    <a:pt x="5228" y="645"/>
                  </a:moveTo>
                  <a:lnTo>
                    <a:pt x="5228" y="645"/>
                  </a:lnTo>
                  <a:lnTo>
                    <a:pt x="5231" y="565"/>
                  </a:lnTo>
                  <a:moveTo>
                    <a:pt x="5232" y="538"/>
                  </a:moveTo>
                  <a:lnTo>
                    <a:pt x="5232" y="538"/>
                  </a:lnTo>
                  <a:lnTo>
                    <a:pt x="5233" y="525"/>
                  </a:lnTo>
                  <a:moveTo>
                    <a:pt x="5234" y="498"/>
                  </a:moveTo>
                  <a:lnTo>
                    <a:pt x="5234" y="498"/>
                  </a:lnTo>
                  <a:lnTo>
                    <a:pt x="5237" y="419"/>
                  </a:lnTo>
                  <a:moveTo>
                    <a:pt x="5238" y="392"/>
                  </a:moveTo>
                  <a:lnTo>
                    <a:pt x="5238" y="392"/>
                  </a:lnTo>
                  <a:lnTo>
                    <a:pt x="5238" y="379"/>
                  </a:lnTo>
                  <a:moveTo>
                    <a:pt x="5239" y="352"/>
                  </a:moveTo>
                  <a:lnTo>
                    <a:pt x="5239" y="352"/>
                  </a:lnTo>
                  <a:lnTo>
                    <a:pt x="5242" y="272"/>
                  </a:lnTo>
                  <a:moveTo>
                    <a:pt x="5243" y="245"/>
                  </a:moveTo>
                  <a:lnTo>
                    <a:pt x="5243" y="245"/>
                  </a:lnTo>
                  <a:lnTo>
                    <a:pt x="5244" y="232"/>
                  </a:lnTo>
                  <a:moveTo>
                    <a:pt x="5245" y="205"/>
                  </a:moveTo>
                  <a:lnTo>
                    <a:pt x="5245" y="205"/>
                  </a:lnTo>
                  <a:lnTo>
                    <a:pt x="5248" y="125"/>
                  </a:lnTo>
                  <a:moveTo>
                    <a:pt x="5249" y="99"/>
                  </a:moveTo>
                  <a:lnTo>
                    <a:pt x="5249" y="99"/>
                  </a:lnTo>
                  <a:lnTo>
                    <a:pt x="5249" y="85"/>
                  </a:lnTo>
                  <a:moveTo>
                    <a:pt x="5250" y="59"/>
                  </a:moveTo>
                  <a:lnTo>
                    <a:pt x="5250" y="59"/>
                  </a:lnTo>
                  <a:lnTo>
                    <a:pt x="5252" y="0"/>
                  </a:lnTo>
                  <a:lnTo>
                    <a:pt x="5253" y="21"/>
                  </a:lnTo>
                  <a:moveTo>
                    <a:pt x="5254" y="48"/>
                  </a:moveTo>
                  <a:lnTo>
                    <a:pt x="5254" y="48"/>
                  </a:lnTo>
                  <a:lnTo>
                    <a:pt x="5255" y="61"/>
                  </a:lnTo>
                  <a:moveTo>
                    <a:pt x="5256" y="88"/>
                  </a:moveTo>
                  <a:lnTo>
                    <a:pt x="5256" y="88"/>
                  </a:lnTo>
                  <a:lnTo>
                    <a:pt x="5259" y="168"/>
                  </a:lnTo>
                  <a:moveTo>
                    <a:pt x="5260" y="195"/>
                  </a:moveTo>
                  <a:lnTo>
                    <a:pt x="5260" y="195"/>
                  </a:lnTo>
                  <a:lnTo>
                    <a:pt x="5260" y="208"/>
                  </a:lnTo>
                  <a:moveTo>
                    <a:pt x="5261" y="235"/>
                  </a:moveTo>
                  <a:lnTo>
                    <a:pt x="5261" y="235"/>
                  </a:lnTo>
                  <a:lnTo>
                    <a:pt x="5264" y="315"/>
                  </a:lnTo>
                  <a:moveTo>
                    <a:pt x="5265" y="341"/>
                  </a:moveTo>
                  <a:lnTo>
                    <a:pt x="5265" y="341"/>
                  </a:lnTo>
                  <a:lnTo>
                    <a:pt x="5266" y="355"/>
                  </a:lnTo>
                  <a:moveTo>
                    <a:pt x="5267" y="381"/>
                  </a:moveTo>
                  <a:lnTo>
                    <a:pt x="5267" y="381"/>
                  </a:lnTo>
                  <a:lnTo>
                    <a:pt x="5270" y="461"/>
                  </a:lnTo>
                  <a:moveTo>
                    <a:pt x="5271" y="488"/>
                  </a:moveTo>
                  <a:lnTo>
                    <a:pt x="5271" y="488"/>
                  </a:lnTo>
                  <a:lnTo>
                    <a:pt x="5271" y="501"/>
                  </a:lnTo>
                  <a:moveTo>
                    <a:pt x="5272" y="528"/>
                  </a:moveTo>
                  <a:lnTo>
                    <a:pt x="5272" y="528"/>
                  </a:lnTo>
                  <a:lnTo>
                    <a:pt x="5275" y="608"/>
                  </a:lnTo>
                  <a:moveTo>
                    <a:pt x="5276" y="634"/>
                  </a:moveTo>
                  <a:lnTo>
                    <a:pt x="5276" y="634"/>
                  </a:lnTo>
                  <a:lnTo>
                    <a:pt x="5277" y="648"/>
                  </a:lnTo>
                  <a:moveTo>
                    <a:pt x="5278" y="674"/>
                  </a:moveTo>
                  <a:lnTo>
                    <a:pt x="5278" y="674"/>
                  </a:lnTo>
                  <a:lnTo>
                    <a:pt x="5280" y="754"/>
                  </a:lnTo>
                  <a:moveTo>
                    <a:pt x="5281" y="781"/>
                  </a:moveTo>
                  <a:lnTo>
                    <a:pt x="5281" y="781"/>
                  </a:lnTo>
                  <a:lnTo>
                    <a:pt x="5282" y="794"/>
                  </a:lnTo>
                  <a:moveTo>
                    <a:pt x="5283" y="821"/>
                  </a:moveTo>
                  <a:lnTo>
                    <a:pt x="5283" y="821"/>
                  </a:lnTo>
                  <a:lnTo>
                    <a:pt x="5286" y="901"/>
                  </a:lnTo>
                  <a:moveTo>
                    <a:pt x="5287" y="928"/>
                  </a:moveTo>
                  <a:lnTo>
                    <a:pt x="5287" y="928"/>
                  </a:lnTo>
                  <a:lnTo>
                    <a:pt x="5287" y="941"/>
                  </a:lnTo>
                  <a:moveTo>
                    <a:pt x="5288" y="968"/>
                  </a:moveTo>
                  <a:lnTo>
                    <a:pt x="5288" y="968"/>
                  </a:lnTo>
                  <a:lnTo>
                    <a:pt x="5291" y="1047"/>
                  </a:lnTo>
                  <a:moveTo>
                    <a:pt x="5292" y="1074"/>
                  </a:moveTo>
                  <a:lnTo>
                    <a:pt x="5292" y="1074"/>
                  </a:lnTo>
                  <a:lnTo>
                    <a:pt x="5293" y="1087"/>
                  </a:lnTo>
                  <a:moveTo>
                    <a:pt x="5294" y="1114"/>
                  </a:moveTo>
                  <a:lnTo>
                    <a:pt x="5294" y="1114"/>
                  </a:lnTo>
                  <a:lnTo>
                    <a:pt x="5297" y="1194"/>
                  </a:lnTo>
                  <a:moveTo>
                    <a:pt x="5298" y="1221"/>
                  </a:moveTo>
                  <a:lnTo>
                    <a:pt x="5298" y="1221"/>
                  </a:lnTo>
                  <a:lnTo>
                    <a:pt x="5298" y="1234"/>
                  </a:lnTo>
                  <a:moveTo>
                    <a:pt x="5299" y="1261"/>
                  </a:moveTo>
                  <a:lnTo>
                    <a:pt x="5299" y="1261"/>
                  </a:lnTo>
                  <a:lnTo>
                    <a:pt x="5302" y="1341"/>
                  </a:lnTo>
                  <a:moveTo>
                    <a:pt x="5303" y="1367"/>
                  </a:moveTo>
                  <a:lnTo>
                    <a:pt x="5303" y="1367"/>
                  </a:lnTo>
                  <a:lnTo>
                    <a:pt x="5304" y="1381"/>
                  </a:lnTo>
                  <a:moveTo>
                    <a:pt x="5305" y="1407"/>
                  </a:moveTo>
                  <a:lnTo>
                    <a:pt x="5305" y="1407"/>
                  </a:lnTo>
                  <a:lnTo>
                    <a:pt x="5308" y="1487"/>
                  </a:lnTo>
                  <a:moveTo>
                    <a:pt x="5309" y="1514"/>
                  </a:moveTo>
                  <a:lnTo>
                    <a:pt x="5309" y="1514"/>
                  </a:lnTo>
                  <a:lnTo>
                    <a:pt x="5309" y="1527"/>
                  </a:lnTo>
                  <a:moveTo>
                    <a:pt x="5310" y="1554"/>
                  </a:moveTo>
                  <a:lnTo>
                    <a:pt x="5310" y="1554"/>
                  </a:lnTo>
                  <a:lnTo>
                    <a:pt x="5313" y="1634"/>
                  </a:lnTo>
                  <a:moveTo>
                    <a:pt x="5314" y="1660"/>
                  </a:moveTo>
                  <a:lnTo>
                    <a:pt x="5314" y="1660"/>
                  </a:lnTo>
                  <a:lnTo>
                    <a:pt x="5315" y="1674"/>
                  </a:lnTo>
                  <a:moveTo>
                    <a:pt x="5316" y="1700"/>
                  </a:moveTo>
                  <a:lnTo>
                    <a:pt x="5316" y="1700"/>
                  </a:lnTo>
                  <a:lnTo>
                    <a:pt x="5319" y="1780"/>
                  </a:lnTo>
                  <a:moveTo>
                    <a:pt x="5320" y="1807"/>
                  </a:moveTo>
                  <a:lnTo>
                    <a:pt x="5320" y="1807"/>
                  </a:lnTo>
                  <a:lnTo>
                    <a:pt x="5320" y="1820"/>
                  </a:lnTo>
                  <a:moveTo>
                    <a:pt x="5321" y="1847"/>
                  </a:moveTo>
                  <a:lnTo>
                    <a:pt x="5321" y="1847"/>
                  </a:lnTo>
                  <a:lnTo>
                    <a:pt x="5324" y="1927"/>
                  </a:lnTo>
                  <a:moveTo>
                    <a:pt x="5325" y="1954"/>
                  </a:moveTo>
                  <a:lnTo>
                    <a:pt x="5325" y="1954"/>
                  </a:lnTo>
                  <a:lnTo>
                    <a:pt x="5326" y="1967"/>
                  </a:lnTo>
                  <a:moveTo>
                    <a:pt x="5327" y="1993"/>
                  </a:moveTo>
                  <a:lnTo>
                    <a:pt x="5327" y="1993"/>
                  </a:lnTo>
                  <a:lnTo>
                    <a:pt x="5329" y="2073"/>
                  </a:lnTo>
                  <a:moveTo>
                    <a:pt x="5330" y="2100"/>
                  </a:moveTo>
                  <a:lnTo>
                    <a:pt x="5330" y="2100"/>
                  </a:lnTo>
                  <a:lnTo>
                    <a:pt x="5331" y="2113"/>
                  </a:lnTo>
                  <a:moveTo>
                    <a:pt x="5332" y="2140"/>
                  </a:moveTo>
                  <a:lnTo>
                    <a:pt x="5332" y="2140"/>
                  </a:lnTo>
                  <a:lnTo>
                    <a:pt x="5335" y="2220"/>
                  </a:lnTo>
                  <a:moveTo>
                    <a:pt x="5336" y="2247"/>
                  </a:moveTo>
                  <a:lnTo>
                    <a:pt x="5336" y="2247"/>
                  </a:lnTo>
                  <a:lnTo>
                    <a:pt x="5336" y="2260"/>
                  </a:lnTo>
                  <a:moveTo>
                    <a:pt x="5337" y="2287"/>
                  </a:moveTo>
                  <a:lnTo>
                    <a:pt x="5337" y="2287"/>
                  </a:lnTo>
                  <a:lnTo>
                    <a:pt x="5340" y="2367"/>
                  </a:lnTo>
                  <a:moveTo>
                    <a:pt x="5341" y="2393"/>
                  </a:moveTo>
                  <a:lnTo>
                    <a:pt x="5341" y="2393"/>
                  </a:lnTo>
                  <a:lnTo>
                    <a:pt x="5342" y="2407"/>
                  </a:lnTo>
                  <a:moveTo>
                    <a:pt x="5343" y="2433"/>
                  </a:moveTo>
                  <a:lnTo>
                    <a:pt x="5343" y="2433"/>
                  </a:lnTo>
                  <a:lnTo>
                    <a:pt x="5346" y="2513"/>
                  </a:lnTo>
                  <a:moveTo>
                    <a:pt x="5347" y="2540"/>
                  </a:moveTo>
                  <a:lnTo>
                    <a:pt x="5347" y="2540"/>
                  </a:lnTo>
                  <a:lnTo>
                    <a:pt x="5347" y="2553"/>
                  </a:lnTo>
                  <a:moveTo>
                    <a:pt x="5348" y="2580"/>
                  </a:moveTo>
                  <a:lnTo>
                    <a:pt x="5348" y="2580"/>
                  </a:lnTo>
                  <a:lnTo>
                    <a:pt x="5351" y="2660"/>
                  </a:lnTo>
                  <a:moveTo>
                    <a:pt x="5352" y="2686"/>
                  </a:moveTo>
                  <a:lnTo>
                    <a:pt x="5352" y="2686"/>
                  </a:lnTo>
                  <a:lnTo>
                    <a:pt x="5353" y="2700"/>
                  </a:lnTo>
                  <a:moveTo>
                    <a:pt x="5354" y="2726"/>
                  </a:moveTo>
                  <a:lnTo>
                    <a:pt x="5354" y="2726"/>
                  </a:lnTo>
                  <a:lnTo>
                    <a:pt x="5357" y="2806"/>
                  </a:lnTo>
                  <a:moveTo>
                    <a:pt x="5358" y="2833"/>
                  </a:moveTo>
                  <a:lnTo>
                    <a:pt x="5358" y="2833"/>
                  </a:lnTo>
                  <a:lnTo>
                    <a:pt x="5358" y="2846"/>
                  </a:lnTo>
                  <a:moveTo>
                    <a:pt x="5359" y="2873"/>
                  </a:moveTo>
                  <a:lnTo>
                    <a:pt x="5359" y="2873"/>
                  </a:lnTo>
                  <a:lnTo>
                    <a:pt x="5362" y="2953"/>
                  </a:lnTo>
                  <a:moveTo>
                    <a:pt x="5363" y="2979"/>
                  </a:moveTo>
                  <a:lnTo>
                    <a:pt x="5363" y="2979"/>
                  </a:lnTo>
                  <a:lnTo>
                    <a:pt x="5364" y="2993"/>
                  </a:lnTo>
                  <a:moveTo>
                    <a:pt x="5365" y="3019"/>
                  </a:moveTo>
                  <a:lnTo>
                    <a:pt x="5365" y="3019"/>
                  </a:lnTo>
                  <a:lnTo>
                    <a:pt x="5368" y="3099"/>
                  </a:lnTo>
                  <a:moveTo>
                    <a:pt x="5369" y="3126"/>
                  </a:moveTo>
                  <a:lnTo>
                    <a:pt x="5369" y="3126"/>
                  </a:lnTo>
                  <a:lnTo>
                    <a:pt x="5369" y="3139"/>
                  </a:lnTo>
                  <a:moveTo>
                    <a:pt x="5370" y="3166"/>
                  </a:moveTo>
                  <a:lnTo>
                    <a:pt x="5370" y="3166"/>
                  </a:lnTo>
                  <a:lnTo>
                    <a:pt x="5373" y="3246"/>
                  </a:lnTo>
                  <a:moveTo>
                    <a:pt x="5374" y="3273"/>
                  </a:moveTo>
                  <a:lnTo>
                    <a:pt x="5374" y="3273"/>
                  </a:lnTo>
                  <a:lnTo>
                    <a:pt x="5374" y="3286"/>
                  </a:lnTo>
                  <a:moveTo>
                    <a:pt x="5375" y="3313"/>
                  </a:moveTo>
                  <a:lnTo>
                    <a:pt x="5375" y="3313"/>
                  </a:lnTo>
                  <a:lnTo>
                    <a:pt x="5378" y="3393"/>
                  </a:lnTo>
                  <a:moveTo>
                    <a:pt x="5379" y="3419"/>
                  </a:moveTo>
                  <a:lnTo>
                    <a:pt x="5379" y="3419"/>
                  </a:lnTo>
                  <a:lnTo>
                    <a:pt x="5380" y="3432"/>
                  </a:lnTo>
                  <a:moveTo>
                    <a:pt x="5381" y="3459"/>
                  </a:moveTo>
                  <a:lnTo>
                    <a:pt x="5381" y="3459"/>
                  </a:lnTo>
                  <a:lnTo>
                    <a:pt x="5384" y="3539"/>
                  </a:lnTo>
                  <a:moveTo>
                    <a:pt x="5385" y="3566"/>
                  </a:moveTo>
                  <a:lnTo>
                    <a:pt x="5385" y="3566"/>
                  </a:lnTo>
                  <a:lnTo>
                    <a:pt x="5385" y="3579"/>
                  </a:lnTo>
                  <a:moveTo>
                    <a:pt x="5386" y="3606"/>
                  </a:moveTo>
                  <a:lnTo>
                    <a:pt x="5386" y="3606"/>
                  </a:lnTo>
                  <a:lnTo>
                    <a:pt x="5389" y="3686"/>
                  </a:lnTo>
                  <a:moveTo>
                    <a:pt x="5390" y="3712"/>
                  </a:moveTo>
                  <a:lnTo>
                    <a:pt x="5390" y="3712"/>
                  </a:lnTo>
                  <a:lnTo>
                    <a:pt x="5391" y="3726"/>
                  </a:lnTo>
                  <a:moveTo>
                    <a:pt x="5392" y="3752"/>
                  </a:moveTo>
                  <a:lnTo>
                    <a:pt x="5392" y="3752"/>
                  </a:lnTo>
                  <a:lnTo>
                    <a:pt x="5395" y="3832"/>
                  </a:lnTo>
                  <a:moveTo>
                    <a:pt x="5396" y="3859"/>
                  </a:moveTo>
                  <a:lnTo>
                    <a:pt x="5396" y="3859"/>
                  </a:lnTo>
                  <a:lnTo>
                    <a:pt x="5396" y="3872"/>
                  </a:lnTo>
                  <a:moveTo>
                    <a:pt x="5397" y="3899"/>
                  </a:moveTo>
                  <a:lnTo>
                    <a:pt x="5397" y="3899"/>
                  </a:lnTo>
                  <a:lnTo>
                    <a:pt x="5400" y="3979"/>
                  </a:lnTo>
                  <a:moveTo>
                    <a:pt x="5401" y="4005"/>
                  </a:moveTo>
                  <a:lnTo>
                    <a:pt x="5401" y="4005"/>
                  </a:lnTo>
                  <a:lnTo>
                    <a:pt x="5402" y="4019"/>
                  </a:lnTo>
                  <a:moveTo>
                    <a:pt x="5403" y="4045"/>
                  </a:moveTo>
                  <a:lnTo>
                    <a:pt x="5403" y="4045"/>
                  </a:lnTo>
                  <a:lnTo>
                    <a:pt x="5406" y="4125"/>
                  </a:lnTo>
                  <a:moveTo>
                    <a:pt x="5407" y="4152"/>
                  </a:moveTo>
                  <a:lnTo>
                    <a:pt x="5407" y="4152"/>
                  </a:lnTo>
                  <a:lnTo>
                    <a:pt x="5407" y="4165"/>
                  </a:lnTo>
                  <a:moveTo>
                    <a:pt x="5408" y="4192"/>
                  </a:moveTo>
                  <a:lnTo>
                    <a:pt x="5408" y="4192"/>
                  </a:lnTo>
                  <a:lnTo>
                    <a:pt x="5411" y="4272"/>
                  </a:lnTo>
                  <a:moveTo>
                    <a:pt x="5412" y="4299"/>
                  </a:moveTo>
                  <a:lnTo>
                    <a:pt x="5412" y="4299"/>
                  </a:lnTo>
                  <a:lnTo>
                    <a:pt x="5413" y="4312"/>
                  </a:lnTo>
                  <a:moveTo>
                    <a:pt x="5414" y="4339"/>
                  </a:moveTo>
                  <a:lnTo>
                    <a:pt x="5414" y="4339"/>
                  </a:lnTo>
                  <a:lnTo>
                    <a:pt x="5417" y="4418"/>
                  </a:lnTo>
                  <a:moveTo>
                    <a:pt x="5418" y="4445"/>
                  </a:moveTo>
                  <a:lnTo>
                    <a:pt x="5418" y="4445"/>
                  </a:lnTo>
                  <a:lnTo>
                    <a:pt x="5418" y="4458"/>
                  </a:lnTo>
                  <a:moveTo>
                    <a:pt x="5419" y="4485"/>
                  </a:moveTo>
                  <a:lnTo>
                    <a:pt x="5419" y="4485"/>
                  </a:lnTo>
                  <a:lnTo>
                    <a:pt x="5422" y="4565"/>
                  </a:lnTo>
                  <a:moveTo>
                    <a:pt x="5423" y="4592"/>
                  </a:moveTo>
                  <a:lnTo>
                    <a:pt x="5423" y="4592"/>
                  </a:lnTo>
                  <a:lnTo>
                    <a:pt x="5423" y="4605"/>
                  </a:lnTo>
                  <a:moveTo>
                    <a:pt x="5424" y="4632"/>
                  </a:moveTo>
                  <a:lnTo>
                    <a:pt x="5424" y="4632"/>
                  </a:lnTo>
                  <a:lnTo>
                    <a:pt x="5427" y="4712"/>
                  </a:lnTo>
                  <a:moveTo>
                    <a:pt x="5428" y="4738"/>
                  </a:moveTo>
                  <a:lnTo>
                    <a:pt x="5428" y="4738"/>
                  </a:lnTo>
                  <a:lnTo>
                    <a:pt x="5429" y="4752"/>
                  </a:lnTo>
                  <a:moveTo>
                    <a:pt x="5430" y="4778"/>
                  </a:moveTo>
                  <a:lnTo>
                    <a:pt x="5430" y="4778"/>
                  </a:lnTo>
                  <a:lnTo>
                    <a:pt x="5433" y="4858"/>
                  </a:lnTo>
                  <a:moveTo>
                    <a:pt x="5434" y="4885"/>
                  </a:moveTo>
                  <a:lnTo>
                    <a:pt x="5434" y="4885"/>
                  </a:lnTo>
                  <a:lnTo>
                    <a:pt x="5434" y="4898"/>
                  </a:lnTo>
                  <a:moveTo>
                    <a:pt x="5435" y="4925"/>
                  </a:moveTo>
                  <a:lnTo>
                    <a:pt x="5435" y="4925"/>
                  </a:lnTo>
                  <a:lnTo>
                    <a:pt x="5438" y="5005"/>
                  </a:lnTo>
                  <a:moveTo>
                    <a:pt x="5442" y="5027"/>
                  </a:moveTo>
                  <a:lnTo>
                    <a:pt x="5442" y="5027"/>
                  </a:lnTo>
                  <a:lnTo>
                    <a:pt x="5453" y="5020"/>
                  </a:lnTo>
                  <a:moveTo>
                    <a:pt x="5476" y="5006"/>
                  </a:moveTo>
                  <a:lnTo>
                    <a:pt x="5476" y="5006"/>
                  </a:lnTo>
                  <a:lnTo>
                    <a:pt x="5545" y="4966"/>
                  </a:lnTo>
                  <a:moveTo>
                    <a:pt x="5568" y="4952"/>
                  </a:moveTo>
                  <a:lnTo>
                    <a:pt x="5568" y="4952"/>
                  </a:lnTo>
                  <a:lnTo>
                    <a:pt x="5580" y="4945"/>
                  </a:lnTo>
                  <a:moveTo>
                    <a:pt x="5603" y="4932"/>
                  </a:moveTo>
                  <a:lnTo>
                    <a:pt x="5603" y="4932"/>
                  </a:lnTo>
                  <a:lnTo>
                    <a:pt x="5624" y="4919"/>
                  </a:lnTo>
                  <a:lnTo>
                    <a:pt x="5645" y="4868"/>
                  </a:lnTo>
                  <a:moveTo>
                    <a:pt x="5655" y="4843"/>
                  </a:moveTo>
                  <a:lnTo>
                    <a:pt x="5655" y="4843"/>
                  </a:lnTo>
                  <a:lnTo>
                    <a:pt x="5660" y="4831"/>
                  </a:lnTo>
                  <a:moveTo>
                    <a:pt x="5669" y="4806"/>
                  </a:moveTo>
                  <a:lnTo>
                    <a:pt x="5669" y="4806"/>
                  </a:lnTo>
                  <a:lnTo>
                    <a:pt x="5699" y="4732"/>
                  </a:lnTo>
                  <a:moveTo>
                    <a:pt x="5709" y="4707"/>
                  </a:moveTo>
                  <a:lnTo>
                    <a:pt x="5709" y="4707"/>
                  </a:lnTo>
                  <a:lnTo>
                    <a:pt x="5714" y="4695"/>
                  </a:lnTo>
                  <a:moveTo>
                    <a:pt x="5724" y="4670"/>
                  </a:moveTo>
                  <a:lnTo>
                    <a:pt x="5724" y="4670"/>
                  </a:lnTo>
                  <a:lnTo>
                    <a:pt x="5753" y="4596"/>
                  </a:lnTo>
                  <a:moveTo>
                    <a:pt x="5763" y="4571"/>
                  </a:moveTo>
                  <a:lnTo>
                    <a:pt x="5763" y="4571"/>
                  </a:lnTo>
                  <a:lnTo>
                    <a:pt x="5768" y="4558"/>
                  </a:lnTo>
                  <a:moveTo>
                    <a:pt x="5778" y="4534"/>
                  </a:moveTo>
                  <a:lnTo>
                    <a:pt x="5778" y="4534"/>
                  </a:lnTo>
                  <a:lnTo>
                    <a:pt x="5808" y="4459"/>
                  </a:lnTo>
                  <a:moveTo>
                    <a:pt x="5827" y="4458"/>
                  </a:moveTo>
                  <a:lnTo>
                    <a:pt x="5827" y="4458"/>
                  </a:lnTo>
                  <a:lnTo>
                    <a:pt x="5839" y="4464"/>
                  </a:lnTo>
                  <a:moveTo>
                    <a:pt x="5863" y="4475"/>
                  </a:moveTo>
                  <a:lnTo>
                    <a:pt x="5863" y="4475"/>
                  </a:lnTo>
                  <a:lnTo>
                    <a:pt x="5936" y="4508"/>
                  </a:lnTo>
                  <a:moveTo>
                    <a:pt x="5960" y="4519"/>
                  </a:moveTo>
                  <a:lnTo>
                    <a:pt x="5960" y="4519"/>
                  </a:lnTo>
                  <a:lnTo>
                    <a:pt x="5973" y="4525"/>
                  </a:lnTo>
                  <a:moveTo>
                    <a:pt x="5997" y="4536"/>
                  </a:moveTo>
                  <a:lnTo>
                    <a:pt x="5997" y="4536"/>
                  </a:lnTo>
                  <a:lnTo>
                    <a:pt x="5998" y="4536"/>
                  </a:lnTo>
                  <a:lnTo>
                    <a:pt x="6005" y="4458"/>
                  </a:lnTo>
                  <a:moveTo>
                    <a:pt x="6007" y="4431"/>
                  </a:moveTo>
                  <a:lnTo>
                    <a:pt x="6007" y="4431"/>
                  </a:lnTo>
                  <a:lnTo>
                    <a:pt x="6009" y="4418"/>
                  </a:lnTo>
                  <a:moveTo>
                    <a:pt x="6011" y="4391"/>
                  </a:moveTo>
                  <a:lnTo>
                    <a:pt x="6011" y="4391"/>
                  </a:lnTo>
                  <a:lnTo>
                    <a:pt x="6018" y="4311"/>
                  </a:lnTo>
                  <a:moveTo>
                    <a:pt x="6020" y="4285"/>
                  </a:moveTo>
                  <a:lnTo>
                    <a:pt x="6020" y="4285"/>
                  </a:lnTo>
                  <a:lnTo>
                    <a:pt x="6022" y="4272"/>
                  </a:lnTo>
                  <a:moveTo>
                    <a:pt x="6024" y="4245"/>
                  </a:moveTo>
                  <a:lnTo>
                    <a:pt x="6024" y="4245"/>
                  </a:lnTo>
                  <a:lnTo>
                    <a:pt x="6031" y="4165"/>
                  </a:lnTo>
                  <a:moveTo>
                    <a:pt x="6034" y="4139"/>
                  </a:moveTo>
                  <a:lnTo>
                    <a:pt x="6034" y="4139"/>
                  </a:lnTo>
                  <a:lnTo>
                    <a:pt x="6035" y="4126"/>
                  </a:lnTo>
                  <a:moveTo>
                    <a:pt x="6037" y="4099"/>
                  </a:moveTo>
                  <a:lnTo>
                    <a:pt x="6037" y="4099"/>
                  </a:lnTo>
                  <a:lnTo>
                    <a:pt x="6044" y="4019"/>
                  </a:lnTo>
                  <a:moveTo>
                    <a:pt x="6047" y="3993"/>
                  </a:moveTo>
                  <a:lnTo>
                    <a:pt x="6047" y="3993"/>
                  </a:lnTo>
                  <a:lnTo>
                    <a:pt x="6048" y="3979"/>
                  </a:lnTo>
                  <a:moveTo>
                    <a:pt x="6050" y="3953"/>
                  </a:moveTo>
                  <a:lnTo>
                    <a:pt x="6050" y="3953"/>
                  </a:lnTo>
                  <a:lnTo>
                    <a:pt x="6058" y="3873"/>
                  </a:lnTo>
                  <a:moveTo>
                    <a:pt x="6060" y="3847"/>
                  </a:moveTo>
                  <a:lnTo>
                    <a:pt x="6060" y="3847"/>
                  </a:lnTo>
                  <a:lnTo>
                    <a:pt x="6061" y="3833"/>
                  </a:lnTo>
                  <a:moveTo>
                    <a:pt x="6064" y="3807"/>
                  </a:moveTo>
                  <a:lnTo>
                    <a:pt x="6064" y="3807"/>
                  </a:lnTo>
                  <a:lnTo>
                    <a:pt x="6071" y="3727"/>
                  </a:lnTo>
                  <a:moveTo>
                    <a:pt x="6073" y="3701"/>
                  </a:moveTo>
                  <a:lnTo>
                    <a:pt x="6073" y="3701"/>
                  </a:lnTo>
                  <a:lnTo>
                    <a:pt x="6074" y="3687"/>
                  </a:lnTo>
                  <a:moveTo>
                    <a:pt x="6077" y="3661"/>
                  </a:moveTo>
                  <a:lnTo>
                    <a:pt x="6077" y="3661"/>
                  </a:lnTo>
                  <a:lnTo>
                    <a:pt x="6084" y="3581"/>
                  </a:lnTo>
                  <a:moveTo>
                    <a:pt x="6086" y="3555"/>
                  </a:moveTo>
                  <a:lnTo>
                    <a:pt x="6086" y="3555"/>
                  </a:lnTo>
                  <a:lnTo>
                    <a:pt x="6087" y="3541"/>
                  </a:lnTo>
                  <a:moveTo>
                    <a:pt x="6090" y="3515"/>
                  </a:moveTo>
                  <a:lnTo>
                    <a:pt x="6090" y="3515"/>
                  </a:lnTo>
                  <a:lnTo>
                    <a:pt x="6097" y="3435"/>
                  </a:lnTo>
                  <a:moveTo>
                    <a:pt x="6099" y="3408"/>
                  </a:moveTo>
                  <a:lnTo>
                    <a:pt x="6099" y="3408"/>
                  </a:lnTo>
                  <a:lnTo>
                    <a:pt x="6101" y="3395"/>
                  </a:lnTo>
                  <a:moveTo>
                    <a:pt x="6103" y="3369"/>
                  </a:moveTo>
                  <a:lnTo>
                    <a:pt x="6103" y="3369"/>
                  </a:lnTo>
                  <a:lnTo>
                    <a:pt x="6110" y="3289"/>
                  </a:lnTo>
                  <a:moveTo>
                    <a:pt x="6113" y="3262"/>
                  </a:moveTo>
                  <a:lnTo>
                    <a:pt x="6113" y="3262"/>
                  </a:lnTo>
                  <a:lnTo>
                    <a:pt x="6114" y="3249"/>
                  </a:lnTo>
                  <a:moveTo>
                    <a:pt x="6116" y="3223"/>
                  </a:moveTo>
                  <a:lnTo>
                    <a:pt x="6116" y="3223"/>
                  </a:lnTo>
                  <a:lnTo>
                    <a:pt x="6123" y="3143"/>
                  </a:lnTo>
                  <a:moveTo>
                    <a:pt x="6126" y="3116"/>
                  </a:moveTo>
                  <a:lnTo>
                    <a:pt x="6126" y="3116"/>
                  </a:lnTo>
                  <a:lnTo>
                    <a:pt x="6127" y="3103"/>
                  </a:lnTo>
                  <a:moveTo>
                    <a:pt x="6129" y="3076"/>
                  </a:moveTo>
                  <a:lnTo>
                    <a:pt x="6129" y="3076"/>
                  </a:lnTo>
                  <a:lnTo>
                    <a:pt x="6137" y="2997"/>
                  </a:lnTo>
                  <a:moveTo>
                    <a:pt x="6139" y="2970"/>
                  </a:moveTo>
                  <a:lnTo>
                    <a:pt x="6139" y="2970"/>
                  </a:lnTo>
                  <a:lnTo>
                    <a:pt x="6140" y="2957"/>
                  </a:lnTo>
                  <a:moveTo>
                    <a:pt x="6142" y="2930"/>
                  </a:moveTo>
                  <a:lnTo>
                    <a:pt x="6142" y="2930"/>
                  </a:lnTo>
                  <a:lnTo>
                    <a:pt x="6150" y="2851"/>
                  </a:lnTo>
                  <a:moveTo>
                    <a:pt x="6152" y="2824"/>
                  </a:moveTo>
                  <a:lnTo>
                    <a:pt x="6152" y="2824"/>
                  </a:lnTo>
                  <a:lnTo>
                    <a:pt x="6153" y="2811"/>
                  </a:lnTo>
                  <a:moveTo>
                    <a:pt x="6156" y="2784"/>
                  </a:moveTo>
                  <a:lnTo>
                    <a:pt x="6156" y="2784"/>
                  </a:lnTo>
                  <a:lnTo>
                    <a:pt x="6163" y="2705"/>
                  </a:lnTo>
                  <a:moveTo>
                    <a:pt x="6165" y="2678"/>
                  </a:moveTo>
                  <a:lnTo>
                    <a:pt x="6165" y="2678"/>
                  </a:lnTo>
                  <a:lnTo>
                    <a:pt x="6166" y="2665"/>
                  </a:lnTo>
                  <a:moveTo>
                    <a:pt x="6169" y="2638"/>
                  </a:moveTo>
                  <a:lnTo>
                    <a:pt x="6169" y="2638"/>
                  </a:lnTo>
                  <a:lnTo>
                    <a:pt x="6176" y="2559"/>
                  </a:lnTo>
                  <a:moveTo>
                    <a:pt x="6178" y="2532"/>
                  </a:moveTo>
                  <a:lnTo>
                    <a:pt x="6178" y="2532"/>
                  </a:lnTo>
                  <a:lnTo>
                    <a:pt x="6180" y="2519"/>
                  </a:lnTo>
                  <a:moveTo>
                    <a:pt x="6182" y="2492"/>
                  </a:moveTo>
                  <a:lnTo>
                    <a:pt x="6182" y="2492"/>
                  </a:lnTo>
                  <a:lnTo>
                    <a:pt x="6184" y="2464"/>
                  </a:lnTo>
                  <a:lnTo>
                    <a:pt x="6189" y="2516"/>
                  </a:lnTo>
                  <a:moveTo>
                    <a:pt x="6191" y="2542"/>
                  </a:moveTo>
                  <a:lnTo>
                    <a:pt x="6191" y="2542"/>
                  </a:lnTo>
                  <a:lnTo>
                    <a:pt x="6192" y="2556"/>
                  </a:lnTo>
                  <a:moveTo>
                    <a:pt x="6195" y="2582"/>
                  </a:moveTo>
                  <a:lnTo>
                    <a:pt x="6195" y="2582"/>
                  </a:lnTo>
                  <a:lnTo>
                    <a:pt x="6202" y="2662"/>
                  </a:lnTo>
                  <a:moveTo>
                    <a:pt x="6204" y="2689"/>
                  </a:moveTo>
                  <a:lnTo>
                    <a:pt x="6204" y="2689"/>
                  </a:lnTo>
                  <a:lnTo>
                    <a:pt x="6205" y="2702"/>
                  </a:lnTo>
                  <a:moveTo>
                    <a:pt x="6208" y="2728"/>
                  </a:moveTo>
                  <a:lnTo>
                    <a:pt x="6208" y="2728"/>
                  </a:lnTo>
                  <a:lnTo>
                    <a:pt x="6214" y="2808"/>
                  </a:lnTo>
                  <a:moveTo>
                    <a:pt x="6217" y="2835"/>
                  </a:moveTo>
                  <a:lnTo>
                    <a:pt x="6217" y="2835"/>
                  </a:lnTo>
                  <a:lnTo>
                    <a:pt x="6218" y="2848"/>
                  </a:lnTo>
                  <a:moveTo>
                    <a:pt x="6220" y="2874"/>
                  </a:moveTo>
                  <a:lnTo>
                    <a:pt x="6220" y="2874"/>
                  </a:lnTo>
                  <a:lnTo>
                    <a:pt x="6227" y="2954"/>
                  </a:lnTo>
                  <a:moveTo>
                    <a:pt x="6229" y="2981"/>
                  </a:moveTo>
                  <a:lnTo>
                    <a:pt x="6229" y="2981"/>
                  </a:lnTo>
                  <a:lnTo>
                    <a:pt x="6231" y="2994"/>
                  </a:lnTo>
                  <a:moveTo>
                    <a:pt x="6233" y="3021"/>
                  </a:moveTo>
                  <a:lnTo>
                    <a:pt x="6233" y="3021"/>
                  </a:lnTo>
                  <a:lnTo>
                    <a:pt x="6240" y="3100"/>
                  </a:lnTo>
                  <a:moveTo>
                    <a:pt x="6242" y="3127"/>
                  </a:moveTo>
                  <a:lnTo>
                    <a:pt x="6242" y="3127"/>
                  </a:lnTo>
                  <a:lnTo>
                    <a:pt x="6243" y="3140"/>
                  </a:lnTo>
                  <a:moveTo>
                    <a:pt x="6246" y="3167"/>
                  </a:moveTo>
                  <a:lnTo>
                    <a:pt x="6246" y="3167"/>
                  </a:lnTo>
                  <a:lnTo>
                    <a:pt x="6253" y="3246"/>
                  </a:lnTo>
                  <a:moveTo>
                    <a:pt x="6255" y="3273"/>
                  </a:moveTo>
                  <a:lnTo>
                    <a:pt x="6255" y="3273"/>
                  </a:lnTo>
                  <a:lnTo>
                    <a:pt x="6256" y="3286"/>
                  </a:lnTo>
                  <a:moveTo>
                    <a:pt x="6258" y="3313"/>
                  </a:moveTo>
                  <a:lnTo>
                    <a:pt x="6258" y="3313"/>
                  </a:lnTo>
                  <a:lnTo>
                    <a:pt x="6265" y="3393"/>
                  </a:lnTo>
                  <a:moveTo>
                    <a:pt x="6268" y="3419"/>
                  </a:moveTo>
                  <a:lnTo>
                    <a:pt x="6268" y="3419"/>
                  </a:lnTo>
                  <a:lnTo>
                    <a:pt x="6269" y="3432"/>
                  </a:lnTo>
                  <a:moveTo>
                    <a:pt x="6271" y="3459"/>
                  </a:moveTo>
                  <a:lnTo>
                    <a:pt x="6271" y="3459"/>
                  </a:lnTo>
                  <a:lnTo>
                    <a:pt x="6278" y="3539"/>
                  </a:lnTo>
                  <a:moveTo>
                    <a:pt x="6280" y="3565"/>
                  </a:moveTo>
                  <a:lnTo>
                    <a:pt x="6280" y="3565"/>
                  </a:lnTo>
                  <a:lnTo>
                    <a:pt x="6282" y="3578"/>
                  </a:lnTo>
                  <a:moveTo>
                    <a:pt x="6284" y="3605"/>
                  </a:moveTo>
                  <a:lnTo>
                    <a:pt x="6284" y="3605"/>
                  </a:lnTo>
                  <a:lnTo>
                    <a:pt x="6291" y="3685"/>
                  </a:lnTo>
                  <a:moveTo>
                    <a:pt x="6293" y="3711"/>
                  </a:moveTo>
                  <a:lnTo>
                    <a:pt x="6293" y="3711"/>
                  </a:lnTo>
                  <a:lnTo>
                    <a:pt x="6294" y="3725"/>
                  </a:lnTo>
                  <a:moveTo>
                    <a:pt x="6297" y="3751"/>
                  </a:moveTo>
                  <a:lnTo>
                    <a:pt x="6297" y="3751"/>
                  </a:lnTo>
                  <a:lnTo>
                    <a:pt x="6303" y="3831"/>
                  </a:lnTo>
                  <a:moveTo>
                    <a:pt x="6306" y="3857"/>
                  </a:moveTo>
                  <a:lnTo>
                    <a:pt x="6306" y="3857"/>
                  </a:lnTo>
                  <a:lnTo>
                    <a:pt x="6307" y="3871"/>
                  </a:lnTo>
                  <a:moveTo>
                    <a:pt x="6309" y="3897"/>
                  </a:moveTo>
                  <a:lnTo>
                    <a:pt x="6309" y="3897"/>
                  </a:lnTo>
                  <a:lnTo>
                    <a:pt x="6316" y="3977"/>
                  </a:lnTo>
                  <a:moveTo>
                    <a:pt x="6319" y="4004"/>
                  </a:moveTo>
                  <a:lnTo>
                    <a:pt x="6319" y="4004"/>
                  </a:lnTo>
                  <a:lnTo>
                    <a:pt x="6320" y="4017"/>
                  </a:lnTo>
                  <a:moveTo>
                    <a:pt x="6322" y="4043"/>
                  </a:moveTo>
                  <a:lnTo>
                    <a:pt x="6322" y="4043"/>
                  </a:lnTo>
                  <a:lnTo>
                    <a:pt x="6329" y="4123"/>
                  </a:lnTo>
                  <a:moveTo>
                    <a:pt x="6331" y="4150"/>
                  </a:moveTo>
                  <a:lnTo>
                    <a:pt x="6331" y="4150"/>
                  </a:lnTo>
                  <a:lnTo>
                    <a:pt x="6332" y="4163"/>
                  </a:lnTo>
                  <a:moveTo>
                    <a:pt x="6335" y="4190"/>
                  </a:moveTo>
                  <a:lnTo>
                    <a:pt x="6335" y="4190"/>
                  </a:lnTo>
                  <a:lnTo>
                    <a:pt x="6342" y="4269"/>
                  </a:lnTo>
                  <a:moveTo>
                    <a:pt x="6344" y="4296"/>
                  </a:moveTo>
                  <a:lnTo>
                    <a:pt x="6344" y="4296"/>
                  </a:lnTo>
                  <a:lnTo>
                    <a:pt x="6345" y="4309"/>
                  </a:lnTo>
                  <a:moveTo>
                    <a:pt x="6347" y="4336"/>
                  </a:moveTo>
                  <a:lnTo>
                    <a:pt x="6347" y="4336"/>
                  </a:lnTo>
                  <a:lnTo>
                    <a:pt x="6354" y="4415"/>
                  </a:lnTo>
                  <a:moveTo>
                    <a:pt x="6357" y="4442"/>
                  </a:moveTo>
                  <a:lnTo>
                    <a:pt x="6357" y="4442"/>
                  </a:lnTo>
                  <a:lnTo>
                    <a:pt x="6358" y="4455"/>
                  </a:lnTo>
                  <a:moveTo>
                    <a:pt x="6360" y="4482"/>
                  </a:moveTo>
                  <a:lnTo>
                    <a:pt x="6360" y="4482"/>
                  </a:lnTo>
                  <a:lnTo>
                    <a:pt x="6367" y="4561"/>
                  </a:lnTo>
                  <a:moveTo>
                    <a:pt x="6369" y="4588"/>
                  </a:moveTo>
                  <a:lnTo>
                    <a:pt x="6369" y="4588"/>
                  </a:lnTo>
                  <a:lnTo>
                    <a:pt x="6371" y="4601"/>
                  </a:lnTo>
                  <a:moveTo>
                    <a:pt x="6391" y="4608"/>
                  </a:moveTo>
                  <a:lnTo>
                    <a:pt x="6391" y="4608"/>
                  </a:lnTo>
                  <a:lnTo>
                    <a:pt x="6471" y="4605"/>
                  </a:lnTo>
                  <a:moveTo>
                    <a:pt x="6498" y="4605"/>
                  </a:moveTo>
                  <a:lnTo>
                    <a:pt x="6498" y="4605"/>
                  </a:lnTo>
                  <a:lnTo>
                    <a:pt x="6511" y="4604"/>
                  </a:lnTo>
                  <a:moveTo>
                    <a:pt x="6538" y="4603"/>
                  </a:moveTo>
                  <a:lnTo>
                    <a:pt x="6538" y="4603"/>
                  </a:lnTo>
                  <a:lnTo>
                    <a:pt x="6556" y="4603"/>
                  </a:lnTo>
                  <a:lnTo>
                    <a:pt x="6572" y="4544"/>
                  </a:lnTo>
                  <a:moveTo>
                    <a:pt x="6578" y="4518"/>
                  </a:moveTo>
                  <a:lnTo>
                    <a:pt x="6578" y="4518"/>
                  </a:lnTo>
                  <a:lnTo>
                    <a:pt x="6582" y="4505"/>
                  </a:lnTo>
                  <a:moveTo>
                    <a:pt x="6588" y="4479"/>
                  </a:moveTo>
                  <a:lnTo>
                    <a:pt x="6588" y="4479"/>
                  </a:lnTo>
                  <a:lnTo>
                    <a:pt x="6608" y="4402"/>
                  </a:lnTo>
                  <a:moveTo>
                    <a:pt x="6615" y="4376"/>
                  </a:moveTo>
                  <a:lnTo>
                    <a:pt x="6615" y="4376"/>
                  </a:lnTo>
                  <a:lnTo>
                    <a:pt x="6618" y="4363"/>
                  </a:lnTo>
                  <a:moveTo>
                    <a:pt x="6625" y="4337"/>
                  </a:moveTo>
                  <a:lnTo>
                    <a:pt x="6625" y="4337"/>
                  </a:lnTo>
                  <a:lnTo>
                    <a:pt x="6644" y="4260"/>
                  </a:lnTo>
                  <a:moveTo>
                    <a:pt x="6651" y="4234"/>
                  </a:moveTo>
                  <a:lnTo>
                    <a:pt x="6651" y="4234"/>
                  </a:lnTo>
                  <a:lnTo>
                    <a:pt x="6654" y="4221"/>
                  </a:lnTo>
                  <a:moveTo>
                    <a:pt x="6661" y="4195"/>
                  </a:moveTo>
                  <a:lnTo>
                    <a:pt x="6661" y="4195"/>
                  </a:lnTo>
                  <a:lnTo>
                    <a:pt x="6681" y="4117"/>
                  </a:lnTo>
                  <a:moveTo>
                    <a:pt x="6687" y="4092"/>
                  </a:moveTo>
                  <a:lnTo>
                    <a:pt x="6687" y="4092"/>
                  </a:lnTo>
                  <a:lnTo>
                    <a:pt x="6691" y="4079"/>
                  </a:lnTo>
                  <a:moveTo>
                    <a:pt x="6697" y="4053"/>
                  </a:moveTo>
                  <a:lnTo>
                    <a:pt x="6697" y="4053"/>
                  </a:lnTo>
                  <a:lnTo>
                    <a:pt x="6717" y="3975"/>
                  </a:lnTo>
                  <a:moveTo>
                    <a:pt x="6724" y="3950"/>
                  </a:moveTo>
                  <a:lnTo>
                    <a:pt x="6724" y="3950"/>
                  </a:lnTo>
                  <a:lnTo>
                    <a:pt x="6727" y="3937"/>
                  </a:lnTo>
                  <a:moveTo>
                    <a:pt x="6734" y="3911"/>
                  </a:moveTo>
                  <a:lnTo>
                    <a:pt x="6734" y="3911"/>
                  </a:lnTo>
                  <a:lnTo>
                    <a:pt x="6743" y="3874"/>
                  </a:lnTo>
                  <a:lnTo>
                    <a:pt x="6750" y="3914"/>
                  </a:lnTo>
                  <a:moveTo>
                    <a:pt x="6754" y="3941"/>
                  </a:moveTo>
                  <a:lnTo>
                    <a:pt x="6754" y="3941"/>
                  </a:lnTo>
                  <a:lnTo>
                    <a:pt x="6756" y="3954"/>
                  </a:lnTo>
                  <a:moveTo>
                    <a:pt x="6761" y="3980"/>
                  </a:moveTo>
                  <a:lnTo>
                    <a:pt x="6761" y="3980"/>
                  </a:lnTo>
                  <a:lnTo>
                    <a:pt x="6773" y="4059"/>
                  </a:lnTo>
                  <a:moveTo>
                    <a:pt x="6778" y="4086"/>
                  </a:moveTo>
                  <a:lnTo>
                    <a:pt x="6778" y="4086"/>
                  </a:lnTo>
                  <a:lnTo>
                    <a:pt x="6780" y="4099"/>
                  </a:lnTo>
                  <a:moveTo>
                    <a:pt x="6784" y="4125"/>
                  </a:moveTo>
                  <a:lnTo>
                    <a:pt x="6784" y="4125"/>
                  </a:lnTo>
                  <a:lnTo>
                    <a:pt x="6797" y="4204"/>
                  </a:lnTo>
                  <a:moveTo>
                    <a:pt x="6801" y="4230"/>
                  </a:moveTo>
                  <a:lnTo>
                    <a:pt x="6801" y="4230"/>
                  </a:lnTo>
                  <a:lnTo>
                    <a:pt x="6803" y="4243"/>
                  </a:lnTo>
                  <a:moveTo>
                    <a:pt x="6808" y="4270"/>
                  </a:moveTo>
                  <a:lnTo>
                    <a:pt x="6808" y="4270"/>
                  </a:lnTo>
                  <a:lnTo>
                    <a:pt x="6821" y="4349"/>
                  </a:lnTo>
                  <a:moveTo>
                    <a:pt x="6825" y="4375"/>
                  </a:moveTo>
                  <a:lnTo>
                    <a:pt x="6825" y="4375"/>
                  </a:lnTo>
                  <a:lnTo>
                    <a:pt x="6827" y="4388"/>
                  </a:lnTo>
                  <a:moveTo>
                    <a:pt x="6831" y="4415"/>
                  </a:moveTo>
                  <a:lnTo>
                    <a:pt x="6831" y="4415"/>
                  </a:lnTo>
                  <a:lnTo>
                    <a:pt x="6844" y="4494"/>
                  </a:lnTo>
                  <a:moveTo>
                    <a:pt x="6849" y="4520"/>
                  </a:moveTo>
                  <a:lnTo>
                    <a:pt x="6849" y="4520"/>
                  </a:lnTo>
                  <a:lnTo>
                    <a:pt x="6851" y="4533"/>
                  </a:lnTo>
                  <a:moveTo>
                    <a:pt x="6855" y="4559"/>
                  </a:moveTo>
                  <a:lnTo>
                    <a:pt x="6855" y="4559"/>
                  </a:lnTo>
                  <a:lnTo>
                    <a:pt x="6868" y="4638"/>
                  </a:lnTo>
                  <a:moveTo>
                    <a:pt x="6872" y="4665"/>
                  </a:moveTo>
                  <a:lnTo>
                    <a:pt x="6872" y="4665"/>
                  </a:lnTo>
                  <a:lnTo>
                    <a:pt x="6874" y="4678"/>
                  </a:lnTo>
                  <a:moveTo>
                    <a:pt x="6879" y="4704"/>
                  </a:moveTo>
                  <a:lnTo>
                    <a:pt x="6879" y="4704"/>
                  </a:lnTo>
                  <a:lnTo>
                    <a:pt x="6891" y="4783"/>
                  </a:lnTo>
                  <a:moveTo>
                    <a:pt x="6896" y="4809"/>
                  </a:moveTo>
                  <a:lnTo>
                    <a:pt x="6896" y="4809"/>
                  </a:lnTo>
                  <a:lnTo>
                    <a:pt x="6898" y="4822"/>
                  </a:lnTo>
                  <a:moveTo>
                    <a:pt x="6902" y="4849"/>
                  </a:moveTo>
                  <a:lnTo>
                    <a:pt x="6902" y="4849"/>
                  </a:lnTo>
                  <a:lnTo>
                    <a:pt x="6915" y="4928"/>
                  </a:lnTo>
                  <a:moveTo>
                    <a:pt x="6919" y="4954"/>
                  </a:moveTo>
                  <a:lnTo>
                    <a:pt x="6919" y="4954"/>
                  </a:lnTo>
                  <a:lnTo>
                    <a:pt x="6921" y="4967"/>
                  </a:lnTo>
                  <a:moveTo>
                    <a:pt x="6926" y="4994"/>
                  </a:moveTo>
                  <a:lnTo>
                    <a:pt x="6926" y="4994"/>
                  </a:lnTo>
                  <a:lnTo>
                    <a:pt x="6930" y="5019"/>
                  </a:lnTo>
                  <a:lnTo>
                    <a:pt x="6969" y="4981"/>
                  </a:lnTo>
                  <a:moveTo>
                    <a:pt x="6989" y="4963"/>
                  </a:moveTo>
                  <a:lnTo>
                    <a:pt x="6989" y="4963"/>
                  </a:lnTo>
                  <a:lnTo>
                    <a:pt x="6998" y="4954"/>
                  </a:lnTo>
                  <a:moveTo>
                    <a:pt x="7018" y="4935"/>
                  </a:moveTo>
                  <a:lnTo>
                    <a:pt x="7018" y="4935"/>
                  </a:lnTo>
                  <a:lnTo>
                    <a:pt x="7076" y="4880"/>
                  </a:lnTo>
                  <a:moveTo>
                    <a:pt x="7095" y="4862"/>
                  </a:moveTo>
                  <a:lnTo>
                    <a:pt x="7095" y="4862"/>
                  </a:lnTo>
                  <a:lnTo>
                    <a:pt x="7105" y="4853"/>
                  </a:lnTo>
                  <a:moveTo>
                    <a:pt x="7122" y="4833"/>
                  </a:moveTo>
                  <a:lnTo>
                    <a:pt x="7122" y="4833"/>
                  </a:lnTo>
                  <a:lnTo>
                    <a:pt x="7164" y="4765"/>
                  </a:lnTo>
                  <a:moveTo>
                    <a:pt x="7178" y="4742"/>
                  </a:moveTo>
                  <a:lnTo>
                    <a:pt x="7178" y="4742"/>
                  </a:lnTo>
                  <a:lnTo>
                    <a:pt x="7185" y="4730"/>
                  </a:lnTo>
                  <a:moveTo>
                    <a:pt x="7198" y="4708"/>
                  </a:moveTo>
                  <a:lnTo>
                    <a:pt x="7198" y="4708"/>
                  </a:lnTo>
                  <a:lnTo>
                    <a:pt x="7240" y="4639"/>
                  </a:lnTo>
                  <a:moveTo>
                    <a:pt x="7254" y="4617"/>
                  </a:moveTo>
                  <a:lnTo>
                    <a:pt x="7254" y="4617"/>
                  </a:lnTo>
                  <a:lnTo>
                    <a:pt x="7261" y="4605"/>
                  </a:lnTo>
                  <a:moveTo>
                    <a:pt x="7275" y="4583"/>
                  </a:moveTo>
                  <a:lnTo>
                    <a:pt x="7275" y="4583"/>
                  </a:lnTo>
                  <a:lnTo>
                    <a:pt x="7302" y="4539"/>
                  </a:lnTo>
                  <a:lnTo>
                    <a:pt x="7303" y="4510"/>
                  </a:lnTo>
                  <a:moveTo>
                    <a:pt x="7305" y="4484"/>
                  </a:moveTo>
                  <a:lnTo>
                    <a:pt x="7305" y="4484"/>
                  </a:lnTo>
                  <a:lnTo>
                    <a:pt x="7306" y="4470"/>
                  </a:lnTo>
                  <a:moveTo>
                    <a:pt x="7307" y="4444"/>
                  </a:moveTo>
                  <a:lnTo>
                    <a:pt x="7307" y="4444"/>
                  </a:lnTo>
                  <a:lnTo>
                    <a:pt x="7312" y="4364"/>
                  </a:lnTo>
                  <a:moveTo>
                    <a:pt x="7313" y="4337"/>
                  </a:moveTo>
                  <a:lnTo>
                    <a:pt x="7313" y="4337"/>
                  </a:lnTo>
                  <a:lnTo>
                    <a:pt x="7314" y="4324"/>
                  </a:lnTo>
                  <a:moveTo>
                    <a:pt x="7315" y="4297"/>
                  </a:moveTo>
                  <a:lnTo>
                    <a:pt x="7315" y="4297"/>
                  </a:lnTo>
                  <a:lnTo>
                    <a:pt x="7320" y="4217"/>
                  </a:lnTo>
                  <a:moveTo>
                    <a:pt x="7321" y="4191"/>
                  </a:moveTo>
                  <a:lnTo>
                    <a:pt x="7321" y="4191"/>
                  </a:lnTo>
                  <a:lnTo>
                    <a:pt x="7322" y="4177"/>
                  </a:lnTo>
                  <a:moveTo>
                    <a:pt x="7323" y="4151"/>
                  </a:moveTo>
                  <a:lnTo>
                    <a:pt x="7323" y="4151"/>
                  </a:lnTo>
                  <a:lnTo>
                    <a:pt x="7328" y="4071"/>
                  </a:lnTo>
                  <a:moveTo>
                    <a:pt x="7329" y="4044"/>
                  </a:moveTo>
                  <a:lnTo>
                    <a:pt x="7329" y="4044"/>
                  </a:lnTo>
                  <a:lnTo>
                    <a:pt x="7330" y="4031"/>
                  </a:lnTo>
                  <a:moveTo>
                    <a:pt x="7332" y="4004"/>
                  </a:moveTo>
                  <a:lnTo>
                    <a:pt x="7332" y="4004"/>
                  </a:lnTo>
                  <a:lnTo>
                    <a:pt x="7336" y="3924"/>
                  </a:lnTo>
                  <a:moveTo>
                    <a:pt x="7337" y="3898"/>
                  </a:moveTo>
                  <a:lnTo>
                    <a:pt x="7337" y="3898"/>
                  </a:lnTo>
                  <a:lnTo>
                    <a:pt x="7338" y="3884"/>
                  </a:lnTo>
                  <a:moveTo>
                    <a:pt x="7340" y="3858"/>
                  </a:moveTo>
                  <a:lnTo>
                    <a:pt x="7340" y="3858"/>
                  </a:lnTo>
                  <a:lnTo>
                    <a:pt x="7344" y="3778"/>
                  </a:lnTo>
                  <a:moveTo>
                    <a:pt x="7346" y="3751"/>
                  </a:moveTo>
                  <a:lnTo>
                    <a:pt x="7346" y="3751"/>
                  </a:lnTo>
                  <a:lnTo>
                    <a:pt x="7346" y="3738"/>
                  </a:lnTo>
                  <a:moveTo>
                    <a:pt x="7348" y="3711"/>
                  </a:moveTo>
                  <a:lnTo>
                    <a:pt x="7348" y="3711"/>
                  </a:lnTo>
                  <a:lnTo>
                    <a:pt x="7352" y="3632"/>
                  </a:lnTo>
                  <a:moveTo>
                    <a:pt x="7354" y="3605"/>
                  </a:moveTo>
                  <a:lnTo>
                    <a:pt x="7354" y="3605"/>
                  </a:lnTo>
                  <a:lnTo>
                    <a:pt x="7354" y="3592"/>
                  </a:lnTo>
                  <a:moveTo>
                    <a:pt x="7356" y="3565"/>
                  </a:moveTo>
                  <a:lnTo>
                    <a:pt x="7356" y="3565"/>
                  </a:lnTo>
                  <a:lnTo>
                    <a:pt x="7360" y="3485"/>
                  </a:lnTo>
                  <a:moveTo>
                    <a:pt x="7362" y="3458"/>
                  </a:moveTo>
                  <a:lnTo>
                    <a:pt x="7362" y="3458"/>
                  </a:lnTo>
                  <a:lnTo>
                    <a:pt x="7363" y="3445"/>
                  </a:lnTo>
                  <a:moveTo>
                    <a:pt x="7364" y="3419"/>
                  </a:moveTo>
                  <a:lnTo>
                    <a:pt x="7364" y="3419"/>
                  </a:lnTo>
                  <a:lnTo>
                    <a:pt x="7368" y="3339"/>
                  </a:lnTo>
                  <a:moveTo>
                    <a:pt x="7370" y="3312"/>
                  </a:moveTo>
                  <a:lnTo>
                    <a:pt x="7370" y="3312"/>
                  </a:lnTo>
                  <a:lnTo>
                    <a:pt x="7371" y="3299"/>
                  </a:lnTo>
                  <a:moveTo>
                    <a:pt x="7372" y="3272"/>
                  </a:moveTo>
                  <a:lnTo>
                    <a:pt x="7372" y="3272"/>
                  </a:lnTo>
                  <a:lnTo>
                    <a:pt x="7377" y="3192"/>
                  </a:lnTo>
                  <a:moveTo>
                    <a:pt x="7378" y="3166"/>
                  </a:moveTo>
                  <a:lnTo>
                    <a:pt x="7378" y="3166"/>
                  </a:lnTo>
                  <a:lnTo>
                    <a:pt x="7379" y="3152"/>
                  </a:lnTo>
                  <a:moveTo>
                    <a:pt x="7380" y="3126"/>
                  </a:moveTo>
                  <a:lnTo>
                    <a:pt x="7380" y="3126"/>
                  </a:lnTo>
                  <a:lnTo>
                    <a:pt x="7385" y="3046"/>
                  </a:lnTo>
                  <a:moveTo>
                    <a:pt x="7386" y="3019"/>
                  </a:moveTo>
                  <a:lnTo>
                    <a:pt x="7386" y="3019"/>
                  </a:lnTo>
                  <a:lnTo>
                    <a:pt x="7387" y="3006"/>
                  </a:lnTo>
                  <a:moveTo>
                    <a:pt x="7388" y="2979"/>
                  </a:moveTo>
                  <a:lnTo>
                    <a:pt x="7388" y="2979"/>
                  </a:lnTo>
                  <a:lnTo>
                    <a:pt x="7393" y="2899"/>
                  </a:lnTo>
                  <a:moveTo>
                    <a:pt x="7394" y="2873"/>
                  </a:moveTo>
                  <a:lnTo>
                    <a:pt x="7394" y="2873"/>
                  </a:lnTo>
                  <a:lnTo>
                    <a:pt x="7395" y="2859"/>
                  </a:lnTo>
                  <a:moveTo>
                    <a:pt x="7397" y="2833"/>
                  </a:moveTo>
                  <a:lnTo>
                    <a:pt x="7397" y="2833"/>
                  </a:lnTo>
                  <a:lnTo>
                    <a:pt x="7401" y="2753"/>
                  </a:lnTo>
                  <a:moveTo>
                    <a:pt x="7402" y="2726"/>
                  </a:moveTo>
                  <a:lnTo>
                    <a:pt x="7402" y="2726"/>
                  </a:lnTo>
                  <a:lnTo>
                    <a:pt x="7403" y="2713"/>
                  </a:lnTo>
                  <a:moveTo>
                    <a:pt x="7405" y="2686"/>
                  </a:moveTo>
                  <a:lnTo>
                    <a:pt x="7405" y="2686"/>
                  </a:lnTo>
                  <a:lnTo>
                    <a:pt x="7409" y="2606"/>
                  </a:lnTo>
                  <a:moveTo>
                    <a:pt x="7411" y="2580"/>
                  </a:moveTo>
                  <a:lnTo>
                    <a:pt x="7411" y="2580"/>
                  </a:lnTo>
                  <a:lnTo>
                    <a:pt x="7411" y="2567"/>
                  </a:lnTo>
                  <a:moveTo>
                    <a:pt x="7413" y="2540"/>
                  </a:moveTo>
                  <a:lnTo>
                    <a:pt x="7413" y="2540"/>
                  </a:lnTo>
                  <a:lnTo>
                    <a:pt x="7417" y="2460"/>
                  </a:lnTo>
                  <a:moveTo>
                    <a:pt x="7419" y="2433"/>
                  </a:moveTo>
                  <a:lnTo>
                    <a:pt x="7419" y="2433"/>
                  </a:lnTo>
                  <a:lnTo>
                    <a:pt x="7419" y="2420"/>
                  </a:lnTo>
                  <a:moveTo>
                    <a:pt x="7421" y="2393"/>
                  </a:moveTo>
                  <a:lnTo>
                    <a:pt x="7421" y="2393"/>
                  </a:lnTo>
                  <a:lnTo>
                    <a:pt x="7425" y="2314"/>
                  </a:lnTo>
                  <a:moveTo>
                    <a:pt x="7427" y="2287"/>
                  </a:moveTo>
                  <a:lnTo>
                    <a:pt x="7427" y="2287"/>
                  </a:lnTo>
                  <a:lnTo>
                    <a:pt x="7428" y="2274"/>
                  </a:lnTo>
                  <a:moveTo>
                    <a:pt x="7429" y="2247"/>
                  </a:moveTo>
                  <a:lnTo>
                    <a:pt x="7429" y="2247"/>
                  </a:lnTo>
                  <a:lnTo>
                    <a:pt x="7434" y="2167"/>
                  </a:lnTo>
                  <a:moveTo>
                    <a:pt x="7435" y="2140"/>
                  </a:moveTo>
                  <a:lnTo>
                    <a:pt x="7435" y="2140"/>
                  </a:lnTo>
                  <a:lnTo>
                    <a:pt x="7436" y="2127"/>
                  </a:lnTo>
                  <a:moveTo>
                    <a:pt x="7437" y="2101"/>
                  </a:moveTo>
                  <a:lnTo>
                    <a:pt x="7437" y="2101"/>
                  </a:lnTo>
                  <a:lnTo>
                    <a:pt x="7442" y="2021"/>
                  </a:lnTo>
                  <a:moveTo>
                    <a:pt x="7443" y="1994"/>
                  </a:moveTo>
                  <a:lnTo>
                    <a:pt x="7443" y="1994"/>
                  </a:lnTo>
                  <a:lnTo>
                    <a:pt x="7444" y="1981"/>
                  </a:lnTo>
                  <a:moveTo>
                    <a:pt x="7445" y="1954"/>
                  </a:moveTo>
                  <a:lnTo>
                    <a:pt x="7445" y="1954"/>
                  </a:lnTo>
                  <a:lnTo>
                    <a:pt x="7450" y="1874"/>
                  </a:lnTo>
                  <a:moveTo>
                    <a:pt x="7451" y="1848"/>
                  </a:moveTo>
                  <a:lnTo>
                    <a:pt x="7451" y="1848"/>
                  </a:lnTo>
                  <a:lnTo>
                    <a:pt x="7452" y="1834"/>
                  </a:lnTo>
                  <a:moveTo>
                    <a:pt x="7454" y="1808"/>
                  </a:moveTo>
                  <a:lnTo>
                    <a:pt x="7454" y="1808"/>
                  </a:lnTo>
                  <a:lnTo>
                    <a:pt x="7458" y="1728"/>
                  </a:lnTo>
                  <a:moveTo>
                    <a:pt x="7459" y="1701"/>
                  </a:moveTo>
                  <a:lnTo>
                    <a:pt x="7459" y="1701"/>
                  </a:lnTo>
                  <a:lnTo>
                    <a:pt x="7460" y="1688"/>
                  </a:lnTo>
                  <a:moveTo>
                    <a:pt x="7462" y="1661"/>
                  </a:moveTo>
                  <a:lnTo>
                    <a:pt x="7462" y="1661"/>
                  </a:lnTo>
                  <a:lnTo>
                    <a:pt x="7466" y="1581"/>
                  </a:lnTo>
                  <a:moveTo>
                    <a:pt x="7468" y="1555"/>
                  </a:moveTo>
                  <a:lnTo>
                    <a:pt x="7468" y="1555"/>
                  </a:lnTo>
                  <a:lnTo>
                    <a:pt x="7468" y="1541"/>
                  </a:lnTo>
                  <a:moveTo>
                    <a:pt x="7470" y="1515"/>
                  </a:moveTo>
                  <a:lnTo>
                    <a:pt x="7470" y="1515"/>
                  </a:lnTo>
                  <a:lnTo>
                    <a:pt x="7474" y="1435"/>
                  </a:lnTo>
                  <a:moveTo>
                    <a:pt x="7476" y="1408"/>
                  </a:moveTo>
                  <a:lnTo>
                    <a:pt x="7476" y="1408"/>
                  </a:lnTo>
                  <a:lnTo>
                    <a:pt x="7476" y="1395"/>
                  </a:lnTo>
                  <a:moveTo>
                    <a:pt x="7478" y="1368"/>
                  </a:moveTo>
                  <a:lnTo>
                    <a:pt x="7478" y="1368"/>
                  </a:lnTo>
                  <a:lnTo>
                    <a:pt x="7482" y="1288"/>
                  </a:lnTo>
                  <a:moveTo>
                    <a:pt x="7484" y="1262"/>
                  </a:moveTo>
                  <a:lnTo>
                    <a:pt x="7484" y="1262"/>
                  </a:lnTo>
                  <a:lnTo>
                    <a:pt x="7485" y="1249"/>
                  </a:lnTo>
                  <a:moveTo>
                    <a:pt x="7486" y="1222"/>
                  </a:moveTo>
                  <a:lnTo>
                    <a:pt x="7486" y="1222"/>
                  </a:lnTo>
                  <a:lnTo>
                    <a:pt x="7488" y="1178"/>
                  </a:lnTo>
                  <a:lnTo>
                    <a:pt x="7490" y="1213"/>
                  </a:lnTo>
                  <a:moveTo>
                    <a:pt x="7492" y="1240"/>
                  </a:moveTo>
                  <a:lnTo>
                    <a:pt x="7492" y="1240"/>
                  </a:lnTo>
                  <a:lnTo>
                    <a:pt x="7492" y="1253"/>
                  </a:lnTo>
                  <a:moveTo>
                    <a:pt x="7493" y="1280"/>
                  </a:moveTo>
                  <a:lnTo>
                    <a:pt x="7493" y="1280"/>
                  </a:lnTo>
                  <a:lnTo>
                    <a:pt x="7497" y="1359"/>
                  </a:lnTo>
                  <a:moveTo>
                    <a:pt x="7499" y="1386"/>
                  </a:moveTo>
                  <a:lnTo>
                    <a:pt x="7499" y="1386"/>
                  </a:lnTo>
                  <a:lnTo>
                    <a:pt x="7499" y="1399"/>
                  </a:lnTo>
                  <a:moveTo>
                    <a:pt x="7501" y="1426"/>
                  </a:moveTo>
                  <a:lnTo>
                    <a:pt x="7501" y="1426"/>
                  </a:lnTo>
                  <a:lnTo>
                    <a:pt x="7504" y="1506"/>
                  </a:lnTo>
                  <a:moveTo>
                    <a:pt x="7506" y="1533"/>
                  </a:moveTo>
                  <a:lnTo>
                    <a:pt x="7506" y="1533"/>
                  </a:lnTo>
                  <a:lnTo>
                    <a:pt x="7506" y="1546"/>
                  </a:lnTo>
                  <a:moveTo>
                    <a:pt x="7508" y="1573"/>
                  </a:moveTo>
                  <a:lnTo>
                    <a:pt x="7508" y="1573"/>
                  </a:lnTo>
                  <a:lnTo>
                    <a:pt x="7512" y="1652"/>
                  </a:lnTo>
                  <a:moveTo>
                    <a:pt x="7513" y="1679"/>
                  </a:moveTo>
                  <a:lnTo>
                    <a:pt x="7513" y="1679"/>
                  </a:lnTo>
                  <a:lnTo>
                    <a:pt x="7514" y="1692"/>
                  </a:lnTo>
                  <a:moveTo>
                    <a:pt x="7515" y="1719"/>
                  </a:moveTo>
                  <a:lnTo>
                    <a:pt x="7515" y="1719"/>
                  </a:lnTo>
                  <a:lnTo>
                    <a:pt x="7519" y="1799"/>
                  </a:lnTo>
                  <a:moveTo>
                    <a:pt x="7520" y="1826"/>
                  </a:moveTo>
                  <a:lnTo>
                    <a:pt x="7520" y="1826"/>
                  </a:lnTo>
                  <a:lnTo>
                    <a:pt x="7521" y="1839"/>
                  </a:lnTo>
                  <a:moveTo>
                    <a:pt x="7522" y="1866"/>
                  </a:moveTo>
                  <a:lnTo>
                    <a:pt x="7522" y="1866"/>
                  </a:lnTo>
                  <a:lnTo>
                    <a:pt x="7526" y="1945"/>
                  </a:lnTo>
                  <a:moveTo>
                    <a:pt x="7527" y="1972"/>
                  </a:moveTo>
                  <a:lnTo>
                    <a:pt x="7527" y="1972"/>
                  </a:lnTo>
                  <a:lnTo>
                    <a:pt x="7528" y="1985"/>
                  </a:lnTo>
                  <a:moveTo>
                    <a:pt x="7529" y="2012"/>
                  </a:moveTo>
                  <a:lnTo>
                    <a:pt x="7529" y="2012"/>
                  </a:lnTo>
                  <a:lnTo>
                    <a:pt x="7533" y="2092"/>
                  </a:lnTo>
                  <a:moveTo>
                    <a:pt x="7534" y="2119"/>
                  </a:moveTo>
                  <a:lnTo>
                    <a:pt x="7534" y="2119"/>
                  </a:lnTo>
                  <a:lnTo>
                    <a:pt x="7535" y="2132"/>
                  </a:lnTo>
                  <a:moveTo>
                    <a:pt x="7536" y="2159"/>
                  </a:moveTo>
                  <a:lnTo>
                    <a:pt x="7536" y="2159"/>
                  </a:lnTo>
                  <a:lnTo>
                    <a:pt x="7540" y="2238"/>
                  </a:lnTo>
                  <a:moveTo>
                    <a:pt x="7541" y="2265"/>
                  </a:moveTo>
                  <a:lnTo>
                    <a:pt x="7541" y="2265"/>
                  </a:lnTo>
                  <a:lnTo>
                    <a:pt x="7542" y="2278"/>
                  </a:lnTo>
                  <a:moveTo>
                    <a:pt x="7543" y="2305"/>
                  </a:moveTo>
                  <a:lnTo>
                    <a:pt x="7543" y="2305"/>
                  </a:lnTo>
                  <a:lnTo>
                    <a:pt x="7547" y="2385"/>
                  </a:lnTo>
                  <a:moveTo>
                    <a:pt x="7548" y="2412"/>
                  </a:moveTo>
                  <a:lnTo>
                    <a:pt x="7548" y="2412"/>
                  </a:lnTo>
                  <a:lnTo>
                    <a:pt x="7549" y="2425"/>
                  </a:lnTo>
                  <a:moveTo>
                    <a:pt x="7550" y="2452"/>
                  </a:moveTo>
                  <a:lnTo>
                    <a:pt x="7550" y="2452"/>
                  </a:lnTo>
                  <a:lnTo>
                    <a:pt x="7554" y="2531"/>
                  </a:lnTo>
                  <a:moveTo>
                    <a:pt x="7556" y="2558"/>
                  </a:moveTo>
                  <a:lnTo>
                    <a:pt x="7556" y="2558"/>
                  </a:lnTo>
                  <a:lnTo>
                    <a:pt x="7556" y="2571"/>
                  </a:lnTo>
                  <a:moveTo>
                    <a:pt x="7558" y="2598"/>
                  </a:moveTo>
                  <a:lnTo>
                    <a:pt x="7558" y="2598"/>
                  </a:lnTo>
                  <a:lnTo>
                    <a:pt x="7561" y="2678"/>
                  </a:lnTo>
                  <a:moveTo>
                    <a:pt x="7563" y="2705"/>
                  </a:moveTo>
                  <a:lnTo>
                    <a:pt x="7563" y="2705"/>
                  </a:lnTo>
                  <a:lnTo>
                    <a:pt x="7563" y="2718"/>
                  </a:lnTo>
                  <a:moveTo>
                    <a:pt x="7565" y="2745"/>
                  </a:moveTo>
                  <a:lnTo>
                    <a:pt x="7565" y="2745"/>
                  </a:lnTo>
                  <a:lnTo>
                    <a:pt x="7569" y="2824"/>
                  </a:lnTo>
                  <a:moveTo>
                    <a:pt x="7570" y="2851"/>
                  </a:moveTo>
                  <a:lnTo>
                    <a:pt x="7570" y="2851"/>
                  </a:lnTo>
                  <a:lnTo>
                    <a:pt x="7570" y="2864"/>
                  </a:lnTo>
                  <a:moveTo>
                    <a:pt x="7572" y="2891"/>
                  </a:moveTo>
                  <a:lnTo>
                    <a:pt x="7572" y="2891"/>
                  </a:lnTo>
                  <a:lnTo>
                    <a:pt x="7576" y="2971"/>
                  </a:lnTo>
                  <a:moveTo>
                    <a:pt x="7577" y="2998"/>
                  </a:moveTo>
                  <a:lnTo>
                    <a:pt x="7577" y="2998"/>
                  </a:lnTo>
                  <a:lnTo>
                    <a:pt x="7578" y="3011"/>
                  </a:lnTo>
                  <a:moveTo>
                    <a:pt x="7579" y="3037"/>
                  </a:moveTo>
                  <a:lnTo>
                    <a:pt x="7579" y="3037"/>
                  </a:lnTo>
                  <a:lnTo>
                    <a:pt x="7583" y="3117"/>
                  </a:lnTo>
                  <a:moveTo>
                    <a:pt x="7584" y="3144"/>
                  </a:moveTo>
                  <a:lnTo>
                    <a:pt x="7584" y="3144"/>
                  </a:lnTo>
                  <a:lnTo>
                    <a:pt x="7585" y="3157"/>
                  </a:lnTo>
                  <a:moveTo>
                    <a:pt x="7586" y="3184"/>
                  </a:moveTo>
                  <a:lnTo>
                    <a:pt x="7586" y="3184"/>
                  </a:lnTo>
                  <a:lnTo>
                    <a:pt x="7590" y="3264"/>
                  </a:lnTo>
                  <a:moveTo>
                    <a:pt x="7591" y="3291"/>
                  </a:moveTo>
                  <a:lnTo>
                    <a:pt x="7591" y="3291"/>
                  </a:lnTo>
                  <a:lnTo>
                    <a:pt x="7592" y="3304"/>
                  </a:lnTo>
                  <a:moveTo>
                    <a:pt x="7593" y="3330"/>
                  </a:moveTo>
                  <a:lnTo>
                    <a:pt x="7593" y="3330"/>
                  </a:lnTo>
                  <a:lnTo>
                    <a:pt x="7597" y="3410"/>
                  </a:lnTo>
                  <a:moveTo>
                    <a:pt x="7598" y="3437"/>
                  </a:moveTo>
                  <a:lnTo>
                    <a:pt x="7598" y="3437"/>
                  </a:lnTo>
                  <a:lnTo>
                    <a:pt x="7599" y="3450"/>
                  </a:lnTo>
                  <a:moveTo>
                    <a:pt x="7600" y="3477"/>
                  </a:moveTo>
                  <a:lnTo>
                    <a:pt x="7600" y="3477"/>
                  </a:lnTo>
                  <a:lnTo>
                    <a:pt x="7604" y="3557"/>
                  </a:lnTo>
                  <a:moveTo>
                    <a:pt x="7605" y="3584"/>
                  </a:moveTo>
                  <a:lnTo>
                    <a:pt x="7605" y="3584"/>
                  </a:lnTo>
                  <a:lnTo>
                    <a:pt x="7606" y="3597"/>
                  </a:lnTo>
                  <a:moveTo>
                    <a:pt x="7607" y="3623"/>
                  </a:moveTo>
                  <a:lnTo>
                    <a:pt x="7607" y="3623"/>
                  </a:lnTo>
                  <a:lnTo>
                    <a:pt x="7611" y="3703"/>
                  </a:lnTo>
                  <a:moveTo>
                    <a:pt x="7613" y="3730"/>
                  </a:moveTo>
                  <a:lnTo>
                    <a:pt x="7613" y="3730"/>
                  </a:lnTo>
                  <a:lnTo>
                    <a:pt x="7613" y="3743"/>
                  </a:lnTo>
                  <a:moveTo>
                    <a:pt x="7614" y="3770"/>
                  </a:moveTo>
                  <a:lnTo>
                    <a:pt x="7614" y="3770"/>
                  </a:lnTo>
                  <a:lnTo>
                    <a:pt x="7618" y="3850"/>
                  </a:lnTo>
                  <a:moveTo>
                    <a:pt x="7620" y="3876"/>
                  </a:moveTo>
                  <a:lnTo>
                    <a:pt x="7620" y="3876"/>
                  </a:lnTo>
                  <a:lnTo>
                    <a:pt x="7620" y="3890"/>
                  </a:lnTo>
                  <a:moveTo>
                    <a:pt x="7622" y="3916"/>
                  </a:moveTo>
                  <a:lnTo>
                    <a:pt x="7622" y="3916"/>
                  </a:lnTo>
                  <a:lnTo>
                    <a:pt x="7625" y="3996"/>
                  </a:lnTo>
                  <a:moveTo>
                    <a:pt x="7627" y="4023"/>
                  </a:moveTo>
                  <a:lnTo>
                    <a:pt x="7627" y="4023"/>
                  </a:lnTo>
                  <a:lnTo>
                    <a:pt x="7627" y="4036"/>
                  </a:lnTo>
                  <a:moveTo>
                    <a:pt x="7629" y="4063"/>
                  </a:moveTo>
                  <a:lnTo>
                    <a:pt x="7629" y="4063"/>
                  </a:lnTo>
                  <a:lnTo>
                    <a:pt x="7633" y="4143"/>
                  </a:lnTo>
                  <a:moveTo>
                    <a:pt x="7634" y="4169"/>
                  </a:moveTo>
                  <a:lnTo>
                    <a:pt x="7634" y="4169"/>
                  </a:lnTo>
                  <a:lnTo>
                    <a:pt x="7635" y="4183"/>
                  </a:lnTo>
                  <a:moveTo>
                    <a:pt x="7636" y="4209"/>
                  </a:moveTo>
                  <a:lnTo>
                    <a:pt x="7636" y="4209"/>
                  </a:lnTo>
                  <a:lnTo>
                    <a:pt x="7640" y="4289"/>
                  </a:lnTo>
                  <a:moveTo>
                    <a:pt x="7641" y="4316"/>
                  </a:moveTo>
                  <a:lnTo>
                    <a:pt x="7641" y="4316"/>
                  </a:lnTo>
                  <a:lnTo>
                    <a:pt x="7642" y="4329"/>
                  </a:lnTo>
                  <a:moveTo>
                    <a:pt x="7643" y="4356"/>
                  </a:moveTo>
                  <a:lnTo>
                    <a:pt x="7643" y="4356"/>
                  </a:lnTo>
                  <a:lnTo>
                    <a:pt x="7647" y="4436"/>
                  </a:lnTo>
                  <a:moveTo>
                    <a:pt x="7648" y="4462"/>
                  </a:moveTo>
                  <a:lnTo>
                    <a:pt x="7648" y="4462"/>
                  </a:lnTo>
                  <a:lnTo>
                    <a:pt x="7649" y="4476"/>
                  </a:lnTo>
                  <a:moveTo>
                    <a:pt x="7650" y="4502"/>
                  </a:moveTo>
                  <a:lnTo>
                    <a:pt x="7650" y="4502"/>
                  </a:lnTo>
                  <a:lnTo>
                    <a:pt x="7654" y="4582"/>
                  </a:lnTo>
                  <a:moveTo>
                    <a:pt x="7655" y="4609"/>
                  </a:moveTo>
                  <a:lnTo>
                    <a:pt x="7655" y="4609"/>
                  </a:lnTo>
                  <a:lnTo>
                    <a:pt x="7656" y="4622"/>
                  </a:lnTo>
                  <a:moveTo>
                    <a:pt x="7657" y="4649"/>
                  </a:moveTo>
                  <a:lnTo>
                    <a:pt x="7657" y="4649"/>
                  </a:lnTo>
                  <a:lnTo>
                    <a:pt x="7661" y="4729"/>
                  </a:lnTo>
                  <a:moveTo>
                    <a:pt x="7662" y="4755"/>
                  </a:moveTo>
                  <a:lnTo>
                    <a:pt x="7662" y="4755"/>
                  </a:lnTo>
                  <a:lnTo>
                    <a:pt x="7663" y="4769"/>
                  </a:lnTo>
                  <a:moveTo>
                    <a:pt x="7664" y="4795"/>
                  </a:moveTo>
                  <a:lnTo>
                    <a:pt x="7664" y="4795"/>
                  </a:lnTo>
                  <a:lnTo>
                    <a:pt x="7668" y="4875"/>
                  </a:lnTo>
                  <a:moveTo>
                    <a:pt x="7669" y="4902"/>
                  </a:moveTo>
                  <a:lnTo>
                    <a:pt x="7669" y="4902"/>
                  </a:lnTo>
                  <a:lnTo>
                    <a:pt x="7670" y="4915"/>
                  </a:lnTo>
                  <a:moveTo>
                    <a:pt x="7671" y="4942"/>
                  </a:moveTo>
                  <a:lnTo>
                    <a:pt x="7671" y="4942"/>
                  </a:lnTo>
                  <a:lnTo>
                    <a:pt x="7675" y="5019"/>
                  </a:lnTo>
                  <a:lnTo>
                    <a:pt x="7677" y="5017"/>
                  </a:lnTo>
                  <a:moveTo>
                    <a:pt x="7694" y="4996"/>
                  </a:moveTo>
                  <a:lnTo>
                    <a:pt x="7694" y="4996"/>
                  </a:lnTo>
                  <a:lnTo>
                    <a:pt x="7702" y="4985"/>
                  </a:lnTo>
                  <a:moveTo>
                    <a:pt x="7719" y="4965"/>
                  </a:moveTo>
                  <a:lnTo>
                    <a:pt x="7719" y="4965"/>
                  </a:lnTo>
                  <a:lnTo>
                    <a:pt x="7769" y="4902"/>
                  </a:lnTo>
                  <a:moveTo>
                    <a:pt x="7786" y="4881"/>
                  </a:moveTo>
                  <a:lnTo>
                    <a:pt x="7786" y="4881"/>
                  </a:lnTo>
                  <a:lnTo>
                    <a:pt x="7794" y="4871"/>
                  </a:lnTo>
                  <a:moveTo>
                    <a:pt x="7811" y="4850"/>
                  </a:moveTo>
                  <a:lnTo>
                    <a:pt x="7811" y="4850"/>
                  </a:lnTo>
                  <a:lnTo>
                    <a:pt x="7861" y="4788"/>
                  </a:lnTo>
                  <a:moveTo>
                    <a:pt x="7887" y="4788"/>
                  </a:moveTo>
                  <a:lnTo>
                    <a:pt x="7887" y="4788"/>
                  </a:lnTo>
                  <a:lnTo>
                    <a:pt x="7900" y="4788"/>
                  </a:lnTo>
                  <a:moveTo>
                    <a:pt x="7927" y="4790"/>
                  </a:moveTo>
                  <a:lnTo>
                    <a:pt x="7927" y="4790"/>
                  </a:lnTo>
                  <a:lnTo>
                    <a:pt x="8007" y="4793"/>
                  </a:lnTo>
                  <a:moveTo>
                    <a:pt x="8034" y="4794"/>
                  </a:moveTo>
                  <a:lnTo>
                    <a:pt x="8034" y="4794"/>
                  </a:lnTo>
                  <a:lnTo>
                    <a:pt x="8047" y="4795"/>
                  </a:lnTo>
                  <a:moveTo>
                    <a:pt x="8066" y="4813"/>
                  </a:moveTo>
                  <a:lnTo>
                    <a:pt x="8066" y="4813"/>
                  </a:lnTo>
                  <a:lnTo>
                    <a:pt x="8125" y="4868"/>
                  </a:lnTo>
                  <a:moveTo>
                    <a:pt x="8144" y="4886"/>
                  </a:moveTo>
                  <a:lnTo>
                    <a:pt x="8144" y="4886"/>
                  </a:lnTo>
                  <a:lnTo>
                    <a:pt x="8154" y="4895"/>
                  </a:lnTo>
                  <a:moveTo>
                    <a:pt x="8174" y="4913"/>
                  </a:moveTo>
                  <a:lnTo>
                    <a:pt x="8174" y="4913"/>
                  </a:lnTo>
                  <a:lnTo>
                    <a:pt x="8232" y="4968"/>
                  </a:lnTo>
                  <a:moveTo>
                    <a:pt x="8257" y="4965"/>
                  </a:moveTo>
                  <a:lnTo>
                    <a:pt x="8257" y="4965"/>
                  </a:lnTo>
                  <a:lnTo>
                    <a:pt x="8270" y="4962"/>
                  </a:lnTo>
                  <a:moveTo>
                    <a:pt x="8297" y="4957"/>
                  </a:moveTo>
                  <a:lnTo>
                    <a:pt x="8297" y="4957"/>
                  </a:lnTo>
                  <a:lnTo>
                    <a:pt x="8375" y="4940"/>
                  </a:lnTo>
                  <a:moveTo>
                    <a:pt x="8401" y="4935"/>
                  </a:moveTo>
                  <a:lnTo>
                    <a:pt x="8401" y="4935"/>
                  </a:lnTo>
                  <a:lnTo>
                    <a:pt x="8414" y="4932"/>
                  </a:lnTo>
                  <a:moveTo>
                    <a:pt x="8441" y="4933"/>
                  </a:moveTo>
                  <a:lnTo>
                    <a:pt x="8441" y="4933"/>
                  </a:lnTo>
                  <a:lnTo>
                    <a:pt x="8520" y="4940"/>
                  </a:lnTo>
                  <a:moveTo>
                    <a:pt x="8547" y="4943"/>
                  </a:moveTo>
                  <a:lnTo>
                    <a:pt x="8547" y="4943"/>
                  </a:lnTo>
                  <a:lnTo>
                    <a:pt x="8560" y="4944"/>
                  </a:lnTo>
                  <a:moveTo>
                    <a:pt x="8587" y="4946"/>
                  </a:moveTo>
                  <a:lnTo>
                    <a:pt x="8587" y="4946"/>
                  </a:lnTo>
                  <a:lnTo>
                    <a:pt x="8607" y="4948"/>
                  </a:lnTo>
                  <a:lnTo>
                    <a:pt x="8620" y="4890"/>
                  </a:lnTo>
                  <a:moveTo>
                    <a:pt x="8625" y="4864"/>
                  </a:moveTo>
                  <a:lnTo>
                    <a:pt x="8625" y="4864"/>
                  </a:lnTo>
                  <a:lnTo>
                    <a:pt x="8628" y="4851"/>
                  </a:lnTo>
                  <a:moveTo>
                    <a:pt x="8634" y="4825"/>
                  </a:moveTo>
                  <a:lnTo>
                    <a:pt x="8634" y="4825"/>
                  </a:lnTo>
                  <a:lnTo>
                    <a:pt x="8650" y="4747"/>
                  </a:lnTo>
                  <a:moveTo>
                    <a:pt x="8656" y="4721"/>
                  </a:moveTo>
                  <a:lnTo>
                    <a:pt x="8656" y="4721"/>
                  </a:lnTo>
                  <a:lnTo>
                    <a:pt x="8659" y="4708"/>
                  </a:lnTo>
                  <a:moveTo>
                    <a:pt x="8665" y="4682"/>
                  </a:moveTo>
                  <a:lnTo>
                    <a:pt x="8665" y="4682"/>
                  </a:lnTo>
                  <a:lnTo>
                    <a:pt x="8681" y="4603"/>
                  </a:lnTo>
                  <a:moveTo>
                    <a:pt x="8687" y="4577"/>
                  </a:moveTo>
                  <a:lnTo>
                    <a:pt x="8687" y="4577"/>
                  </a:lnTo>
                  <a:lnTo>
                    <a:pt x="8690" y="4564"/>
                  </a:lnTo>
                  <a:moveTo>
                    <a:pt x="8695" y="4538"/>
                  </a:moveTo>
                  <a:lnTo>
                    <a:pt x="8695" y="4538"/>
                  </a:lnTo>
                  <a:lnTo>
                    <a:pt x="8712" y="4460"/>
                  </a:lnTo>
                  <a:moveTo>
                    <a:pt x="8718" y="4434"/>
                  </a:moveTo>
                  <a:lnTo>
                    <a:pt x="8718" y="4434"/>
                  </a:lnTo>
                  <a:lnTo>
                    <a:pt x="8721" y="4421"/>
                  </a:lnTo>
                  <a:moveTo>
                    <a:pt x="8726" y="4395"/>
                  </a:moveTo>
                  <a:lnTo>
                    <a:pt x="8726" y="4395"/>
                  </a:lnTo>
                  <a:lnTo>
                    <a:pt x="8743" y="4317"/>
                  </a:lnTo>
                  <a:moveTo>
                    <a:pt x="8749" y="4291"/>
                  </a:moveTo>
                  <a:lnTo>
                    <a:pt x="8749" y="4291"/>
                  </a:lnTo>
                  <a:lnTo>
                    <a:pt x="8751" y="4278"/>
                  </a:lnTo>
                  <a:moveTo>
                    <a:pt x="8757" y="4251"/>
                  </a:moveTo>
                  <a:lnTo>
                    <a:pt x="8757" y="4251"/>
                  </a:lnTo>
                  <a:lnTo>
                    <a:pt x="8774" y="4173"/>
                  </a:lnTo>
                  <a:moveTo>
                    <a:pt x="8780" y="4147"/>
                  </a:moveTo>
                  <a:lnTo>
                    <a:pt x="8780" y="4147"/>
                  </a:lnTo>
                  <a:lnTo>
                    <a:pt x="8782" y="4134"/>
                  </a:lnTo>
                  <a:moveTo>
                    <a:pt x="8788" y="4108"/>
                  </a:moveTo>
                  <a:lnTo>
                    <a:pt x="8788" y="4108"/>
                  </a:lnTo>
                  <a:lnTo>
                    <a:pt x="8792" y="4087"/>
                  </a:lnTo>
                  <a:lnTo>
                    <a:pt x="8806" y="4144"/>
                  </a:lnTo>
                  <a:moveTo>
                    <a:pt x="8812" y="4170"/>
                  </a:moveTo>
                  <a:lnTo>
                    <a:pt x="8812" y="4170"/>
                  </a:lnTo>
                  <a:lnTo>
                    <a:pt x="8815" y="4183"/>
                  </a:lnTo>
                  <a:moveTo>
                    <a:pt x="8821" y="4208"/>
                  </a:moveTo>
                  <a:lnTo>
                    <a:pt x="8821" y="4208"/>
                  </a:lnTo>
                  <a:lnTo>
                    <a:pt x="8839" y="4286"/>
                  </a:lnTo>
                  <a:moveTo>
                    <a:pt x="8845" y="4312"/>
                  </a:moveTo>
                  <a:lnTo>
                    <a:pt x="8845" y="4312"/>
                  </a:lnTo>
                  <a:lnTo>
                    <a:pt x="8848" y="4325"/>
                  </a:lnTo>
                  <a:moveTo>
                    <a:pt x="8854" y="4351"/>
                  </a:moveTo>
                  <a:lnTo>
                    <a:pt x="8854" y="4351"/>
                  </a:lnTo>
                  <a:lnTo>
                    <a:pt x="8873" y="4429"/>
                  </a:lnTo>
                  <a:moveTo>
                    <a:pt x="8879" y="4455"/>
                  </a:moveTo>
                  <a:lnTo>
                    <a:pt x="8879" y="4455"/>
                  </a:lnTo>
                  <a:lnTo>
                    <a:pt x="8882" y="4468"/>
                  </a:lnTo>
                  <a:moveTo>
                    <a:pt x="8888" y="4494"/>
                  </a:moveTo>
                  <a:lnTo>
                    <a:pt x="8888" y="4494"/>
                  </a:lnTo>
                  <a:lnTo>
                    <a:pt x="8906" y="4572"/>
                  </a:lnTo>
                  <a:moveTo>
                    <a:pt x="8912" y="4598"/>
                  </a:moveTo>
                  <a:lnTo>
                    <a:pt x="8912" y="4598"/>
                  </a:lnTo>
                  <a:lnTo>
                    <a:pt x="8915" y="4611"/>
                  </a:lnTo>
                  <a:moveTo>
                    <a:pt x="8921" y="4637"/>
                  </a:moveTo>
                  <a:lnTo>
                    <a:pt x="8921" y="4637"/>
                  </a:lnTo>
                  <a:lnTo>
                    <a:pt x="8939" y="4715"/>
                  </a:lnTo>
                  <a:moveTo>
                    <a:pt x="8945" y="4741"/>
                  </a:moveTo>
                  <a:lnTo>
                    <a:pt x="8945" y="4741"/>
                  </a:lnTo>
                  <a:lnTo>
                    <a:pt x="8948" y="4754"/>
                  </a:lnTo>
                  <a:moveTo>
                    <a:pt x="8954" y="4780"/>
                  </a:moveTo>
                  <a:lnTo>
                    <a:pt x="8954" y="4780"/>
                  </a:lnTo>
                  <a:lnTo>
                    <a:pt x="8973" y="4858"/>
                  </a:lnTo>
                  <a:moveTo>
                    <a:pt x="8979" y="4884"/>
                  </a:moveTo>
                  <a:lnTo>
                    <a:pt x="8979" y="4884"/>
                  </a:lnTo>
                  <a:lnTo>
                    <a:pt x="8979" y="4886"/>
                  </a:lnTo>
                  <a:lnTo>
                    <a:pt x="8991" y="4887"/>
                  </a:lnTo>
                  <a:moveTo>
                    <a:pt x="9017" y="4889"/>
                  </a:moveTo>
                  <a:lnTo>
                    <a:pt x="9017" y="4889"/>
                  </a:lnTo>
                  <a:lnTo>
                    <a:pt x="9097" y="4897"/>
                  </a:lnTo>
                  <a:moveTo>
                    <a:pt x="9123" y="4900"/>
                  </a:moveTo>
                  <a:lnTo>
                    <a:pt x="9123" y="4900"/>
                  </a:lnTo>
                  <a:lnTo>
                    <a:pt x="9136" y="4901"/>
                  </a:lnTo>
                  <a:moveTo>
                    <a:pt x="9163" y="4904"/>
                  </a:moveTo>
                  <a:lnTo>
                    <a:pt x="9163" y="4904"/>
                  </a:lnTo>
                  <a:lnTo>
                    <a:pt x="9166" y="4904"/>
                  </a:lnTo>
                </a:path>
              </a:pathLst>
            </a:custGeom>
            <a:noFill/>
            <a:ln w="20638" cap="flat">
              <a:solidFill>
                <a:srgbClr val="FF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91"/>
            <p:cNvSpPr>
              <a:spLocks noEditPoints="1"/>
            </p:cNvSpPr>
            <p:nvPr/>
          </p:nvSpPr>
          <p:spPr bwMode="auto">
            <a:xfrm>
              <a:off x="904" y="1121"/>
              <a:ext cx="2126" cy="1132"/>
            </a:xfrm>
            <a:custGeom>
              <a:avLst/>
              <a:gdLst>
                <a:gd name="T0" fmla="*/ 0 w 11182"/>
                <a:gd name="T1" fmla="*/ 0 h 5951"/>
                <a:gd name="T2" fmla="*/ 0 w 11182"/>
                <a:gd name="T3" fmla="*/ 0 h 5951"/>
                <a:gd name="T4" fmla="*/ 0 w 11182"/>
                <a:gd name="T5" fmla="*/ 5951 h 5951"/>
                <a:gd name="T6" fmla="*/ 11182 w 11182"/>
                <a:gd name="T7" fmla="*/ 5951 h 5951"/>
                <a:gd name="T8" fmla="*/ 0 w 11182"/>
                <a:gd name="T9" fmla="*/ 0 h 5951"/>
                <a:gd name="T10" fmla="*/ 0 w 11182"/>
                <a:gd name="T11" fmla="*/ 0 h 5951"/>
              </a:gdLst>
              <a:ahLst/>
              <a:cxnLst>
                <a:cxn ang="0">
                  <a:pos x="T0" y="T1"/>
                </a:cxn>
                <a:cxn ang="0">
                  <a:pos x="T2" y="T3"/>
                </a:cxn>
                <a:cxn ang="0">
                  <a:pos x="T4" y="T5"/>
                </a:cxn>
                <a:cxn ang="0">
                  <a:pos x="T6" y="T7"/>
                </a:cxn>
                <a:cxn ang="0">
                  <a:pos x="T8" y="T9"/>
                </a:cxn>
                <a:cxn ang="0">
                  <a:pos x="T10" y="T11"/>
                </a:cxn>
              </a:cxnLst>
              <a:rect l="0" t="0" r="r" b="b"/>
              <a:pathLst>
                <a:path w="11182" h="5951">
                  <a:moveTo>
                    <a:pt x="0" y="0"/>
                  </a:moveTo>
                  <a:lnTo>
                    <a:pt x="0" y="0"/>
                  </a:lnTo>
                  <a:lnTo>
                    <a:pt x="0" y="5951"/>
                  </a:lnTo>
                  <a:lnTo>
                    <a:pt x="11182" y="5951"/>
                  </a:lnTo>
                  <a:moveTo>
                    <a:pt x="0" y="0"/>
                  </a:move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17" name="gang28021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79364" y="1662889"/>
            <a:ext cx="3565280" cy="2005469"/>
          </a:xfrm>
          <a:prstGeom prst="rect">
            <a:avLst/>
          </a:prstGeom>
        </p:spPr>
      </p:pic>
      <p:sp>
        <p:nvSpPr>
          <p:cNvPr id="2" name="Title 1"/>
          <p:cNvSpPr>
            <a:spLocks noGrp="1"/>
          </p:cNvSpPr>
          <p:nvPr>
            <p:ph type="title"/>
          </p:nvPr>
        </p:nvSpPr>
        <p:spPr>
          <a:xfrm>
            <a:off x="457200" y="45153"/>
            <a:ext cx="8229600" cy="811618"/>
          </a:xfrm>
        </p:spPr>
        <p:txBody>
          <a:bodyPr/>
          <a:lstStyle/>
          <a:p>
            <a:r>
              <a:rPr lang="en-US" dirty="0" smtClean="0"/>
              <a:t>Real Applications</a:t>
            </a:r>
            <a:endParaRPr lang="en-US" dirty="0"/>
          </a:p>
        </p:txBody>
      </p:sp>
      <p:sp>
        <p:nvSpPr>
          <p:cNvPr id="3" name="TextBox 2"/>
          <p:cNvSpPr txBox="1"/>
          <p:nvPr/>
        </p:nvSpPr>
        <p:spPr>
          <a:xfrm>
            <a:off x="296084" y="4014904"/>
            <a:ext cx="1360594" cy="523220"/>
          </a:xfrm>
          <a:prstGeom prst="rect">
            <a:avLst/>
          </a:prstGeom>
          <a:noFill/>
        </p:spPr>
        <p:txBody>
          <a:bodyPr wrap="none" rtlCol="0">
            <a:spAutoFit/>
          </a:bodyPr>
          <a:lstStyle/>
          <a:p>
            <a:r>
              <a:rPr lang="en-US" sz="2800" b="1" dirty="0" smtClean="0"/>
              <a:t>OpenRF</a:t>
            </a:r>
            <a:endParaRPr lang="en-US" sz="2800" b="1" dirty="0"/>
          </a:p>
        </p:txBody>
      </p:sp>
      <p:sp>
        <p:nvSpPr>
          <p:cNvPr id="21" name="TextBox 20"/>
          <p:cNvSpPr txBox="1"/>
          <p:nvPr/>
        </p:nvSpPr>
        <p:spPr>
          <a:xfrm>
            <a:off x="130313" y="1088398"/>
            <a:ext cx="1190525" cy="523220"/>
          </a:xfrm>
          <a:prstGeom prst="rect">
            <a:avLst/>
          </a:prstGeom>
          <a:noFill/>
        </p:spPr>
        <p:txBody>
          <a:bodyPr wrap="none" rtlCol="0">
            <a:spAutoFit/>
          </a:bodyPr>
          <a:lstStyle/>
          <a:p>
            <a:r>
              <a:rPr lang="en-US" sz="2800" b="1" dirty="0" smtClean="0"/>
              <a:t>802.11</a:t>
            </a:r>
            <a:endParaRPr lang="en-US" sz="2800" b="1" dirty="0"/>
          </a:p>
        </p:txBody>
      </p:sp>
      <p:sp>
        <p:nvSpPr>
          <p:cNvPr id="4" name="TextBox 3"/>
          <p:cNvSpPr txBox="1"/>
          <p:nvPr/>
        </p:nvSpPr>
        <p:spPr>
          <a:xfrm>
            <a:off x="1498057" y="1662889"/>
            <a:ext cx="553256" cy="523220"/>
          </a:xfrm>
          <a:prstGeom prst="rect">
            <a:avLst/>
          </a:prstGeom>
          <a:solidFill>
            <a:schemeClr val="bg1"/>
          </a:solidFill>
        </p:spPr>
        <p:txBody>
          <a:bodyPr wrap="none" rtlCol="0">
            <a:spAutoFit/>
          </a:bodyPr>
          <a:lstStyle/>
          <a:p>
            <a:pPr algn="r"/>
            <a:r>
              <a:rPr lang="en-US" sz="1600" dirty="0" smtClean="0"/>
              <a:t>Blue</a:t>
            </a:r>
          </a:p>
          <a:p>
            <a:pPr algn="r">
              <a:lnSpc>
                <a:spcPct val="70000"/>
              </a:lnSpc>
            </a:pPr>
            <a:r>
              <a:rPr lang="en-US" sz="1600" dirty="0" smtClean="0"/>
              <a:t>Red</a:t>
            </a:r>
            <a:endParaRPr lang="en-US" sz="1600" dirty="0"/>
          </a:p>
        </p:txBody>
      </p:sp>
      <p:sp>
        <p:nvSpPr>
          <p:cNvPr id="16" name="TextBox 15"/>
          <p:cNvSpPr txBox="1"/>
          <p:nvPr/>
        </p:nvSpPr>
        <p:spPr>
          <a:xfrm>
            <a:off x="2014631" y="4486639"/>
            <a:ext cx="553256" cy="523220"/>
          </a:xfrm>
          <a:prstGeom prst="rect">
            <a:avLst/>
          </a:prstGeom>
          <a:solidFill>
            <a:schemeClr val="bg1"/>
          </a:solidFill>
        </p:spPr>
        <p:txBody>
          <a:bodyPr wrap="none" rtlCol="0">
            <a:spAutoFit/>
          </a:bodyPr>
          <a:lstStyle/>
          <a:p>
            <a:pPr algn="r"/>
            <a:r>
              <a:rPr lang="en-US" sz="1600" dirty="0" smtClean="0"/>
              <a:t>Blue</a:t>
            </a:r>
          </a:p>
          <a:p>
            <a:pPr algn="r">
              <a:lnSpc>
                <a:spcPct val="70000"/>
              </a:lnSpc>
            </a:pPr>
            <a:r>
              <a:rPr lang="en-US" sz="1600" dirty="0" smtClean="0"/>
              <a:t>Red</a:t>
            </a:r>
            <a:endParaRPr lang="en-US" sz="1600" dirty="0"/>
          </a:p>
        </p:txBody>
      </p:sp>
      <p:sp>
        <p:nvSpPr>
          <p:cNvPr id="20" name="TextBox 19"/>
          <p:cNvSpPr txBox="1"/>
          <p:nvPr/>
        </p:nvSpPr>
        <p:spPr>
          <a:xfrm rot="16200000">
            <a:off x="338082" y="5343773"/>
            <a:ext cx="1703632" cy="307777"/>
          </a:xfrm>
          <a:prstGeom prst="rect">
            <a:avLst/>
          </a:prstGeom>
          <a:solidFill>
            <a:schemeClr val="bg1"/>
          </a:solidFill>
        </p:spPr>
        <p:txBody>
          <a:bodyPr wrap="square" rtlCol="0">
            <a:spAutoFit/>
          </a:bodyPr>
          <a:lstStyle/>
          <a:p>
            <a:pPr algn="r"/>
            <a:r>
              <a:rPr lang="en-US" sz="1400" dirty="0" smtClean="0"/>
              <a:t>Frame Delay  (</a:t>
            </a:r>
            <a:r>
              <a:rPr lang="en-US" sz="1400" dirty="0" err="1" smtClean="0"/>
              <a:t>ms</a:t>
            </a:r>
            <a:r>
              <a:rPr lang="en-US" sz="1400" dirty="0" smtClean="0"/>
              <a:t>)   </a:t>
            </a:r>
            <a:endParaRPr lang="en-US" sz="1400" dirty="0"/>
          </a:p>
        </p:txBody>
      </p:sp>
      <p:sp>
        <p:nvSpPr>
          <p:cNvPr id="22" name="TextBox 21"/>
          <p:cNvSpPr txBox="1"/>
          <p:nvPr/>
        </p:nvSpPr>
        <p:spPr>
          <a:xfrm rot="16200000">
            <a:off x="-18663" y="2620805"/>
            <a:ext cx="1703632" cy="307777"/>
          </a:xfrm>
          <a:prstGeom prst="rect">
            <a:avLst/>
          </a:prstGeom>
          <a:solidFill>
            <a:schemeClr val="bg1"/>
          </a:solidFill>
        </p:spPr>
        <p:txBody>
          <a:bodyPr wrap="square" rtlCol="0">
            <a:spAutoFit/>
          </a:bodyPr>
          <a:lstStyle/>
          <a:p>
            <a:pPr algn="r"/>
            <a:r>
              <a:rPr lang="en-US" sz="1400" dirty="0" smtClean="0"/>
              <a:t>Frame Delay  (</a:t>
            </a:r>
            <a:r>
              <a:rPr lang="en-US" sz="1400" dirty="0" err="1" smtClean="0"/>
              <a:t>ms</a:t>
            </a:r>
            <a:r>
              <a:rPr lang="en-US" sz="1400" dirty="0" smtClean="0"/>
              <a:t>)   </a:t>
            </a:r>
            <a:endParaRPr lang="en-US" sz="1400" dirty="0"/>
          </a:p>
        </p:txBody>
      </p:sp>
      <p:pic>
        <p:nvPicPr>
          <p:cNvPr id="19" name="gang2openrf.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279364" y="4349561"/>
            <a:ext cx="3566075" cy="2081891"/>
          </a:xfrm>
          <a:prstGeom prst="rect">
            <a:avLst/>
          </a:prstGeom>
        </p:spPr>
      </p:pic>
      <p:sp>
        <p:nvSpPr>
          <p:cNvPr id="23" name="Content Placeholder 2"/>
          <p:cNvSpPr txBox="1">
            <a:spLocks/>
          </p:cNvSpPr>
          <p:nvPr/>
        </p:nvSpPr>
        <p:spPr>
          <a:xfrm>
            <a:off x="296084" y="783230"/>
            <a:ext cx="8390716" cy="9748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smtClean="0"/>
              <a:t>Two clients watch video over VLC</a:t>
            </a:r>
            <a:endParaRPr lang="en-US" sz="2800" dirty="0"/>
          </a:p>
        </p:txBody>
      </p:sp>
      <p:cxnSp>
        <p:nvCxnSpPr>
          <p:cNvPr id="6" name="Straight Connector 5"/>
          <p:cNvCxnSpPr/>
          <p:nvPr/>
        </p:nvCxnSpPr>
        <p:spPr>
          <a:xfrm>
            <a:off x="0" y="4071302"/>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312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4334" fill="hold"/>
                                        <p:tgtEl>
                                          <p:spTgt spid="17"/>
                                        </p:tgtEl>
                                      </p:cBhvr>
                                    </p:cmd>
                                  </p:childTnLst>
                                </p:cTn>
                              </p:par>
                            </p:childTnLst>
                          </p:cTn>
                        </p:par>
                      </p:childTnLst>
                    </p:cTn>
                  </p:par>
                  <p:par>
                    <p:cTn id="35" fill="hold">
                      <p:stCondLst>
                        <p:cond delay="indefinite"/>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7"/>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64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17"/>
                                        </p:tgtEl>
                                      </p:cBhvr>
                                    </p:cmd>
                                  </p:childTnLst>
                                </p:cTn>
                              </p:par>
                            </p:childTnLst>
                          </p:cTn>
                        </p:par>
                      </p:childTnLst>
                    </p:cTn>
                  </p:par>
                </p:childTnLst>
              </p:cTn>
              <p:nextCondLst>
                <p:cond evt="onClick" delay="0">
                  <p:tgtEl>
                    <p:spTgt spid="17"/>
                  </p:tgtEl>
                </p:cond>
              </p:nextCondLst>
            </p:seq>
            <p:video>
              <p:cMediaNode vol="80000">
                <p:cTn id="48" fill="hold" display="0">
                  <p:stCondLst>
                    <p:cond delay="indefinite"/>
                  </p:stCondLst>
                </p:cTn>
                <p:tgtEl>
                  <p:spTgt spid="17"/>
                </p:tgtEl>
              </p:cMediaNode>
            </p:video>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19"/>
                                        </p:tgtEl>
                                      </p:cBhvr>
                                    </p:cmd>
                                  </p:childTnLst>
                                </p:cTn>
                              </p:par>
                            </p:childTnLst>
                          </p:cTn>
                        </p:par>
                      </p:childTnLst>
                    </p:cTn>
                  </p:par>
                </p:childTnLst>
              </p:cTn>
              <p:nextCondLst>
                <p:cond evt="onClick" delay="0">
                  <p:tgtEl>
                    <p:spTgt spid="19"/>
                  </p:tgtEl>
                </p:cond>
              </p:nextCondLst>
            </p:seq>
            <p:video>
              <p:cMediaNode vol="80000">
                <p:cTn id="54" fill="hold" display="0">
                  <p:stCondLst>
                    <p:cond delay="indefinite"/>
                  </p:stCondLst>
                </p:cTn>
                <p:tgtEl>
                  <p:spTgt spid="19"/>
                </p:tgtEl>
              </p:cMediaNode>
            </p:video>
          </p:childTnLst>
        </p:cTn>
      </p:par>
    </p:tnLst>
    <p:bldLst>
      <p:bldP spid="3" grpId="0"/>
      <p:bldP spid="21" grpId="0"/>
      <p:bldP spid="4" grpId="0" animBg="1"/>
      <p:bldP spid="16" grpId="0" animBg="1"/>
      <p:bldP spid="20"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199" y="1854981"/>
            <a:ext cx="8686801" cy="4271182"/>
          </a:xfrm>
        </p:spPr>
        <p:txBody>
          <a:bodyPr>
            <a:normAutofit lnSpcReduction="10000"/>
          </a:bodyPr>
          <a:lstStyle/>
          <a:p>
            <a:r>
              <a:rPr lang="en-US" dirty="0" smtClean="0"/>
              <a:t>Enables deployment of PHY-layer MIMO techniques on commodity Wi-Fi cards</a:t>
            </a:r>
          </a:p>
          <a:p>
            <a:endParaRPr lang="en-US" dirty="0"/>
          </a:p>
          <a:p>
            <a:r>
              <a:rPr lang="en-US" dirty="0" smtClean="0"/>
              <a:t>Achieves gains over fully operational network stack with real applications</a:t>
            </a:r>
          </a:p>
          <a:p>
            <a:endParaRPr lang="en-US" dirty="0"/>
          </a:p>
          <a:p>
            <a:r>
              <a:rPr lang="en-US" dirty="0" smtClean="0"/>
              <a:t>First steps towards opening up PHY research to a wider community</a:t>
            </a:r>
          </a:p>
        </p:txBody>
      </p:sp>
    </p:spTree>
    <p:extLst>
      <p:ext uri="{BB962C8B-B14F-4D97-AF65-F5344CB8AC3E}">
        <p14:creationId xmlns:p14="http://schemas.microsoft.com/office/powerpoint/2010/main" val="349767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OpenRF</a:t>
            </a:r>
            <a:endParaRPr lang="en-US" dirty="0"/>
          </a:p>
        </p:txBody>
      </p:sp>
      <p:sp>
        <p:nvSpPr>
          <p:cNvPr id="3" name="Content Placeholder 2"/>
          <p:cNvSpPr>
            <a:spLocks noGrp="1"/>
          </p:cNvSpPr>
          <p:nvPr>
            <p:ph idx="1"/>
          </p:nvPr>
        </p:nvSpPr>
        <p:spPr>
          <a:xfrm>
            <a:off x="387925" y="1590823"/>
            <a:ext cx="8229600" cy="5391728"/>
          </a:xfrm>
        </p:spPr>
        <p:txBody>
          <a:bodyPr>
            <a:noAutofit/>
          </a:bodyPr>
          <a:lstStyle/>
          <a:p>
            <a:r>
              <a:rPr lang="en-US" sz="3000" dirty="0" smtClean="0"/>
              <a:t>Brings MIMO techniques to today’s Wi-Fi cards</a:t>
            </a:r>
          </a:p>
          <a:p>
            <a:pPr lvl="1"/>
            <a:r>
              <a:rPr lang="en-US" sz="2600" dirty="0" smtClean="0"/>
              <a:t>Nulling, Alignment and Beamforming</a:t>
            </a:r>
            <a:br>
              <a:rPr lang="en-US" sz="2600" dirty="0" smtClean="0"/>
            </a:br>
            <a:endParaRPr lang="en-US" sz="2600" dirty="0" smtClean="0"/>
          </a:p>
          <a:p>
            <a:r>
              <a:rPr lang="en-US" sz="3000" dirty="0" smtClean="0"/>
              <a:t>Addresses challenges in interactions with 802.11, TCP, bursty traffic and real apps</a:t>
            </a:r>
          </a:p>
          <a:p>
            <a:pPr marL="457200" lvl="1" indent="0">
              <a:buNone/>
            </a:pPr>
            <a:endParaRPr lang="en-US" sz="2400" dirty="0"/>
          </a:p>
          <a:p>
            <a:r>
              <a:rPr lang="en-US" sz="3000" dirty="0" smtClean="0"/>
              <a:t>Self-configures MIMO techniques to benefit any network scenario</a:t>
            </a:r>
          </a:p>
          <a:p>
            <a:pPr lvl="1"/>
            <a:r>
              <a:rPr lang="en-US" sz="2600" dirty="0" smtClean="0"/>
              <a:t>Admins do not need </a:t>
            </a:r>
            <a:r>
              <a:rPr lang="en-US" sz="2600" dirty="0"/>
              <a:t>to understand </a:t>
            </a:r>
            <a:r>
              <a:rPr lang="en-US" sz="2600" dirty="0" smtClean="0"/>
              <a:t>MIMO processing</a:t>
            </a:r>
          </a:p>
        </p:txBody>
      </p:sp>
    </p:spTree>
    <p:extLst>
      <p:ext uri="{BB962C8B-B14F-4D97-AF65-F5344CB8AC3E}">
        <p14:creationId xmlns:p14="http://schemas.microsoft.com/office/powerpoint/2010/main" val="154322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p:cNvCxnSpPr/>
          <p:nvPr/>
        </p:nvCxnSpPr>
        <p:spPr>
          <a:xfrm flipV="1">
            <a:off x="3674910" y="2810009"/>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smtClean="0"/>
              <a:t>OpenRF’s</a:t>
            </a:r>
            <a:r>
              <a:rPr lang="en-US" dirty="0"/>
              <a:t> </a:t>
            </a:r>
            <a:r>
              <a:rPr lang="en-US" dirty="0" smtClean="0"/>
              <a:t>Goals</a:t>
            </a:r>
            <a:endParaRPr lang="en-US" dirty="0"/>
          </a:p>
        </p:txBody>
      </p:sp>
      <p:grpSp>
        <p:nvGrpSpPr>
          <p:cNvPr id="11" name="146 Grupo"/>
          <p:cNvGrpSpPr/>
          <p:nvPr/>
        </p:nvGrpSpPr>
        <p:grpSpPr>
          <a:xfrm>
            <a:off x="3253362" y="3779699"/>
            <a:ext cx="890389" cy="390225"/>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18"/>
          <p:cNvSpPr/>
          <p:nvPr/>
        </p:nvSpPr>
        <p:spPr>
          <a:xfrm>
            <a:off x="2988360" y="3074637"/>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20" name="TextBox 19"/>
          <p:cNvSpPr txBox="1"/>
          <p:nvPr/>
        </p:nvSpPr>
        <p:spPr>
          <a:xfrm>
            <a:off x="3256896" y="3441908"/>
            <a:ext cx="846496" cy="369332"/>
          </a:xfrm>
          <a:prstGeom prst="rect">
            <a:avLst/>
          </a:prstGeom>
          <a:noFill/>
        </p:spPr>
        <p:txBody>
          <a:bodyPr wrap="square" rtlCol="0">
            <a:spAutoFit/>
          </a:bodyPr>
          <a:lstStyle/>
          <a:p>
            <a:pPr algn="ctr"/>
            <a:r>
              <a:rPr lang="en-US" b="1" dirty="0" smtClean="0"/>
              <a:t>AP-2</a:t>
            </a:r>
            <a:endParaRPr lang="en-US" b="1" dirty="0"/>
          </a:p>
        </p:txBody>
      </p:sp>
      <p:grpSp>
        <p:nvGrpSpPr>
          <p:cNvPr id="22" name="133 Grupo"/>
          <p:cNvGrpSpPr/>
          <p:nvPr/>
        </p:nvGrpSpPr>
        <p:grpSpPr>
          <a:xfrm>
            <a:off x="943255" y="3750278"/>
            <a:ext cx="890389" cy="390225"/>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p:nvCxnSpPr>
        <p:spPr>
          <a:xfrm>
            <a:off x="125734" y="2812131"/>
            <a:ext cx="417824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290879"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Bob</a:t>
            </a:r>
            <a:endParaRPr lang="en-US" sz="2600" b="1" dirty="0"/>
          </a:p>
        </p:txBody>
      </p:sp>
      <p:cxnSp>
        <p:nvCxnSpPr>
          <p:cNvPr id="60" name="Straight Connector 59"/>
          <p:cNvCxnSpPr/>
          <p:nvPr/>
        </p:nvCxnSpPr>
        <p:spPr>
          <a:xfrm flipV="1">
            <a:off x="1384284" y="2780598"/>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685859" y="3033351"/>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63" name="TextBox 62"/>
          <p:cNvSpPr txBox="1"/>
          <p:nvPr/>
        </p:nvSpPr>
        <p:spPr>
          <a:xfrm>
            <a:off x="1035738" y="3423466"/>
            <a:ext cx="761475" cy="369332"/>
          </a:xfrm>
          <a:prstGeom prst="rect">
            <a:avLst/>
          </a:prstGeom>
          <a:noFill/>
        </p:spPr>
        <p:txBody>
          <a:bodyPr wrap="square" rtlCol="0">
            <a:spAutoFit/>
          </a:bodyPr>
          <a:lstStyle/>
          <a:p>
            <a:pPr algn="ctr"/>
            <a:r>
              <a:rPr lang="en-US" b="1" dirty="0" smtClean="0"/>
              <a:t>AP-1</a:t>
            </a:r>
            <a:endParaRPr lang="en-US" b="1" dirty="0"/>
          </a:p>
        </p:txBody>
      </p:sp>
      <p:sp>
        <p:nvSpPr>
          <p:cNvPr id="101" name="Content Placeholder 2"/>
          <p:cNvSpPr txBox="1">
            <a:spLocks/>
          </p:cNvSpPr>
          <p:nvPr/>
        </p:nvSpPr>
        <p:spPr>
          <a:xfrm>
            <a:off x="-1" y="1272341"/>
            <a:ext cx="9144001" cy="6212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000" dirty="0" smtClean="0"/>
              <a:t>Control downlink traffic from APs to</a:t>
            </a:r>
            <a:r>
              <a:rPr lang="en-US" sz="3000" dirty="0" smtClean="0">
                <a:sym typeface="Wingdings"/>
              </a:rPr>
              <a:t> clients</a:t>
            </a:r>
            <a:endParaRPr lang="en-US" sz="3000" dirty="0" smtClean="0"/>
          </a:p>
        </p:txBody>
      </p:sp>
      <p:sp>
        <p:nvSpPr>
          <p:cNvPr id="3" name="TextBox 2"/>
          <p:cNvSpPr txBox="1"/>
          <p:nvPr/>
        </p:nvSpPr>
        <p:spPr>
          <a:xfrm>
            <a:off x="146125" y="2360253"/>
            <a:ext cx="1006894" cy="369332"/>
          </a:xfrm>
          <a:prstGeom prst="rect">
            <a:avLst/>
          </a:prstGeom>
          <a:noFill/>
        </p:spPr>
        <p:txBody>
          <a:bodyPr wrap="none" rtlCol="0">
            <a:spAutoFit/>
          </a:bodyPr>
          <a:lstStyle/>
          <a:p>
            <a:r>
              <a:rPr lang="en-US" dirty="0" smtClean="0"/>
              <a:t>Ethernet</a:t>
            </a:r>
            <a:endParaRPr lang="en-US" dirty="0"/>
          </a:p>
        </p:txBody>
      </p:sp>
      <p:sp>
        <p:nvSpPr>
          <p:cNvPr id="61" name="TextBox 60"/>
          <p:cNvSpPr txBox="1"/>
          <p:nvPr/>
        </p:nvSpPr>
        <p:spPr>
          <a:xfrm>
            <a:off x="5285931" y="2309297"/>
            <a:ext cx="3683443" cy="1261884"/>
          </a:xfrm>
          <a:prstGeom prst="rect">
            <a:avLst/>
          </a:prstGeom>
          <a:noFill/>
        </p:spPr>
        <p:txBody>
          <a:bodyPr wrap="square" rtlCol="0">
            <a:spAutoFit/>
          </a:bodyPr>
          <a:lstStyle/>
          <a:p>
            <a:pPr algn="ctr"/>
            <a:r>
              <a:rPr lang="en-US" sz="2600" dirty="0" smtClean="0"/>
              <a:t>Controls Access Points to apply PHY techniques</a:t>
            </a:r>
          </a:p>
          <a:p>
            <a:pPr algn="ctr"/>
            <a:endParaRPr lang="en-US" sz="2400" dirty="0"/>
          </a:p>
        </p:txBody>
      </p:sp>
      <p:sp>
        <p:nvSpPr>
          <p:cNvPr id="67" name="Rounded Rectangular Callout 66"/>
          <p:cNvSpPr/>
          <p:nvPr/>
        </p:nvSpPr>
        <p:spPr>
          <a:xfrm flipV="1">
            <a:off x="5285931" y="2277711"/>
            <a:ext cx="3683444" cy="977903"/>
          </a:xfrm>
          <a:prstGeom prst="wedgeRoundRectCallout">
            <a:avLst>
              <a:gd name="adj1" fmla="val -71480"/>
              <a:gd name="adj2" fmla="val -52055"/>
              <a:gd name="adj3" fmla="val 16667"/>
            </a:avLst>
          </a:prstGeom>
          <a:noFill/>
          <a:ln w="12700" cmpd="sng">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ounded Rectangular Callout 67"/>
          <p:cNvSpPr/>
          <p:nvPr/>
        </p:nvSpPr>
        <p:spPr>
          <a:xfrm flipV="1">
            <a:off x="4773528" y="4952127"/>
            <a:ext cx="3182765" cy="586712"/>
          </a:xfrm>
          <a:prstGeom prst="wedgeRoundRectCallout">
            <a:avLst>
              <a:gd name="adj1" fmla="val -70627"/>
              <a:gd name="adj2" fmla="val -67428"/>
              <a:gd name="adj3" fmla="val 16667"/>
            </a:avLst>
          </a:prstGeom>
          <a:noFill/>
          <a:ln w="12700" cmpd="sng">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4821154" y="4999753"/>
            <a:ext cx="3135140" cy="492443"/>
          </a:xfrm>
          <a:prstGeom prst="rect">
            <a:avLst/>
          </a:prstGeom>
          <a:noFill/>
        </p:spPr>
        <p:txBody>
          <a:bodyPr wrap="square" rtlCol="0">
            <a:spAutoFit/>
          </a:bodyPr>
          <a:lstStyle/>
          <a:p>
            <a:r>
              <a:rPr lang="en-US" sz="2600" dirty="0" smtClean="0"/>
              <a:t>Clients not controlled</a:t>
            </a:r>
          </a:p>
        </p:txBody>
      </p:sp>
      <p:sp>
        <p:nvSpPr>
          <p:cNvPr id="91" name="TextBox 90"/>
          <p:cNvSpPr txBox="1"/>
          <p:nvPr/>
        </p:nvSpPr>
        <p:spPr>
          <a:xfrm>
            <a:off x="3250575" y="3062342"/>
            <a:ext cx="940620" cy="369332"/>
          </a:xfrm>
          <a:prstGeom prst="rect">
            <a:avLst/>
          </a:prstGeom>
          <a:noFill/>
        </p:spPr>
        <p:txBody>
          <a:bodyPr wrap="none" rtlCol="0">
            <a:spAutoFit/>
          </a:bodyPr>
          <a:lstStyle/>
          <a:p>
            <a:r>
              <a:rPr lang="en-US" b="1" dirty="0" smtClean="0"/>
              <a:t>OpenRF</a:t>
            </a:r>
            <a:endParaRPr lang="en-US" b="1" dirty="0"/>
          </a:p>
        </p:txBody>
      </p:sp>
      <p:sp>
        <p:nvSpPr>
          <p:cNvPr id="92" name="TextBox 91"/>
          <p:cNvSpPr txBox="1"/>
          <p:nvPr/>
        </p:nvSpPr>
        <p:spPr>
          <a:xfrm>
            <a:off x="948074" y="3021056"/>
            <a:ext cx="940620" cy="369332"/>
          </a:xfrm>
          <a:prstGeom prst="rect">
            <a:avLst/>
          </a:prstGeom>
          <a:noFill/>
        </p:spPr>
        <p:txBody>
          <a:bodyPr wrap="none" rtlCol="0">
            <a:spAutoFit/>
          </a:bodyPr>
          <a:lstStyle/>
          <a:p>
            <a:r>
              <a:rPr lang="en-US" b="1" dirty="0" smtClean="0"/>
              <a:t>OpenRF</a:t>
            </a:r>
            <a:endParaRPr lang="en-US" b="1" dirty="0"/>
          </a:p>
        </p:txBody>
      </p:sp>
      <p:cxnSp>
        <p:nvCxnSpPr>
          <p:cNvPr id="93" name="Straight Connector 92"/>
          <p:cNvCxnSpPr/>
          <p:nvPr/>
        </p:nvCxnSpPr>
        <p:spPr>
          <a:xfrm>
            <a:off x="679554" y="3390388"/>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2989796" y="3423434"/>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6" name="102 Grupo"/>
          <p:cNvGrpSpPr/>
          <p:nvPr/>
        </p:nvGrpSpPr>
        <p:grpSpPr>
          <a:xfrm>
            <a:off x="1392959" y="5066753"/>
            <a:ext cx="162366" cy="343124"/>
            <a:chOff x="2251055" y="6011612"/>
            <a:chExt cx="151905" cy="359487"/>
          </a:xfrm>
        </p:grpSpPr>
        <p:sp>
          <p:nvSpPr>
            <p:cNvPr id="97" name="Isosceles Triangle 96"/>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9" name="Rectangle 98"/>
          <p:cNvSpPr/>
          <p:nvPr/>
        </p:nvSpPr>
        <p:spPr>
          <a:xfrm>
            <a:off x="1061439" y="5427473"/>
            <a:ext cx="844941" cy="456456"/>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grpSp>
        <p:nvGrpSpPr>
          <p:cNvPr id="100" name="102 Grupo"/>
          <p:cNvGrpSpPr/>
          <p:nvPr/>
        </p:nvGrpSpPr>
        <p:grpSpPr>
          <a:xfrm>
            <a:off x="3596183" y="5075371"/>
            <a:ext cx="162366" cy="343124"/>
            <a:chOff x="2251055" y="6011612"/>
            <a:chExt cx="151905" cy="359487"/>
          </a:xfrm>
        </p:grpSpPr>
        <p:sp>
          <p:nvSpPr>
            <p:cNvPr id="102" name="Isosceles Triangle 101"/>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691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46" grpId="0" animBg="1"/>
      <p:bldP spid="62" grpId="0" animBg="1"/>
      <p:bldP spid="63" grpId="0"/>
      <p:bldP spid="101" grpId="0"/>
      <p:bldP spid="3" grpId="0"/>
      <p:bldP spid="61" grpId="0"/>
      <p:bldP spid="67" grpId="0" animBg="1"/>
      <p:bldP spid="68" grpId="0" animBg="1"/>
      <p:bldP spid="69" grpId="0"/>
      <p:bldP spid="91" grpId="0"/>
      <p:bldP spid="92" grpId="0"/>
      <p:bldP spid="9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3355586" y="1377787"/>
            <a:ext cx="9487106" cy="5549205"/>
            <a:chOff x="-3355586" y="1377787"/>
            <a:chExt cx="9487106" cy="5549205"/>
          </a:xfrm>
        </p:grpSpPr>
        <p:sp>
          <p:nvSpPr>
            <p:cNvPr id="59" name="Trapezoid 58"/>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rapezoid 60"/>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65" name="Straight Connector 64"/>
          <p:cNvCxnSpPr/>
          <p:nvPr/>
        </p:nvCxnSpPr>
        <p:spPr>
          <a:xfrm flipV="1">
            <a:off x="3674910" y="2810009"/>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a:t>OpenRF’s</a:t>
            </a:r>
            <a:r>
              <a:rPr lang="en-US" dirty="0"/>
              <a:t> </a:t>
            </a:r>
            <a:r>
              <a:rPr lang="en-US" dirty="0" smtClean="0"/>
              <a:t>Goals</a:t>
            </a:r>
            <a:endParaRPr lang="en-US" dirty="0"/>
          </a:p>
        </p:txBody>
      </p:sp>
      <p:grpSp>
        <p:nvGrpSpPr>
          <p:cNvPr id="11" name="146 Grupo"/>
          <p:cNvGrpSpPr/>
          <p:nvPr/>
        </p:nvGrpSpPr>
        <p:grpSpPr>
          <a:xfrm>
            <a:off x="3253362" y="3779699"/>
            <a:ext cx="890389" cy="390225"/>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18"/>
          <p:cNvSpPr/>
          <p:nvPr/>
        </p:nvSpPr>
        <p:spPr>
          <a:xfrm>
            <a:off x="2988360" y="3074637"/>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20" name="TextBox 19"/>
          <p:cNvSpPr txBox="1"/>
          <p:nvPr/>
        </p:nvSpPr>
        <p:spPr>
          <a:xfrm>
            <a:off x="3256896" y="3441908"/>
            <a:ext cx="846496" cy="369332"/>
          </a:xfrm>
          <a:prstGeom prst="rect">
            <a:avLst/>
          </a:prstGeom>
          <a:noFill/>
        </p:spPr>
        <p:txBody>
          <a:bodyPr wrap="square" rtlCol="0">
            <a:spAutoFit/>
          </a:bodyPr>
          <a:lstStyle/>
          <a:p>
            <a:pPr algn="ctr"/>
            <a:r>
              <a:rPr lang="en-US" b="1" dirty="0" smtClean="0"/>
              <a:t>AP-2</a:t>
            </a:r>
            <a:endParaRPr lang="en-US" b="1" dirty="0"/>
          </a:p>
        </p:txBody>
      </p:sp>
      <p:grpSp>
        <p:nvGrpSpPr>
          <p:cNvPr id="22" name="133 Grupo"/>
          <p:cNvGrpSpPr/>
          <p:nvPr/>
        </p:nvGrpSpPr>
        <p:grpSpPr>
          <a:xfrm>
            <a:off x="943255" y="3750278"/>
            <a:ext cx="890389" cy="390225"/>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p:nvCxnSpPr>
        <p:spPr>
          <a:xfrm>
            <a:off x="125734" y="2812131"/>
            <a:ext cx="417824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384284" y="2780598"/>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685859" y="3033351"/>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63" name="TextBox 62"/>
          <p:cNvSpPr txBox="1"/>
          <p:nvPr/>
        </p:nvSpPr>
        <p:spPr>
          <a:xfrm>
            <a:off x="1035738" y="3423466"/>
            <a:ext cx="761475" cy="369332"/>
          </a:xfrm>
          <a:prstGeom prst="rect">
            <a:avLst/>
          </a:prstGeom>
          <a:noFill/>
        </p:spPr>
        <p:txBody>
          <a:bodyPr wrap="square" rtlCol="0">
            <a:spAutoFit/>
          </a:bodyPr>
          <a:lstStyle/>
          <a:p>
            <a:pPr algn="ctr"/>
            <a:r>
              <a:rPr lang="en-US" b="1" dirty="0" smtClean="0"/>
              <a:t>AP-1</a:t>
            </a:r>
            <a:endParaRPr lang="en-US" b="1" dirty="0"/>
          </a:p>
        </p:txBody>
      </p:sp>
      <p:sp>
        <p:nvSpPr>
          <p:cNvPr id="3" name="TextBox 2"/>
          <p:cNvSpPr txBox="1"/>
          <p:nvPr/>
        </p:nvSpPr>
        <p:spPr>
          <a:xfrm>
            <a:off x="146125" y="2360253"/>
            <a:ext cx="1006894" cy="369332"/>
          </a:xfrm>
          <a:prstGeom prst="rect">
            <a:avLst/>
          </a:prstGeom>
          <a:noFill/>
        </p:spPr>
        <p:txBody>
          <a:bodyPr wrap="none" rtlCol="0">
            <a:spAutoFit/>
          </a:bodyPr>
          <a:lstStyle/>
          <a:p>
            <a:r>
              <a:rPr lang="en-US" dirty="0" smtClean="0"/>
              <a:t>Ethernet</a:t>
            </a:r>
            <a:endParaRPr lang="en-US" dirty="0"/>
          </a:p>
        </p:txBody>
      </p:sp>
      <p:sp>
        <p:nvSpPr>
          <p:cNvPr id="91" name="TextBox 90"/>
          <p:cNvSpPr txBox="1"/>
          <p:nvPr/>
        </p:nvSpPr>
        <p:spPr>
          <a:xfrm>
            <a:off x="3250575" y="3062342"/>
            <a:ext cx="940620" cy="369332"/>
          </a:xfrm>
          <a:prstGeom prst="rect">
            <a:avLst/>
          </a:prstGeom>
          <a:noFill/>
        </p:spPr>
        <p:txBody>
          <a:bodyPr wrap="none" rtlCol="0">
            <a:spAutoFit/>
          </a:bodyPr>
          <a:lstStyle/>
          <a:p>
            <a:r>
              <a:rPr lang="en-US" b="1" dirty="0" smtClean="0"/>
              <a:t>OpenRF</a:t>
            </a:r>
            <a:endParaRPr lang="en-US" b="1" dirty="0"/>
          </a:p>
        </p:txBody>
      </p:sp>
      <p:sp>
        <p:nvSpPr>
          <p:cNvPr id="92" name="TextBox 91"/>
          <p:cNvSpPr txBox="1"/>
          <p:nvPr/>
        </p:nvSpPr>
        <p:spPr>
          <a:xfrm>
            <a:off x="948074" y="3021056"/>
            <a:ext cx="940620" cy="369332"/>
          </a:xfrm>
          <a:prstGeom prst="rect">
            <a:avLst/>
          </a:prstGeom>
          <a:noFill/>
        </p:spPr>
        <p:txBody>
          <a:bodyPr wrap="none" rtlCol="0">
            <a:spAutoFit/>
          </a:bodyPr>
          <a:lstStyle/>
          <a:p>
            <a:r>
              <a:rPr lang="en-US" b="1" dirty="0" smtClean="0"/>
              <a:t>OpenRF</a:t>
            </a:r>
            <a:endParaRPr lang="en-US" b="1" dirty="0"/>
          </a:p>
        </p:txBody>
      </p:sp>
      <p:cxnSp>
        <p:nvCxnSpPr>
          <p:cNvPr id="93" name="Straight Connector 92"/>
          <p:cNvCxnSpPr/>
          <p:nvPr/>
        </p:nvCxnSpPr>
        <p:spPr>
          <a:xfrm>
            <a:off x="679554" y="3390388"/>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2989796" y="3423434"/>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1479713" y="4330282"/>
            <a:ext cx="22033" cy="55331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58138" y="4390400"/>
            <a:ext cx="1117163" cy="461665"/>
          </a:xfrm>
          <a:prstGeom prst="rect">
            <a:avLst/>
          </a:prstGeom>
          <a:noFill/>
        </p:spPr>
        <p:txBody>
          <a:bodyPr wrap="none" rtlCol="0">
            <a:spAutoFit/>
          </a:bodyPr>
          <a:lstStyle/>
          <a:p>
            <a:r>
              <a:rPr lang="en-US" sz="2400" dirty="0" smtClean="0"/>
              <a:t>6 Mbps</a:t>
            </a:r>
            <a:endParaRPr lang="en-US" sz="2400" dirty="0"/>
          </a:p>
        </p:txBody>
      </p:sp>
      <p:cxnSp>
        <p:nvCxnSpPr>
          <p:cNvPr id="56" name="Straight Arrow Connector 55"/>
          <p:cNvCxnSpPr/>
          <p:nvPr/>
        </p:nvCxnSpPr>
        <p:spPr>
          <a:xfrm>
            <a:off x="3672119" y="4249672"/>
            <a:ext cx="29639" cy="53320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02" y="6064424"/>
            <a:ext cx="1140860" cy="642408"/>
          </a:xfrm>
          <a:prstGeom prst="rect">
            <a:avLst/>
          </a:prstGeom>
        </p:spPr>
      </p:pic>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348" y="6064696"/>
            <a:ext cx="1140860" cy="641863"/>
          </a:xfrm>
          <a:prstGeom prst="rect">
            <a:avLst/>
          </a:prstGeom>
        </p:spPr>
      </p:pic>
      <p:cxnSp>
        <p:nvCxnSpPr>
          <p:cNvPr id="64" name="Straight Arrow Connector 63"/>
          <p:cNvCxnSpPr/>
          <p:nvPr/>
        </p:nvCxnSpPr>
        <p:spPr>
          <a:xfrm>
            <a:off x="4714334" y="4852065"/>
            <a:ext cx="4320610" cy="3153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8295427" y="4871106"/>
            <a:ext cx="612517" cy="369332"/>
          </a:xfrm>
          <a:prstGeom prst="rect">
            <a:avLst/>
          </a:prstGeom>
          <a:noFill/>
        </p:spPr>
        <p:txBody>
          <a:bodyPr wrap="none" rtlCol="0">
            <a:spAutoFit/>
          </a:bodyPr>
          <a:lstStyle/>
          <a:p>
            <a:r>
              <a:rPr lang="en-US" dirty="0" smtClean="0"/>
              <a:t>time</a:t>
            </a:r>
            <a:endParaRPr lang="en-US" dirty="0"/>
          </a:p>
        </p:txBody>
      </p:sp>
      <p:sp>
        <p:nvSpPr>
          <p:cNvPr id="70" name="Rectangle 69"/>
          <p:cNvSpPr/>
          <p:nvPr/>
        </p:nvSpPr>
        <p:spPr>
          <a:xfrm>
            <a:off x="4714333" y="3882770"/>
            <a:ext cx="893053" cy="441892"/>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71" name="Rectangle 70"/>
          <p:cNvSpPr/>
          <p:nvPr/>
        </p:nvSpPr>
        <p:spPr>
          <a:xfrm>
            <a:off x="5720473" y="3882770"/>
            <a:ext cx="893053" cy="441892"/>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72" name="Rectangle 71"/>
          <p:cNvSpPr/>
          <p:nvPr/>
        </p:nvSpPr>
        <p:spPr>
          <a:xfrm>
            <a:off x="6726946" y="3871661"/>
            <a:ext cx="893053" cy="441892"/>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73" name="Rectangle 72"/>
          <p:cNvSpPr/>
          <p:nvPr/>
        </p:nvSpPr>
        <p:spPr>
          <a:xfrm>
            <a:off x="7746122" y="3862473"/>
            <a:ext cx="893053" cy="441892"/>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77" name="Rectangle 76"/>
          <p:cNvSpPr/>
          <p:nvPr/>
        </p:nvSpPr>
        <p:spPr>
          <a:xfrm>
            <a:off x="1088558"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sp>
        <p:nvSpPr>
          <p:cNvPr id="81" name="Rectangle 80"/>
          <p:cNvSpPr/>
          <p:nvPr/>
        </p:nvSpPr>
        <p:spPr>
          <a:xfrm>
            <a:off x="3290879"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Bob</a:t>
            </a:r>
            <a:endParaRPr lang="en-US" sz="2600" b="1" dirty="0"/>
          </a:p>
        </p:txBody>
      </p:sp>
      <p:grpSp>
        <p:nvGrpSpPr>
          <p:cNvPr id="115" name="102 Grupo"/>
          <p:cNvGrpSpPr/>
          <p:nvPr/>
        </p:nvGrpSpPr>
        <p:grpSpPr>
          <a:xfrm>
            <a:off x="1392959" y="5066753"/>
            <a:ext cx="162366" cy="343124"/>
            <a:chOff x="2251055" y="6011612"/>
            <a:chExt cx="151905" cy="359487"/>
          </a:xfrm>
        </p:grpSpPr>
        <p:sp>
          <p:nvSpPr>
            <p:cNvPr id="116" name="Isosceles Triangle 115"/>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8" name="102 Grupo"/>
          <p:cNvGrpSpPr/>
          <p:nvPr/>
        </p:nvGrpSpPr>
        <p:grpSpPr>
          <a:xfrm>
            <a:off x="3596183" y="5075371"/>
            <a:ext cx="162366" cy="343124"/>
            <a:chOff x="2251055" y="6011612"/>
            <a:chExt cx="151905" cy="359487"/>
          </a:xfrm>
        </p:grpSpPr>
        <p:sp>
          <p:nvSpPr>
            <p:cNvPr id="119" name="Isosceles Triangle 118"/>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543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6" grpId="0"/>
      <p:bldP spid="70" grpId="0" animBg="1"/>
      <p:bldP spid="71" grpId="0" animBg="1"/>
      <p:bldP spid="72" grpId="0" animBg="1"/>
      <p:bldP spid="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3355586" y="1377787"/>
            <a:ext cx="9487106" cy="5549205"/>
            <a:chOff x="-3355586" y="1377787"/>
            <a:chExt cx="9487106" cy="5549205"/>
          </a:xfrm>
        </p:grpSpPr>
        <p:sp>
          <p:nvSpPr>
            <p:cNvPr id="87" name="Trapezoid 86"/>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Trapezoid 87"/>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1041795" y="1417638"/>
            <a:ext cx="9487106" cy="5549205"/>
            <a:chOff x="-3355586" y="1377787"/>
            <a:chExt cx="9487106" cy="5549205"/>
          </a:xfrm>
        </p:grpSpPr>
        <p:sp>
          <p:nvSpPr>
            <p:cNvPr id="90" name="Trapezoid 89"/>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Trapezoid 94"/>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err="1"/>
              <a:t>OpenRF’s</a:t>
            </a:r>
            <a:r>
              <a:rPr lang="en-US" dirty="0"/>
              <a:t> </a:t>
            </a:r>
            <a:r>
              <a:rPr lang="en-US" dirty="0" smtClean="0"/>
              <a:t>Goals</a:t>
            </a:r>
            <a:endParaRPr lang="en-US" dirty="0"/>
          </a:p>
        </p:txBody>
      </p:sp>
      <p:sp>
        <p:nvSpPr>
          <p:cNvPr id="3" name="TextBox 2"/>
          <p:cNvSpPr txBox="1"/>
          <p:nvPr/>
        </p:nvSpPr>
        <p:spPr>
          <a:xfrm>
            <a:off x="146125" y="2360253"/>
            <a:ext cx="1006894" cy="369332"/>
          </a:xfrm>
          <a:prstGeom prst="rect">
            <a:avLst/>
          </a:prstGeom>
          <a:noFill/>
        </p:spPr>
        <p:txBody>
          <a:bodyPr wrap="none" rtlCol="0">
            <a:spAutoFit/>
          </a:bodyPr>
          <a:lstStyle/>
          <a:p>
            <a:r>
              <a:rPr lang="en-US" dirty="0" smtClean="0"/>
              <a:t>Ethernet</a:t>
            </a:r>
            <a:endParaRPr lang="en-US" dirty="0"/>
          </a:p>
        </p:txBody>
      </p:sp>
      <p:sp>
        <p:nvSpPr>
          <p:cNvPr id="58" name="TextBox 57"/>
          <p:cNvSpPr txBox="1"/>
          <p:nvPr/>
        </p:nvSpPr>
        <p:spPr>
          <a:xfrm>
            <a:off x="8295427" y="4871106"/>
            <a:ext cx="612517" cy="369332"/>
          </a:xfrm>
          <a:prstGeom prst="rect">
            <a:avLst/>
          </a:prstGeom>
          <a:noFill/>
        </p:spPr>
        <p:txBody>
          <a:bodyPr wrap="none" rtlCol="0">
            <a:spAutoFit/>
          </a:bodyPr>
          <a:lstStyle/>
          <a:p>
            <a:r>
              <a:rPr lang="en-US" dirty="0" smtClean="0"/>
              <a:t>time</a:t>
            </a:r>
            <a:endParaRPr lang="en-US" dirty="0"/>
          </a:p>
        </p:txBody>
      </p:sp>
      <p:sp>
        <p:nvSpPr>
          <p:cNvPr id="59" name="Rectangle 58"/>
          <p:cNvSpPr/>
          <p:nvPr/>
        </p:nvSpPr>
        <p:spPr>
          <a:xfrm>
            <a:off x="4714333" y="3882770"/>
            <a:ext cx="893053" cy="441892"/>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61" name="Rectangle 60"/>
          <p:cNvSpPr/>
          <p:nvPr/>
        </p:nvSpPr>
        <p:spPr>
          <a:xfrm>
            <a:off x="5720473" y="4359020"/>
            <a:ext cx="893053" cy="441892"/>
          </a:xfrm>
          <a:prstGeom prst="rect">
            <a:avLst/>
          </a:prstGeom>
          <a:solidFill>
            <a:schemeClr val="tx2">
              <a:lumMod val="20000"/>
              <a:lumOff val="8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Bob</a:t>
            </a:r>
          </a:p>
        </p:txBody>
      </p:sp>
      <p:sp>
        <p:nvSpPr>
          <p:cNvPr id="64" name="Rectangle 63"/>
          <p:cNvSpPr/>
          <p:nvPr/>
        </p:nvSpPr>
        <p:spPr>
          <a:xfrm>
            <a:off x="6726946" y="3871661"/>
            <a:ext cx="893053" cy="441892"/>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Alice</a:t>
            </a:r>
          </a:p>
        </p:txBody>
      </p:sp>
      <p:sp>
        <p:nvSpPr>
          <p:cNvPr id="66" name="Rectangle 65"/>
          <p:cNvSpPr/>
          <p:nvPr/>
        </p:nvSpPr>
        <p:spPr>
          <a:xfrm>
            <a:off x="7730247" y="4359020"/>
            <a:ext cx="893053" cy="441892"/>
          </a:xfrm>
          <a:prstGeom prst="rect">
            <a:avLst/>
          </a:prstGeom>
          <a:solidFill>
            <a:schemeClr val="tx2">
              <a:lumMod val="20000"/>
              <a:lumOff val="8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Bob</a:t>
            </a:r>
          </a:p>
        </p:txBody>
      </p:sp>
      <p:cxnSp>
        <p:nvCxnSpPr>
          <p:cNvPr id="70" name="Straight Arrow Connector 69"/>
          <p:cNvCxnSpPr/>
          <p:nvPr/>
        </p:nvCxnSpPr>
        <p:spPr>
          <a:xfrm>
            <a:off x="1479713" y="4330282"/>
            <a:ext cx="22033" cy="55331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3672119" y="4249672"/>
            <a:ext cx="29639" cy="53320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73" name="Picture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02" y="6064424"/>
            <a:ext cx="1140860" cy="642408"/>
          </a:xfrm>
          <a:prstGeom prst="rect">
            <a:avLst/>
          </a:prstGeom>
        </p:spPr>
      </p:pic>
      <p:pic>
        <p:nvPicPr>
          <p:cNvPr id="77" name="Picture 7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348" y="6064696"/>
            <a:ext cx="1140860" cy="641863"/>
          </a:xfrm>
          <a:prstGeom prst="rect">
            <a:avLst/>
          </a:prstGeom>
        </p:spPr>
      </p:pic>
      <p:sp>
        <p:nvSpPr>
          <p:cNvPr id="78" name="Rectangle 77"/>
          <p:cNvSpPr/>
          <p:nvPr/>
        </p:nvSpPr>
        <p:spPr>
          <a:xfrm>
            <a:off x="1088558"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sp>
        <p:nvSpPr>
          <p:cNvPr id="82" name="Rectangle 81"/>
          <p:cNvSpPr/>
          <p:nvPr/>
        </p:nvSpPr>
        <p:spPr>
          <a:xfrm>
            <a:off x="3290879"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Bob</a:t>
            </a:r>
            <a:endParaRPr lang="en-US" sz="2600" b="1" dirty="0"/>
          </a:p>
        </p:txBody>
      </p:sp>
      <p:sp>
        <p:nvSpPr>
          <p:cNvPr id="104" name="TextBox 103"/>
          <p:cNvSpPr txBox="1"/>
          <p:nvPr/>
        </p:nvSpPr>
        <p:spPr>
          <a:xfrm>
            <a:off x="1220539" y="6170922"/>
            <a:ext cx="1543511" cy="461665"/>
          </a:xfrm>
          <a:prstGeom prst="rect">
            <a:avLst/>
          </a:prstGeom>
          <a:noFill/>
        </p:spPr>
        <p:txBody>
          <a:bodyPr wrap="none" rtlCol="0">
            <a:spAutoFit/>
          </a:bodyPr>
          <a:lstStyle/>
          <a:p>
            <a:r>
              <a:rPr lang="en-US" sz="2400" dirty="0" smtClean="0"/>
              <a:t>Buffering… </a:t>
            </a:r>
            <a:endParaRPr lang="en-US" sz="2400" dirty="0"/>
          </a:p>
        </p:txBody>
      </p:sp>
      <p:pic>
        <p:nvPicPr>
          <p:cNvPr id="105" name="Picture 10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0444" y1="18000" x2="50444" y2="18000"/>
                        <a14:foregroundMark x1="31556" y1="18667" x2="31556" y2="18667"/>
                        <a14:foregroundMark x1="17111" y1="33111" x2="17111" y2="33111"/>
                        <a14:foregroundMark x1="17556" y1="49111" x2="17556" y2="49111"/>
                        <a14:foregroundMark x1="21556" y1="68000" x2="21556" y2="68000"/>
                        <a14:foregroundMark x1="30889" y1="78667" x2="30889" y2="78667"/>
                        <a14:foregroundMark x1="47556" y1="85333" x2="47556" y2="85333"/>
                        <a14:foregroundMark x1="70444" y1="82444" x2="70444" y2="82444"/>
                        <a14:foregroundMark x1="78222" y1="68000" x2="78222" y2="68000"/>
                        <a14:foregroundMark x1="82000" y1="49111" x2="82000" y2="49111"/>
                        <a14:foregroundMark x1="77111" y1="32000" x2="77111" y2="32000"/>
                        <a14:foregroundMark x1="34222" y1="80889" x2="34222" y2="80889"/>
                        <a14:foregroundMark x1="67556" y1="18000" x2="67556" y2="18000"/>
                        <a14:foregroundMark x1="84889" y1="30889" x2="84889" y2="30889"/>
                        <a14:foregroundMark x1="50444" y1="6444" x2="50444" y2="6444"/>
                      </a14:backgroundRemoval>
                    </a14:imgEffect>
                  </a14:imgLayer>
                </a14:imgProps>
              </a:ext>
            </a:extLst>
          </a:blip>
          <a:stretch>
            <a:fillRect/>
          </a:stretch>
        </p:blipFill>
        <p:spPr>
          <a:xfrm>
            <a:off x="478621" y="6180548"/>
            <a:ext cx="536153" cy="536153"/>
          </a:xfrm>
          <a:prstGeom prst="rect">
            <a:avLst/>
          </a:prstGeom>
        </p:spPr>
      </p:pic>
      <p:pic>
        <p:nvPicPr>
          <p:cNvPr id="106" name="Picture 105"/>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0444" y1="18000" x2="50444" y2="18000"/>
                        <a14:foregroundMark x1="31556" y1="18667" x2="31556" y2="18667"/>
                        <a14:foregroundMark x1="17111" y1="33111" x2="17111" y2="33111"/>
                        <a14:foregroundMark x1="17556" y1="49111" x2="17556" y2="49111"/>
                        <a14:foregroundMark x1="21556" y1="68000" x2="21556" y2="68000"/>
                        <a14:foregroundMark x1="30889" y1="78667" x2="30889" y2="78667"/>
                        <a14:foregroundMark x1="47556" y1="85333" x2="47556" y2="85333"/>
                        <a14:foregroundMark x1="70444" y1="82444" x2="70444" y2="82444"/>
                        <a14:foregroundMark x1="78222" y1="68000" x2="78222" y2="68000"/>
                        <a14:foregroundMark x1="82000" y1="49111" x2="82000" y2="49111"/>
                        <a14:foregroundMark x1="77111" y1="32000" x2="77111" y2="32000"/>
                        <a14:foregroundMark x1="34222" y1="80889" x2="34222" y2="80889"/>
                        <a14:foregroundMark x1="67556" y1="18000" x2="67556" y2="18000"/>
                        <a14:foregroundMark x1="84889" y1="30889" x2="84889" y2="30889"/>
                        <a14:foregroundMark x1="50444" y1="6444" x2="50444" y2="6444"/>
                      </a14:backgroundRemoval>
                    </a14:imgEffect>
                  </a14:imgLayer>
                </a14:imgProps>
              </a:ext>
            </a:extLst>
          </a:blip>
          <a:stretch>
            <a:fillRect/>
          </a:stretch>
        </p:blipFill>
        <p:spPr>
          <a:xfrm>
            <a:off x="4303981" y="6168020"/>
            <a:ext cx="536153" cy="536153"/>
          </a:xfrm>
          <a:prstGeom prst="rect">
            <a:avLst/>
          </a:prstGeom>
        </p:spPr>
      </p:pic>
      <p:sp>
        <p:nvSpPr>
          <p:cNvPr id="107" name="TextBox 106"/>
          <p:cNvSpPr txBox="1"/>
          <p:nvPr/>
        </p:nvSpPr>
        <p:spPr>
          <a:xfrm>
            <a:off x="5109708" y="6140144"/>
            <a:ext cx="1543511" cy="461665"/>
          </a:xfrm>
          <a:prstGeom prst="rect">
            <a:avLst/>
          </a:prstGeom>
          <a:noFill/>
        </p:spPr>
        <p:txBody>
          <a:bodyPr wrap="none" rtlCol="0">
            <a:spAutoFit/>
          </a:bodyPr>
          <a:lstStyle/>
          <a:p>
            <a:r>
              <a:rPr lang="en-US" sz="2400" dirty="0" smtClean="0"/>
              <a:t>Buffering… </a:t>
            </a:r>
            <a:endParaRPr lang="en-US" sz="2400" dirty="0"/>
          </a:p>
        </p:txBody>
      </p:sp>
      <p:cxnSp>
        <p:nvCxnSpPr>
          <p:cNvPr id="65" name="Straight Connector 64"/>
          <p:cNvCxnSpPr/>
          <p:nvPr/>
        </p:nvCxnSpPr>
        <p:spPr>
          <a:xfrm flipV="1">
            <a:off x="3674910" y="2810009"/>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146 Grupo"/>
          <p:cNvGrpSpPr/>
          <p:nvPr/>
        </p:nvGrpSpPr>
        <p:grpSpPr>
          <a:xfrm>
            <a:off x="3253362" y="3779699"/>
            <a:ext cx="890389" cy="390225"/>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18"/>
          <p:cNvSpPr/>
          <p:nvPr/>
        </p:nvSpPr>
        <p:spPr>
          <a:xfrm>
            <a:off x="2988360" y="3074637"/>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20" name="TextBox 19"/>
          <p:cNvSpPr txBox="1"/>
          <p:nvPr/>
        </p:nvSpPr>
        <p:spPr>
          <a:xfrm>
            <a:off x="3256896" y="3441908"/>
            <a:ext cx="846496" cy="369332"/>
          </a:xfrm>
          <a:prstGeom prst="rect">
            <a:avLst/>
          </a:prstGeom>
          <a:noFill/>
        </p:spPr>
        <p:txBody>
          <a:bodyPr wrap="square" rtlCol="0">
            <a:spAutoFit/>
          </a:bodyPr>
          <a:lstStyle/>
          <a:p>
            <a:pPr algn="ctr"/>
            <a:r>
              <a:rPr lang="en-US" b="1" dirty="0" smtClean="0"/>
              <a:t>AP-2</a:t>
            </a:r>
            <a:endParaRPr lang="en-US" b="1" dirty="0"/>
          </a:p>
        </p:txBody>
      </p:sp>
      <p:grpSp>
        <p:nvGrpSpPr>
          <p:cNvPr id="22" name="133 Grupo"/>
          <p:cNvGrpSpPr/>
          <p:nvPr/>
        </p:nvGrpSpPr>
        <p:grpSpPr>
          <a:xfrm>
            <a:off x="943255" y="3750278"/>
            <a:ext cx="890389" cy="390225"/>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p:nvCxnSpPr>
        <p:spPr>
          <a:xfrm>
            <a:off x="125734" y="2812131"/>
            <a:ext cx="417824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384284" y="2780598"/>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685859" y="3033351"/>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63" name="TextBox 62"/>
          <p:cNvSpPr txBox="1"/>
          <p:nvPr/>
        </p:nvSpPr>
        <p:spPr>
          <a:xfrm>
            <a:off x="1035738" y="3423466"/>
            <a:ext cx="761475" cy="369332"/>
          </a:xfrm>
          <a:prstGeom prst="rect">
            <a:avLst/>
          </a:prstGeom>
          <a:noFill/>
        </p:spPr>
        <p:txBody>
          <a:bodyPr wrap="square" rtlCol="0">
            <a:spAutoFit/>
          </a:bodyPr>
          <a:lstStyle/>
          <a:p>
            <a:pPr algn="ctr"/>
            <a:r>
              <a:rPr lang="en-US" b="1" dirty="0" smtClean="0"/>
              <a:t>AP-1</a:t>
            </a:r>
            <a:endParaRPr lang="en-US" b="1" dirty="0"/>
          </a:p>
        </p:txBody>
      </p:sp>
      <p:sp>
        <p:nvSpPr>
          <p:cNvPr id="91" name="TextBox 90"/>
          <p:cNvSpPr txBox="1"/>
          <p:nvPr/>
        </p:nvSpPr>
        <p:spPr>
          <a:xfrm>
            <a:off x="3250575" y="3062342"/>
            <a:ext cx="940620" cy="369332"/>
          </a:xfrm>
          <a:prstGeom prst="rect">
            <a:avLst/>
          </a:prstGeom>
          <a:noFill/>
        </p:spPr>
        <p:txBody>
          <a:bodyPr wrap="none" rtlCol="0">
            <a:spAutoFit/>
          </a:bodyPr>
          <a:lstStyle/>
          <a:p>
            <a:r>
              <a:rPr lang="en-US" b="1" dirty="0" smtClean="0"/>
              <a:t>OpenRF</a:t>
            </a:r>
            <a:endParaRPr lang="en-US" b="1" dirty="0"/>
          </a:p>
        </p:txBody>
      </p:sp>
      <p:sp>
        <p:nvSpPr>
          <p:cNvPr id="92" name="TextBox 91"/>
          <p:cNvSpPr txBox="1"/>
          <p:nvPr/>
        </p:nvSpPr>
        <p:spPr>
          <a:xfrm>
            <a:off x="948074" y="3021056"/>
            <a:ext cx="940620" cy="369332"/>
          </a:xfrm>
          <a:prstGeom prst="rect">
            <a:avLst/>
          </a:prstGeom>
          <a:noFill/>
        </p:spPr>
        <p:txBody>
          <a:bodyPr wrap="none" rtlCol="0">
            <a:spAutoFit/>
          </a:bodyPr>
          <a:lstStyle/>
          <a:p>
            <a:r>
              <a:rPr lang="en-US" b="1" dirty="0" smtClean="0"/>
              <a:t>OpenRF</a:t>
            </a:r>
            <a:endParaRPr lang="en-US" b="1" dirty="0"/>
          </a:p>
        </p:txBody>
      </p:sp>
      <p:cxnSp>
        <p:nvCxnSpPr>
          <p:cNvPr id="93" name="Straight Connector 92"/>
          <p:cNvCxnSpPr/>
          <p:nvPr/>
        </p:nvCxnSpPr>
        <p:spPr>
          <a:xfrm>
            <a:off x="679554" y="3390388"/>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2989796" y="3423434"/>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0" name="102 Grupo"/>
          <p:cNvGrpSpPr/>
          <p:nvPr/>
        </p:nvGrpSpPr>
        <p:grpSpPr>
          <a:xfrm>
            <a:off x="1392959" y="5066753"/>
            <a:ext cx="162366" cy="343124"/>
            <a:chOff x="2251055" y="6011612"/>
            <a:chExt cx="151905" cy="359487"/>
          </a:xfrm>
        </p:grpSpPr>
        <p:sp>
          <p:nvSpPr>
            <p:cNvPr id="111" name="Isosceles Triangle 110"/>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3" name="102 Grupo"/>
          <p:cNvGrpSpPr/>
          <p:nvPr/>
        </p:nvGrpSpPr>
        <p:grpSpPr>
          <a:xfrm>
            <a:off x="3596183" y="5075371"/>
            <a:ext cx="162366" cy="343124"/>
            <a:chOff x="2251055" y="6011612"/>
            <a:chExt cx="151905" cy="359487"/>
          </a:xfrm>
        </p:grpSpPr>
        <p:sp>
          <p:nvSpPr>
            <p:cNvPr id="114" name="Isosceles Triangle 113"/>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a:off x="4714334" y="4852065"/>
            <a:ext cx="4320610" cy="3153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63092" y="4383566"/>
            <a:ext cx="1117163" cy="461665"/>
          </a:xfrm>
          <a:prstGeom prst="rect">
            <a:avLst/>
          </a:prstGeom>
          <a:noFill/>
        </p:spPr>
        <p:txBody>
          <a:bodyPr wrap="none" rtlCol="0">
            <a:spAutoFit/>
          </a:bodyPr>
          <a:lstStyle/>
          <a:p>
            <a:r>
              <a:rPr lang="en-US" sz="2400" dirty="0" smtClean="0">
                <a:solidFill>
                  <a:srgbClr val="DD0005"/>
                </a:solidFill>
              </a:rPr>
              <a:t>3 Mbps</a:t>
            </a:r>
            <a:endParaRPr lang="en-US" sz="2400" dirty="0">
              <a:solidFill>
                <a:srgbClr val="DD0005"/>
              </a:solidFill>
            </a:endParaRPr>
          </a:p>
        </p:txBody>
      </p:sp>
      <p:sp>
        <p:nvSpPr>
          <p:cNvPr id="56" name="TextBox 55"/>
          <p:cNvSpPr txBox="1"/>
          <p:nvPr/>
        </p:nvSpPr>
        <p:spPr>
          <a:xfrm>
            <a:off x="3729287" y="4359020"/>
            <a:ext cx="1117163" cy="461665"/>
          </a:xfrm>
          <a:prstGeom prst="rect">
            <a:avLst/>
          </a:prstGeom>
          <a:noFill/>
        </p:spPr>
        <p:txBody>
          <a:bodyPr wrap="none" rtlCol="0">
            <a:spAutoFit/>
          </a:bodyPr>
          <a:lstStyle/>
          <a:p>
            <a:r>
              <a:rPr lang="en-US" sz="2400" dirty="0" smtClean="0">
                <a:solidFill>
                  <a:srgbClr val="DD0005"/>
                </a:solidFill>
              </a:rPr>
              <a:t>3 Mbps</a:t>
            </a:r>
            <a:endParaRPr lang="en-US" sz="2400" dirty="0">
              <a:solidFill>
                <a:srgbClr val="DD0005"/>
              </a:solidFill>
            </a:endParaRPr>
          </a:p>
        </p:txBody>
      </p:sp>
    </p:spTree>
    <p:extLst>
      <p:ext uri="{BB962C8B-B14F-4D97-AF65-F5344CB8AC3E}">
        <p14:creationId xmlns:p14="http://schemas.microsoft.com/office/powerpoint/2010/main" val="394266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7" grpId="0"/>
      <p:bldP spid="55" grpId="0"/>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3355586" y="1377787"/>
            <a:ext cx="9487106" cy="5549205"/>
            <a:chOff x="-3355586" y="1377787"/>
            <a:chExt cx="9487106" cy="5549205"/>
          </a:xfrm>
        </p:grpSpPr>
        <p:sp>
          <p:nvSpPr>
            <p:cNvPr id="57" name="Trapezoid 56"/>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rapezoid 57"/>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1041795" y="1417638"/>
            <a:ext cx="9487106" cy="5549205"/>
            <a:chOff x="-3355586" y="1377787"/>
            <a:chExt cx="9487106" cy="5549205"/>
          </a:xfrm>
        </p:grpSpPr>
        <p:sp>
          <p:nvSpPr>
            <p:cNvPr id="61" name="Trapezoid 60"/>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rapezoid 63"/>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err="1"/>
              <a:t>OpenRF’s</a:t>
            </a:r>
            <a:r>
              <a:rPr lang="en-US" dirty="0"/>
              <a:t> </a:t>
            </a:r>
            <a:r>
              <a:rPr lang="en-US" dirty="0" smtClean="0"/>
              <a:t>Goals</a:t>
            </a:r>
            <a:endParaRPr lang="en-US" dirty="0"/>
          </a:p>
        </p:txBody>
      </p:sp>
      <p:cxnSp>
        <p:nvCxnSpPr>
          <p:cNvPr id="32" name="Straight Connector 31"/>
          <p:cNvCxnSpPr/>
          <p:nvPr/>
        </p:nvCxnSpPr>
        <p:spPr>
          <a:xfrm>
            <a:off x="125734" y="2812131"/>
            <a:ext cx="417824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384284" y="2780598"/>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6125" y="2360253"/>
            <a:ext cx="1006894" cy="369332"/>
          </a:xfrm>
          <a:prstGeom prst="rect">
            <a:avLst/>
          </a:prstGeom>
          <a:noFill/>
        </p:spPr>
        <p:txBody>
          <a:bodyPr wrap="none" rtlCol="0">
            <a:spAutoFit/>
          </a:bodyPr>
          <a:lstStyle/>
          <a:p>
            <a:r>
              <a:rPr lang="en-US" dirty="0" smtClean="0"/>
              <a:t>Ethernet</a:t>
            </a:r>
            <a:endParaRPr lang="en-US" dirty="0"/>
          </a:p>
        </p:txBody>
      </p:sp>
      <p:sp>
        <p:nvSpPr>
          <p:cNvPr id="8" name="TextBox 7"/>
          <p:cNvSpPr txBox="1"/>
          <p:nvPr/>
        </p:nvSpPr>
        <p:spPr>
          <a:xfrm>
            <a:off x="2942265" y="1156028"/>
            <a:ext cx="3406151" cy="523220"/>
          </a:xfrm>
          <a:prstGeom prst="rect">
            <a:avLst/>
          </a:prstGeom>
          <a:noFill/>
        </p:spPr>
        <p:txBody>
          <a:bodyPr wrap="none" rtlCol="0">
            <a:spAutoFit/>
          </a:bodyPr>
          <a:lstStyle/>
          <a:p>
            <a:r>
              <a:rPr lang="en-US" sz="2800" dirty="0" smtClean="0">
                <a:solidFill>
                  <a:srgbClr val="FF0000"/>
                </a:solidFill>
              </a:rPr>
              <a:t>“Interference Nulling”</a:t>
            </a:r>
            <a:endParaRPr lang="en-US" sz="2800" dirty="0">
              <a:solidFill>
                <a:srgbClr val="FF0000"/>
              </a:solidFill>
            </a:endParaRPr>
          </a:p>
        </p:txBody>
      </p:sp>
      <p:cxnSp>
        <p:nvCxnSpPr>
          <p:cNvPr id="77" name="Straight Arrow Connector 76"/>
          <p:cNvCxnSpPr/>
          <p:nvPr/>
        </p:nvCxnSpPr>
        <p:spPr>
          <a:xfrm>
            <a:off x="1479713" y="4330282"/>
            <a:ext cx="22033" cy="55331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3672119" y="4249672"/>
            <a:ext cx="29639" cy="53320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02" y="6064424"/>
            <a:ext cx="1140860" cy="642408"/>
          </a:xfrm>
          <a:prstGeom prst="rect">
            <a:avLst/>
          </a:prstGeom>
        </p:spPr>
      </p:pic>
      <p:pic>
        <p:nvPicPr>
          <p:cNvPr id="81" name="Picture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348" y="6064696"/>
            <a:ext cx="1140860" cy="641863"/>
          </a:xfrm>
          <a:prstGeom prst="rect">
            <a:avLst/>
          </a:prstGeom>
        </p:spPr>
      </p:pic>
      <p:sp>
        <p:nvSpPr>
          <p:cNvPr id="82" name="Rectangle 81"/>
          <p:cNvSpPr/>
          <p:nvPr/>
        </p:nvSpPr>
        <p:spPr>
          <a:xfrm>
            <a:off x="1088558"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Alice</a:t>
            </a:r>
            <a:endParaRPr lang="en-US" sz="2600" b="1" dirty="0"/>
          </a:p>
        </p:txBody>
      </p:sp>
      <p:sp>
        <p:nvSpPr>
          <p:cNvPr id="96" name="Rectangle 95"/>
          <p:cNvSpPr/>
          <p:nvPr/>
        </p:nvSpPr>
        <p:spPr>
          <a:xfrm>
            <a:off x="3290879"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Bob</a:t>
            </a:r>
            <a:endParaRPr lang="en-US" sz="2600" b="1" dirty="0"/>
          </a:p>
        </p:txBody>
      </p:sp>
      <p:pic>
        <p:nvPicPr>
          <p:cNvPr id="108" name="Picture 107"/>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0444" y1="18000" x2="50444" y2="18000"/>
                        <a14:foregroundMark x1="31556" y1="18667" x2="31556" y2="18667"/>
                        <a14:foregroundMark x1="17111" y1="33111" x2="17111" y2="33111"/>
                        <a14:foregroundMark x1="17556" y1="49111" x2="17556" y2="49111"/>
                        <a14:foregroundMark x1="21556" y1="68000" x2="21556" y2="68000"/>
                        <a14:foregroundMark x1="30889" y1="78667" x2="30889" y2="78667"/>
                        <a14:foregroundMark x1="47556" y1="85333" x2="47556" y2="85333"/>
                        <a14:foregroundMark x1="70444" y1="82444" x2="70444" y2="82444"/>
                        <a14:foregroundMark x1="78222" y1="68000" x2="78222" y2="68000"/>
                        <a14:foregroundMark x1="82000" y1="49111" x2="82000" y2="49111"/>
                        <a14:foregroundMark x1="77111" y1="32000" x2="77111" y2="32000"/>
                        <a14:foregroundMark x1="34222" y1="80889" x2="34222" y2="80889"/>
                        <a14:foregroundMark x1="67556" y1="18000" x2="67556" y2="18000"/>
                        <a14:foregroundMark x1="84889" y1="30889" x2="84889" y2="30889"/>
                        <a14:foregroundMark x1="50444" y1="6444" x2="50444" y2="6444"/>
                      </a14:backgroundRemoval>
                    </a14:imgEffect>
                  </a14:imgLayer>
                </a14:imgProps>
              </a:ext>
            </a:extLst>
          </a:blip>
          <a:stretch>
            <a:fillRect/>
          </a:stretch>
        </p:blipFill>
        <p:spPr>
          <a:xfrm>
            <a:off x="478621" y="6180548"/>
            <a:ext cx="536153" cy="536153"/>
          </a:xfrm>
          <a:prstGeom prst="rect">
            <a:avLst/>
          </a:prstGeom>
        </p:spPr>
      </p:pic>
      <p:pic>
        <p:nvPicPr>
          <p:cNvPr id="109" name="Picture 108"/>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0444" y1="18000" x2="50444" y2="18000"/>
                        <a14:foregroundMark x1="31556" y1="18667" x2="31556" y2="18667"/>
                        <a14:foregroundMark x1="17111" y1="33111" x2="17111" y2="33111"/>
                        <a14:foregroundMark x1="17556" y1="49111" x2="17556" y2="49111"/>
                        <a14:foregroundMark x1="21556" y1="68000" x2="21556" y2="68000"/>
                        <a14:foregroundMark x1="30889" y1="78667" x2="30889" y2="78667"/>
                        <a14:foregroundMark x1="47556" y1="85333" x2="47556" y2="85333"/>
                        <a14:foregroundMark x1="70444" y1="82444" x2="70444" y2="82444"/>
                        <a14:foregroundMark x1="78222" y1="68000" x2="78222" y2="68000"/>
                        <a14:foregroundMark x1="82000" y1="49111" x2="82000" y2="49111"/>
                        <a14:foregroundMark x1="77111" y1="32000" x2="77111" y2="32000"/>
                        <a14:foregroundMark x1="34222" y1="80889" x2="34222" y2="80889"/>
                        <a14:foregroundMark x1="67556" y1="18000" x2="67556" y2="18000"/>
                        <a14:foregroundMark x1="84889" y1="30889" x2="84889" y2="30889"/>
                        <a14:foregroundMark x1="50444" y1="6444" x2="50444" y2="6444"/>
                      </a14:backgroundRemoval>
                    </a14:imgEffect>
                  </a14:imgLayer>
                </a14:imgProps>
              </a:ext>
            </a:extLst>
          </a:blip>
          <a:stretch>
            <a:fillRect/>
          </a:stretch>
        </p:blipFill>
        <p:spPr>
          <a:xfrm>
            <a:off x="4303981" y="6168020"/>
            <a:ext cx="536153" cy="536153"/>
          </a:xfrm>
          <a:prstGeom prst="rect">
            <a:avLst/>
          </a:prstGeom>
        </p:spPr>
      </p:pic>
      <p:sp>
        <p:nvSpPr>
          <p:cNvPr id="111" name="TextBox 110"/>
          <p:cNvSpPr txBox="1"/>
          <p:nvPr/>
        </p:nvSpPr>
        <p:spPr>
          <a:xfrm rot="19911307">
            <a:off x="1699406" y="4730681"/>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112" name="Straight Arrow Connector 111"/>
          <p:cNvCxnSpPr/>
          <p:nvPr/>
        </p:nvCxnSpPr>
        <p:spPr>
          <a:xfrm flipH="1">
            <a:off x="1797213" y="4249672"/>
            <a:ext cx="1794449" cy="977626"/>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1613453" y="4330282"/>
            <a:ext cx="1639908" cy="897016"/>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572817">
            <a:off x="2765449" y="4698933"/>
            <a:ext cx="533169" cy="369332"/>
          </a:xfrm>
          <a:prstGeom prst="rect">
            <a:avLst/>
          </a:prstGeom>
          <a:noFill/>
          <a:ln>
            <a:noFill/>
            <a:prstDash val="sysDash"/>
          </a:ln>
        </p:spPr>
        <p:txBody>
          <a:bodyPr wrap="none" rtlCol="0">
            <a:spAutoFit/>
          </a:bodyPr>
          <a:lstStyle/>
          <a:p>
            <a:pPr algn="dist"/>
            <a:r>
              <a:rPr lang="en-US" dirty="0" smtClean="0"/>
              <a:t>null</a:t>
            </a:r>
            <a:endParaRPr lang="en-US" dirty="0"/>
          </a:p>
        </p:txBody>
      </p:sp>
      <p:cxnSp>
        <p:nvCxnSpPr>
          <p:cNvPr id="65" name="Straight Connector 64"/>
          <p:cNvCxnSpPr/>
          <p:nvPr/>
        </p:nvCxnSpPr>
        <p:spPr>
          <a:xfrm flipV="1">
            <a:off x="3674910" y="2810009"/>
            <a:ext cx="0" cy="311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133 Grupo"/>
          <p:cNvGrpSpPr/>
          <p:nvPr/>
        </p:nvGrpSpPr>
        <p:grpSpPr>
          <a:xfrm>
            <a:off x="943255" y="3750278"/>
            <a:ext cx="890389" cy="390225"/>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ounded Rectangle 61"/>
          <p:cNvSpPr/>
          <p:nvPr/>
        </p:nvSpPr>
        <p:spPr>
          <a:xfrm>
            <a:off x="685859" y="3033351"/>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63" name="TextBox 62"/>
          <p:cNvSpPr txBox="1"/>
          <p:nvPr/>
        </p:nvSpPr>
        <p:spPr>
          <a:xfrm>
            <a:off x="1035738" y="3423466"/>
            <a:ext cx="761475" cy="369332"/>
          </a:xfrm>
          <a:prstGeom prst="rect">
            <a:avLst/>
          </a:prstGeom>
          <a:noFill/>
        </p:spPr>
        <p:txBody>
          <a:bodyPr wrap="square" rtlCol="0">
            <a:spAutoFit/>
          </a:bodyPr>
          <a:lstStyle/>
          <a:p>
            <a:pPr algn="ctr"/>
            <a:r>
              <a:rPr lang="en-US" b="1" dirty="0" smtClean="0"/>
              <a:t>AP-1</a:t>
            </a:r>
            <a:endParaRPr lang="en-US" b="1" dirty="0"/>
          </a:p>
        </p:txBody>
      </p:sp>
      <p:sp>
        <p:nvSpPr>
          <p:cNvPr id="92" name="TextBox 91"/>
          <p:cNvSpPr txBox="1"/>
          <p:nvPr/>
        </p:nvSpPr>
        <p:spPr>
          <a:xfrm>
            <a:off x="948074" y="3021056"/>
            <a:ext cx="940620" cy="369332"/>
          </a:xfrm>
          <a:prstGeom prst="rect">
            <a:avLst/>
          </a:prstGeom>
          <a:noFill/>
        </p:spPr>
        <p:txBody>
          <a:bodyPr wrap="none" rtlCol="0">
            <a:spAutoFit/>
          </a:bodyPr>
          <a:lstStyle/>
          <a:p>
            <a:r>
              <a:rPr lang="en-US" b="1" dirty="0" smtClean="0"/>
              <a:t>OpenRF</a:t>
            </a:r>
            <a:endParaRPr lang="en-US" b="1" dirty="0"/>
          </a:p>
        </p:txBody>
      </p:sp>
      <p:cxnSp>
        <p:nvCxnSpPr>
          <p:cNvPr id="93" name="Straight Connector 92"/>
          <p:cNvCxnSpPr/>
          <p:nvPr/>
        </p:nvCxnSpPr>
        <p:spPr>
          <a:xfrm>
            <a:off x="679554" y="3390388"/>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 name="146 Grupo"/>
          <p:cNvGrpSpPr/>
          <p:nvPr/>
        </p:nvGrpSpPr>
        <p:grpSpPr>
          <a:xfrm>
            <a:off x="3253362" y="3779699"/>
            <a:ext cx="890389" cy="390225"/>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18"/>
          <p:cNvSpPr/>
          <p:nvPr/>
        </p:nvSpPr>
        <p:spPr>
          <a:xfrm>
            <a:off x="2988360" y="3074637"/>
            <a:ext cx="1396270" cy="7995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tx1"/>
              </a:solidFill>
            </a:endParaRPr>
          </a:p>
        </p:txBody>
      </p:sp>
      <p:sp>
        <p:nvSpPr>
          <p:cNvPr id="20" name="TextBox 19"/>
          <p:cNvSpPr txBox="1"/>
          <p:nvPr/>
        </p:nvSpPr>
        <p:spPr>
          <a:xfrm>
            <a:off x="3256896" y="3441908"/>
            <a:ext cx="846496" cy="369332"/>
          </a:xfrm>
          <a:prstGeom prst="rect">
            <a:avLst/>
          </a:prstGeom>
          <a:noFill/>
        </p:spPr>
        <p:txBody>
          <a:bodyPr wrap="square" rtlCol="0">
            <a:spAutoFit/>
          </a:bodyPr>
          <a:lstStyle/>
          <a:p>
            <a:pPr algn="ctr"/>
            <a:r>
              <a:rPr lang="en-US" b="1" dirty="0" smtClean="0"/>
              <a:t>AP-2</a:t>
            </a:r>
            <a:endParaRPr lang="en-US" b="1" dirty="0"/>
          </a:p>
        </p:txBody>
      </p:sp>
      <p:sp>
        <p:nvSpPr>
          <p:cNvPr id="91" name="TextBox 90"/>
          <p:cNvSpPr txBox="1"/>
          <p:nvPr/>
        </p:nvSpPr>
        <p:spPr>
          <a:xfrm>
            <a:off x="3250575" y="3062342"/>
            <a:ext cx="940620" cy="369332"/>
          </a:xfrm>
          <a:prstGeom prst="rect">
            <a:avLst/>
          </a:prstGeom>
          <a:noFill/>
        </p:spPr>
        <p:txBody>
          <a:bodyPr wrap="none" rtlCol="0">
            <a:spAutoFit/>
          </a:bodyPr>
          <a:lstStyle/>
          <a:p>
            <a:r>
              <a:rPr lang="en-US" b="1" dirty="0" smtClean="0"/>
              <a:t>OpenRF</a:t>
            </a:r>
            <a:endParaRPr lang="en-US" b="1" dirty="0"/>
          </a:p>
        </p:txBody>
      </p:sp>
      <p:cxnSp>
        <p:nvCxnSpPr>
          <p:cNvPr id="94" name="Straight Connector 93"/>
          <p:cNvCxnSpPr/>
          <p:nvPr/>
        </p:nvCxnSpPr>
        <p:spPr>
          <a:xfrm>
            <a:off x="2989796" y="3423434"/>
            <a:ext cx="139627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38" name="102 Grupo"/>
          <p:cNvGrpSpPr/>
          <p:nvPr/>
        </p:nvGrpSpPr>
        <p:grpSpPr>
          <a:xfrm>
            <a:off x="1392959" y="5066753"/>
            <a:ext cx="162366" cy="343124"/>
            <a:chOff x="2251055" y="6011612"/>
            <a:chExt cx="151905" cy="359487"/>
          </a:xfrm>
        </p:grpSpPr>
        <p:sp>
          <p:nvSpPr>
            <p:cNvPr id="139" name="Isosceles Triangle 138"/>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1" name="102 Grupo"/>
          <p:cNvGrpSpPr/>
          <p:nvPr/>
        </p:nvGrpSpPr>
        <p:grpSpPr>
          <a:xfrm>
            <a:off x="3596183" y="5075371"/>
            <a:ext cx="162366" cy="343124"/>
            <a:chOff x="2251055" y="6011612"/>
            <a:chExt cx="151905" cy="359487"/>
          </a:xfrm>
        </p:grpSpPr>
        <p:sp>
          <p:nvSpPr>
            <p:cNvPr id="142" name="Isosceles Triangle 141"/>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Connector 142"/>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363092" y="4383566"/>
            <a:ext cx="1117163" cy="461665"/>
          </a:xfrm>
          <a:prstGeom prst="rect">
            <a:avLst/>
          </a:prstGeom>
          <a:noFill/>
        </p:spPr>
        <p:txBody>
          <a:bodyPr wrap="none" rtlCol="0">
            <a:spAutoFit/>
          </a:bodyPr>
          <a:lstStyle/>
          <a:p>
            <a:r>
              <a:rPr lang="en-US" sz="2400" dirty="0" smtClean="0">
                <a:solidFill>
                  <a:srgbClr val="DD0005"/>
                </a:solidFill>
              </a:rPr>
              <a:t>3 Mbps</a:t>
            </a:r>
            <a:endParaRPr lang="en-US" sz="2400" dirty="0">
              <a:solidFill>
                <a:srgbClr val="DD0005"/>
              </a:solidFill>
            </a:endParaRPr>
          </a:p>
        </p:txBody>
      </p:sp>
      <p:sp>
        <p:nvSpPr>
          <p:cNvPr id="55" name="TextBox 54"/>
          <p:cNvSpPr txBox="1"/>
          <p:nvPr/>
        </p:nvSpPr>
        <p:spPr>
          <a:xfrm>
            <a:off x="3729287" y="4359020"/>
            <a:ext cx="1117163" cy="461665"/>
          </a:xfrm>
          <a:prstGeom prst="rect">
            <a:avLst/>
          </a:prstGeom>
          <a:noFill/>
        </p:spPr>
        <p:txBody>
          <a:bodyPr wrap="none" rtlCol="0">
            <a:spAutoFit/>
          </a:bodyPr>
          <a:lstStyle/>
          <a:p>
            <a:r>
              <a:rPr lang="en-US" sz="2400" dirty="0" smtClean="0">
                <a:solidFill>
                  <a:srgbClr val="DD0005"/>
                </a:solidFill>
              </a:rPr>
              <a:t>3 Mbps</a:t>
            </a:r>
            <a:endParaRPr lang="en-US" sz="2400" dirty="0">
              <a:solidFill>
                <a:srgbClr val="DD0005"/>
              </a:solidFill>
            </a:endParaRPr>
          </a:p>
        </p:txBody>
      </p:sp>
      <p:sp>
        <p:nvSpPr>
          <p:cNvPr id="66" name="TextBox 65"/>
          <p:cNvSpPr txBox="1"/>
          <p:nvPr/>
        </p:nvSpPr>
        <p:spPr>
          <a:xfrm>
            <a:off x="1220539" y="6170922"/>
            <a:ext cx="1543511" cy="461665"/>
          </a:xfrm>
          <a:prstGeom prst="rect">
            <a:avLst/>
          </a:prstGeom>
          <a:noFill/>
        </p:spPr>
        <p:txBody>
          <a:bodyPr wrap="none" rtlCol="0">
            <a:spAutoFit/>
          </a:bodyPr>
          <a:lstStyle/>
          <a:p>
            <a:r>
              <a:rPr lang="en-US" sz="2400" dirty="0" smtClean="0"/>
              <a:t>Buffering… </a:t>
            </a:r>
            <a:endParaRPr lang="en-US" sz="2400" dirty="0"/>
          </a:p>
        </p:txBody>
      </p:sp>
      <p:sp>
        <p:nvSpPr>
          <p:cNvPr id="67" name="TextBox 66"/>
          <p:cNvSpPr txBox="1"/>
          <p:nvPr/>
        </p:nvSpPr>
        <p:spPr>
          <a:xfrm>
            <a:off x="5109708" y="6140144"/>
            <a:ext cx="1543511" cy="461665"/>
          </a:xfrm>
          <a:prstGeom prst="rect">
            <a:avLst/>
          </a:prstGeom>
          <a:noFill/>
        </p:spPr>
        <p:txBody>
          <a:bodyPr wrap="none" rtlCol="0">
            <a:spAutoFit/>
          </a:bodyPr>
          <a:lstStyle/>
          <a:p>
            <a:r>
              <a:rPr lang="en-US" sz="2400" dirty="0" smtClean="0"/>
              <a:t>Buffering… </a:t>
            </a:r>
            <a:endParaRPr lang="en-US" sz="2400" dirty="0"/>
          </a:p>
        </p:txBody>
      </p:sp>
    </p:spTree>
    <p:extLst>
      <p:ext uri="{BB962C8B-B14F-4D97-AF65-F5344CB8AC3E}">
        <p14:creationId xmlns:p14="http://schemas.microsoft.com/office/powerpoint/2010/main" val="364213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19813</TotalTime>
  <Words>4168</Words>
  <Application>Microsoft Office PowerPoint</Application>
  <PresentationFormat>On-screen Show (4:3)</PresentationFormat>
  <Paragraphs>879</Paragraphs>
  <Slides>44</Slides>
  <Notes>44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Batang</vt:lpstr>
      <vt:lpstr>Arial</vt:lpstr>
      <vt:lpstr>Calibri</vt:lpstr>
      <vt:lpstr>Wingdings</vt:lpstr>
      <vt:lpstr>Wingdings 2</vt:lpstr>
      <vt:lpstr>Zapf Dingbats</vt:lpstr>
      <vt:lpstr>Office Theme</vt:lpstr>
      <vt:lpstr>PowerPoint Presentation</vt:lpstr>
      <vt:lpstr>Major Advances in Cross-Layer MIMO</vt:lpstr>
      <vt:lpstr>Why is This an Important Issue?</vt:lpstr>
      <vt:lpstr>A Similar Picture in Wired Networks</vt:lpstr>
      <vt:lpstr>OpenRF</vt:lpstr>
      <vt:lpstr>OpenRF’s Goals</vt:lpstr>
      <vt:lpstr>OpenRF’s Goals</vt:lpstr>
      <vt:lpstr>OpenRF’s Goals</vt:lpstr>
      <vt:lpstr>OpenRF’s Goals</vt:lpstr>
      <vt:lpstr>OpenRF’s Goals</vt:lpstr>
      <vt:lpstr>OpenRF’s Goals</vt:lpstr>
      <vt:lpstr>OpenRF’s Goals</vt:lpstr>
      <vt:lpstr>OpenRF’s Goals</vt:lpstr>
      <vt:lpstr>OpenRF’s Architecture</vt:lpstr>
      <vt:lpstr>OpenRF’s Architecture</vt:lpstr>
      <vt:lpstr>OpenRF’s Architecture</vt:lpstr>
      <vt:lpstr>OpenRF’s Architecture</vt:lpstr>
      <vt:lpstr>Challenges</vt:lpstr>
      <vt:lpstr>Bringing PHY-Techniques to Commodity Cards</vt:lpstr>
      <vt:lpstr>Can PHY-Techniques Work Despite Constraints?</vt:lpstr>
      <vt:lpstr>Can PHY-Techniques Work Despite Constraints?</vt:lpstr>
      <vt:lpstr>Let’s See How This Impacts a Network</vt:lpstr>
      <vt:lpstr>Let’s See How This Impacts a Network</vt:lpstr>
      <vt:lpstr>OpenRF With Full Network Stack</vt:lpstr>
      <vt:lpstr>Naïve approach: Disable Carrier Sense</vt:lpstr>
      <vt:lpstr>How can APs Send Mix of Concurrent and Non-Concurrent Packets?</vt:lpstr>
      <vt:lpstr>Solution: Two Transmit Queues</vt:lpstr>
      <vt:lpstr>Challenges</vt:lpstr>
      <vt:lpstr>Past PHY Papers Shown in Specific Topologies</vt:lpstr>
      <vt:lpstr>OpenRF Controller</vt:lpstr>
      <vt:lpstr>Solution: Offload Some Scheduling Locally</vt:lpstr>
      <vt:lpstr>Efficient Scheduling with Dynamic Traffic</vt:lpstr>
      <vt:lpstr>Efficient Scheduling with Dynamic Traffic</vt:lpstr>
      <vt:lpstr>Efficient Scheduling with Dynamic Traffic</vt:lpstr>
      <vt:lpstr>Efficient Scheduling with Dynamic Traffic</vt:lpstr>
      <vt:lpstr>Experimental Results</vt:lpstr>
      <vt:lpstr>OpenRF Implementation</vt:lpstr>
      <vt:lpstr>Interference Nulling</vt:lpstr>
      <vt:lpstr>Interference Alignment</vt:lpstr>
      <vt:lpstr>Interference Alignment</vt:lpstr>
      <vt:lpstr>Large Scale Experiment</vt:lpstr>
      <vt:lpstr>Large Scale Experiment</vt:lpstr>
      <vt:lpstr>Real Applications</vt:lpstr>
      <vt:lpstr>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_x0016_</dc:title>
  <dc:creator>Swarun Kumar</dc:creator>
  <cp:lastModifiedBy>swarun</cp:lastModifiedBy>
  <cp:revision>1304</cp:revision>
  <cp:lastPrinted>2013-08-10T05:34:53Z</cp:lastPrinted>
  <dcterms:created xsi:type="dcterms:W3CDTF">2013-07-29T18:44:34Z</dcterms:created>
  <dcterms:modified xsi:type="dcterms:W3CDTF">2013-08-14T05:28:17Z</dcterms:modified>
</cp:coreProperties>
</file>